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sldIdLst>
    <p:sldId id="256" r:id="rId5"/>
    <p:sldId id="321" r:id="rId6"/>
    <p:sldId id="295" r:id="rId7"/>
    <p:sldId id="262" r:id="rId8"/>
    <p:sldId id="324" r:id="rId9"/>
    <p:sldId id="275" r:id="rId10"/>
    <p:sldId id="297" r:id="rId11"/>
    <p:sldId id="263" r:id="rId12"/>
    <p:sldId id="276" r:id="rId13"/>
    <p:sldId id="300" r:id="rId14"/>
    <p:sldId id="301" r:id="rId15"/>
    <p:sldId id="302" r:id="rId16"/>
    <p:sldId id="305" r:id="rId17"/>
    <p:sldId id="306" r:id="rId18"/>
    <p:sldId id="307" r:id="rId19"/>
    <p:sldId id="313" r:id="rId20"/>
    <p:sldId id="315" r:id="rId21"/>
    <p:sldId id="316" r:id="rId22"/>
    <p:sldId id="320" r:id="rId23"/>
    <p:sldId id="323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7386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2500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58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7466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ckbooks.intuit.com/r/starting-a-business/how-to-start-a-business/" TargetMode="External"/><Relationship Id="rId2" Type="http://schemas.openxmlformats.org/officeDocument/2006/relationships/hyperlink" Target="https://www.penzcentrum.hu/vallalkozas/20200108/igy-indits-vallalkozast-egy-filler-nelkul-barkinek-bejohet-a-biznisz-10871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15480" y="2492896"/>
            <a:ext cx="9564534" cy="31074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br>
              <a:rPr lang="hu-HU" sz="4800" dirty="0"/>
            </a:br>
            <a:br>
              <a:rPr lang="hu-HU" sz="4800" dirty="0"/>
            </a:br>
            <a:r>
              <a:rPr lang="hu-HU" sz="4800" dirty="0"/>
              <a:t>Gazdasági társaságok 2. Gazdasági társaságok formái</a:t>
            </a:r>
            <a:br>
              <a:rPr lang="hu-HU" sz="4800" dirty="0"/>
            </a:br>
            <a:endParaRPr lang="hu-HU" sz="4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3432" y="524048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3600" dirty="0"/>
              <a:t>RÉSZVÉNYES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3432" y="1664382"/>
            <a:ext cx="10515600" cy="3791983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/>
              <a:t>A </a:t>
            </a:r>
            <a:r>
              <a:rPr lang="en-US" sz="2400" dirty="0" err="1"/>
              <a:t>részvénytársaság</a:t>
            </a:r>
            <a:r>
              <a:rPr lang="en-US" sz="2400" dirty="0"/>
              <a:t> </a:t>
            </a:r>
            <a:r>
              <a:rPr lang="en-US" sz="2400" dirty="0" err="1"/>
              <a:t>tagjai</a:t>
            </a:r>
            <a:r>
              <a:rPr lang="en-US" sz="2400" dirty="0"/>
              <a:t> a </a:t>
            </a:r>
            <a:r>
              <a:rPr lang="en-US" sz="2400" dirty="0" err="1"/>
              <a:t>részvényesek</a:t>
            </a:r>
            <a:r>
              <a:rPr lang="en-US" sz="2400" dirty="0"/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CC3BCBB-4495-419F-95BE-54F165E2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312" y="2409376"/>
            <a:ext cx="4548080" cy="279881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D5D1CFB-E1DA-4991-B9AC-B81AB2DCA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69" y="2428902"/>
            <a:ext cx="3669606" cy="27486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37328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3600" dirty="0"/>
              <a:t>Jognyilatkozatok megtételének módja és ideje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2527" y="1461257"/>
            <a:ext cx="5119457" cy="3791983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A </a:t>
            </a:r>
            <a:r>
              <a:rPr lang="en-US" sz="2400" b="1" dirty="0" err="1"/>
              <a:t>társasággal</a:t>
            </a:r>
            <a:r>
              <a:rPr lang="en-US" sz="2400" b="1" dirty="0"/>
              <a:t> </a:t>
            </a:r>
            <a:r>
              <a:rPr lang="en-US" sz="2400" b="1" dirty="0" err="1"/>
              <a:t>kapcsolatos</a:t>
            </a:r>
            <a:r>
              <a:rPr lang="en-US" sz="2400" b="1" dirty="0"/>
              <a:t> </a:t>
            </a:r>
            <a:r>
              <a:rPr lang="en-US" sz="2400" b="1" dirty="0" err="1"/>
              <a:t>jognyilatkozatot</a:t>
            </a:r>
            <a:r>
              <a:rPr lang="en-US" sz="2400" b="1" dirty="0"/>
              <a:t> </a:t>
            </a:r>
            <a:r>
              <a:rPr lang="en-US" sz="2400" b="1" dirty="0" err="1"/>
              <a:t>írásban</a:t>
            </a:r>
            <a:r>
              <a:rPr lang="en-US" sz="2400" b="1" dirty="0"/>
              <a:t> </a:t>
            </a:r>
            <a:r>
              <a:rPr lang="en-US" sz="2400" b="1" dirty="0" err="1"/>
              <a:t>lehet</a:t>
            </a:r>
            <a:r>
              <a:rPr lang="en-US" sz="2400" b="1" dirty="0"/>
              <a:t> </a:t>
            </a:r>
            <a:r>
              <a:rPr lang="en-US" sz="2400" b="1" dirty="0" err="1"/>
              <a:t>megtenni</a:t>
            </a:r>
            <a:r>
              <a:rPr lang="en-US" sz="2400" b="1" dirty="0"/>
              <a:t>. </a:t>
            </a:r>
            <a:r>
              <a:rPr lang="en-US" sz="2400" b="1" dirty="0" err="1"/>
              <a:t>Ezt</a:t>
            </a:r>
            <a:r>
              <a:rPr lang="en-US" sz="2400" b="1" dirty="0"/>
              <a:t> a </a:t>
            </a:r>
            <a:r>
              <a:rPr lang="en-US" sz="2400" b="1" dirty="0" err="1"/>
              <a:t>rendelkezést</a:t>
            </a:r>
            <a:r>
              <a:rPr lang="en-US" sz="2400" b="1" dirty="0"/>
              <a:t> </a:t>
            </a:r>
            <a:r>
              <a:rPr lang="en-US" sz="2400" b="1" dirty="0" err="1"/>
              <a:t>alkalmazni</a:t>
            </a:r>
            <a:r>
              <a:rPr lang="en-US" sz="2400" b="1" dirty="0"/>
              <a:t> </a:t>
            </a:r>
            <a:r>
              <a:rPr lang="en-US" sz="2400" b="1" dirty="0" err="1"/>
              <a:t>kell</a:t>
            </a:r>
            <a:r>
              <a:rPr lang="en-US" sz="2400" b="1" dirty="0"/>
              <a:t> a </a:t>
            </a:r>
            <a:r>
              <a:rPr lang="en-US" sz="2400" b="1" dirty="0" err="1"/>
              <a:t>társaság</a:t>
            </a:r>
            <a:r>
              <a:rPr lang="en-US" sz="2400" b="1" dirty="0"/>
              <a:t> </a:t>
            </a:r>
            <a:r>
              <a:rPr lang="en-US" sz="2400" b="1" dirty="0" err="1"/>
              <a:t>határozatára</a:t>
            </a:r>
            <a:r>
              <a:rPr lang="en-US" sz="2400" b="1" dirty="0"/>
              <a:t>, </a:t>
            </a:r>
            <a:r>
              <a:rPr lang="en-US" sz="2400" b="1" dirty="0" err="1"/>
              <a:t>valamint</a:t>
            </a:r>
            <a:r>
              <a:rPr lang="en-US" sz="2400" b="1" dirty="0"/>
              <a:t> </a:t>
            </a:r>
            <a:r>
              <a:rPr lang="en-US" sz="2400" b="1" dirty="0" err="1"/>
              <a:t>jognyilatkozatnak</a:t>
            </a:r>
            <a:r>
              <a:rPr lang="en-US" sz="2400" b="1" dirty="0"/>
              <a:t> és </a:t>
            </a:r>
            <a:r>
              <a:rPr lang="en-US" sz="2400" b="1" dirty="0" err="1"/>
              <a:t>határozatnak</a:t>
            </a:r>
            <a:r>
              <a:rPr lang="en-US" sz="2400" b="1" dirty="0"/>
              <a:t> a </a:t>
            </a:r>
            <a:r>
              <a:rPr lang="en-US" sz="2400" b="1" dirty="0" err="1"/>
              <a:t>címzettel</a:t>
            </a:r>
            <a:r>
              <a:rPr lang="en-US" sz="2400" b="1" dirty="0"/>
              <a:t> </a:t>
            </a:r>
            <a:r>
              <a:rPr lang="en-US" sz="2400" b="1" dirty="0" err="1"/>
              <a:t>való</a:t>
            </a:r>
            <a:r>
              <a:rPr lang="en-US" sz="2400" b="1" dirty="0"/>
              <a:t> </a:t>
            </a:r>
            <a:r>
              <a:rPr lang="en-US" sz="2400" b="1" dirty="0" err="1"/>
              <a:t>közlésére</a:t>
            </a:r>
            <a:r>
              <a:rPr lang="en-US" sz="2400" b="1" dirty="0"/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1436507-82A5-4286-AE97-92EF91F61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61257"/>
            <a:ext cx="5424468" cy="34871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3432" y="1607212"/>
            <a:ext cx="4860979" cy="37919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dirty="0" err="1"/>
              <a:t>társasággal</a:t>
            </a:r>
            <a:r>
              <a:rPr lang="en-US" sz="2400" dirty="0"/>
              <a:t> </a:t>
            </a:r>
            <a:r>
              <a:rPr lang="en-US" sz="2400" dirty="0" err="1"/>
              <a:t>kapcsolatos</a:t>
            </a:r>
            <a:r>
              <a:rPr lang="en-US" sz="2400" dirty="0"/>
              <a:t> </a:t>
            </a:r>
            <a:r>
              <a:rPr lang="en-US" sz="2400" dirty="0" err="1"/>
              <a:t>jognyilatkozat</a:t>
            </a:r>
            <a:r>
              <a:rPr lang="en-US" sz="2400" dirty="0"/>
              <a:t> </a:t>
            </a:r>
            <a:r>
              <a:rPr lang="en-US" sz="2400" dirty="0" err="1"/>
              <a:t>akkor</a:t>
            </a:r>
            <a:r>
              <a:rPr lang="en-US" sz="2400" dirty="0"/>
              <a:t> </a:t>
            </a:r>
            <a:r>
              <a:rPr lang="en-US" sz="2400" dirty="0" err="1"/>
              <a:t>tehető</a:t>
            </a:r>
            <a:r>
              <a:rPr lang="en-US" sz="2400" dirty="0"/>
              <a:t> meg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közölhető</a:t>
            </a:r>
            <a:r>
              <a:rPr lang="en-US" sz="2400" dirty="0"/>
              <a:t> </a:t>
            </a:r>
            <a:r>
              <a:rPr lang="en-US" sz="2400" b="1" dirty="0" err="1"/>
              <a:t>elektronikus</a:t>
            </a:r>
            <a:r>
              <a:rPr lang="en-US" sz="2400" b="1" dirty="0"/>
              <a:t> </a:t>
            </a:r>
            <a:r>
              <a:rPr lang="en-US" sz="2400" b="1" dirty="0" err="1"/>
              <a:t>hírközlő</a:t>
            </a:r>
            <a:r>
              <a:rPr lang="en-US" sz="2400" b="1" dirty="0"/>
              <a:t> </a:t>
            </a:r>
            <a:r>
              <a:rPr lang="en-US" sz="2400" dirty="0" err="1"/>
              <a:t>eszközök</a:t>
            </a:r>
            <a:r>
              <a:rPr lang="en-US" sz="2400" dirty="0"/>
              <a:t> </a:t>
            </a:r>
            <a:r>
              <a:rPr lang="en-US" sz="2400" dirty="0" err="1"/>
              <a:t>útján</a:t>
            </a:r>
            <a:r>
              <a:rPr lang="en-US" sz="2400" dirty="0"/>
              <a:t>, ha </a:t>
            </a:r>
            <a:r>
              <a:rPr lang="en-US" sz="2400" dirty="0" err="1"/>
              <a:t>ezt</a:t>
            </a:r>
            <a:r>
              <a:rPr lang="en-US" sz="2400" dirty="0"/>
              <a:t> a </a:t>
            </a:r>
            <a:r>
              <a:rPr lang="en-US" sz="2400" dirty="0" err="1"/>
              <a:t>társaság</a:t>
            </a:r>
            <a:r>
              <a:rPr lang="en-US" sz="2400" dirty="0"/>
              <a:t> </a:t>
            </a:r>
            <a:r>
              <a:rPr lang="en-US" sz="2400" dirty="0" err="1"/>
              <a:t>létesítő</a:t>
            </a:r>
            <a:r>
              <a:rPr lang="en-US" sz="2400" dirty="0"/>
              <a:t> </a:t>
            </a:r>
            <a:r>
              <a:rPr lang="en-US" sz="2400" dirty="0" err="1"/>
              <a:t>okirata</a:t>
            </a:r>
            <a:r>
              <a:rPr lang="en-US" sz="2400" dirty="0"/>
              <a:t> </a:t>
            </a:r>
            <a:r>
              <a:rPr lang="en-US" sz="2400" dirty="0" err="1"/>
              <a:t>lehetővé</a:t>
            </a:r>
            <a:r>
              <a:rPr lang="en-US" sz="2400" dirty="0"/>
              <a:t> </a:t>
            </a:r>
            <a:r>
              <a:rPr lang="en-US" sz="2400" dirty="0" err="1"/>
              <a:t>teszi</a:t>
            </a:r>
            <a:r>
              <a:rPr lang="en-US" sz="2400" dirty="0"/>
              <a:t>, és </a:t>
            </a:r>
            <a:r>
              <a:rPr lang="en-US" sz="2400" dirty="0" err="1"/>
              <a:t>meghatározza</a:t>
            </a:r>
            <a:r>
              <a:rPr lang="en-US" sz="2400" dirty="0"/>
              <a:t> </a:t>
            </a:r>
            <a:r>
              <a:rPr lang="en-US" sz="2400" dirty="0" err="1"/>
              <a:t>ennek</a:t>
            </a:r>
            <a:r>
              <a:rPr lang="en-US" sz="2400" dirty="0"/>
              <a:t> </a:t>
            </a:r>
            <a:r>
              <a:rPr lang="en-US" sz="2400" dirty="0" err="1"/>
              <a:t>feltételeit</a:t>
            </a:r>
            <a:r>
              <a:rPr lang="en-US" sz="2400" dirty="0"/>
              <a:t> és </a:t>
            </a:r>
            <a:r>
              <a:rPr lang="en-US" sz="2400" dirty="0" err="1"/>
              <a:t>módját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Írásbeliség a járványügyi veszélyhelyzet idején | arsboni">
            <a:extLst>
              <a:ext uri="{FF2B5EF4-FFF2-40B4-BE49-F238E27FC236}">
                <a16:creationId xmlns:a16="http://schemas.microsoft.com/office/drawing/2014/main" id="{53BFCA96-4383-4B52-B84A-1C35633F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4824"/>
            <a:ext cx="503027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0900" y="501317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>
                <a:solidFill>
                  <a:srgbClr val="00B0F0"/>
                </a:solidFill>
              </a:rPr>
              <a:t>5. Munkanap - vélelem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1464" y="1773393"/>
            <a:ext cx="5616624" cy="3791983"/>
          </a:xfrm>
        </p:spPr>
        <p:txBody>
          <a:bodyPr>
            <a:normAutofit/>
          </a:bodyPr>
          <a:lstStyle/>
          <a:p>
            <a:pPr marL="0" indent="0">
              <a:buClr>
                <a:srgbClr val="00C6BB"/>
              </a:buClr>
              <a:buSzTx/>
              <a:buNone/>
            </a:pPr>
            <a:r>
              <a:rPr lang="hu-HU" sz="2400" dirty="0"/>
              <a:t>Ha az írásbeli jognyilatkozatot postán küldik el, azt az ellenkező bizonyításáig a tértivevényen feltüntetett átvételi időpontban, </a:t>
            </a:r>
            <a:r>
              <a:rPr lang="hu-HU" sz="2400" b="1" u="sng" dirty="0"/>
              <a:t>ajánlott küldemény esetén a feladástól számított ötödik munkanapon a belföldi címzetthez megérkezettnek kell tekinteni.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6F37F68-E224-4BF6-A03D-3240F9CE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236" y="1374022"/>
            <a:ext cx="3672408" cy="40243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7488" y="554782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>
                <a:solidFill>
                  <a:srgbClr val="00B0F0"/>
                </a:solidFill>
              </a:rPr>
              <a:t>VÉLELEM fogalma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9456" y="1124744"/>
            <a:ext cx="5760640" cy="5064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b="1" dirty="0"/>
              <a:t>VÉLELEM=Valószínűsítés. A jog egy valószínű, de nem biztos tényt fogad el valósnak és ehhez fűz joghatás. </a:t>
            </a:r>
            <a:r>
              <a:rPr lang="hu-HU" sz="2400" b="1" u="sng" dirty="0"/>
              <a:t>Az egyszerű, megdönthető vélelem</a:t>
            </a:r>
            <a:r>
              <a:rPr lang="hu-HU" sz="2400" b="1" dirty="0"/>
              <a:t> esetén a jogszabály lehetővé teszi az ellenbizonyítást (pl. kézbesítési vélelem, ártatlanság vélelme), míg </a:t>
            </a:r>
            <a:r>
              <a:rPr lang="hu-HU" sz="2400" b="1" u="sng" dirty="0"/>
              <a:t>megdönthetetlen vélelem </a:t>
            </a:r>
            <a:r>
              <a:rPr lang="hu-HU" sz="2400" b="1" dirty="0"/>
              <a:t>esetén annak ellenére, hogy valaminek a valósága nem tény, nem lehetséges az ellenbizonyítás (pl. minden 14. év alatti személy cselekvőképtelen).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7A840B9-597F-439C-B3CE-23FC34B5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565" y="1340778"/>
            <a:ext cx="4446478" cy="27362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9382" y="5046033"/>
            <a:ext cx="2664296" cy="1325563"/>
          </a:xfrm>
        </p:spPr>
        <p:txBody>
          <a:bodyPr>
            <a:normAutofit/>
          </a:bodyPr>
          <a:lstStyle/>
          <a:p>
            <a:pPr algn="l"/>
            <a:r>
              <a:rPr lang="hu-HU" sz="4000" dirty="0"/>
              <a:t>VITA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916832"/>
            <a:ext cx="4465712" cy="3791983"/>
          </a:xfrm>
        </p:spPr>
        <p:txBody>
          <a:bodyPr>
            <a:normAutofit/>
          </a:bodyPr>
          <a:lstStyle/>
          <a:p>
            <a:r>
              <a:rPr lang="en-US" sz="2400" b="1" u="sng" dirty="0" err="1"/>
              <a:t>Társasági</a:t>
            </a:r>
            <a:r>
              <a:rPr lang="en-US" sz="2400" b="1" u="sng" dirty="0"/>
              <a:t> </a:t>
            </a:r>
            <a:r>
              <a:rPr lang="en-US" sz="2400" b="1" u="sng" dirty="0" err="1"/>
              <a:t>jogi</a:t>
            </a:r>
            <a:r>
              <a:rPr lang="en-US" sz="2400" b="1" u="sng" dirty="0"/>
              <a:t> </a:t>
            </a:r>
            <a:r>
              <a:rPr lang="en-US" sz="2400" b="1" u="sng" dirty="0" err="1"/>
              <a:t>jogvitára</a:t>
            </a:r>
            <a:r>
              <a:rPr lang="en-US" sz="2400" b="1" u="sng" dirty="0"/>
              <a:t> a </a:t>
            </a:r>
            <a:r>
              <a:rPr lang="en-US" sz="2400" b="1" u="sng" dirty="0" err="1"/>
              <a:t>létesítő</a:t>
            </a:r>
            <a:r>
              <a:rPr lang="en-US" sz="2400" b="1" u="sng" dirty="0"/>
              <a:t> </a:t>
            </a:r>
            <a:r>
              <a:rPr lang="en-US" sz="2400" b="1" u="sng" dirty="0" err="1"/>
              <a:t>okiratban</a:t>
            </a:r>
            <a:r>
              <a:rPr lang="en-US" sz="2400" b="1" u="sng" dirty="0"/>
              <a:t> </a:t>
            </a:r>
            <a:r>
              <a:rPr lang="en-US" sz="2400" b="1" u="sng" dirty="0" err="1"/>
              <a:t>vagy</a:t>
            </a:r>
            <a:r>
              <a:rPr lang="en-US" sz="2400" b="1" u="sng" dirty="0"/>
              <a:t> a </a:t>
            </a:r>
            <a:r>
              <a:rPr lang="en-US" sz="2400" b="1" u="sng" dirty="0" err="1"/>
              <a:t>jogvitában</a:t>
            </a:r>
            <a:r>
              <a:rPr lang="en-US" sz="2400" b="1" u="sng" dirty="0"/>
              <a:t> </a:t>
            </a:r>
            <a:r>
              <a:rPr lang="en-US" sz="2400" b="1" u="sng" dirty="0" err="1"/>
              <a:t>érintett</a:t>
            </a:r>
            <a:r>
              <a:rPr lang="en-US" sz="2400" b="1" u="sng" dirty="0"/>
              <a:t> </a:t>
            </a:r>
            <a:r>
              <a:rPr lang="en-US" sz="2400" b="1" u="sng" dirty="0" err="1"/>
              <a:t>személyek</a:t>
            </a:r>
            <a:r>
              <a:rPr lang="en-US" sz="2400" b="1" u="sng" dirty="0"/>
              <a:t> </a:t>
            </a:r>
            <a:r>
              <a:rPr lang="en-US" sz="2400" b="1" u="sng" dirty="0" err="1"/>
              <a:t>megállapodásában</a:t>
            </a:r>
            <a:r>
              <a:rPr lang="en-US" sz="2400" b="1" u="sng" dirty="0"/>
              <a:t> </a:t>
            </a:r>
            <a:r>
              <a:rPr lang="en-US" sz="2400" b="1" u="sng" dirty="0" err="1"/>
              <a:t>választottbírósági</a:t>
            </a:r>
            <a:r>
              <a:rPr lang="en-US" sz="2400" b="1" u="sng" dirty="0"/>
              <a:t> </a:t>
            </a:r>
            <a:r>
              <a:rPr lang="en-US" sz="2400" b="1" u="sng" dirty="0" err="1"/>
              <a:t>eljárás</a:t>
            </a:r>
            <a:r>
              <a:rPr lang="en-US" sz="2400" b="1" u="sng" dirty="0"/>
              <a:t> </a:t>
            </a:r>
            <a:r>
              <a:rPr lang="en-US" sz="2400" b="1" u="sng" dirty="0" err="1"/>
              <a:t>köthető</a:t>
            </a:r>
            <a:r>
              <a:rPr lang="en-US" sz="2400" b="1" u="sng" dirty="0"/>
              <a:t> </a:t>
            </a:r>
            <a:r>
              <a:rPr lang="en-US" sz="2400" b="1" u="sng" dirty="0" err="1"/>
              <a:t>ki</a:t>
            </a:r>
            <a:r>
              <a:rPr lang="en-US" sz="2400" b="1" u="sng" dirty="0"/>
              <a:t>.</a:t>
            </a:r>
            <a:endParaRPr lang="hu-HU" sz="24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FD72065-1876-4803-8607-06348201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790946"/>
            <a:ext cx="3233393" cy="3380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440" y="495260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4000" dirty="0">
                <a:solidFill>
                  <a:srgbClr val="00B0F0"/>
                </a:solidFill>
              </a:rPr>
              <a:t>TÁRSASÁGI JOGI JOGVITÁK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9456" y="1905397"/>
            <a:ext cx="5401816" cy="37919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/>
              <a:t>a gazdasági társaság és a tagja vagy volt tagja közti, a társasági jogviszonyból eredő jogvita, ideértve a társasági szervek által hozott határozatok bírósági felülvizsgálatának kezdeményezését;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F35657A-2CEC-4B73-9D6A-97995C50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905397"/>
            <a:ext cx="4226260" cy="20286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440" y="4797152"/>
            <a:ext cx="10515600" cy="13255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4000" dirty="0"/>
              <a:t>TÁRSASÁGI JOGI JOGVITÁK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5440" y="1570341"/>
            <a:ext cx="6337920" cy="37919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en-US" sz="2400" dirty="0"/>
              <a:t>a </a:t>
            </a:r>
            <a:r>
              <a:rPr lang="en-US" sz="2400" dirty="0" err="1"/>
              <a:t>tagok</a:t>
            </a:r>
            <a:r>
              <a:rPr lang="en-US" sz="2400" dirty="0"/>
              <a:t> </a:t>
            </a:r>
            <a:r>
              <a:rPr lang="en-US" sz="2400" dirty="0" err="1"/>
              <a:t>társasági</a:t>
            </a:r>
            <a:r>
              <a:rPr lang="en-US" sz="2400" dirty="0"/>
              <a:t> </a:t>
            </a:r>
            <a:r>
              <a:rPr lang="en-US" sz="2400" dirty="0" err="1"/>
              <a:t>jogviszonyával</a:t>
            </a:r>
            <a:r>
              <a:rPr lang="en-US" sz="2400" dirty="0"/>
              <a:t> </a:t>
            </a:r>
            <a:r>
              <a:rPr lang="en-US" sz="2400" dirty="0" err="1"/>
              <a:t>kapcsolatos</a:t>
            </a:r>
            <a:r>
              <a:rPr lang="en-US" sz="2400" dirty="0"/>
              <a:t>, </a:t>
            </a:r>
            <a:r>
              <a:rPr lang="en-US" sz="2400" dirty="0" err="1"/>
              <a:t>egymással</a:t>
            </a:r>
            <a:r>
              <a:rPr lang="en-US" sz="2400" dirty="0"/>
              <a:t> </a:t>
            </a:r>
            <a:r>
              <a:rPr lang="en-US" sz="2400" dirty="0" err="1"/>
              <a:t>szemben</a:t>
            </a:r>
            <a:r>
              <a:rPr lang="en-US" sz="2400" dirty="0"/>
              <a:t> </a:t>
            </a:r>
            <a:r>
              <a:rPr lang="en-US" sz="2400" dirty="0" err="1"/>
              <a:t>keletkezett</a:t>
            </a:r>
            <a:r>
              <a:rPr lang="en-US" sz="2400" dirty="0"/>
              <a:t> </a:t>
            </a:r>
            <a:r>
              <a:rPr lang="en-US" sz="2400" dirty="0" err="1"/>
              <a:t>jogvitája</a:t>
            </a:r>
            <a:r>
              <a:rPr lang="en-US" sz="2400" dirty="0"/>
              <a:t>; és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sz="2400" dirty="0"/>
              <a:t>a </a:t>
            </a:r>
            <a:r>
              <a:rPr lang="en-US" sz="2400" dirty="0" err="1"/>
              <a:t>gazdasági</a:t>
            </a:r>
            <a:r>
              <a:rPr lang="en-US" sz="2400" dirty="0"/>
              <a:t> </a:t>
            </a:r>
            <a:r>
              <a:rPr lang="en-US" sz="2400" dirty="0" err="1"/>
              <a:t>társaság</a:t>
            </a:r>
            <a:r>
              <a:rPr lang="en-US" sz="2400" dirty="0"/>
              <a:t> és a </a:t>
            </a:r>
            <a:r>
              <a:rPr lang="en-US" sz="2400" dirty="0" err="1"/>
              <a:t>vezető</a:t>
            </a:r>
            <a:r>
              <a:rPr lang="en-US" sz="2400" dirty="0"/>
              <a:t> </a:t>
            </a:r>
            <a:r>
              <a:rPr lang="en-US" sz="2400" dirty="0" err="1"/>
              <a:t>tisztségviselő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felügyelőbizottsági</a:t>
            </a:r>
            <a:r>
              <a:rPr lang="en-US" sz="2400" dirty="0"/>
              <a:t> tag </a:t>
            </a:r>
            <a:r>
              <a:rPr lang="en-US" sz="2400" dirty="0" err="1"/>
              <a:t>közötti</a:t>
            </a:r>
            <a:r>
              <a:rPr lang="en-US" sz="2400" dirty="0"/>
              <a:t>, a </a:t>
            </a:r>
            <a:r>
              <a:rPr lang="en-US" sz="2400" dirty="0" err="1"/>
              <a:t>vezető</a:t>
            </a:r>
            <a:r>
              <a:rPr lang="en-US" sz="2400" dirty="0"/>
              <a:t> </a:t>
            </a:r>
            <a:r>
              <a:rPr lang="en-US" sz="2400" dirty="0" err="1"/>
              <a:t>tisztségviselői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a </a:t>
            </a:r>
            <a:r>
              <a:rPr lang="en-US" sz="2400" dirty="0" err="1"/>
              <a:t>felügyelőbizottsági</a:t>
            </a:r>
            <a:r>
              <a:rPr lang="en-US" sz="2400" dirty="0"/>
              <a:t> </a:t>
            </a:r>
            <a:r>
              <a:rPr lang="en-US" sz="2400" dirty="0" err="1"/>
              <a:t>tagsági</a:t>
            </a:r>
            <a:r>
              <a:rPr lang="en-US" sz="2400" dirty="0"/>
              <a:t> </a:t>
            </a:r>
            <a:r>
              <a:rPr lang="en-US" sz="2400" dirty="0" err="1"/>
              <a:t>jogviszonyból</a:t>
            </a:r>
            <a:r>
              <a:rPr lang="en-US" sz="2400" dirty="0"/>
              <a:t> </a:t>
            </a:r>
            <a:r>
              <a:rPr lang="en-US" sz="2400" dirty="0" err="1"/>
              <a:t>eredő</a:t>
            </a:r>
            <a:r>
              <a:rPr lang="en-US" sz="2400" dirty="0"/>
              <a:t> </a:t>
            </a:r>
            <a:r>
              <a:rPr lang="en-US" sz="2400" dirty="0" err="1"/>
              <a:t>jogvita</a:t>
            </a:r>
            <a:r>
              <a:rPr lang="en-US" sz="2400" dirty="0"/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64B55DA-7FE6-42A8-9B4B-EDA9234D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570341"/>
            <a:ext cx="3658635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01006"/>
          </a:xfrm>
        </p:spPr>
        <p:txBody>
          <a:bodyPr>
            <a:normAutofit/>
          </a:bodyPr>
          <a:lstStyle/>
          <a:p>
            <a:b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488" y="3765095"/>
            <a:ext cx="8723312" cy="58326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i="1" dirty="0"/>
              <a:t>A gazdasági társaságok közös szabályainak alkalmazása</a:t>
            </a:r>
            <a:endParaRPr lang="hu-HU" sz="2400" b="1" dirty="0"/>
          </a:p>
          <a:p>
            <a:pPr>
              <a:lnSpc>
                <a:spcPct val="100000"/>
              </a:lnSpc>
            </a:pPr>
            <a:r>
              <a:rPr lang="en-US" sz="2200" dirty="0"/>
              <a:t>A </a:t>
            </a:r>
            <a:r>
              <a:rPr lang="en-US" sz="2200" dirty="0" err="1"/>
              <a:t>gazdasági</a:t>
            </a:r>
            <a:r>
              <a:rPr lang="en-US" sz="2200" dirty="0"/>
              <a:t> </a:t>
            </a:r>
            <a:r>
              <a:rPr lang="en-US" sz="2200" dirty="0" err="1"/>
              <a:t>társaságok</a:t>
            </a:r>
            <a:r>
              <a:rPr lang="en-US" sz="2200" dirty="0"/>
              <a:t> </a:t>
            </a:r>
            <a:r>
              <a:rPr lang="en-US" sz="2200" dirty="0" err="1"/>
              <a:t>közös</a:t>
            </a:r>
            <a:r>
              <a:rPr lang="en-US" sz="2200" dirty="0"/>
              <a:t> </a:t>
            </a:r>
            <a:r>
              <a:rPr lang="en-US" sz="2200" dirty="0" err="1"/>
              <a:t>szabályait</a:t>
            </a:r>
            <a:r>
              <a:rPr lang="en-US" sz="2200" dirty="0"/>
              <a:t> </a:t>
            </a:r>
            <a:r>
              <a:rPr lang="en-US" sz="2200" dirty="0" err="1"/>
              <a:t>kell</a:t>
            </a:r>
            <a:r>
              <a:rPr lang="en-US" sz="2200" dirty="0"/>
              <a:t> </a:t>
            </a:r>
            <a:r>
              <a:rPr lang="en-US" sz="2200" dirty="0" err="1"/>
              <a:t>alkalmazni</a:t>
            </a:r>
            <a:r>
              <a:rPr lang="en-US" sz="2200" dirty="0"/>
              <a:t>, ha e </a:t>
            </a:r>
            <a:r>
              <a:rPr lang="en-US" sz="2200" dirty="0" err="1"/>
              <a:t>törvény</a:t>
            </a:r>
            <a:r>
              <a:rPr lang="en-US" sz="2200" dirty="0"/>
              <a:t> </a:t>
            </a:r>
            <a:r>
              <a:rPr lang="hu-HU" sz="2200" dirty="0"/>
              <a:t>(2013. évi V. törvény a Polgári Törvénykönyvről, PTK.)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egyes</a:t>
            </a:r>
            <a:r>
              <a:rPr lang="en-US" sz="2200" dirty="0"/>
              <a:t> </a:t>
            </a:r>
            <a:r>
              <a:rPr lang="en-US" sz="2200" dirty="0" err="1"/>
              <a:t>gazdasági</a:t>
            </a:r>
            <a:r>
              <a:rPr lang="en-US" sz="2200" dirty="0"/>
              <a:t> </a:t>
            </a:r>
            <a:r>
              <a:rPr lang="en-US" sz="2200" dirty="0" err="1"/>
              <a:t>társasági</a:t>
            </a:r>
            <a:r>
              <a:rPr lang="en-US" sz="2200" dirty="0"/>
              <a:t> </a:t>
            </a:r>
            <a:r>
              <a:rPr lang="en-US" sz="2200" dirty="0" err="1"/>
              <a:t>formákkal</a:t>
            </a:r>
            <a:r>
              <a:rPr lang="en-US" sz="2200" dirty="0"/>
              <a:t> </a:t>
            </a:r>
            <a:r>
              <a:rPr lang="en-US" sz="2200" dirty="0" err="1"/>
              <a:t>kapcsolatban</a:t>
            </a:r>
            <a:r>
              <a:rPr lang="en-US" sz="2200" dirty="0"/>
              <a:t> </a:t>
            </a:r>
            <a:r>
              <a:rPr lang="en-US" sz="2200" dirty="0" err="1"/>
              <a:t>eltérően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rendelkezik</a:t>
            </a:r>
            <a:r>
              <a:rPr lang="en-US" sz="2200" dirty="0"/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8450F2D-407E-4F15-A678-9DD7DE30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332656"/>
            <a:ext cx="6408712" cy="32164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1464" y="3447082"/>
            <a:ext cx="6768752" cy="1912409"/>
          </a:xfrm>
        </p:spPr>
        <p:txBody>
          <a:bodyPr>
            <a:normAutofit fontScale="90000"/>
          </a:bodyPr>
          <a:lstStyle/>
          <a:p>
            <a:pPr algn="l"/>
            <a:r>
              <a:rPr lang="hu-HU" sz="2200" dirty="0"/>
              <a:t>17 lépés egy sikeres kisvállalkozás indításához (angolul) és magyar nyelven:</a:t>
            </a:r>
            <a:r>
              <a:rPr lang="hu-HU" dirty="0"/>
              <a:t> </a:t>
            </a:r>
            <a:r>
              <a:rPr lang="hu-HU" sz="1200" dirty="0">
                <a:hlinkClick r:id="rId2"/>
              </a:rPr>
              <a:t>https://www.penzcentrum.hu/vallalkozas/20200108/igy-indits-vallalkozast-egy-filler-nelkul-barkinek-bejohet-a-biznisz-1087177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1464" y="1916832"/>
            <a:ext cx="6554867" cy="1393828"/>
          </a:xfrm>
        </p:spPr>
        <p:txBody>
          <a:bodyPr>
            <a:normAutofit/>
          </a:bodyPr>
          <a:lstStyle/>
          <a:p>
            <a:r>
              <a:rPr lang="hu-HU" sz="2000" dirty="0"/>
              <a:t>Link to check: </a:t>
            </a:r>
            <a:r>
              <a:rPr lang="hu-HU" sz="2000" dirty="0">
                <a:hlinkClick r:id="rId3"/>
              </a:rPr>
              <a:t>https://quickbooks.intuit.com/r/starting-a-business/how-to-start-a-business/</a:t>
            </a:r>
            <a:endParaRPr lang="hu-HU" sz="2000" dirty="0"/>
          </a:p>
          <a:p>
            <a:r>
              <a:rPr lang="en-US" sz="2000" dirty="0"/>
              <a:t>17 steps to starting a successful small business</a:t>
            </a:r>
            <a:endParaRPr lang="hu-HU" sz="2000" dirty="0"/>
          </a:p>
          <a:p>
            <a:endParaRPr lang="en-US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1708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448" y="467744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tx1"/>
                </a:solidFill>
              </a:rPr>
              <a:t>3:88.§ Mit mond a Polgári törvénykönyv?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7448" y="1770060"/>
            <a:ext cx="6563169" cy="3791983"/>
          </a:xfrm>
        </p:spPr>
        <p:txBody>
          <a:bodyPr/>
          <a:lstStyle/>
          <a:p>
            <a:r>
              <a:rPr lang="hu-HU" sz="2400" dirty="0"/>
              <a:t>azdasági társaságok </a:t>
            </a:r>
            <a:r>
              <a:rPr lang="hu-HU" sz="2400" b="1" u="sng" dirty="0"/>
              <a:t>üzletszerű közös gazdasági tevékenység folytatására</a:t>
            </a:r>
            <a:r>
              <a:rPr lang="hu-HU" sz="2400" dirty="0"/>
              <a:t>, a tagok vagyoni hozzájárulásával létrehozott, </a:t>
            </a:r>
            <a:r>
              <a:rPr lang="hu-HU" sz="2400" b="1" u="sng" dirty="0"/>
              <a:t>jogi személyiséggel rendelkező vállalkozások, </a:t>
            </a:r>
            <a:r>
              <a:rPr lang="hu-HU" sz="2400" dirty="0"/>
              <a:t>amelyekben a tagok a nyereségből közösen részesednek, és a veszteséget közösen viselik.</a:t>
            </a:r>
          </a:p>
          <a:p>
            <a:endParaRPr lang="hu-HU" dirty="0"/>
          </a:p>
        </p:txBody>
      </p:sp>
      <p:pic>
        <p:nvPicPr>
          <p:cNvPr id="7" name="Grafik 2" descr="erasmusmlynas-baltame-fone">
            <a:extLst>
              <a:ext uri="{FF2B5EF4-FFF2-40B4-BE49-F238E27FC236}">
                <a16:creationId xmlns:a16="http://schemas.microsoft.com/office/drawing/2014/main" id="{0700A3F1-9A36-4B32-8CC9-38142F15DE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6045865"/>
            <a:ext cx="1216660" cy="467995"/>
          </a:xfrm>
          <a:prstGeom prst="rect">
            <a:avLst/>
          </a:prstGeom>
          <a:noFill/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62DBE6A-99F9-443C-9244-BFB514C0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598" y="1749837"/>
            <a:ext cx="1790700" cy="25527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82A5C20-3544-4B8B-B525-45DA980D2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808" y="1750314"/>
            <a:ext cx="1879599" cy="25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384980"/>
            <a:ext cx="12192000" cy="379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b="1" dirty="0">
                <a:solidFill>
                  <a:srgbClr val="00B0F0"/>
                </a:solidFill>
              </a:rPr>
              <a:t>Vége a második társasági jogi tananyagnak.</a:t>
            </a:r>
          </a:p>
          <a:p>
            <a:pPr marL="0" indent="0" algn="ctr">
              <a:buNone/>
            </a:pPr>
            <a:r>
              <a:rPr lang="hu-HU" sz="3600" b="1" dirty="0">
                <a:solidFill>
                  <a:srgbClr val="00B0F0"/>
                </a:solidFill>
              </a:rPr>
              <a:t>Köszönjük a figyelmet!</a:t>
            </a:r>
          </a:p>
          <a:p>
            <a:pPr marL="0" indent="0" algn="ctr">
              <a:buNone/>
            </a:pPr>
            <a:r>
              <a:rPr lang="hu-HU" sz="3600" b="1" dirty="0">
                <a:solidFill>
                  <a:srgbClr val="00B0F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8042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946521"/>
            <a:ext cx="10515600" cy="13255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4000" dirty="0">
                <a:effectLst/>
              </a:rPr>
              <a:t>NYERESÉG/VESZTESÉG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3472" y="2127604"/>
            <a:ext cx="5904656" cy="379198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4000" dirty="0"/>
              <a:t>A </a:t>
            </a:r>
            <a:r>
              <a:rPr lang="en-US" sz="4000" dirty="0" err="1"/>
              <a:t>társaság</a:t>
            </a:r>
            <a:r>
              <a:rPr lang="en-US" sz="4000" dirty="0"/>
              <a:t> </a:t>
            </a:r>
            <a:r>
              <a:rPr lang="en-US" sz="4000" dirty="0" err="1"/>
              <a:t>nyeresége</a:t>
            </a:r>
            <a:r>
              <a:rPr lang="en-US" sz="4000" dirty="0"/>
              <a:t> a </a:t>
            </a:r>
            <a:r>
              <a:rPr lang="en-US" sz="4000" dirty="0" err="1"/>
              <a:t>tagokat</a:t>
            </a:r>
            <a:r>
              <a:rPr lang="en-US" sz="4000" dirty="0"/>
              <a:t> </a:t>
            </a:r>
            <a:r>
              <a:rPr lang="en-US" sz="4000" b="1" u="sng" dirty="0" err="1"/>
              <a:t>vagyoni</a:t>
            </a:r>
            <a:r>
              <a:rPr lang="en-US" sz="4000" b="1" u="sng" dirty="0"/>
              <a:t> </a:t>
            </a:r>
            <a:r>
              <a:rPr lang="en-US" sz="4000" b="1" u="sng" dirty="0" err="1"/>
              <a:t>hozzájárulásuk</a:t>
            </a:r>
            <a:r>
              <a:rPr lang="en-US" sz="4000" b="1" u="sng" dirty="0"/>
              <a:t> </a:t>
            </a:r>
            <a:r>
              <a:rPr lang="en-US" sz="4000" b="1" u="sng" dirty="0" err="1"/>
              <a:t>arányában</a:t>
            </a:r>
            <a:r>
              <a:rPr lang="en-US" sz="4000" b="1" u="sng" dirty="0"/>
              <a:t> </a:t>
            </a:r>
            <a:r>
              <a:rPr lang="en-US" sz="4000" b="1" u="sng" dirty="0" err="1"/>
              <a:t>illeti</a:t>
            </a:r>
            <a:r>
              <a:rPr lang="en-US" sz="4000" b="1" u="sng" dirty="0"/>
              <a:t> meg, és a </a:t>
            </a:r>
            <a:r>
              <a:rPr lang="en-US" sz="4000" b="1" u="sng" dirty="0" err="1"/>
              <a:t>veszteséget</a:t>
            </a:r>
            <a:r>
              <a:rPr lang="en-US" sz="4000" b="1" u="sng" dirty="0"/>
              <a:t> is </a:t>
            </a:r>
            <a:r>
              <a:rPr lang="en-US" sz="4000" b="1" u="sng" dirty="0" err="1"/>
              <a:t>ilyen</a:t>
            </a:r>
            <a:r>
              <a:rPr lang="en-US" sz="4000" b="1" u="sng" dirty="0"/>
              <a:t> </a:t>
            </a:r>
            <a:r>
              <a:rPr lang="en-US" sz="4000" b="1" u="sng" dirty="0" err="1"/>
              <a:t>arányban</a:t>
            </a:r>
            <a:r>
              <a:rPr lang="en-US" sz="4000" b="1" u="sng" dirty="0"/>
              <a:t> </a:t>
            </a:r>
            <a:r>
              <a:rPr lang="en-US" sz="4000" b="1" u="sng" dirty="0" err="1"/>
              <a:t>kell</a:t>
            </a:r>
            <a:r>
              <a:rPr lang="en-US" sz="4000" b="1" u="sng" dirty="0"/>
              <a:t> </a:t>
            </a:r>
            <a:r>
              <a:rPr lang="en-US" sz="4000" b="1" u="sng" dirty="0" err="1"/>
              <a:t>viselniük</a:t>
            </a:r>
            <a:r>
              <a:rPr lang="en-US" sz="4000" b="1" u="sng" dirty="0"/>
              <a:t>. </a:t>
            </a:r>
            <a:r>
              <a:rPr lang="en-US" sz="4000" dirty="0"/>
              <a:t>A </a:t>
            </a:r>
            <a:r>
              <a:rPr lang="en-US" sz="4000" dirty="0" err="1"/>
              <a:t>társaság</a:t>
            </a:r>
            <a:r>
              <a:rPr lang="en-US" sz="4000" dirty="0"/>
              <a:t> a tag </a:t>
            </a:r>
            <a:r>
              <a:rPr lang="en-US" sz="4000" dirty="0" err="1"/>
              <a:t>részére</a:t>
            </a:r>
            <a:r>
              <a:rPr lang="en-US" sz="4000" dirty="0"/>
              <a:t> </a:t>
            </a:r>
            <a:r>
              <a:rPr lang="en-US" sz="4000" dirty="0" err="1"/>
              <a:t>tárgyévi</a:t>
            </a:r>
            <a:r>
              <a:rPr lang="en-US" sz="4000" dirty="0"/>
              <a:t> </a:t>
            </a:r>
            <a:r>
              <a:rPr lang="en-US" sz="4000" dirty="0" err="1"/>
              <a:t>adózott</a:t>
            </a:r>
            <a:r>
              <a:rPr lang="en-US" sz="4000" dirty="0"/>
              <a:t> </a:t>
            </a:r>
            <a:r>
              <a:rPr lang="en-US" sz="4000" dirty="0" err="1"/>
              <a:t>eredménye</a:t>
            </a:r>
            <a:r>
              <a:rPr lang="en-US" sz="4000" dirty="0"/>
              <a:t>, </a:t>
            </a:r>
            <a:r>
              <a:rPr lang="en-US" sz="4000" dirty="0" err="1"/>
              <a:t>illetve</a:t>
            </a:r>
            <a:r>
              <a:rPr lang="en-US" sz="4000" dirty="0"/>
              <a:t> </a:t>
            </a:r>
            <a:r>
              <a:rPr lang="en-US" sz="4000" dirty="0" err="1"/>
              <a:t>szabad</a:t>
            </a:r>
            <a:r>
              <a:rPr lang="en-US" sz="4000" dirty="0"/>
              <a:t> </a:t>
            </a:r>
            <a:r>
              <a:rPr lang="en-US" sz="4000" dirty="0" err="1"/>
              <a:t>eredménytartaléka</a:t>
            </a:r>
            <a:r>
              <a:rPr lang="en-US" sz="4000" dirty="0"/>
              <a:t> </a:t>
            </a:r>
            <a:r>
              <a:rPr lang="en-US" sz="4000" dirty="0" err="1"/>
              <a:t>terhére</a:t>
            </a:r>
            <a:r>
              <a:rPr lang="en-US" sz="4000" dirty="0"/>
              <a:t> </a:t>
            </a:r>
            <a:r>
              <a:rPr lang="en-US" sz="4000" dirty="0" err="1"/>
              <a:t>teljesíthet</a:t>
            </a:r>
            <a:r>
              <a:rPr lang="en-US" sz="4000" dirty="0"/>
              <a:t> </a:t>
            </a:r>
            <a:r>
              <a:rPr lang="en-US" sz="4000" dirty="0" err="1"/>
              <a:t>kifizetést</a:t>
            </a:r>
            <a:r>
              <a:rPr lang="en-US" sz="4000" dirty="0"/>
              <a:t> </a:t>
            </a:r>
            <a:r>
              <a:rPr lang="en-US" sz="4000" dirty="0" err="1"/>
              <a:t>vagy</a:t>
            </a:r>
            <a:r>
              <a:rPr lang="en-US" sz="4000" dirty="0"/>
              <a:t> </a:t>
            </a:r>
            <a:r>
              <a:rPr lang="en-US" sz="4000" dirty="0" err="1"/>
              <a:t>más</a:t>
            </a:r>
            <a:r>
              <a:rPr lang="en-US" sz="4000" dirty="0"/>
              <a:t> </a:t>
            </a:r>
            <a:r>
              <a:rPr lang="en-US" sz="4000" dirty="0" err="1"/>
              <a:t>vagyoni</a:t>
            </a:r>
            <a:r>
              <a:rPr lang="en-US" sz="4000" dirty="0"/>
              <a:t> </a:t>
            </a:r>
            <a:r>
              <a:rPr lang="en-US" sz="4000" dirty="0" err="1"/>
              <a:t>szolgáltatást</a:t>
            </a:r>
            <a:r>
              <a:rPr lang="en-US" sz="4000" dirty="0"/>
              <a:t>. </a:t>
            </a:r>
            <a:r>
              <a:rPr lang="en-US" sz="4000" dirty="0" err="1"/>
              <a:t>Semmis</a:t>
            </a:r>
            <a:r>
              <a:rPr lang="en-US" sz="4000" dirty="0"/>
              <a:t> a </a:t>
            </a:r>
            <a:r>
              <a:rPr lang="en-US" sz="4000" dirty="0" err="1"/>
              <a:t>létesítő</a:t>
            </a:r>
            <a:r>
              <a:rPr lang="en-US" sz="4000" dirty="0"/>
              <a:t> </a:t>
            </a:r>
            <a:r>
              <a:rPr lang="en-US" sz="4000" dirty="0" err="1"/>
              <a:t>okirat</a:t>
            </a:r>
            <a:r>
              <a:rPr lang="en-US" sz="4000" dirty="0"/>
              <a:t> </a:t>
            </a:r>
            <a:r>
              <a:rPr lang="en-US" sz="4000" dirty="0" err="1"/>
              <a:t>azon</a:t>
            </a:r>
            <a:r>
              <a:rPr lang="en-US" sz="4000" dirty="0"/>
              <a:t> </a:t>
            </a:r>
            <a:r>
              <a:rPr lang="en-US" sz="4000" dirty="0" err="1"/>
              <a:t>rendelkezése</a:t>
            </a:r>
            <a:r>
              <a:rPr lang="en-US" sz="4000" dirty="0"/>
              <a:t>, </a:t>
            </a:r>
            <a:r>
              <a:rPr lang="en-US" sz="4000" dirty="0" err="1"/>
              <a:t>amely</a:t>
            </a:r>
            <a:r>
              <a:rPr lang="en-US" sz="4000" dirty="0"/>
              <a:t> </a:t>
            </a:r>
            <a:r>
              <a:rPr lang="en-US" sz="4000" dirty="0" err="1"/>
              <a:t>valamely</a:t>
            </a:r>
            <a:r>
              <a:rPr lang="en-US" sz="4000" dirty="0"/>
              <a:t> </a:t>
            </a:r>
            <a:r>
              <a:rPr lang="en-US" sz="4000" dirty="0" err="1"/>
              <a:t>tagot</a:t>
            </a:r>
            <a:r>
              <a:rPr lang="en-US" sz="4000" dirty="0"/>
              <a:t> a </a:t>
            </a:r>
            <a:r>
              <a:rPr lang="en-US" sz="4000" dirty="0" err="1"/>
              <a:t>nyereségből</a:t>
            </a:r>
            <a:r>
              <a:rPr lang="en-US" sz="4000" dirty="0"/>
              <a:t> </a:t>
            </a:r>
            <a:r>
              <a:rPr lang="en-US" sz="4000" dirty="0" err="1"/>
              <a:t>vagy</a:t>
            </a:r>
            <a:r>
              <a:rPr lang="en-US" sz="4000" dirty="0"/>
              <a:t> a </a:t>
            </a:r>
            <a:r>
              <a:rPr lang="en-US" sz="4000" dirty="0" err="1"/>
              <a:t>veszteség</a:t>
            </a:r>
            <a:r>
              <a:rPr lang="en-US" sz="4000" dirty="0"/>
              <a:t> </a:t>
            </a:r>
            <a:r>
              <a:rPr lang="en-US" sz="4000" dirty="0" err="1"/>
              <a:t>viseléséből</a:t>
            </a:r>
            <a:r>
              <a:rPr lang="en-US" sz="4000" dirty="0"/>
              <a:t> </a:t>
            </a:r>
            <a:r>
              <a:rPr lang="en-US" sz="4000" dirty="0" err="1"/>
              <a:t>teljesen</a:t>
            </a:r>
            <a:r>
              <a:rPr lang="en-US" sz="4000" dirty="0"/>
              <a:t> </a:t>
            </a:r>
            <a:r>
              <a:rPr lang="en-US" sz="4000" dirty="0" err="1"/>
              <a:t>kizár</a:t>
            </a:r>
            <a:r>
              <a:rPr lang="en-US" sz="4000" dirty="0"/>
              <a:t>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AF748F5-AF85-4146-A6AB-D1CF555B4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218219"/>
            <a:ext cx="1792379" cy="254834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A794F34-FA2E-4D2F-A71D-49BEC944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659" y="5013176"/>
            <a:ext cx="2409428" cy="12485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196752"/>
            <a:ext cx="6192688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u-HU" altLang="hu-HU" sz="4000" b="1" dirty="0">
                <a:solidFill>
                  <a:srgbClr val="00B0F0"/>
                </a:solidFill>
              </a:rPr>
              <a:t>EGYÜTTMŰKÖDÉSI </a:t>
            </a:r>
            <a:br>
              <a:rPr lang="hu-HU" altLang="hu-HU" sz="4000" b="1" dirty="0">
                <a:solidFill>
                  <a:srgbClr val="00B0F0"/>
                </a:solidFill>
              </a:rPr>
            </a:br>
            <a:r>
              <a:rPr lang="hu-HU" altLang="hu-HU" sz="4000" b="1" dirty="0">
                <a:solidFill>
                  <a:srgbClr val="00B0F0"/>
                </a:solidFill>
              </a:rPr>
              <a:t>KÖTELEZETTSÉG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539DDA5-B95B-4B62-AC20-682A9DEC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708920"/>
            <a:ext cx="5539782" cy="28509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71239F-C75C-4255-A2B9-ABA0B590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2132856"/>
            <a:ext cx="8208912" cy="3791983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C6BB"/>
              </a:buClr>
              <a:buSzTx/>
              <a:buNone/>
            </a:pPr>
            <a:r>
              <a:rPr lang="hu-HU" sz="2400" dirty="0"/>
              <a:t>A tag a többi taggal és a társaság szerveivel </a:t>
            </a:r>
            <a:r>
              <a:rPr lang="hu-HU" sz="2400" b="1" dirty="0"/>
              <a:t>köteles együttműködni</a:t>
            </a:r>
            <a:r>
              <a:rPr lang="hu-HU" sz="2400" dirty="0"/>
              <a:t>, nem fejthet ki olyan tevékenységet, </a:t>
            </a:r>
            <a:r>
              <a:rPr lang="hu-HU" sz="2400" u="sng" dirty="0"/>
              <a:t>amely a </a:t>
            </a:r>
            <a:r>
              <a:rPr lang="hu-HU" sz="2400" b="1" u="sng" dirty="0"/>
              <a:t>társaság céljainak elérését veszélyezteti.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1416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32946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u-HU" sz="4000" dirty="0"/>
              <a:t>FORMAKÉNYSZER</a:t>
            </a:r>
            <a:endParaRPr lang="hu-HU" altLang="hu-H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2454295"/>
            <a:ext cx="7346777" cy="48446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2400" dirty="0"/>
              <a:t>Gazdasági társaság </a:t>
            </a:r>
            <a:r>
              <a:rPr lang="hu-HU" sz="2400" b="1" u="sng" dirty="0"/>
              <a:t>közkereseti társaság, betéti társaság, korlátolt felelősségű társaság vagy részvénytársaság formájában alapítható.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C92F5A7-2138-4B94-9FEF-F581C205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861048"/>
            <a:ext cx="3744416" cy="24917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1424" y="5085184"/>
            <a:ext cx="10515600" cy="13255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3600" dirty="0">
                <a:solidFill>
                  <a:srgbClr val="00B0F0"/>
                </a:solidFill>
              </a:rPr>
              <a:t>NÉV FELTÜNTETÉSE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6780" y="1533008"/>
            <a:ext cx="10013756" cy="37919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endParaRPr lang="hu-HU" sz="24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hu-HU" sz="2400" dirty="0"/>
              <a:t>A gazdasági társaság nevében a gazdasági társaság </a:t>
            </a:r>
            <a:r>
              <a:rPr lang="hu-HU" sz="2400" b="1" i="1" u="sng" dirty="0"/>
              <a:t>formájára</a:t>
            </a:r>
            <a:r>
              <a:rPr lang="hu-HU" sz="2400" dirty="0"/>
              <a:t> vonatkozó elnevezést vagy annak e törvényben meghatározott rövidítését kell feltüntetni.</a:t>
            </a:r>
          </a:p>
          <a:p>
            <a:pPr algn="just">
              <a:lnSpc>
                <a:spcPct val="100000"/>
              </a:lnSpc>
              <a:defRPr/>
            </a:pPr>
            <a:endParaRPr lang="hu-HU" sz="24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DD5DE70-AF7F-4602-A703-E736F519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3120073"/>
            <a:ext cx="3960440" cy="26354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480" y="5135897"/>
            <a:ext cx="1800200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u-HU" sz="3600" b="1" dirty="0">
                <a:effectLst/>
              </a:rPr>
              <a:t>TAG</a:t>
            </a:r>
            <a:endParaRPr lang="hu-HU" altLang="hu-HU" sz="3600" b="1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772816"/>
            <a:ext cx="9433048" cy="3672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dirty="0"/>
              <a:t>Természetes személy egyidejűleg egy gazdasági társaságban lehet a társaság korlátlanul felelős tagja. Kiskorú személy gazdasági társaság korlátlanul felelős tagja nem lehet.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27F97A5-F3BE-4A35-98FF-28CC331D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3278399"/>
            <a:ext cx="635654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217" y="5081559"/>
            <a:ext cx="10515600" cy="1325563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hu-HU" altLang="hu-HU" sz="3600" b="1" dirty="0">
                <a:solidFill>
                  <a:srgbClr val="00B0F0"/>
                </a:solidFill>
              </a:rPr>
              <a:t>Korlátlan felelősség kivételei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37217" y="1844825"/>
            <a:ext cx="6049888" cy="18722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C6BB"/>
              </a:buClr>
              <a:buSzTx/>
              <a:buNone/>
            </a:pPr>
            <a:r>
              <a:rPr lang="hu-HU" sz="2400" b="1" u="sng" dirty="0"/>
              <a:t>Közkereseti társaság, betéti társaság és egyéni cég nem lehet </a:t>
            </a:r>
            <a:r>
              <a:rPr lang="hu-HU" sz="2400" dirty="0"/>
              <a:t>gazdasági társaság korlátlanul felelős tagja.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EC656BC-66B3-4AF1-B215-44B03D21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988840"/>
            <a:ext cx="3092719" cy="30927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10944-04f6-4a56-b45b-bf26d6f81d58">
      <Terms xmlns="http://schemas.microsoft.com/office/infopath/2007/PartnerControls"/>
    </lcf76f155ced4ddcb4097134ff3c332f>
    <TaxCatchAll xmlns="62a0cf90-df98-468d-8e62-9dacbd9cd0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80334D2C3CA24F9B60010E7D460BC3" ma:contentTypeVersion="14" ma:contentTypeDescription="Vytvoří nový dokument" ma:contentTypeScope="" ma:versionID="0da33eb0b2011135b1495cea25aae1f0">
  <xsd:schema xmlns:xsd="http://www.w3.org/2001/XMLSchema" xmlns:xs="http://www.w3.org/2001/XMLSchema" xmlns:p="http://schemas.microsoft.com/office/2006/metadata/properties" xmlns:ns2="19c10944-04f6-4a56-b45b-bf26d6f81d58" xmlns:ns3="62a0cf90-df98-468d-8e62-9dacbd9cd031" targetNamespace="http://schemas.microsoft.com/office/2006/metadata/properties" ma:root="true" ma:fieldsID="703ecc31f9e49a7d68463d3aec90bfb9" ns2:_="" ns3:_="">
    <xsd:import namespace="19c10944-04f6-4a56-b45b-bf26d6f81d58"/>
    <xsd:import namespace="62a0cf90-df98-468d-8e62-9dacbd9cd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10944-04f6-4a56-b45b-bf26d6f81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cf90-df98-468d-8e62-9dacbd9cd0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b0656-7c38-45e2-9d93-076a736f137d}" ma:internalName="TaxCatchAll" ma:showField="CatchAllData" ma:web="62a0cf90-df98-468d-8e62-9dacbd9cd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6EC7B7-2364-4926-979F-C32F83DBAB9B}">
  <ds:schemaRefs>
    <ds:schemaRef ds:uri="http://schemas.microsoft.com/office/2006/metadata/properties"/>
    <ds:schemaRef ds:uri="http://schemas.microsoft.com/office/infopath/2007/PartnerControls"/>
    <ds:schemaRef ds:uri="19c10944-04f6-4a56-b45b-bf26d6f81d58"/>
    <ds:schemaRef ds:uri="62a0cf90-df98-468d-8e62-9dacbd9cd031"/>
  </ds:schemaRefs>
</ds:datastoreItem>
</file>

<file path=customXml/itemProps2.xml><?xml version="1.0" encoding="utf-8"?>
<ds:datastoreItem xmlns:ds="http://schemas.openxmlformats.org/officeDocument/2006/customXml" ds:itemID="{6DCC82E7-1274-4404-9687-01B4C2F0F0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2AB07C-E724-4693-8F79-0B4E32BCA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10944-04f6-4a56-b45b-bf26d6f81d58"/>
    <ds:schemaRef ds:uri="62a0cf90-df98-468d-8e62-9dacbd9cd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19578</TotalTime>
  <Words>594</Words>
  <Application>Microsoft Office PowerPoint</Application>
  <PresentationFormat>Širokoúhlá obrazovka</PresentationFormat>
  <Paragraphs>41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Śablona_prezentace_NICE</vt:lpstr>
      <vt:lpstr>  Gazdasági társaságok 2. Gazdasági társaságok formái </vt:lpstr>
      <vt:lpstr>3:88.§ Mit mond a Polgári törvénykönyv?</vt:lpstr>
      <vt:lpstr>NYERESÉG/VESZTESÉG</vt:lpstr>
      <vt:lpstr>EGYÜTTMŰKÖDÉSI  KÖTELEZETTSÉG</vt:lpstr>
      <vt:lpstr>Prezentace aplikace PowerPoint</vt:lpstr>
      <vt:lpstr>FORMAKÉNYSZER</vt:lpstr>
      <vt:lpstr>NÉV FELTÜNTETÉSE</vt:lpstr>
      <vt:lpstr>TAG</vt:lpstr>
      <vt:lpstr>Korlátlan felelősség kivételei</vt:lpstr>
      <vt:lpstr>RÉSZVÉNYES</vt:lpstr>
      <vt:lpstr>Jognyilatkozatok megtételének módja és ideje</vt:lpstr>
      <vt:lpstr>Prezentace aplikace PowerPoint</vt:lpstr>
      <vt:lpstr>5. Munkanap - vélelem</vt:lpstr>
      <vt:lpstr>VÉLELEM fogalma</vt:lpstr>
      <vt:lpstr>VITA</vt:lpstr>
      <vt:lpstr>TÁRSASÁGI JOGI JOGVITÁK</vt:lpstr>
      <vt:lpstr>TÁRSASÁGI JOGI JOGVITÁK</vt:lpstr>
      <vt:lpstr> </vt:lpstr>
      <vt:lpstr>17 lépés egy sikeres kisvállalkozás indításához (angolul) és magyar nyelven: https://www.penzcentrum.hu/vallalkozas/20200108/igy-indits-vallalkozast-egy-filler-nelkul-barkinek-bejohet-a-biznisz-1087177 </vt:lpstr>
      <vt:lpstr>Prezentace aplikace PowerPoint</vt:lpstr>
    </vt:vector>
  </TitlesOfParts>
  <Company>BOPMH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Alaptörvénye (2011. április 25.) Isten, áldd meg a magyart!</dc:title>
  <dc:creator>Dr. Kohlhoffer-Mizser Csilla</dc:creator>
  <cp:lastModifiedBy>Kulihova Kublova Tereza</cp:lastModifiedBy>
  <cp:revision>110</cp:revision>
  <dcterms:created xsi:type="dcterms:W3CDTF">2014-02-19T13:51:38Z</dcterms:created>
  <dcterms:modified xsi:type="dcterms:W3CDTF">2023-09-08T08:29:49Z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0x0101003680334D2C3CA24F9B60010E7D460BC3</vt:lpwstr>
  </property>
</Properties>
</file>