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4"/>
  </p:sldMasterIdLst>
  <p:sldIdLst>
    <p:sldId id="256" r:id="rId5"/>
    <p:sldId id="321" r:id="rId6"/>
    <p:sldId id="295" r:id="rId7"/>
    <p:sldId id="262" r:id="rId8"/>
    <p:sldId id="275" r:id="rId9"/>
    <p:sldId id="297" r:id="rId10"/>
    <p:sldId id="263" r:id="rId11"/>
    <p:sldId id="276" r:id="rId12"/>
    <p:sldId id="300" r:id="rId13"/>
    <p:sldId id="301" r:id="rId14"/>
    <p:sldId id="302" r:id="rId15"/>
    <p:sldId id="305" r:id="rId16"/>
    <p:sldId id="306" r:id="rId17"/>
    <p:sldId id="307" r:id="rId18"/>
    <p:sldId id="313" r:id="rId19"/>
    <p:sldId id="315" r:id="rId20"/>
    <p:sldId id="316" r:id="rId21"/>
    <p:sldId id="317" r:id="rId22"/>
    <p:sldId id="318" r:id="rId23"/>
    <p:sldId id="314" r:id="rId24"/>
    <p:sldId id="319" r:id="rId25"/>
    <p:sldId id="322" r:id="rId26"/>
    <p:sldId id="320" r:id="rId27"/>
    <p:sldId id="323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68" d="100"/>
          <a:sy n="68" d="100"/>
        </p:scale>
        <p:origin x="616" y="5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Obrázek 13">
            <a:extLst>
              <a:ext uri="{FF2B5EF4-FFF2-40B4-BE49-F238E27FC236}">
                <a16:creationId xmlns:a16="http://schemas.microsoft.com/office/drawing/2014/main" id="{D04FEA15-B052-4EF2-83CD-264C14861B7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7990" y="3948576"/>
            <a:ext cx="3754010" cy="2957219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37AB73D9-C2E7-4E6F-98F9-2170CD31877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4085924" cy="3852695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B67B4897-D9B0-4CFD-8137-994B45F5B4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3578" y="2273955"/>
            <a:ext cx="7751805" cy="2387600"/>
          </a:xfrm>
        </p:spPr>
        <p:txBody>
          <a:bodyPr anchor="b"/>
          <a:lstStyle>
            <a:lvl1pPr algn="l">
              <a:defRPr sz="6000">
                <a:solidFill>
                  <a:srgbClr val="249CDC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F7B8A41-B52E-4C71-8155-58470B56EC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83577" y="4780863"/>
            <a:ext cx="7751806" cy="1655762"/>
          </a:xfrm>
        </p:spPr>
        <p:txBody>
          <a:bodyPr/>
          <a:lstStyle>
            <a:lvl1pPr marL="0" indent="0" algn="l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CF29AF1F-BEEC-4FDA-B82B-5BC9F5BE4CF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4064" y="222646"/>
            <a:ext cx="6285051" cy="1008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724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E0D7F4B-178F-4068-847F-A3DD517FE5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341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1358C1A-5337-4345-ADC3-AC78C3B5D6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84980"/>
            <a:ext cx="10515600" cy="379198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1593242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BE2E82-3A08-4406-970D-0BF0B3057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FD0A80-C25E-48AB-ABAA-6FA451D46D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3515664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3E939B-BCE0-45D2-B16D-41C78D416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70605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A8293E-F3D4-4048-8D1B-5997F2E292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79915F5-46E8-47F6-BF11-5BC0A9F334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75555"/>
            <a:ext cx="5181600" cy="380140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83027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72F62-CCBA-4507-BF5D-6E31F320E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35298"/>
            <a:ext cx="10515600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648559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Obrázek 18">
            <a:extLst>
              <a:ext uri="{FF2B5EF4-FFF2-40B4-BE49-F238E27FC236}">
                <a16:creationId xmlns:a16="http://schemas.microsoft.com/office/drawing/2014/main" id="{B3592D6B-834C-43B3-839E-3773636F72BA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0058" y="5414889"/>
            <a:ext cx="1831942" cy="1443111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19B6C3F4-DEDF-4CE1-AC03-67790760053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15" y="0"/>
            <a:ext cx="2054116" cy="1936865"/>
          </a:xfrm>
          <a:prstGeom prst="rect">
            <a:avLst/>
          </a:prstGeom>
        </p:spPr>
      </p:pic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95BD18-3E86-4085-92D7-CBE4C890EB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7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EF8590-89EE-4F8A-B7C7-156DDD2DD6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00520"/>
            <a:ext cx="10515600" cy="4376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Po kliknutí můžete upravovat styly textu v předloze.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pic>
        <p:nvPicPr>
          <p:cNvPr id="20" name="Obrázek 19">
            <a:extLst>
              <a:ext uri="{FF2B5EF4-FFF2-40B4-BE49-F238E27FC236}">
                <a16:creationId xmlns:a16="http://schemas.microsoft.com/office/drawing/2014/main" id="{A60F351C-0FBE-44A9-B1C3-843F7E43D30B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5076" y="6367451"/>
            <a:ext cx="2837469" cy="455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005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8" r:id="rId1"/>
    <p:sldLayoutId id="2147483869" r:id="rId2"/>
    <p:sldLayoutId id="2147483870" r:id="rId3"/>
    <p:sldLayoutId id="2147483871" r:id="rId4"/>
    <p:sldLayoutId id="2147483872" r:id="rId5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249CDC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https://quickbooks.intuit.com/r/starting-a-business/how-to-start-a-business/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083578" y="2708920"/>
            <a:ext cx="9341014" cy="23876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90000"/>
          </a:bodyPr>
          <a:lstStyle/>
          <a:p>
            <a:pPr algn="l" rtl="0">
              <a:defRPr/>
            </a:pPr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hu-HU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cap="all" dirty="0">
                <a:latin typeface="Arial" panose="020B0604020202020204" pitchFamily="34" charset="0"/>
                <a:cs typeface="Arial" panose="020B0604020202020204" pitchFamily="34" charset="0"/>
              </a:rPr>
              <a:t>Üzleti VÁLLAKOZÁSOK</a:t>
            </a:r>
            <a:br>
              <a:rPr lang="hu-HU" sz="49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sz="4900" dirty="0">
                <a:latin typeface="Arial" panose="020B0604020202020204" pitchFamily="34" charset="0"/>
                <a:cs typeface="Arial" panose="020B0604020202020204" pitchFamily="34" charset="0"/>
              </a:rPr>
              <a:t>1. Vállalkozás indítása</a:t>
            </a:r>
            <a:b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3578" y="4941168"/>
            <a:ext cx="2800350" cy="162877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437112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4000" dirty="0"/>
              <a:t>ALAPÍTÁSI KÖVETELMÉNYEK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91444" y="2150906"/>
            <a:ext cx="10009112" cy="2556188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</a:pPr>
            <a:r>
              <a:rPr lang="en-US" sz="2400" dirty="0"/>
              <a:t>A </a:t>
            </a:r>
            <a:r>
              <a:rPr lang="en-US" sz="2400" dirty="0" err="1"/>
              <a:t>részvénytársaságok</a:t>
            </a:r>
            <a:r>
              <a:rPr lang="en-US" sz="2400" dirty="0"/>
              <a:t> </a:t>
            </a:r>
            <a:r>
              <a:rPr lang="en-US" sz="2400" dirty="0" err="1"/>
              <a:t>kivételével</a:t>
            </a:r>
            <a:r>
              <a:rPr lang="en-US" sz="2400" dirty="0"/>
              <a:t> a </a:t>
            </a:r>
            <a:r>
              <a:rPr lang="en-US" sz="2400" b="1" u="sng" dirty="0" err="1"/>
              <a:t>gazdasági</a:t>
            </a:r>
            <a:r>
              <a:rPr lang="en-US" sz="2400" b="1" u="sng" dirty="0"/>
              <a:t> </a:t>
            </a:r>
            <a:r>
              <a:rPr lang="en-US" sz="2400" b="1" u="sng" dirty="0" err="1"/>
              <a:t>társaság</a:t>
            </a:r>
            <a:r>
              <a:rPr lang="en-US" sz="2400" b="1" u="sng" dirty="0"/>
              <a:t> </a:t>
            </a:r>
            <a:r>
              <a:rPr lang="en-US" sz="2400" b="1" u="sng" dirty="0" err="1"/>
              <a:t>alapításához</a:t>
            </a:r>
            <a:r>
              <a:rPr lang="en-US" sz="2400" b="1" u="sng" dirty="0"/>
              <a:t> </a:t>
            </a:r>
            <a:r>
              <a:rPr lang="en-US" sz="2400" b="1" u="sng" dirty="0" err="1"/>
              <a:t>legalább</a:t>
            </a:r>
            <a:r>
              <a:rPr lang="en-US" sz="2400" b="1" u="sng" dirty="0"/>
              <a:t> </a:t>
            </a:r>
            <a:r>
              <a:rPr lang="en-US" sz="2400" b="1" u="sng" dirty="0" err="1"/>
              <a:t>két</a:t>
            </a:r>
            <a:r>
              <a:rPr lang="en-US" sz="2400" b="1" u="sng" dirty="0"/>
              <a:t> tag </a:t>
            </a:r>
            <a:r>
              <a:rPr lang="en-US" sz="2400" b="1" u="sng" dirty="0" err="1"/>
              <a:t>szükséges</a:t>
            </a:r>
            <a:r>
              <a:rPr lang="en-US" sz="2400" b="1" u="sng" dirty="0"/>
              <a:t>.</a:t>
            </a:r>
            <a:endParaRPr lang="hu-HU" sz="2400" b="1" u="sng" dirty="0"/>
          </a:p>
          <a:p>
            <a:pPr lvl="0">
              <a:lnSpc>
                <a:spcPct val="100000"/>
              </a:lnSpc>
            </a:pPr>
            <a:r>
              <a:rPr lang="hu-HU" sz="2400" dirty="0"/>
              <a:t>Gazdasági társaság átalakulással (átalakulás társasági formává, egyesüléssel és szétválással) is létrejöhet.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9468" y="3356992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PROFIT/NON 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9468" y="2348880"/>
            <a:ext cx="9933064" cy="154807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Nyereségszerzéstől eltérő céllal közös üzleti tevékenység folytatására/nonprofit gazdasági társaság is alapítható.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3861048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NON-PROFIT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11424" y="2132856"/>
            <a:ext cx="10369152" cy="190811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Nonprofit gazdasági társaság bármilyen társasági formában alapítható és működtethető. Az ilyen gazdasági társaság cégnevének tartalmaznia kell a "nonprofit" megnevezést a társasági formával.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4077072"/>
            <a:ext cx="10515600" cy="1325563"/>
          </a:xfrm>
        </p:spPr>
        <p:txBody>
          <a:bodyPr>
            <a:normAutofit/>
          </a:bodyPr>
          <a:lstStyle/>
          <a:p>
            <a:pPr algn="l" rtl="0">
              <a:lnSpc>
                <a:spcPct val="100000"/>
              </a:lnSpc>
            </a:pPr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NON-PROFIT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2672916"/>
            <a:ext cx="10297144" cy="280831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hu-HU" sz="2400" b="1" dirty="0"/>
              <a:t>A nonprofit gazdasági társaság üzleti tevékenységét kizárólag kiegészítő tevékenység formájában folytathatja; Az e műveletekből származó nyereség nem osztható fel a tagok (részvényesek) között, mivel azt a társaságnak kell megtartania.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293096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KORLÁTLAN FELELŐSSÉG 1.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2564904"/>
            <a:ext cx="10082336" cy="2952328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b="1" u="sng" dirty="0"/>
              <a:t>Egy természetes személy egy adott időpontban csak egy gazdasági társaságban lehet korlátlan felelősségű tag.</a:t>
            </a:r>
          </a:p>
          <a:p>
            <a:pPr marL="457200" indent="-457200">
              <a:lnSpc>
                <a:spcPct val="100000"/>
              </a:lnSpc>
              <a:buFont typeface="+mj-lt"/>
              <a:buAutoNum type="arabicPeriod"/>
            </a:pPr>
            <a:r>
              <a:rPr lang="hu-HU" sz="2400" b="1" u="sng" dirty="0"/>
              <a:t>Kiskorú gazdasági társaságban korlátlan felelősségű tag nem lehet.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71464" y="4509120"/>
            <a:ext cx="10515600" cy="1325563"/>
          </a:xfrm>
        </p:spPr>
        <p:txBody>
          <a:bodyPr/>
          <a:lstStyle/>
          <a:p>
            <a:pPr algn="l" rtl="0"/>
            <a:r>
              <a:rPr lang="hu-HU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KORLÁTLAN FELELŐSSÉG 2.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271464" y="2420888"/>
            <a:ext cx="9649072" cy="3256165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hu-HU" sz="2400" dirty="0"/>
              <a:t>Közkereseti társaság vagy betéti társaság gazdasági társaságban korlátlan felelősségű tag nem lehet.</a:t>
            </a:r>
          </a:p>
          <a:p>
            <a:pPr marL="514350" indent="-514350">
              <a:lnSpc>
                <a:spcPct val="100000"/>
              </a:lnSpc>
              <a:buFont typeface="+mj-lt"/>
              <a:buAutoNum type="arabicPeriod" startAt="3"/>
            </a:pPr>
            <a:r>
              <a:rPr lang="hu-HU" sz="2400" dirty="0"/>
              <a:t>Ha törvény eltérően nem rendelkezik, az egyszemélyes gazdasági társaság újabb egyszemélyes társaságot alapíthat, és a gazdasági társaságnak egyedüli tagja (részvényese) lehet.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7024" y="4077072"/>
            <a:ext cx="10515600" cy="13255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4000" dirty="0"/>
              <a:t>Kommunikáció az üzleti jogban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7024" y="1556792"/>
            <a:ext cx="10515600" cy="273630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  <a:defRPr/>
            </a:pPr>
            <a:r>
              <a:rPr lang="hu-HU" sz="2400" dirty="0"/>
              <a:t>Az e törvényben előírt jognyilatkozatokat és határozatokat írásban – ideértve a legalább fokozott biztonságú elektronikus aláírással ellátott elektronikus dokumentumokat is – vagy más ellenőrizhető módon közölni kell azokkal a személyekkel, akikre azok vonatkozhatnak. Ha e törvény a nyilatkozattételre vagy a cselekmény elvégzésére határidőt nem állapít meg, a nyilatkozatot vagy cselekményt haladéktalanul teljesíteni kell, vagy haladéktalanul közölni kell a címzettel.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59496" y="1445941"/>
            <a:ext cx="9649072" cy="1301006"/>
          </a:xfrm>
        </p:spPr>
        <p:txBody>
          <a:bodyPr>
            <a:normAutofit fontScale="90000"/>
          </a:bodyPr>
          <a:lstStyle/>
          <a:p>
            <a:pPr algn="l"/>
            <a:r>
              <a:rPr lang="hu-HU" dirty="0"/>
              <a:t>Közlés – írásbeli </a:t>
            </a:r>
            <a:br>
              <a:rPr lang="hu-HU" dirty="0"/>
            </a:br>
            <a:r>
              <a:rPr lang="hu-HU" dirty="0"/>
              <a:t>A postai úton </a:t>
            </a:r>
            <a:r>
              <a:rPr lang="hu-HU" u="sng" dirty="0"/>
              <a:t>kézbesített</a:t>
            </a:r>
            <a:r>
              <a:rPr lang="hu-HU" dirty="0"/>
              <a:t> irat vélelme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2537307"/>
            <a:ext cx="10009112" cy="2880320"/>
          </a:xfrm>
        </p:spPr>
        <p:txBody>
          <a:bodyPr>
            <a:normAutofit/>
          </a:bodyPr>
          <a:lstStyle/>
          <a:p>
            <a:endParaRPr lang="hu-HU" sz="2400" dirty="0"/>
          </a:p>
          <a:p>
            <a:r>
              <a:rPr lang="hu-HU" sz="2400" dirty="0"/>
              <a:t>Amennyiben az iratot postai úton küldték el, azt – amennyiben belföldi címzettnek küldték – az átvételi elismervényen feltüntetett időpontban, ajánlott küldemény esetében pedig a feladást követő ötödik munkanapon kell kézbesítettnek tekinteni, kivéve, ha ennek ellenkezőjét bizonyítják.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55440" y="436510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Elektronikus kommunikációs eszközök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2060848"/>
            <a:ext cx="10297144" cy="3096344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A tagok (részvényesek) a társasági szerződésbe (alapszabályba, alapító okiratba) belefoglalhatnak rendelkezéseket a tagsági jogok elektronikus kommunikációs eszköz </a:t>
            </a:r>
            <a:r>
              <a:rPr lang="hu-HU" sz="2400" b="1" u="sng" dirty="0"/>
              <a:t>útján történő gyakorlásának módjáról és feltételeiről. </a:t>
            </a:r>
            <a:r>
              <a:rPr lang="hu-HU" sz="2400" dirty="0"/>
              <a:t>Ezek az eszközök azonban nem alkalmazhatók oly módon, hogy egyes tagok (részvényesek) számára megnehezítsék vagy lehetetlenné tegyék jogaik gyakorlását.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16149" y="4473020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munka törvénykönyvének hatálya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2539" y="2384980"/>
            <a:ext cx="10802416" cy="262819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A gazdasági társaságnál foglalkoztatott munkavállalók jogaira és kötelezettségeire, valamint a munkaviszonyokra a Munka Törvénykönyvének rendelkezéseit kell alkalmazni.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hu-HU" sz="2400" dirty="0"/>
              <a:t>A gazdasági társaság vezető beosztású munkavállalói feladataik ellátása során elsőbbséget élveznek a gazdasági társaság érdekeivel.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49363" y="3284984"/>
            <a:ext cx="9831213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3600" u="sng" dirty="0">
                <a:solidFill>
                  <a:srgbClr val="00B0F0"/>
                </a:solidFill>
              </a:rPr>
              <a:t>ÖTLET&gt;&gt;SZEMÉLYEK&gt;&gt;PÉNZ</a:t>
            </a:r>
            <a:br>
              <a:rPr lang="hu-HU" sz="3600" u="sng" dirty="0">
                <a:solidFill>
                  <a:srgbClr val="00B0F0"/>
                </a:solidFill>
              </a:rPr>
            </a:br>
            <a:r>
              <a:rPr lang="hu-HU" sz="3600" u="sng" dirty="0">
                <a:solidFill>
                  <a:srgbClr val="00B0F0"/>
                </a:solidFill>
              </a:rPr>
              <a:t>&gt;&gt;JOGI </a:t>
            </a:r>
            <a:r>
              <a:rPr lang="hu-HU" sz="3600" u="sng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SZEMÉLYISÉG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49363" y="1754753"/>
            <a:ext cx="10515600" cy="1098183"/>
          </a:xfrm>
        </p:spPr>
        <p:txBody>
          <a:bodyPr>
            <a:normAutofit/>
          </a:bodyPr>
          <a:lstStyle/>
          <a:p>
            <a:pPr marL="0" indent="0" algn="l" rtl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1. JÓ TUDNI –a jogokat és a felelősségeket</a:t>
            </a:r>
          </a:p>
          <a:p>
            <a:pPr marL="0" indent="0" algn="l" rtl="0">
              <a:buNone/>
            </a:pP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2. MIT TENNI? – „know how” az üzleti életben</a:t>
            </a:r>
          </a:p>
        </p:txBody>
      </p:sp>
    </p:spTree>
    <p:extLst>
      <p:ext uri="{BB962C8B-B14F-4D97-AF65-F5344CB8AC3E}">
        <p14:creationId xmlns:p14="http://schemas.microsoft.com/office/powerpoint/2010/main" val="21108180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4005064"/>
            <a:ext cx="10515600" cy="1325563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Alapító okirat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55440" y="2708920"/>
            <a:ext cx="9865096" cy="2412172"/>
          </a:xfrm>
        </p:spPr>
        <p:txBody>
          <a:bodyPr>
            <a:normAutofit/>
          </a:bodyPr>
          <a:lstStyle/>
          <a:p>
            <a:r>
              <a:rPr lang="hu-HU" sz="2400" dirty="0"/>
              <a:t>E törvény és más jogszabályok keretei között a tagok (részvényesek) szabadon meghatározhatják a társasági szerződés (alapszabály, alapító okirat) tartalmát; e törvény rendelkezéseitől azonban csak akkor térhetnek el, ha törvény így rendelkezik.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4897" y="4221088"/>
            <a:ext cx="10153128" cy="1325563"/>
          </a:xfrm>
        </p:spPr>
        <p:txBody>
          <a:bodyPr>
            <a:normAutofit/>
          </a:bodyPr>
          <a:lstStyle/>
          <a:p>
            <a:pPr algn="l"/>
            <a:r>
              <a:rPr lang="hu-HU" sz="4000" dirty="0"/>
              <a:t>A jóhiszeműség elve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983661" y="1988840"/>
            <a:ext cx="10515600" cy="248418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sz="2400" dirty="0"/>
              <a:t>A társasági szerződésbe (társasági szerződésbe, alapító okiratba) foglalt további rendelkezések nem minősül e törvény rendelkezéseitől való eltérésnek, ha azt e törvény nem szabályozza, és nem ellentétes a társasági jog általános céljával vagy az adott társasági formára vonatkozó szabályozás céljával,  </a:t>
            </a:r>
            <a:r>
              <a:rPr lang="hu-HU" sz="2400" u="sng" dirty="0"/>
              <a:t>és ha összhangban van a jóhiszeműség elvével. /a Polgári Törvénykönyv szerinti általános elv/</a:t>
            </a:r>
            <a:endParaRPr lang="hu-HU" sz="2400" u="sn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2599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75520" y="3861048"/>
            <a:ext cx="9220101" cy="1798712"/>
          </a:xfrm>
        </p:spPr>
        <p:txBody>
          <a:bodyPr>
            <a:noAutofit/>
          </a:bodyPr>
          <a:lstStyle/>
          <a:p>
            <a:pPr algn="l"/>
            <a:r>
              <a:rPr lang="hu-HU" sz="2200" dirty="0">
                <a:solidFill>
                  <a:srgbClr val="00B0F0"/>
                </a:solidFill>
              </a:rPr>
              <a:t>Hogyan INDÍTSUNK vállalkozást – minden az eljárásról</a:t>
            </a:r>
            <a:r>
              <a:rPr lang="hu-HU" sz="2200" dirty="0">
                <a:solidFill>
                  <a:schemeClr val="tx1"/>
                </a:solidFill>
              </a:rPr>
              <a:t>: </a:t>
            </a:r>
            <a:br>
              <a:rPr lang="hu-HU" sz="2200" dirty="0">
                <a:solidFill>
                  <a:schemeClr val="tx1"/>
                </a:solidFill>
              </a:rPr>
            </a:br>
            <a:r>
              <a:rPr lang="hu-HU" sz="2200" dirty="0">
                <a:solidFill>
                  <a:schemeClr val="tx1"/>
                </a:solidFill>
              </a:rPr>
              <a:t>V. törvény 20. a cégnyilvánosságról, a cégbejegyzési és felszámolási eljárásról /</a:t>
            </a:r>
            <a:r>
              <a:rPr lang="hu-HU" sz="2200" dirty="0">
                <a:solidFill>
                  <a:srgbClr val="00B0F0"/>
                </a:solidFill>
              </a:rPr>
              <a:t>2006. évi V. törvény</a:t>
            </a:r>
            <a:endParaRPr lang="hu-HU" sz="2200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53690" y="1313643"/>
            <a:ext cx="5684619" cy="209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83888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559496" y="2276872"/>
            <a:ext cx="9865096" cy="2232248"/>
          </a:xfrm>
        </p:spPr>
        <p:txBody>
          <a:bodyPr>
            <a:normAutofit/>
          </a:bodyPr>
          <a:lstStyle/>
          <a:p>
            <a:pPr algn="l" rtl="0"/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Link </a:t>
            </a:r>
            <a:r>
              <a:rPr lang="hu-HU" sz="2400" dirty="0"/>
              <a:t>az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ellenőrzéshez: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https://quickbooks.intuit.com/r/starting-a-business/how-to-start-a-business/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17 lépés egy sikeres kisvállalkozás elindításához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rtl="0"/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822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623392" y="2276872"/>
            <a:ext cx="10515600" cy="1044020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hu-HU" sz="4000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Az első előadás vége.</a:t>
            </a:r>
          </a:p>
          <a:p>
            <a:pPr marL="0" indent="0" algn="ctr" rtl="0">
              <a:buNone/>
            </a:pPr>
            <a:endParaRPr lang="hu-HU" sz="4000" b="1" cap="all" dirty="0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rtl="0">
              <a:buNone/>
            </a:pPr>
            <a:r>
              <a:rPr lang="hu-HU" sz="4000" b="1" cap="al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Köszönöm a figyelmet.</a:t>
            </a:r>
          </a:p>
          <a:p>
            <a:pPr marL="0" indent="0" algn="ctr" rtl="0">
              <a:buNone/>
            </a:pPr>
            <a:r>
              <a:rPr lang="hu-HU" sz="4000" b="1" cap="all" dirty="0">
                <a:latin typeface="Arial" panose="020B0604020202020204" pitchFamily="34" charset="0"/>
                <a:cs typeface="Arial" panose="020B0604020202020204" pitchFamily="34" charset="0"/>
              </a:rPr>
              <a:t>KÉRDÉSEK?</a:t>
            </a:r>
          </a:p>
        </p:txBody>
      </p:sp>
    </p:spTree>
    <p:extLst>
      <p:ext uri="{BB962C8B-B14F-4D97-AF65-F5344CB8AC3E}">
        <p14:creationId xmlns:p14="http://schemas.microsoft.com/office/powerpoint/2010/main" val="1780421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27448" y="4149080"/>
            <a:ext cx="10515600" cy="1325563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hu-HU" dirty="0"/>
              <a:t>3. KÖNYV 2013. V. törvény Ptk.</a:t>
            </a:r>
            <a:br>
              <a:rPr lang="hu-HU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27448" y="2308257"/>
            <a:ext cx="10515600" cy="205684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u-HU" sz="2400" dirty="0"/>
              <a:t>M</a:t>
            </a:r>
            <a:r>
              <a:rPr lang="en-US" sz="2400" dirty="0" err="1"/>
              <a:t>egfelelő</a:t>
            </a:r>
            <a:r>
              <a:rPr lang="en-US" sz="2400" dirty="0"/>
              <a:t> </a:t>
            </a:r>
            <a:r>
              <a:rPr lang="en-US" sz="2400" dirty="0" err="1"/>
              <a:t>jogi</a:t>
            </a:r>
            <a:r>
              <a:rPr lang="en-US" sz="2400" dirty="0"/>
              <a:t> </a:t>
            </a:r>
            <a:r>
              <a:rPr lang="en-US" sz="2400" dirty="0" err="1"/>
              <a:t>keretek</a:t>
            </a:r>
            <a:r>
              <a:rPr lang="en-US" sz="2400" dirty="0"/>
              <a:t> a </a:t>
            </a:r>
            <a:r>
              <a:rPr lang="en-US" sz="2400" dirty="0" err="1"/>
              <a:t>magyarországi</a:t>
            </a:r>
            <a:r>
              <a:rPr lang="en-US" sz="2400" dirty="0"/>
              <a:t> </a:t>
            </a:r>
            <a:r>
              <a:rPr lang="en-US" sz="2400" dirty="0" err="1"/>
              <a:t>piacgazdaság</a:t>
            </a:r>
            <a:r>
              <a:rPr lang="en-US" sz="2400" dirty="0"/>
              <a:t> </a:t>
            </a:r>
            <a:r>
              <a:rPr lang="en-US" sz="2400" dirty="0" err="1"/>
              <a:t>megszilárdításának</a:t>
            </a:r>
            <a:r>
              <a:rPr lang="en-US" sz="2400" dirty="0"/>
              <a:t> és </a:t>
            </a:r>
            <a:r>
              <a:rPr lang="en-US" sz="2400" dirty="0" err="1"/>
              <a:t>további</a:t>
            </a:r>
            <a:r>
              <a:rPr lang="en-US" sz="2400" dirty="0"/>
              <a:t> </a:t>
            </a:r>
            <a:r>
              <a:rPr lang="en-US" sz="2400" dirty="0" err="1"/>
              <a:t>növekedésének</a:t>
            </a:r>
            <a:r>
              <a:rPr lang="en-US" sz="2400" dirty="0"/>
              <a:t> </a:t>
            </a:r>
            <a:r>
              <a:rPr lang="en-US" sz="2400" dirty="0" err="1"/>
              <a:t>elősegítésére</a:t>
            </a:r>
            <a:r>
              <a:rPr lang="en-US" sz="2400" dirty="0"/>
              <a:t>;</a:t>
            </a:r>
            <a:r>
              <a:rPr lang="hu-HU" sz="2400" dirty="0"/>
              <a:t> </a:t>
            </a:r>
          </a:p>
          <a:p>
            <a:pPr>
              <a:defRPr/>
            </a:pPr>
            <a:r>
              <a:rPr lang="hu-HU" sz="2400" dirty="0"/>
              <a:t>CÉL: </a:t>
            </a:r>
            <a:r>
              <a:rPr lang="en-US" sz="2400" dirty="0" err="1"/>
              <a:t>fokozni</a:t>
            </a:r>
            <a:r>
              <a:rPr lang="en-US" sz="2400" dirty="0"/>
              <a:t> a</a:t>
            </a:r>
            <a:r>
              <a:rPr lang="hu-HU" sz="2400" dirty="0"/>
              <a:t> </a:t>
            </a:r>
            <a:r>
              <a:rPr lang="en-US" sz="2400" dirty="0"/>
              <a:t>a </a:t>
            </a:r>
            <a:r>
              <a:rPr lang="en-US" sz="2400" dirty="0" err="1"/>
              <a:t>nemzetgazdaság</a:t>
            </a:r>
            <a:r>
              <a:rPr lang="en-US" sz="2400" dirty="0"/>
              <a:t> </a:t>
            </a:r>
            <a:r>
              <a:rPr lang="en-US" sz="2400" dirty="0" err="1"/>
              <a:t>termelékenysége</a:t>
            </a:r>
            <a:r>
              <a:rPr lang="en-US" sz="2400" dirty="0"/>
              <a:t> </a:t>
            </a:r>
            <a:r>
              <a:rPr lang="en-US" sz="2400" dirty="0" err="1"/>
              <a:t>és</a:t>
            </a:r>
            <a:r>
              <a:rPr lang="en-US" sz="2400" dirty="0"/>
              <a:t> a </a:t>
            </a:r>
            <a:r>
              <a:rPr lang="en-US" sz="2400" dirty="0" err="1"/>
              <a:t>vállalkozások</a:t>
            </a:r>
            <a:r>
              <a:rPr lang="en-US" sz="2400" dirty="0"/>
              <a:t> </a:t>
            </a:r>
            <a:r>
              <a:rPr lang="en-US" sz="2400" dirty="0" err="1"/>
              <a:t>jártass</a:t>
            </a:r>
            <a:r>
              <a:rPr lang="hu-HU" sz="2400" dirty="0"/>
              <a:t>ágának növelése.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xfrm>
            <a:off x="1421198" y="3861048"/>
            <a:ext cx="10515600" cy="1325563"/>
          </a:xfrm>
        </p:spPr>
        <p:txBody>
          <a:bodyPr/>
          <a:lstStyle/>
          <a:p>
            <a:pPr algn="l" rtl="0" eaLnBrk="1" hangingPunct="1">
              <a:defRPr/>
            </a:pPr>
            <a:r>
              <a:rPr lang="hu-HU" altLang="hu-HU" i="1" dirty="0">
                <a:latin typeface="Arial" panose="020B0604020202020204" pitchFamily="34" charset="0"/>
                <a:cs typeface="Arial" panose="020B0604020202020204" pitchFamily="34" charset="0"/>
              </a:rPr>
              <a:t>CÉLOK, CÉLKITŰZÉSEK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>
          <a:xfrm>
            <a:off x="1421198" y="2339867"/>
            <a:ext cx="10082336" cy="1665197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defRPr/>
            </a:pPr>
            <a:r>
              <a:rPr lang="hu-HU" altLang="hu-HU" sz="2400" dirty="0"/>
              <a:t>A gazdasági társaságok közötti tisztességes verseny előmozdítása erőfölény létrehozása nélkül, valamint a hitelezők méltányos érdekeivel és a közérdekekkel összhangban történő működés.</a:t>
            </a:r>
            <a:endParaRPr lang="hu-HU" alt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>
          <a:xfrm>
            <a:off x="1343472" y="1772816"/>
            <a:ext cx="8949680" cy="1143000"/>
          </a:xfrm>
        </p:spPr>
        <p:txBody>
          <a:bodyPr>
            <a:noAutofit/>
          </a:bodyPr>
          <a:lstStyle/>
          <a:p>
            <a:pPr algn="l" rtl="0" eaLnBrk="1" hangingPunct="1">
              <a:defRPr/>
            </a:pPr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SZABÁLYOZÁS TÁRGYA</a:t>
            </a:r>
            <a:br>
              <a:rPr lang="hu-HU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hu-HU" alt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415480" y="2564904"/>
            <a:ext cx="9842108" cy="48446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hu-HU" sz="2400" dirty="0"/>
              <a:t>Magyarországon székhellyel rendelkező gazdasági társaságok alapítása, szervezése és működése, a gazdasági társaságok alapítóinak és tagjainak (részvényeseinek) jogai, kötelezettségei és felelőssége, valamint a gazdasági társaságok átalakulása, egyesülése és szétválása, valamint a társaságok végelszámolása. </a:t>
            </a:r>
            <a:endParaRPr lang="hu-H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99456" y="3933056"/>
            <a:ext cx="10515600" cy="1325563"/>
          </a:xfrm>
        </p:spPr>
        <p:txBody>
          <a:bodyPr>
            <a:normAutofit/>
          </a:bodyPr>
          <a:lstStyle/>
          <a:p>
            <a:pPr algn="l">
              <a:defRPr/>
            </a:pPr>
            <a:r>
              <a:rPr lang="hu-HU" sz="4000" dirty="0"/>
              <a:t>FORMAKÉNYSZER</a:t>
            </a:r>
            <a:endParaRPr 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99456" y="2366930"/>
            <a:ext cx="10515600" cy="212414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  <a:defRPr/>
            </a:pPr>
            <a:r>
              <a:rPr lang="hu-HU" sz="2400" dirty="0"/>
              <a:t>Gazdasági társaságot csak a Ptk.- </a:t>
            </a:r>
            <a:r>
              <a:rPr lang="hu-HU" sz="2400" dirty="0" err="1"/>
              <a:t>ban</a:t>
            </a:r>
            <a:r>
              <a:rPr lang="hu-HU" sz="2400" dirty="0"/>
              <a:t> szabályozott formában lehet alapítani. </a:t>
            </a:r>
            <a:r>
              <a:rPr lang="hu-HU" sz="2400" dirty="0">
                <a:latin typeface="Arial" panose="020B0604020202020204" pitchFamily="34" charset="0"/>
                <a:cs typeface="Arial" panose="020B0604020202020204" pitchFamily="34" charset="0"/>
              </a:rPr>
              <a:t>2013. évi V. törvény a Polgári Törvénykönyvről. 3. Könyv Jogi személyek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59496" y="3933056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hu-HU" sz="4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GAZDASÁGI TÁRSASÁGOK:</a:t>
            </a:r>
            <a:endParaRPr lang="hu-HU" altLang="hu-H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1451484" y="1700808"/>
            <a:ext cx="9289032" cy="2088579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hu-HU" altLang="hu-HU" sz="2400" dirty="0"/>
              <a:t>Minden gazdasági társaságnak cégnévvel kell rendelkeznie. A gazdasági társaságok jogi személy jogállással rendelkeznek: cégnevük alatt jogképességgel rendelkeznek, jogokat szerezhetnek és kötelezettségeket vállalhatnak, például tulajdont szerezhetnek, szerződéseket köthetnek, perelhetnek és perelhetők.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27448" y="4149080"/>
            <a:ext cx="10515600" cy="1325563"/>
          </a:xfrm>
        </p:spPr>
        <p:txBody>
          <a:bodyPr>
            <a:normAutofit/>
          </a:bodyPr>
          <a:lstStyle/>
          <a:p>
            <a:pPr algn="l" rtl="0" eaLnBrk="1" hangingPunct="1">
              <a:defRPr/>
            </a:pPr>
            <a:r>
              <a:rPr lang="hu-HU" altLang="hu-HU" sz="4000" dirty="0">
                <a:latin typeface="Arial" panose="020B0604020202020204" pitchFamily="34" charset="0"/>
                <a:cs typeface="Arial" panose="020B0604020202020204" pitchFamily="34" charset="0"/>
              </a:rPr>
              <a:t>JOGI KÉPESSÉG, JOGI SZEMÉLYISÉG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1153852" y="2060848"/>
            <a:ext cx="9938320" cy="190811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hu-HU" sz="2400" b="1" dirty="0"/>
              <a:t>Minden gazdasági társaságnak cégnévvel kell rendelkeznie. A gazdasági társaságok jogi személy jogállással rendelkeznek: cégnevük alatt jogképességgel rendelkeznek, jogokat szerezhetnek és kötelezettségeket vállalhatnak, például tulajdont szerezhetnek, szerződéseket köthetnek, perelhetnek és perelhetők.</a:t>
            </a:r>
            <a:endParaRPr lang="hu-H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167032" y="3645024"/>
            <a:ext cx="10515600" cy="1325563"/>
          </a:xfrm>
        </p:spPr>
        <p:txBody>
          <a:bodyPr>
            <a:normAutofit/>
          </a:bodyPr>
          <a:lstStyle/>
          <a:p>
            <a:pPr algn="l" rtl="0"/>
            <a:r>
              <a:rPr lang="hu-HU" sz="4000" dirty="0">
                <a:latin typeface="Arial" panose="020B0604020202020204" pitchFamily="34" charset="0"/>
                <a:cs typeface="Arial" panose="020B0604020202020204" pitchFamily="34" charset="0"/>
              </a:rPr>
              <a:t>ALAPÍTVÁNY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39197" y="2546950"/>
            <a:ext cx="9650288" cy="1098074"/>
          </a:xfrm>
        </p:spPr>
        <p:txBody>
          <a:bodyPr>
            <a:normAutofit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hu-HU" sz="2400" dirty="0"/>
              <a:t>Gazdasági társaságot nem honos és belföldi illetőségű természetes személyek, jogi személyek alapíthatnak.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Śablona_prezentace_N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2" id="{0D558C50-51D4-4EF6-88BF-468640285203}" vid="{DC8905DB-F15E-4664-83D4-7E3B5AAF96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9c10944-04f6-4a56-b45b-bf26d6f81d58">
      <Terms xmlns="http://schemas.microsoft.com/office/infopath/2007/PartnerControls"/>
    </lcf76f155ced4ddcb4097134ff3c332f>
    <TaxCatchAll xmlns="62a0cf90-df98-468d-8e62-9dacbd9cd03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80334D2C3CA24F9B60010E7D460BC3" ma:contentTypeVersion="14" ma:contentTypeDescription="Vytvoří nový dokument" ma:contentTypeScope="" ma:versionID="0da33eb0b2011135b1495cea25aae1f0">
  <xsd:schema xmlns:xsd="http://www.w3.org/2001/XMLSchema" xmlns:xs="http://www.w3.org/2001/XMLSchema" xmlns:p="http://schemas.microsoft.com/office/2006/metadata/properties" xmlns:ns2="19c10944-04f6-4a56-b45b-bf26d6f81d58" xmlns:ns3="62a0cf90-df98-468d-8e62-9dacbd9cd031" targetNamespace="http://schemas.microsoft.com/office/2006/metadata/properties" ma:root="true" ma:fieldsID="703ecc31f9e49a7d68463d3aec90bfb9" ns2:_="" ns3:_="">
    <xsd:import namespace="19c10944-04f6-4a56-b45b-bf26d6f81d58"/>
    <xsd:import namespace="62a0cf90-df98-468d-8e62-9dacbd9cd03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c10944-04f6-4a56-b45b-bf26d6f81d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Značky obrázků" ma:readOnly="false" ma:fieldId="{5cf76f15-5ced-4ddc-b409-7134ff3c332f}" ma:taxonomyMulti="true" ma:sspId="42107113-769a-4d15-b935-6d8bd9557b3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a0cf90-df98-468d-8e62-9dacbd9cd031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dbb0656-7c38-45e2-9d93-076a736f137d}" ma:internalName="TaxCatchAll" ma:showField="CatchAllData" ma:web="62a0cf90-df98-468d-8e62-9dacbd9cd0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E4675C-BBCC-461C-9BEC-26350174365B}">
  <ds:schemaRefs>
    <ds:schemaRef ds:uri="http://purl.org/dc/elements/1.1/"/>
    <ds:schemaRef ds:uri="http://schemas.microsoft.com/office/2006/documentManagement/types"/>
    <ds:schemaRef ds:uri="19c10944-04f6-4a56-b45b-bf26d6f81d5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62a0cf90-df98-468d-8e62-9dacbd9cd031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5FE390A-C58A-4AC6-9342-6FDE4BEB0D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c10944-04f6-4a56-b45b-bf26d6f81d58"/>
    <ds:schemaRef ds:uri="62a0cf90-df98-468d-8e62-9dacbd9cd0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138532C-DF44-4DC9-BFF7-87A1E64295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Śablona_prezentace_NICE</Template>
  <TotalTime>19548</TotalTime>
  <Words>838</Words>
  <Application>Microsoft Office PowerPoint</Application>
  <PresentationFormat>Širokoúhlá obrazovka</PresentationFormat>
  <Paragraphs>56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6" baseType="lpstr">
      <vt:lpstr>Arial</vt:lpstr>
      <vt:lpstr>Śablona_prezentace_NICE</vt:lpstr>
      <vt:lpstr>  Üzleti VÁLLAKOZÁSOK 1. Vállalkozás indítása </vt:lpstr>
      <vt:lpstr>ÖTLET&gt;&gt;SZEMÉLYEK&gt;&gt;PÉNZ &gt;&gt;JOGI SZEMÉLYISÉG</vt:lpstr>
      <vt:lpstr> 3. KÖNYV 2013. V. törvény Ptk. </vt:lpstr>
      <vt:lpstr>CÉLOK, CÉLKITŰZÉSEK</vt:lpstr>
      <vt:lpstr>SZABÁLYOZÁS TÁRGYA </vt:lpstr>
      <vt:lpstr>FORMAKÉNYSZER</vt:lpstr>
      <vt:lpstr>GAZDASÁGI TÁRSASÁGOK:</vt:lpstr>
      <vt:lpstr>JOGI KÉPESSÉG, JOGI SZEMÉLYISÉG</vt:lpstr>
      <vt:lpstr>ALAPÍTVÁNY</vt:lpstr>
      <vt:lpstr>ALAPÍTÁSI KÖVETELMÉNYEK</vt:lpstr>
      <vt:lpstr>PROFIT/NON PROFIT</vt:lpstr>
      <vt:lpstr>NON-PROFIT</vt:lpstr>
      <vt:lpstr>NON-PROFIT</vt:lpstr>
      <vt:lpstr>KORLÁTLAN FELELŐSSÉG 1.</vt:lpstr>
      <vt:lpstr>KORLÁTLAN FELELŐSSÉG 2.</vt:lpstr>
      <vt:lpstr>Kommunikáció az üzleti jogban</vt:lpstr>
      <vt:lpstr>Közlés – írásbeli  A postai úton kézbesített irat vélelme</vt:lpstr>
      <vt:lpstr>Elektronikus kommunikációs eszközök</vt:lpstr>
      <vt:lpstr>A munka törvénykönyvének hatálya</vt:lpstr>
      <vt:lpstr>Alapító okirat</vt:lpstr>
      <vt:lpstr>A jóhiszeműség elve</vt:lpstr>
      <vt:lpstr>Hogyan INDÍTSUNK vállalkozást – minden az eljárásról:  V. törvény 20. a cégnyilvánosságról, a cégbejegyzési és felszámolási eljárásról /2006. évi V. törvény</vt:lpstr>
      <vt:lpstr>Prezentace aplikace PowerPoint</vt:lpstr>
      <vt:lpstr>Prezentace aplikace PowerPoint</vt:lpstr>
    </vt:vector>
  </TitlesOfParts>
  <Company>BOPMH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Magyarország Alaptörvénye (2011. április 25.) Isten, áldd meg a magyart!</dc:title>
  <dc:creator>Dr. Kohlhoffer-Mizser Csilla</dc:creator>
  <cp:lastModifiedBy>Kulihova Kublova Tereza</cp:lastModifiedBy>
  <cp:revision>112</cp:revision>
  <dcterms:created xsi:type="dcterms:W3CDTF">2014-02-19T13:51:38Z</dcterms:created>
  <dcterms:modified xsi:type="dcterms:W3CDTF">2023-09-25T12:22:42Z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0x0101003680334D2C3CA24F9B60010E7D460BC3</vt:lpwstr>
  </property>
</Properties>
</file>