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9" r:id="rId5"/>
    <p:sldId id="301" r:id="rId6"/>
    <p:sldId id="302" r:id="rId7"/>
    <p:sldId id="309" r:id="rId8"/>
    <p:sldId id="303" r:id="rId9"/>
    <p:sldId id="271" r:id="rId10"/>
    <p:sldId id="304" r:id="rId11"/>
    <p:sldId id="305" r:id="rId12"/>
    <p:sldId id="306" r:id="rId13"/>
    <p:sldId id="313" r:id="rId14"/>
    <p:sldId id="307" r:id="rId15"/>
    <p:sldId id="308" r:id="rId16"/>
    <p:sldId id="310" r:id="rId17"/>
    <p:sldId id="311" r:id="rId18"/>
    <p:sldId id="312" r:id="rId19"/>
    <p:sldId id="314" r:id="rId20"/>
    <p:sldId id="268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2" d="100"/>
          <a:sy n="52" d="100"/>
        </p:scale>
        <p:origin x="1204" y="3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Arkusz1!$A$2:$A$15</c:f>
              <c:strCache>
                <c:ptCount val="14"/>
                <c:pt idx="0">
                  <c:v>Logical thinking</c:v>
                </c:pt>
                <c:pt idx="1">
                  <c:v>Creativity</c:v>
                </c:pt>
                <c:pt idx="2">
                  <c:v>Solving problems</c:v>
                </c:pt>
                <c:pt idx="3">
                  <c:v>Work in the group</c:v>
                </c:pt>
                <c:pt idx="4">
                  <c:v>Work under the presure of time</c:v>
                </c:pt>
                <c:pt idx="5">
                  <c:v>Communication skills</c:v>
                </c:pt>
                <c:pt idx="6">
                  <c:v>Time management</c:v>
                </c:pt>
                <c:pt idx="7">
                  <c:v>Leadership skills</c:v>
                </c:pt>
                <c:pt idx="8">
                  <c:v>Undertaking initiatives</c:v>
                </c:pt>
                <c:pt idx="9">
                  <c:v>Negotiations</c:v>
                </c:pt>
                <c:pt idx="10">
                  <c:v>Openness</c:v>
                </c:pt>
                <c:pt idx="11">
                  <c:v>Assertiveness</c:v>
                </c:pt>
                <c:pt idx="12">
                  <c:v>IT competences</c:v>
                </c:pt>
                <c:pt idx="13">
                  <c:v>Building good relationships with partners and customers</c:v>
                </c:pt>
              </c:strCache>
            </c:strRef>
          </c:cat>
          <c:val>
            <c:numRef>
              <c:f>Arkusz1!$B$2:$B$15</c:f>
              <c:numCache>
                <c:formatCode>General</c:formatCode>
                <c:ptCount val="14"/>
                <c:pt idx="0">
                  <c:v>60</c:v>
                </c:pt>
                <c:pt idx="1">
                  <c:v>54</c:v>
                </c:pt>
                <c:pt idx="2">
                  <c:v>46</c:v>
                </c:pt>
                <c:pt idx="3">
                  <c:v>28</c:v>
                </c:pt>
                <c:pt idx="4">
                  <c:v>28</c:v>
                </c:pt>
                <c:pt idx="5">
                  <c:v>43</c:v>
                </c:pt>
                <c:pt idx="6">
                  <c:v>37</c:v>
                </c:pt>
                <c:pt idx="7">
                  <c:v>25</c:v>
                </c:pt>
                <c:pt idx="8">
                  <c:v>17</c:v>
                </c:pt>
                <c:pt idx="9">
                  <c:v>26</c:v>
                </c:pt>
                <c:pt idx="10">
                  <c:v>27</c:v>
                </c:pt>
                <c:pt idx="11">
                  <c:v>23</c:v>
                </c:pt>
                <c:pt idx="12">
                  <c:v>16</c:v>
                </c:pt>
                <c:pt idx="13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FB-4BCD-AC43-2244F6B41D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37981440"/>
        <c:axId val="133781120"/>
      </c:barChart>
      <c:catAx>
        <c:axId val="1379814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33781120"/>
        <c:crosses val="autoZero"/>
        <c:auto val="1"/>
        <c:lblAlgn val="ctr"/>
        <c:lblOffset val="100"/>
        <c:noMultiLvlLbl val="0"/>
      </c:catAx>
      <c:valAx>
        <c:axId val="1337811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37981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14DC90-5CA8-47F8-BD89-EE13CB798691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90186800-FC4A-4CA2-BE75-1D8730393E9F}">
      <dgm:prSet phldrT="[Tekst]" custT="1"/>
      <dgm:spPr/>
      <dgm:t>
        <a:bodyPr/>
        <a:lstStyle/>
        <a:p>
          <a:r>
            <a:rPr lang="pl-PL" sz="1600" b="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Self-fulfillment</a:t>
          </a:r>
          <a:r>
            <a:rPr lang="pl-PL" sz="16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b="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needs</a:t>
          </a:r>
          <a:r>
            <a:rPr lang="pl-PL" sz="16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
</a:t>
          </a:r>
          <a:r>
            <a:rPr lang="pl-PL" sz="1600" b="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Recognition</a:t>
          </a:r>
          <a:r>
            <a:rPr lang="pl-PL" sz="16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b="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needs</a:t>
          </a:r>
          <a:br>
            <a:rPr lang="pl-PL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endParaRPr lang="pl-PL" sz="16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6924C1-BCD0-4382-A29E-34222E83E7DA}" type="parTrans" cxnId="{FA2F3F8B-0D4D-42C7-A191-475DAED5175D}">
      <dgm:prSet/>
      <dgm:spPr/>
      <dgm:t>
        <a:bodyPr/>
        <a:lstStyle/>
        <a:p>
          <a:endParaRPr lang="pl-PL"/>
        </a:p>
      </dgm:t>
    </dgm:pt>
    <dgm:pt modelId="{E5383B8E-D6E9-4C0A-A62A-A1E939CF7C4A}" type="sibTrans" cxnId="{FA2F3F8B-0D4D-42C7-A191-475DAED5175D}">
      <dgm:prSet/>
      <dgm:spPr/>
      <dgm:t>
        <a:bodyPr/>
        <a:lstStyle/>
        <a:p>
          <a:endParaRPr lang="pl-PL"/>
        </a:p>
      </dgm:t>
    </dgm:pt>
    <dgm:pt modelId="{1C7B236A-5070-481C-8D79-775CC54D3B28}">
      <dgm:prSet phldrT="[Tekst]" custT="1"/>
      <dgm:spPr/>
      <dgm:t>
        <a:bodyPr/>
        <a:lstStyle/>
        <a:p>
          <a:pPr algn="ctr"/>
          <a:r>
            <a:rPr lang="pl-PL" sz="16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Existential</a:t>
          </a:r>
          <a:r>
            <a:rPr lang="pl-PL" sz="1600" dirty="0">
              <a:solidFill>
                <a:schemeClr val="bg1"/>
              </a:solidFill>
            </a:rPr>
            <a:t> </a:t>
          </a:r>
          <a:r>
            <a:rPr lang="pl-PL" sz="1600" dirty="0" err="1">
              <a:solidFill>
                <a:schemeClr val="bg1"/>
              </a:solidFill>
            </a:rPr>
            <a:t>needs</a:t>
          </a:r>
          <a:endParaRPr lang="pl-PL" sz="1600" dirty="0">
            <a:solidFill>
              <a:schemeClr val="bg1"/>
            </a:solidFill>
          </a:endParaRPr>
        </a:p>
      </dgm:t>
    </dgm:pt>
    <dgm:pt modelId="{9892258F-69D8-4081-91D7-D1A83433B697}" type="parTrans" cxnId="{59899CE8-2352-42B0-B5FA-6489DCB6CF88}">
      <dgm:prSet/>
      <dgm:spPr/>
      <dgm:t>
        <a:bodyPr/>
        <a:lstStyle/>
        <a:p>
          <a:endParaRPr lang="pl-PL"/>
        </a:p>
      </dgm:t>
    </dgm:pt>
    <dgm:pt modelId="{E636A296-2DAC-4617-8C74-743BAFE01005}" type="sibTrans" cxnId="{59899CE8-2352-42B0-B5FA-6489DCB6CF88}">
      <dgm:prSet/>
      <dgm:spPr/>
      <dgm:t>
        <a:bodyPr/>
        <a:lstStyle/>
        <a:p>
          <a:endParaRPr lang="pl-PL"/>
        </a:p>
      </dgm:t>
    </dgm:pt>
    <dgm:pt modelId="{A90E9E35-FA54-4394-AD92-19C2B92F0E00}">
      <dgm:prSet phldrT="[Tekst]" custT="1"/>
      <dgm:spPr/>
      <dgm:t>
        <a:bodyPr/>
        <a:lstStyle/>
        <a:p>
          <a:r>
            <a:rPr lang="pl-PL" sz="16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Social</a:t>
          </a:r>
          <a:r>
            <a:rPr lang="pl-PL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need</a:t>
          </a:r>
          <a:r>
            <a:rPr lang="pl-PL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
Security </a:t>
          </a:r>
          <a:r>
            <a:rPr lang="pl-PL" sz="16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needs</a:t>
          </a:r>
          <a:endParaRPr lang="pl-PL" sz="16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8DF22B-81EC-4C7A-9B41-C0E471945D77}" type="sibTrans" cxnId="{90F4D239-B1C9-41C6-B1CC-6CE3BD5223EA}">
      <dgm:prSet/>
      <dgm:spPr/>
      <dgm:t>
        <a:bodyPr/>
        <a:lstStyle/>
        <a:p>
          <a:endParaRPr lang="pl-PL"/>
        </a:p>
      </dgm:t>
    </dgm:pt>
    <dgm:pt modelId="{109775B3-C6F4-4670-B70F-42CFAA1D373F}" type="parTrans" cxnId="{90F4D239-B1C9-41C6-B1CC-6CE3BD5223EA}">
      <dgm:prSet/>
      <dgm:spPr/>
      <dgm:t>
        <a:bodyPr/>
        <a:lstStyle/>
        <a:p>
          <a:endParaRPr lang="pl-PL"/>
        </a:p>
      </dgm:t>
    </dgm:pt>
    <dgm:pt modelId="{97B3F361-AD7C-4562-B186-157305FDDF27}">
      <dgm:prSet phldrT="[Tekst]" custT="1"/>
      <dgm:spPr/>
      <dgm:t>
        <a:bodyPr/>
        <a:lstStyle/>
        <a:p>
          <a:endParaRPr lang="pl-PL" sz="1800" dirty="0"/>
        </a:p>
      </dgm:t>
    </dgm:pt>
    <dgm:pt modelId="{A6DBB809-EDB9-4C2C-9770-F090B90A9E41}" type="parTrans" cxnId="{0A4827F1-3AB7-47A9-9FDE-EA490F5B67A3}">
      <dgm:prSet/>
      <dgm:spPr/>
      <dgm:t>
        <a:bodyPr/>
        <a:lstStyle/>
        <a:p>
          <a:endParaRPr lang="pl-PL"/>
        </a:p>
      </dgm:t>
    </dgm:pt>
    <dgm:pt modelId="{2DA285C0-3335-4A1F-A3F5-D1B343EACB9D}" type="sibTrans" cxnId="{0A4827F1-3AB7-47A9-9FDE-EA490F5B67A3}">
      <dgm:prSet/>
      <dgm:spPr/>
      <dgm:t>
        <a:bodyPr/>
        <a:lstStyle/>
        <a:p>
          <a:endParaRPr lang="pl-PL"/>
        </a:p>
      </dgm:t>
    </dgm:pt>
    <dgm:pt modelId="{00B8F12B-2F2B-4C0C-9944-9FD213D4B315}" type="pres">
      <dgm:prSet presAssocID="{EC14DC90-5CA8-47F8-BD89-EE13CB798691}" presName="Name0" presStyleCnt="0">
        <dgm:presLayoutVars>
          <dgm:dir/>
          <dgm:animLvl val="lvl"/>
          <dgm:resizeHandles val="exact"/>
        </dgm:presLayoutVars>
      </dgm:prSet>
      <dgm:spPr/>
    </dgm:pt>
    <dgm:pt modelId="{FB4597D4-D47B-44C9-985E-BC8DC13EB3D7}" type="pres">
      <dgm:prSet presAssocID="{97B3F361-AD7C-4562-B186-157305FDDF27}" presName="Name8" presStyleCnt="0"/>
      <dgm:spPr/>
    </dgm:pt>
    <dgm:pt modelId="{A3E88EBF-22A3-4AC4-8E85-BEBDC9510224}" type="pres">
      <dgm:prSet presAssocID="{97B3F361-AD7C-4562-B186-157305FDDF27}" presName="level" presStyleLbl="node1" presStyleIdx="0" presStyleCnt="4" custLinFactNeighborX="-3254" custLinFactNeighborY="-6175">
        <dgm:presLayoutVars>
          <dgm:chMax val="1"/>
          <dgm:bulletEnabled val="1"/>
        </dgm:presLayoutVars>
      </dgm:prSet>
      <dgm:spPr/>
    </dgm:pt>
    <dgm:pt modelId="{C2AA9120-86B3-49BF-A8F0-5889B83CCA07}" type="pres">
      <dgm:prSet presAssocID="{97B3F361-AD7C-4562-B186-157305FDDF2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7FB00C8C-8E8B-45A1-AB65-D6126C3D7A79}" type="pres">
      <dgm:prSet presAssocID="{90186800-FC4A-4CA2-BE75-1D8730393E9F}" presName="Name8" presStyleCnt="0"/>
      <dgm:spPr/>
    </dgm:pt>
    <dgm:pt modelId="{8C296ABD-097C-4400-B4F9-85122AA3DBC2}" type="pres">
      <dgm:prSet presAssocID="{90186800-FC4A-4CA2-BE75-1D8730393E9F}" presName="level" presStyleLbl="node1" presStyleIdx="1" presStyleCnt="4" custScaleX="98838" custScaleY="126407" custLinFactNeighborX="-1266" custLinFactNeighborY="1273">
        <dgm:presLayoutVars>
          <dgm:chMax val="1"/>
          <dgm:bulletEnabled val="1"/>
        </dgm:presLayoutVars>
      </dgm:prSet>
      <dgm:spPr/>
    </dgm:pt>
    <dgm:pt modelId="{4765A8EC-2515-4CB0-92A9-5BA8955200C1}" type="pres">
      <dgm:prSet presAssocID="{90186800-FC4A-4CA2-BE75-1D8730393E9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C54FF056-1EF3-4715-92FB-C7DC22ADAB9F}" type="pres">
      <dgm:prSet presAssocID="{A90E9E35-FA54-4394-AD92-19C2B92F0E00}" presName="Name8" presStyleCnt="0"/>
      <dgm:spPr/>
    </dgm:pt>
    <dgm:pt modelId="{4E5644F6-AC7D-4E35-A4FA-51E09888965A}" type="pres">
      <dgm:prSet presAssocID="{A90E9E35-FA54-4394-AD92-19C2B92F0E00}" presName="level" presStyleLbl="node1" presStyleIdx="2" presStyleCnt="4" custLinFactNeighborX="-1198" custLinFactNeighborY="1446">
        <dgm:presLayoutVars>
          <dgm:chMax val="1"/>
          <dgm:bulletEnabled val="1"/>
        </dgm:presLayoutVars>
      </dgm:prSet>
      <dgm:spPr/>
    </dgm:pt>
    <dgm:pt modelId="{6F79FD05-6E06-4AB0-96E4-12D3B2EEBC65}" type="pres">
      <dgm:prSet presAssocID="{A90E9E35-FA54-4394-AD92-19C2B92F0E0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E22F915-1570-4C88-9731-CBBC2302D4C7}" type="pres">
      <dgm:prSet presAssocID="{1C7B236A-5070-481C-8D79-775CC54D3B28}" presName="Name8" presStyleCnt="0"/>
      <dgm:spPr/>
    </dgm:pt>
    <dgm:pt modelId="{EFEE07B6-C28F-4704-ADB4-33E73EAB8CEB}" type="pres">
      <dgm:prSet presAssocID="{1C7B236A-5070-481C-8D79-775CC54D3B28}" presName="level" presStyleLbl="node1" presStyleIdx="3" presStyleCnt="4" custScaleX="97224" custLinFactNeighborX="-1056">
        <dgm:presLayoutVars>
          <dgm:chMax val="1"/>
          <dgm:bulletEnabled val="1"/>
        </dgm:presLayoutVars>
      </dgm:prSet>
      <dgm:spPr/>
    </dgm:pt>
    <dgm:pt modelId="{B488912B-8D34-4390-ABE1-7E932EA5328D}" type="pres">
      <dgm:prSet presAssocID="{1C7B236A-5070-481C-8D79-775CC54D3B28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EE39E70D-7887-4DE7-BBCD-014492873993}" type="presOf" srcId="{A90E9E35-FA54-4394-AD92-19C2B92F0E00}" destId="{4E5644F6-AC7D-4E35-A4FA-51E09888965A}" srcOrd="0" destOrd="0" presId="urn:microsoft.com/office/officeart/2005/8/layout/pyramid1"/>
    <dgm:cxn modelId="{90F4D239-B1C9-41C6-B1CC-6CE3BD5223EA}" srcId="{EC14DC90-5CA8-47F8-BD89-EE13CB798691}" destId="{A90E9E35-FA54-4394-AD92-19C2B92F0E00}" srcOrd="2" destOrd="0" parTransId="{109775B3-C6F4-4670-B70F-42CFAA1D373F}" sibTransId="{B18DF22B-81EC-4C7A-9B41-C0E471945D77}"/>
    <dgm:cxn modelId="{48079A5E-A48D-4B4D-9191-ABB4567AC2FD}" type="presOf" srcId="{97B3F361-AD7C-4562-B186-157305FDDF27}" destId="{C2AA9120-86B3-49BF-A8F0-5889B83CCA07}" srcOrd="1" destOrd="0" presId="urn:microsoft.com/office/officeart/2005/8/layout/pyramid1"/>
    <dgm:cxn modelId="{8ECFEA64-BAB5-413B-AFDB-A21AD27CE8E2}" type="presOf" srcId="{A90E9E35-FA54-4394-AD92-19C2B92F0E00}" destId="{6F79FD05-6E06-4AB0-96E4-12D3B2EEBC65}" srcOrd="1" destOrd="0" presId="urn:microsoft.com/office/officeart/2005/8/layout/pyramid1"/>
    <dgm:cxn modelId="{4AC2B355-5E96-4B85-8123-4B8286A0227A}" type="presOf" srcId="{1C7B236A-5070-481C-8D79-775CC54D3B28}" destId="{B488912B-8D34-4390-ABE1-7E932EA5328D}" srcOrd="1" destOrd="0" presId="urn:microsoft.com/office/officeart/2005/8/layout/pyramid1"/>
    <dgm:cxn modelId="{4653727C-8C52-451C-800D-4BEEF651E184}" type="presOf" srcId="{90186800-FC4A-4CA2-BE75-1D8730393E9F}" destId="{4765A8EC-2515-4CB0-92A9-5BA8955200C1}" srcOrd="1" destOrd="0" presId="urn:microsoft.com/office/officeart/2005/8/layout/pyramid1"/>
    <dgm:cxn modelId="{F9BC5984-B3A6-4195-ABC5-711FE562D0DD}" type="presOf" srcId="{97B3F361-AD7C-4562-B186-157305FDDF27}" destId="{A3E88EBF-22A3-4AC4-8E85-BEBDC9510224}" srcOrd="0" destOrd="0" presId="urn:microsoft.com/office/officeart/2005/8/layout/pyramid1"/>
    <dgm:cxn modelId="{FA2F3F8B-0D4D-42C7-A191-475DAED5175D}" srcId="{EC14DC90-5CA8-47F8-BD89-EE13CB798691}" destId="{90186800-FC4A-4CA2-BE75-1D8730393E9F}" srcOrd="1" destOrd="0" parTransId="{AB6924C1-BCD0-4382-A29E-34222E83E7DA}" sibTransId="{E5383B8E-D6E9-4C0A-A62A-A1E939CF7C4A}"/>
    <dgm:cxn modelId="{493FE9D4-218A-4AA0-8F79-EDDA4A0A8348}" type="presOf" srcId="{EC14DC90-5CA8-47F8-BD89-EE13CB798691}" destId="{00B8F12B-2F2B-4C0C-9944-9FD213D4B315}" srcOrd="0" destOrd="0" presId="urn:microsoft.com/office/officeart/2005/8/layout/pyramid1"/>
    <dgm:cxn modelId="{59899CE8-2352-42B0-B5FA-6489DCB6CF88}" srcId="{EC14DC90-5CA8-47F8-BD89-EE13CB798691}" destId="{1C7B236A-5070-481C-8D79-775CC54D3B28}" srcOrd="3" destOrd="0" parTransId="{9892258F-69D8-4081-91D7-D1A83433B697}" sibTransId="{E636A296-2DAC-4617-8C74-743BAFE01005}"/>
    <dgm:cxn modelId="{F937A8F0-BC29-42A4-9966-185155D7E75A}" type="presOf" srcId="{1C7B236A-5070-481C-8D79-775CC54D3B28}" destId="{EFEE07B6-C28F-4704-ADB4-33E73EAB8CEB}" srcOrd="0" destOrd="0" presId="urn:microsoft.com/office/officeart/2005/8/layout/pyramid1"/>
    <dgm:cxn modelId="{0A4827F1-3AB7-47A9-9FDE-EA490F5B67A3}" srcId="{EC14DC90-5CA8-47F8-BD89-EE13CB798691}" destId="{97B3F361-AD7C-4562-B186-157305FDDF27}" srcOrd="0" destOrd="0" parTransId="{A6DBB809-EDB9-4C2C-9770-F090B90A9E41}" sibTransId="{2DA285C0-3335-4A1F-A3F5-D1B343EACB9D}"/>
    <dgm:cxn modelId="{55C2ABFC-A13C-4D74-985B-30D8E6C10284}" type="presOf" srcId="{90186800-FC4A-4CA2-BE75-1D8730393E9F}" destId="{8C296ABD-097C-4400-B4F9-85122AA3DBC2}" srcOrd="0" destOrd="0" presId="urn:microsoft.com/office/officeart/2005/8/layout/pyramid1"/>
    <dgm:cxn modelId="{D73428E5-E66A-4135-952D-4683E7ACC016}" type="presParOf" srcId="{00B8F12B-2F2B-4C0C-9944-9FD213D4B315}" destId="{FB4597D4-D47B-44C9-985E-BC8DC13EB3D7}" srcOrd="0" destOrd="0" presId="urn:microsoft.com/office/officeart/2005/8/layout/pyramid1"/>
    <dgm:cxn modelId="{BE89AB49-7445-44B7-B6CA-DB4C37BDFD66}" type="presParOf" srcId="{FB4597D4-D47B-44C9-985E-BC8DC13EB3D7}" destId="{A3E88EBF-22A3-4AC4-8E85-BEBDC9510224}" srcOrd="0" destOrd="0" presId="urn:microsoft.com/office/officeart/2005/8/layout/pyramid1"/>
    <dgm:cxn modelId="{F5412828-B1CA-4589-80F7-DF4B8804AA3E}" type="presParOf" srcId="{FB4597D4-D47B-44C9-985E-BC8DC13EB3D7}" destId="{C2AA9120-86B3-49BF-A8F0-5889B83CCA07}" srcOrd="1" destOrd="0" presId="urn:microsoft.com/office/officeart/2005/8/layout/pyramid1"/>
    <dgm:cxn modelId="{3F09B94A-E2DA-4265-8EF6-77E912820BCA}" type="presParOf" srcId="{00B8F12B-2F2B-4C0C-9944-9FD213D4B315}" destId="{7FB00C8C-8E8B-45A1-AB65-D6126C3D7A79}" srcOrd="1" destOrd="0" presId="urn:microsoft.com/office/officeart/2005/8/layout/pyramid1"/>
    <dgm:cxn modelId="{E8FA7978-190C-48F4-B128-EB2DDC47F051}" type="presParOf" srcId="{7FB00C8C-8E8B-45A1-AB65-D6126C3D7A79}" destId="{8C296ABD-097C-4400-B4F9-85122AA3DBC2}" srcOrd="0" destOrd="0" presId="urn:microsoft.com/office/officeart/2005/8/layout/pyramid1"/>
    <dgm:cxn modelId="{9A89A856-10DA-4D2B-AF3A-578303AFF7E3}" type="presParOf" srcId="{7FB00C8C-8E8B-45A1-AB65-D6126C3D7A79}" destId="{4765A8EC-2515-4CB0-92A9-5BA8955200C1}" srcOrd="1" destOrd="0" presId="urn:microsoft.com/office/officeart/2005/8/layout/pyramid1"/>
    <dgm:cxn modelId="{35FB6557-84EC-40BE-A041-4A9847E8BFCF}" type="presParOf" srcId="{00B8F12B-2F2B-4C0C-9944-9FD213D4B315}" destId="{C54FF056-1EF3-4715-92FB-C7DC22ADAB9F}" srcOrd="2" destOrd="0" presId="urn:microsoft.com/office/officeart/2005/8/layout/pyramid1"/>
    <dgm:cxn modelId="{62FB88F2-D5D5-4FC8-B7AB-03CF1458382F}" type="presParOf" srcId="{C54FF056-1EF3-4715-92FB-C7DC22ADAB9F}" destId="{4E5644F6-AC7D-4E35-A4FA-51E09888965A}" srcOrd="0" destOrd="0" presId="urn:microsoft.com/office/officeart/2005/8/layout/pyramid1"/>
    <dgm:cxn modelId="{A5FA489C-33BB-42F1-ADCD-E99AB6B05CB4}" type="presParOf" srcId="{C54FF056-1EF3-4715-92FB-C7DC22ADAB9F}" destId="{6F79FD05-6E06-4AB0-96E4-12D3B2EEBC65}" srcOrd="1" destOrd="0" presId="urn:microsoft.com/office/officeart/2005/8/layout/pyramid1"/>
    <dgm:cxn modelId="{165AE884-4AE8-41D5-8CFB-DF9F9F0C525C}" type="presParOf" srcId="{00B8F12B-2F2B-4C0C-9944-9FD213D4B315}" destId="{4E22F915-1570-4C88-9731-CBBC2302D4C7}" srcOrd="3" destOrd="0" presId="urn:microsoft.com/office/officeart/2005/8/layout/pyramid1"/>
    <dgm:cxn modelId="{088AE2FD-992D-4892-9863-025D43DE6C71}" type="presParOf" srcId="{4E22F915-1570-4C88-9731-CBBC2302D4C7}" destId="{EFEE07B6-C28F-4704-ADB4-33E73EAB8CEB}" srcOrd="0" destOrd="0" presId="urn:microsoft.com/office/officeart/2005/8/layout/pyramid1"/>
    <dgm:cxn modelId="{C0800172-3CFB-4524-894F-CC7A4FDDDFBA}" type="presParOf" srcId="{4E22F915-1570-4C88-9731-CBBC2302D4C7}" destId="{B488912B-8D34-4390-ABE1-7E932EA5328D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14DC90-5CA8-47F8-BD89-EE13CB798691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90186800-FC4A-4CA2-BE75-1D8730393E9F}">
      <dgm:prSet phldrT="[Tekst]" custT="1"/>
      <dgm:spPr/>
      <dgm:t>
        <a:bodyPr/>
        <a:lstStyle/>
        <a:p>
          <a:r>
            <a:rPr lang="pl-PL" sz="1400" dirty="0">
              <a:solidFill>
                <a:schemeClr val="bg1"/>
              </a:solidFill>
            </a:rPr>
            <a:t>			</a:t>
          </a:r>
        </a:p>
        <a:p>
          <a:endParaRPr lang="pl-PL" sz="1800" dirty="0">
            <a:solidFill>
              <a:schemeClr val="bg1"/>
            </a:solidFill>
          </a:endParaRPr>
        </a:p>
        <a:p>
          <a:endParaRPr lang="pl-PL" sz="1800" dirty="0">
            <a:solidFill>
              <a:schemeClr val="bg1"/>
            </a:solidFill>
          </a:endParaRPr>
        </a:p>
        <a:p>
          <a:endParaRPr lang="pl-PL" sz="1800" dirty="0">
            <a:solidFill>
              <a:schemeClr val="bg1"/>
            </a:solidFill>
          </a:endParaRPr>
        </a:p>
        <a:p>
          <a:r>
            <a:rPr lang="pl-PL" sz="1800" dirty="0">
              <a:solidFill>
                <a:schemeClr val="bg1"/>
              </a:solidFill>
            </a:rPr>
            <a:t>Development </a:t>
          </a:r>
          <a:r>
            <a:rPr lang="pl-PL" sz="1800" dirty="0" err="1">
              <a:solidFill>
                <a:schemeClr val="bg1"/>
              </a:solidFill>
            </a:rPr>
            <a:t>need</a:t>
          </a:r>
          <a:r>
            <a:rPr lang="pl-PL" sz="1800" dirty="0">
              <a:solidFill>
                <a:schemeClr val="bg1"/>
              </a:solidFill>
            </a:rPr>
            <a:t> </a:t>
          </a:r>
          <a:br>
            <a:rPr lang="pl-PL" sz="1800" dirty="0">
              <a:solidFill>
                <a:schemeClr val="bg1"/>
              </a:solidFill>
            </a:rPr>
          </a:br>
          <a:r>
            <a:rPr lang="pl-PL" sz="1800" dirty="0">
              <a:solidFill>
                <a:schemeClr val="bg1"/>
              </a:solidFill>
            </a:rPr>
            <a:t>New </a:t>
          </a:r>
          <a:r>
            <a:rPr lang="pl-PL" sz="1800" dirty="0" err="1">
              <a:solidFill>
                <a:schemeClr val="bg1"/>
              </a:solidFill>
            </a:rPr>
            <a:t>technologies</a:t>
          </a:r>
          <a:r>
            <a:rPr lang="pl-PL" sz="1800" dirty="0">
              <a:solidFill>
                <a:schemeClr val="bg1"/>
              </a:solidFill>
            </a:rPr>
            <a:t> </a:t>
          </a:r>
          <a:r>
            <a:rPr lang="pl-PL" sz="1800" dirty="0" err="1">
              <a:solidFill>
                <a:schemeClr val="bg1"/>
              </a:solidFill>
            </a:rPr>
            <a:t>needs</a:t>
          </a:r>
          <a:endParaRPr lang="pl-PL" sz="1800" dirty="0">
            <a:solidFill>
              <a:schemeClr val="bg1"/>
            </a:solidFill>
          </a:endParaRPr>
        </a:p>
      </dgm:t>
    </dgm:pt>
    <dgm:pt modelId="{AB6924C1-BCD0-4382-A29E-34222E83E7DA}" type="parTrans" cxnId="{FA2F3F8B-0D4D-42C7-A191-475DAED5175D}">
      <dgm:prSet/>
      <dgm:spPr/>
      <dgm:t>
        <a:bodyPr/>
        <a:lstStyle/>
        <a:p>
          <a:endParaRPr lang="pl-PL">
            <a:solidFill>
              <a:schemeClr val="bg1"/>
            </a:solidFill>
          </a:endParaRPr>
        </a:p>
      </dgm:t>
    </dgm:pt>
    <dgm:pt modelId="{E5383B8E-D6E9-4C0A-A62A-A1E939CF7C4A}" type="sibTrans" cxnId="{FA2F3F8B-0D4D-42C7-A191-475DAED5175D}">
      <dgm:prSet/>
      <dgm:spPr/>
      <dgm:t>
        <a:bodyPr/>
        <a:lstStyle/>
        <a:p>
          <a:endParaRPr lang="pl-PL">
            <a:solidFill>
              <a:schemeClr val="bg1"/>
            </a:solidFill>
          </a:endParaRPr>
        </a:p>
      </dgm:t>
    </dgm:pt>
    <dgm:pt modelId="{A90E9E35-FA54-4394-AD92-19C2B92F0E00}">
      <dgm:prSet phldrT="[Tekst]" custT="1"/>
      <dgm:spPr/>
      <dgm:t>
        <a:bodyPr/>
        <a:lstStyle/>
        <a:p>
          <a:r>
            <a:rPr lang="en-US" sz="1800" dirty="0">
              <a:solidFill>
                <a:schemeClr val="bg1"/>
              </a:solidFill>
            </a:rPr>
            <a:t>Need to improve current operations</a:t>
          </a:r>
          <a:r>
            <a:rPr lang="pl-PL" sz="1800" dirty="0">
              <a:solidFill>
                <a:schemeClr val="bg1"/>
              </a:solidFill>
            </a:rPr>
            <a:t> </a:t>
          </a:r>
          <a:br>
            <a:rPr lang="pl-PL" sz="1800" dirty="0">
              <a:solidFill>
                <a:schemeClr val="bg1"/>
              </a:solidFill>
            </a:rPr>
          </a:br>
          <a:r>
            <a:rPr lang="pl-PL" sz="1800" dirty="0">
              <a:solidFill>
                <a:schemeClr val="bg1"/>
              </a:solidFill>
            </a:rPr>
            <a:t>The </a:t>
          </a:r>
          <a:r>
            <a:rPr lang="pl-PL" sz="1800" dirty="0" err="1">
              <a:solidFill>
                <a:schemeClr val="bg1"/>
              </a:solidFill>
            </a:rPr>
            <a:t>need</a:t>
          </a:r>
          <a:r>
            <a:rPr lang="pl-PL" sz="1800" dirty="0">
              <a:solidFill>
                <a:schemeClr val="bg1"/>
              </a:solidFill>
            </a:rPr>
            <a:t> for </a:t>
          </a:r>
          <a:r>
            <a:rPr lang="pl-PL" sz="1800" dirty="0" err="1">
              <a:solidFill>
                <a:schemeClr val="bg1"/>
              </a:solidFill>
            </a:rPr>
            <a:t>profitability</a:t>
          </a:r>
          <a:endParaRPr lang="pl-PL" sz="1800" dirty="0">
            <a:solidFill>
              <a:schemeClr val="bg1"/>
            </a:solidFill>
          </a:endParaRPr>
        </a:p>
      </dgm:t>
    </dgm:pt>
    <dgm:pt modelId="{109775B3-C6F4-4670-B70F-42CFAA1D373F}" type="parTrans" cxnId="{90F4D239-B1C9-41C6-B1CC-6CE3BD5223EA}">
      <dgm:prSet/>
      <dgm:spPr/>
      <dgm:t>
        <a:bodyPr/>
        <a:lstStyle/>
        <a:p>
          <a:endParaRPr lang="pl-PL">
            <a:solidFill>
              <a:schemeClr val="bg1"/>
            </a:solidFill>
          </a:endParaRPr>
        </a:p>
      </dgm:t>
    </dgm:pt>
    <dgm:pt modelId="{B18DF22B-81EC-4C7A-9B41-C0E471945D77}" type="sibTrans" cxnId="{90F4D239-B1C9-41C6-B1CC-6CE3BD5223EA}">
      <dgm:prSet/>
      <dgm:spPr/>
      <dgm:t>
        <a:bodyPr/>
        <a:lstStyle/>
        <a:p>
          <a:endParaRPr lang="pl-PL">
            <a:solidFill>
              <a:schemeClr val="bg1"/>
            </a:solidFill>
          </a:endParaRPr>
        </a:p>
      </dgm:t>
    </dgm:pt>
    <dgm:pt modelId="{1C7B236A-5070-481C-8D79-775CC54D3B28}">
      <dgm:prSet phldrT="[Tekst]" custT="1"/>
      <dgm:spPr/>
      <dgm:t>
        <a:bodyPr/>
        <a:lstStyle/>
        <a:p>
          <a:pPr algn="ctr"/>
          <a:r>
            <a:rPr lang="pl-PL" sz="1800" dirty="0">
              <a:solidFill>
                <a:schemeClr val="bg1"/>
              </a:solidFill>
            </a:rPr>
            <a:t>The </a:t>
          </a:r>
          <a:r>
            <a:rPr lang="pl-PL" sz="1800" dirty="0" err="1">
              <a:solidFill>
                <a:schemeClr val="bg1"/>
              </a:solidFill>
            </a:rPr>
            <a:t>need</a:t>
          </a:r>
          <a:r>
            <a:rPr lang="pl-PL" sz="1800" dirty="0">
              <a:solidFill>
                <a:schemeClr val="bg1"/>
              </a:solidFill>
            </a:rPr>
            <a:t> to </a:t>
          </a:r>
          <a:r>
            <a:rPr lang="pl-PL" sz="1800" dirty="0" err="1">
              <a:solidFill>
                <a:schemeClr val="bg1"/>
              </a:solidFill>
            </a:rPr>
            <a:t>survive</a:t>
          </a:r>
          <a:endParaRPr lang="pl-PL" sz="1800" dirty="0">
            <a:solidFill>
              <a:schemeClr val="bg1"/>
            </a:solidFill>
          </a:endParaRPr>
        </a:p>
      </dgm:t>
    </dgm:pt>
    <dgm:pt modelId="{9892258F-69D8-4081-91D7-D1A83433B697}" type="parTrans" cxnId="{59899CE8-2352-42B0-B5FA-6489DCB6CF88}">
      <dgm:prSet/>
      <dgm:spPr/>
      <dgm:t>
        <a:bodyPr/>
        <a:lstStyle/>
        <a:p>
          <a:endParaRPr lang="pl-PL">
            <a:solidFill>
              <a:schemeClr val="bg1"/>
            </a:solidFill>
          </a:endParaRPr>
        </a:p>
      </dgm:t>
    </dgm:pt>
    <dgm:pt modelId="{E636A296-2DAC-4617-8C74-743BAFE01005}" type="sibTrans" cxnId="{59899CE8-2352-42B0-B5FA-6489DCB6CF88}">
      <dgm:prSet/>
      <dgm:spPr/>
      <dgm:t>
        <a:bodyPr/>
        <a:lstStyle/>
        <a:p>
          <a:endParaRPr lang="pl-PL">
            <a:solidFill>
              <a:schemeClr val="bg1"/>
            </a:solidFill>
          </a:endParaRPr>
        </a:p>
      </dgm:t>
    </dgm:pt>
    <dgm:pt modelId="{00B8F12B-2F2B-4C0C-9944-9FD213D4B315}" type="pres">
      <dgm:prSet presAssocID="{EC14DC90-5CA8-47F8-BD89-EE13CB798691}" presName="Name0" presStyleCnt="0">
        <dgm:presLayoutVars>
          <dgm:dir/>
          <dgm:animLvl val="lvl"/>
          <dgm:resizeHandles val="exact"/>
        </dgm:presLayoutVars>
      </dgm:prSet>
      <dgm:spPr/>
    </dgm:pt>
    <dgm:pt modelId="{7FB00C8C-8E8B-45A1-AB65-D6126C3D7A79}" type="pres">
      <dgm:prSet presAssocID="{90186800-FC4A-4CA2-BE75-1D8730393E9F}" presName="Name8" presStyleCnt="0"/>
      <dgm:spPr/>
    </dgm:pt>
    <dgm:pt modelId="{8C296ABD-097C-4400-B4F9-85122AA3DBC2}" type="pres">
      <dgm:prSet presAssocID="{90186800-FC4A-4CA2-BE75-1D8730393E9F}" presName="level" presStyleLbl="node1" presStyleIdx="0" presStyleCnt="3" custScaleY="150780">
        <dgm:presLayoutVars>
          <dgm:chMax val="1"/>
          <dgm:bulletEnabled val="1"/>
        </dgm:presLayoutVars>
      </dgm:prSet>
      <dgm:spPr/>
    </dgm:pt>
    <dgm:pt modelId="{4765A8EC-2515-4CB0-92A9-5BA8955200C1}" type="pres">
      <dgm:prSet presAssocID="{90186800-FC4A-4CA2-BE75-1D8730393E9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C54FF056-1EF3-4715-92FB-C7DC22ADAB9F}" type="pres">
      <dgm:prSet presAssocID="{A90E9E35-FA54-4394-AD92-19C2B92F0E00}" presName="Name8" presStyleCnt="0"/>
      <dgm:spPr/>
    </dgm:pt>
    <dgm:pt modelId="{4E5644F6-AC7D-4E35-A4FA-51E09888965A}" type="pres">
      <dgm:prSet presAssocID="{A90E9E35-FA54-4394-AD92-19C2B92F0E00}" presName="level" presStyleLbl="node1" presStyleIdx="1" presStyleCnt="3">
        <dgm:presLayoutVars>
          <dgm:chMax val="1"/>
          <dgm:bulletEnabled val="1"/>
        </dgm:presLayoutVars>
      </dgm:prSet>
      <dgm:spPr/>
    </dgm:pt>
    <dgm:pt modelId="{6F79FD05-6E06-4AB0-96E4-12D3B2EEBC65}" type="pres">
      <dgm:prSet presAssocID="{A90E9E35-FA54-4394-AD92-19C2B92F0E0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E22F915-1570-4C88-9731-CBBC2302D4C7}" type="pres">
      <dgm:prSet presAssocID="{1C7B236A-5070-481C-8D79-775CC54D3B28}" presName="Name8" presStyleCnt="0"/>
      <dgm:spPr/>
    </dgm:pt>
    <dgm:pt modelId="{EFEE07B6-C28F-4704-ADB4-33E73EAB8CEB}" type="pres">
      <dgm:prSet presAssocID="{1C7B236A-5070-481C-8D79-775CC54D3B28}" presName="level" presStyleLbl="node1" presStyleIdx="2" presStyleCnt="3" custLinFactNeighborX="930" custLinFactNeighborY="0">
        <dgm:presLayoutVars>
          <dgm:chMax val="1"/>
          <dgm:bulletEnabled val="1"/>
        </dgm:presLayoutVars>
      </dgm:prSet>
      <dgm:spPr/>
    </dgm:pt>
    <dgm:pt modelId="{B488912B-8D34-4390-ABE1-7E932EA5328D}" type="pres">
      <dgm:prSet presAssocID="{1C7B236A-5070-481C-8D79-775CC54D3B28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32134201-6B6E-4AFA-914B-0AB82E754BDD}" type="presOf" srcId="{A90E9E35-FA54-4394-AD92-19C2B92F0E00}" destId="{6F79FD05-6E06-4AB0-96E4-12D3B2EEBC65}" srcOrd="1" destOrd="0" presId="urn:microsoft.com/office/officeart/2005/8/layout/pyramid1"/>
    <dgm:cxn modelId="{7344AD01-D958-44AD-A093-E7BBC4730B24}" type="presOf" srcId="{1C7B236A-5070-481C-8D79-775CC54D3B28}" destId="{B488912B-8D34-4390-ABE1-7E932EA5328D}" srcOrd="1" destOrd="0" presId="urn:microsoft.com/office/officeart/2005/8/layout/pyramid1"/>
    <dgm:cxn modelId="{05646D0E-9841-4C05-90C8-60EEC47C688F}" type="presOf" srcId="{A90E9E35-FA54-4394-AD92-19C2B92F0E00}" destId="{4E5644F6-AC7D-4E35-A4FA-51E09888965A}" srcOrd="0" destOrd="0" presId="urn:microsoft.com/office/officeart/2005/8/layout/pyramid1"/>
    <dgm:cxn modelId="{7023AA39-6B01-4E0C-A42C-D8F3D6218B35}" type="presOf" srcId="{1C7B236A-5070-481C-8D79-775CC54D3B28}" destId="{EFEE07B6-C28F-4704-ADB4-33E73EAB8CEB}" srcOrd="0" destOrd="0" presId="urn:microsoft.com/office/officeart/2005/8/layout/pyramid1"/>
    <dgm:cxn modelId="{90F4D239-B1C9-41C6-B1CC-6CE3BD5223EA}" srcId="{EC14DC90-5CA8-47F8-BD89-EE13CB798691}" destId="{A90E9E35-FA54-4394-AD92-19C2B92F0E00}" srcOrd="1" destOrd="0" parTransId="{109775B3-C6F4-4670-B70F-42CFAA1D373F}" sibTransId="{B18DF22B-81EC-4C7A-9B41-C0E471945D77}"/>
    <dgm:cxn modelId="{8F1E084A-333E-4399-8D0D-AAA09F11952C}" type="presOf" srcId="{90186800-FC4A-4CA2-BE75-1D8730393E9F}" destId="{4765A8EC-2515-4CB0-92A9-5BA8955200C1}" srcOrd="1" destOrd="0" presId="urn:microsoft.com/office/officeart/2005/8/layout/pyramid1"/>
    <dgm:cxn modelId="{FAA1C971-29C1-4F20-A076-0E104ADB0C7B}" type="presOf" srcId="{90186800-FC4A-4CA2-BE75-1D8730393E9F}" destId="{8C296ABD-097C-4400-B4F9-85122AA3DBC2}" srcOrd="0" destOrd="0" presId="urn:microsoft.com/office/officeart/2005/8/layout/pyramid1"/>
    <dgm:cxn modelId="{873A9276-27C3-4918-8BB2-340415EE88A3}" type="presOf" srcId="{EC14DC90-5CA8-47F8-BD89-EE13CB798691}" destId="{00B8F12B-2F2B-4C0C-9944-9FD213D4B315}" srcOrd="0" destOrd="0" presId="urn:microsoft.com/office/officeart/2005/8/layout/pyramid1"/>
    <dgm:cxn modelId="{FA2F3F8B-0D4D-42C7-A191-475DAED5175D}" srcId="{EC14DC90-5CA8-47F8-BD89-EE13CB798691}" destId="{90186800-FC4A-4CA2-BE75-1D8730393E9F}" srcOrd="0" destOrd="0" parTransId="{AB6924C1-BCD0-4382-A29E-34222E83E7DA}" sibTransId="{E5383B8E-D6E9-4C0A-A62A-A1E939CF7C4A}"/>
    <dgm:cxn modelId="{59899CE8-2352-42B0-B5FA-6489DCB6CF88}" srcId="{EC14DC90-5CA8-47F8-BD89-EE13CB798691}" destId="{1C7B236A-5070-481C-8D79-775CC54D3B28}" srcOrd="2" destOrd="0" parTransId="{9892258F-69D8-4081-91D7-D1A83433B697}" sibTransId="{E636A296-2DAC-4617-8C74-743BAFE01005}"/>
    <dgm:cxn modelId="{37C53F2D-BFDC-4F32-8A5E-090E9B195EC3}" type="presParOf" srcId="{00B8F12B-2F2B-4C0C-9944-9FD213D4B315}" destId="{7FB00C8C-8E8B-45A1-AB65-D6126C3D7A79}" srcOrd="0" destOrd="0" presId="urn:microsoft.com/office/officeart/2005/8/layout/pyramid1"/>
    <dgm:cxn modelId="{1887CD00-3AC3-4F69-A4EB-23B2475B39F6}" type="presParOf" srcId="{7FB00C8C-8E8B-45A1-AB65-D6126C3D7A79}" destId="{8C296ABD-097C-4400-B4F9-85122AA3DBC2}" srcOrd="0" destOrd="0" presId="urn:microsoft.com/office/officeart/2005/8/layout/pyramid1"/>
    <dgm:cxn modelId="{D066AC69-FAD7-4994-9450-2807A54CF96B}" type="presParOf" srcId="{7FB00C8C-8E8B-45A1-AB65-D6126C3D7A79}" destId="{4765A8EC-2515-4CB0-92A9-5BA8955200C1}" srcOrd="1" destOrd="0" presId="urn:microsoft.com/office/officeart/2005/8/layout/pyramid1"/>
    <dgm:cxn modelId="{8BF742DA-5F72-4FBB-B012-C4DC005F6C30}" type="presParOf" srcId="{00B8F12B-2F2B-4C0C-9944-9FD213D4B315}" destId="{C54FF056-1EF3-4715-92FB-C7DC22ADAB9F}" srcOrd="1" destOrd="0" presId="urn:microsoft.com/office/officeart/2005/8/layout/pyramid1"/>
    <dgm:cxn modelId="{E8E94EEF-57A6-498A-B6C9-E53F9DADB24A}" type="presParOf" srcId="{C54FF056-1EF3-4715-92FB-C7DC22ADAB9F}" destId="{4E5644F6-AC7D-4E35-A4FA-51E09888965A}" srcOrd="0" destOrd="0" presId="urn:microsoft.com/office/officeart/2005/8/layout/pyramid1"/>
    <dgm:cxn modelId="{D85ACB7E-73C0-4B15-B2ED-A68238F0DC52}" type="presParOf" srcId="{C54FF056-1EF3-4715-92FB-C7DC22ADAB9F}" destId="{6F79FD05-6E06-4AB0-96E4-12D3B2EEBC65}" srcOrd="1" destOrd="0" presId="urn:microsoft.com/office/officeart/2005/8/layout/pyramid1"/>
    <dgm:cxn modelId="{64DDC0C5-E8CF-4690-9957-864E1F09E208}" type="presParOf" srcId="{00B8F12B-2F2B-4C0C-9944-9FD213D4B315}" destId="{4E22F915-1570-4C88-9731-CBBC2302D4C7}" srcOrd="2" destOrd="0" presId="urn:microsoft.com/office/officeart/2005/8/layout/pyramid1"/>
    <dgm:cxn modelId="{C3E97040-7757-43C2-8D19-A5394CD3C261}" type="presParOf" srcId="{4E22F915-1570-4C88-9731-CBBC2302D4C7}" destId="{EFEE07B6-C28F-4704-ADB4-33E73EAB8CEB}" srcOrd="0" destOrd="0" presId="urn:microsoft.com/office/officeart/2005/8/layout/pyramid1"/>
    <dgm:cxn modelId="{0DA321CC-3049-478F-9B01-C3EFC7FFD870}" type="presParOf" srcId="{4E22F915-1570-4C88-9731-CBBC2302D4C7}" destId="{B488912B-8D34-4390-ABE1-7E932EA5328D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E88EBF-22A3-4AC4-8E85-BEBDC9510224}">
      <dsp:nvSpPr>
        <dsp:cNvPr id="0" name=""/>
        <dsp:cNvSpPr/>
      </dsp:nvSpPr>
      <dsp:spPr>
        <a:xfrm>
          <a:off x="2440197" y="0"/>
          <a:ext cx="1525604" cy="954568"/>
        </a:xfrm>
        <a:prstGeom prst="trapezoid">
          <a:avLst>
            <a:gd name="adj" fmla="val 7991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800" kern="1200" dirty="0"/>
        </a:p>
      </dsp:txBody>
      <dsp:txXfrm>
        <a:off x="2440197" y="0"/>
        <a:ext cx="1525604" cy="954568"/>
      </dsp:txXfrm>
    </dsp:sp>
    <dsp:sp modelId="{8C296ABD-097C-4400-B4F9-85122AA3DBC2}">
      <dsp:nvSpPr>
        <dsp:cNvPr id="0" name=""/>
        <dsp:cNvSpPr/>
      </dsp:nvSpPr>
      <dsp:spPr>
        <a:xfrm>
          <a:off x="1501944" y="966720"/>
          <a:ext cx="3413939" cy="1206642"/>
        </a:xfrm>
        <a:prstGeom prst="trapezoid">
          <a:avLst>
            <a:gd name="adj" fmla="val 7991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Self-fulfillment</a:t>
          </a:r>
          <a:r>
            <a:rPr lang="pl-PL" sz="1600" b="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b="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needs</a:t>
          </a:r>
          <a:r>
            <a:rPr lang="pl-PL" sz="1600" b="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
</a:t>
          </a:r>
          <a:r>
            <a:rPr lang="pl-PL" sz="1600" b="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Recognition</a:t>
          </a:r>
          <a:r>
            <a:rPr lang="pl-PL" sz="1600" b="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b="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needs</a:t>
          </a:r>
          <a:br>
            <a:rPr lang="pl-PL" sz="16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endParaRPr lang="pl-PL" sz="16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99383" y="966720"/>
        <a:ext cx="2219060" cy="1206642"/>
      </dsp:txXfrm>
    </dsp:sp>
    <dsp:sp modelId="{4E5644F6-AC7D-4E35-A4FA-51E09888965A}">
      <dsp:nvSpPr>
        <dsp:cNvPr id="0" name=""/>
        <dsp:cNvSpPr/>
      </dsp:nvSpPr>
      <dsp:spPr>
        <a:xfrm>
          <a:off x="703145" y="2175014"/>
          <a:ext cx="4979681" cy="954568"/>
        </a:xfrm>
        <a:prstGeom prst="trapezoid">
          <a:avLst>
            <a:gd name="adj" fmla="val 7991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Social</a:t>
          </a:r>
          <a:r>
            <a:rPr lang="pl-PL" sz="16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need</a:t>
          </a:r>
          <a:r>
            <a:rPr lang="pl-PL" sz="16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
Security </a:t>
          </a:r>
          <a:r>
            <a:rPr lang="pl-PL" sz="160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needs</a:t>
          </a:r>
          <a:endParaRPr lang="pl-PL" sz="16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74590" y="2175014"/>
        <a:ext cx="3236792" cy="954568"/>
      </dsp:txXfrm>
    </dsp:sp>
    <dsp:sp modelId="{EFEE07B6-C28F-4704-ADB4-33E73EAB8CEB}">
      <dsp:nvSpPr>
        <dsp:cNvPr id="0" name=""/>
        <dsp:cNvSpPr/>
      </dsp:nvSpPr>
      <dsp:spPr>
        <a:xfrm>
          <a:off x="21597" y="3115780"/>
          <a:ext cx="6324699" cy="954568"/>
        </a:xfrm>
        <a:prstGeom prst="trapezoid">
          <a:avLst>
            <a:gd name="adj" fmla="val 7991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Existential</a:t>
          </a:r>
          <a:r>
            <a:rPr lang="pl-PL" sz="1600" kern="1200" dirty="0">
              <a:solidFill>
                <a:schemeClr val="bg1"/>
              </a:solidFill>
            </a:rPr>
            <a:t> </a:t>
          </a:r>
          <a:r>
            <a:rPr lang="pl-PL" sz="1600" kern="1200" dirty="0" err="1">
              <a:solidFill>
                <a:schemeClr val="bg1"/>
              </a:solidFill>
            </a:rPr>
            <a:t>needs</a:t>
          </a:r>
          <a:endParaRPr lang="pl-PL" sz="1600" kern="1200" dirty="0">
            <a:solidFill>
              <a:schemeClr val="bg1"/>
            </a:solidFill>
          </a:endParaRPr>
        </a:p>
      </dsp:txBody>
      <dsp:txXfrm>
        <a:off x="1128419" y="3115780"/>
        <a:ext cx="4111054" cy="9545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296ABD-097C-4400-B4F9-85122AA3DBC2}">
      <dsp:nvSpPr>
        <dsp:cNvPr id="0" name=""/>
        <dsp:cNvSpPr/>
      </dsp:nvSpPr>
      <dsp:spPr>
        <a:xfrm>
          <a:off x="1982719" y="0"/>
          <a:ext cx="2989543" cy="1807238"/>
        </a:xfrm>
        <a:prstGeom prst="trapezoid">
          <a:avLst>
            <a:gd name="adj" fmla="val 827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schemeClr val="bg1"/>
              </a:solidFill>
            </a:rPr>
            <a:t>			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800" kern="1200" dirty="0">
            <a:solidFill>
              <a:schemeClr val="bg1"/>
            </a:solidFill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800" kern="1200" dirty="0">
            <a:solidFill>
              <a:schemeClr val="bg1"/>
            </a:solidFill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800" kern="1200" dirty="0">
            <a:solidFill>
              <a:schemeClr val="bg1"/>
            </a:solidFill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bg1"/>
              </a:solidFill>
            </a:rPr>
            <a:t>Development </a:t>
          </a:r>
          <a:r>
            <a:rPr lang="pl-PL" sz="1800" kern="1200" dirty="0" err="1">
              <a:solidFill>
                <a:schemeClr val="bg1"/>
              </a:solidFill>
            </a:rPr>
            <a:t>need</a:t>
          </a:r>
          <a:r>
            <a:rPr lang="pl-PL" sz="1800" kern="1200" dirty="0">
              <a:solidFill>
                <a:schemeClr val="bg1"/>
              </a:solidFill>
            </a:rPr>
            <a:t> </a:t>
          </a:r>
          <a:br>
            <a:rPr lang="pl-PL" sz="1800" kern="1200" dirty="0">
              <a:solidFill>
                <a:schemeClr val="bg1"/>
              </a:solidFill>
            </a:rPr>
          </a:br>
          <a:r>
            <a:rPr lang="pl-PL" sz="1800" kern="1200" dirty="0">
              <a:solidFill>
                <a:schemeClr val="bg1"/>
              </a:solidFill>
            </a:rPr>
            <a:t>New </a:t>
          </a:r>
          <a:r>
            <a:rPr lang="pl-PL" sz="1800" kern="1200" dirty="0" err="1">
              <a:solidFill>
                <a:schemeClr val="bg1"/>
              </a:solidFill>
            </a:rPr>
            <a:t>technologies</a:t>
          </a:r>
          <a:r>
            <a:rPr lang="pl-PL" sz="1800" kern="1200" dirty="0">
              <a:solidFill>
                <a:schemeClr val="bg1"/>
              </a:solidFill>
            </a:rPr>
            <a:t> </a:t>
          </a:r>
          <a:r>
            <a:rPr lang="pl-PL" sz="1800" kern="1200" dirty="0" err="1">
              <a:solidFill>
                <a:schemeClr val="bg1"/>
              </a:solidFill>
            </a:rPr>
            <a:t>needs</a:t>
          </a:r>
          <a:endParaRPr lang="pl-PL" sz="1800" kern="1200" dirty="0">
            <a:solidFill>
              <a:schemeClr val="bg1"/>
            </a:solidFill>
          </a:endParaRPr>
        </a:p>
      </dsp:txBody>
      <dsp:txXfrm>
        <a:off x="1982719" y="0"/>
        <a:ext cx="2989543" cy="1807238"/>
      </dsp:txXfrm>
    </dsp:sp>
    <dsp:sp modelId="{4E5644F6-AC7D-4E35-A4FA-51E09888965A}">
      <dsp:nvSpPr>
        <dsp:cNvPr id="0" name=""/>
        <dsp:cNvSpPr/>
      </dsp:nvSpPr>
      <dsp:spPr>
        <a:xfrm>
          <a:off x="991359" y="1807238"/>
          <a:ext cx="4972262" cy="1198592"/>
        </a:xfrm>
        <a:prstGeom prst="trapezoid">
          <a:avLst>
            <a:gd name="adj" fmla="val 827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Need to improve current operations</a:t>
          </a:r>
          <a:r>
            <a:rPr lang="pl-PL" sz="1800" kern="1200" dirty="0">
              <a:solidFill>
                <a:schemeClr val="bg1"/>
              </a:solidFill>
            </a:rPr>
            <a:t> </a:t>
          </a:r>
          <a:br>
            <a:rPr lang="pl-PL" sz="1800" kern="1200" dirty="0">
              <a:solidFill>
                <a:schemeClr val="bg1"/>
              </a:solidFill>
            </a:rPr>
          </a:br>
          <a:r>
            <a:rPr lang="pl-PL" sz="1800" kern="1200" dirty="0">
              <a:solidFill>
                <a:schemeClr val="bg1"/>
              </a:solidFill>
            </a:rPr>
            <a:t>The </a:t>
          </a:r>
          <a:r>
            <a:rPr lang="pl-PL" sz="1800" kern="1200" dirty="0" err="1">
              <a:solidFill>
                <a:schemeClr val="bg1"/>
              </a:solidFill>
            </a:rPr>
            <a:t>need</a:t>
          </a:r>
          <a:r>
            <a:rPr lang="pl-PL" sz="1800" kern="1200" dirty="0">
              <a:solidFill>
                <a:schemeClr val="bg1"/>
              </a:solidFill>
            </a:rPr>
            <a:t> for </a:t>
          </a:r>
          <a:r>
            <a:rPr lang="pl-PL" sz="1800" kern="1200" dirty="0" err="1">
              <a:solidFill>
                <a:schemeClr val="bg1"/>
              </a:solidFill>
            </a:rPr>
            <a:t>profitability</a:t>
          </a:r>
          <a:endParaRPr lang="pl-PL" sz="1800" kern="1200" dirty="0">
            <a:solidFill>
              <a:schemeClr val="bg1"/>
            </a:solidFill>
          </a:endParaRPr>
        </a:p>
      </dsp:txBody>
      <dsp:txXfrm>
        <a:off x="1861505" y="1807238"/>
        <a:ext cx="3231970" cy="1198592"/>
      </dsp:txXfrm>
    </dsp:sp>
    <dsp:sp modelId="{EFEE07B6-C28F-4704-ADB4-33E73EAB8CEB}">
      <dsp:nvSpPr>
        <dsp:cNvPr id="0" name=""/>
        <dsp:cNvSpPr/>
      </dsp:nvSpPr>
      <dsp:spPr>
        <a:xfrm>
          <a:off x="0" y="3005831"/>
          <a:ext cx="6954982" cy="1198592"/>
        </a:xfrm>
        <a:prstGeom prst="trapezoid">
          <a:avLst>
            <a:gd name="adj" fmla="val 827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bg1"/>
              </a:solidFill>
            </a:rPr>
            <a:t>The </a:t>
          </a:r>
          <a:r>
            <a:rPr lang="pl-PL" sz="1800" kern="1200" dirty="0" err="1">
              <a:solidFill>
                <a:schemeClr val="bg1"/>
              </a:solidFill>
            </a:rPr>
            <a:t>need</a:t>
          </a:r>
          <a:r>
            <a:rPr lang="pl-PL" sz="1800" kern="1200" dirty="0">
              <a:solidFill>
                <a:schemeClr val="bg1"/>
              </a:solidFill>
            </a:rPr>
            <a:t> to </a:t>
          </a:r>
          <a:r>
            <a:rPr lang="pl-PL" sz="1800" kern="1200" dirty="0" err="1">
              <a:solidFill>
                <a:schemeClr val="bg1"/>
              </a:solidFill>
            </a:rPr>
            <a:t>survive</a:t>
          </a:r>
          <a:endParaRPr lang="pl-PL" sz="1800" kern="1200" dirty="0">
            <a:solidFill>
              <a:schemeClr val="bg1"/>
            </a:solidFill>
          </a:endParaRPr>
        </a:p>
      </dsp:txBody>
      <dsp:txXfrm>
        <a:off x="1217121" y="3005831"/>
        <a:ext cx="4520738" cy="11985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04FEA15-B052-4EF2-83CD-264C14861B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990" y="3948576"/>
            <a:ext cx="3754010" cy="295721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7AB73D9-C2E7-4E6F-98F9-2170CD3187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4085924" cy="38526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67B4897-D9B0-4CFD-8137-994B45F5B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578" y="2273955"/>
            <a:ext cx="7751805" cy="2387600"/>
          </a:xfrm>
        </p:spPr>
        <p:txBody>
          <a:bodyPr anchor="b"/>
          <a:lstStyle>
            <a:lvl1pPr algn="l">
              <a:defRPr sz="600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7B8A41-B52E-4C71-8155-58470B56E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577" y="4780863"/>
            <a:ext cx="7751806" cy="1655762"/>
          </a:xfr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F29AF1F-BEEC-4FDA-B82B-5BC9F5BE4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064" y="222646"/>
            <a:ext cx="6285051" cy="100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445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D7F4B-178F-4068-847F-A3DD517FE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341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58C1A-5337-4345-ADC3-AC78C3B5D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980"/>
            <a:ext cx="10515600" cy="379198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74748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E2E82-3A08-4406-970D-0BF0B305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FD0A80-C25E-48AB-ABAA-6FA451D46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4060401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E939B-BCE0-45D2-B16D-41C78D4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060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8293E-F3D4-4048-8D1B-5997F2E29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9915F5-46E8-47F6-BF11-5BC0A9F33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235763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72F62-CCBA-4507-BF5D-6E31F320E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298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2184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B3592D6B-834C-43B3-839E-3773636F72B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058" y="5414889"/>
            <a:ext cx="1831942" cy="144311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B6C3F4-DEDF-4CE1-AC03-6779076005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95BD18-3E86-4085-92D7-CBE4C890E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EF8590-89EE-4F8A-B7C7-156DDD2DD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00520"/>
            <a:ext cx="10515600" cy="4376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A60F351C-0FBE-44A9-B1C3-843F7E43D30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76" y="6367451"/>
            <a:ext cx="2837469" cy="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307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49CD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8" userDrawn="1">
          <p15:clr>
            <a:srgbClr val="F26B43"/>
          </p15:clr>
        </p15:guide>
        <p15:guide id="2" pos="9216" userDrawn="1">
          <p15:clr>
            <a:srgbClr val="F26B43"/>
          </p15:clr>
        </p15:guide>
        <p15:guide id="3" pos="1248" userDrawn="1">
          <p15:clr>
            <a:srgbClr val="F26B43"/>
          </p15:clr>
        </p15:guide>
        <p15:guide id="4" pos="1152" userDrawn="1">
          <p15:clr>
            <a:srgbClr val="F26B43"/>
          </p15:clr>
        </p15:guide>
        <p15:guide id="5" orient="horz" pos="1440" userDrawn="1">
          <p15:clr>
            <a:srgbClr val="F26B43"/>
          </p15:clr>
        </p15:guide>
        <p15:guide id="6" orient="horz" pos="3696" userDrawn="1">
          <p15:clr>
            <a:srgbClr val="F26B43"/>
          </p15:clr>
        </p15:guide>
        <p15:guide id="7" orient="horz" pos="432" userDrawn="1">
          <p15:clr>
            <a:srgbClr val="F26B43"/>
          </p15:clr>
        </p15:guide>
        <p15:guide id="8" orient="horz" pos="1512" userDrawn="1">
          <p15:clr>
            <a:srgbClr val="F26B43"/>
          </p15:clr>
        </p15:guide>
        <p15:guide id="9" pos="6912" userDrawn="1">
          <p15:clr>
            <a:srgbClr val="F26B43"/>
          </p15:clr>
        </p15:guide>
        <p15:guide id="10" pos="936" userDrawn="1">
          <p15:clr>
            <a:srgbClr val="F26B43"/>
          </p15:clr>
        </p15:guide>
        <p15:guide id="11" pos="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014443" y="2948018"/>
            <a:ext cx="7855113" cy="1441342"/>
          </a:xfrm>
        </p:spPr>
        <p:txBody>
          <a:bodyPr>
            <a:noAutofit/>
          </a:bodyPr>
          <a:lstStyle/>
          <a:p>
            <a:r>
              <a:rPr lang="en-US" sz="4400" b="1" dirty="0"/>
              <a:t>My entrepreneurial competences and self-motivation system</a:t>
            </a:r>
            <a:endParaRPr lang="pl-PL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888523" y="3836673"/>
            <a:ext cx="5123755" cy="1086237"/>
          </a:xfrm>
        </p:spPr>
        <p:txBody>
          <a:bodyPr>
            <a:normAutofit fontScale="92500" lnSpcReduction="20000"/>
          </a:bodyPr>
          <a:lstStyle/>
          <a:p>
            <a:pPr algn="r"/>
            <a:endParaRPr lang="pl-PL" dirty="0"/>
          </a:p>
          <a:p>
            <a:pPr algn="r"/>
            <a:endParaRPr lang="pl-PL" dirty="0"/>
          </a:p>
          <a:p>
            <a:pPr algn="r"/>
            <a:r>
              <a:rPr lang="pl-PL" dirty="0" err="1"/>
              <a:t>Theoretical</a:t>
            </a:r>
            <a:r>
              <a:rPr lang="pl-PL" dirty="0"/>
              <a:t> part</a:t>
            </a:r>
          </a:p>
        </p:txBody>
      </p:sp>
      <p:sp>
        <p:nvSpPr>
          <p:cNvPr id="7" name="Podtytuł 2"/>
          <p:cNvSpPr txBox="1">
            <a:spLocks/>
          </p:cNvSpPr>
          <p:nvPr/>
        </p:nvSpPr>
        <p:spPr>
          <a:xfrm>
            <a:off x="2014444" y="5297152"/>
            <a:ext cx="6831673" cy="76376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6858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5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35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Realised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u</a:t>
            </a:r>
            <a:r>
              <a:rPr lang="en-AU" dirty="0" err="1">
                <a:latin typeface="Arial" panose="020B0604020202020204" pitchFamily="34" charset="0"/>
                <a:cs typeface="Arial" panose="020B0604020202020204" pitchFamily="34" charset="0"/>
              </a:rPr>
              <a:t>nde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r the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NICE (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Network for Inter-Institutional Cooperation in Entrepreneurial Education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algn="l"/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financed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form the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Erasmus+</a:t>
            </a:r>
          </a:p>
        </p:txBody>
      </p:sp>
    </p:spTree>
    <p:extLst>
      <p:ext uri="{BB962C8B-B14F-4D97-AF65-F5344CB8AC3E}">
        <p14:creationId xmlns:p14="http://schemas.microsoft.com/office/powerpoint/2010/main" val="1996368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12108" y="1457468"/>
            <a:ext cx="10241693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 err="1"/>
              <a:t>Types</a:t>
            </a:r>
            <a:r>
              <a:rPr lang="pl-PL" sz="4000" b="1" dirty="0"/>
              <a:t> of </a:t>
            </a:r>
            <a:r>
              <a:rPr lang="pl-PL" sz="4000" b="1" dirty="0" err="1"/>
              <a:t>intelligence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2108" y="2783031"/>
            <a:ext cx="10241692" cy="3791983"/>
          </a:xfrm>
        </p:spPr>
        <p:txBody>
          <a:bodyPr>
            <a:normAutofit/>
          </a:bodyPr>
          <a:lstStyle/>
          <a:p>
            <a:r>
              <a:rPr lang="en-US" sz="2800" dirty="0"/>
              <a:t>Multiple intelligence is a theory developed in the early </a:t>
            </a:r>
            <a:r>
              <a:rPr lang="en-US" sz="2800" dirty="0" err="1"/>
              <a:t>1980s</a:t>
            </a:r>
            <a:r>
              <a:rPr lang="en-US" sz="2800" dirty="0"/>
              <a:t> by Howard Gardner.</a:t>
            </a:r>
            <a:endParaRPr lang="pl-PL" sz="2800" dirty="0"/>
          </a:p>
          <a:p>
            <a:endParaRPr lang="pl-PL" sz="2800" dirty="0"/>
          </a:p>
          <a:p>
            <a:r>
              <a:rPr lang="en-US" sz="2800" dirty="0"/>
              <a:t>The American psychologist adds his eight types contained in blocks to the basic definition of "intelligence", measured by IQ tests.</a:t>
            </a:r>
            <a:endParaRPr lang="pl-PL" dirty="0"/>
          </a:p>
          <a:p>
            <a:pPr marL="0" indent="0" algn="r">
              <a:buNone/>
            </a:pPr>
            <a:r>
              <a:rPr lang="pl-PL" sz="1500" i="1" dirty="0" err="1"/>
              <a:t>McFarlane</a:t>
            </a:r>
            <a:r>
              <a:rPr lang="pl-PL" sz="1500" i="1" dirty="0"/>
              <a:t>, 2011; </a:t>
            </a:r>
            <a:r>
              <a:rPr lang="pl-PL" sz="1500" i="1" dirty="0" err="1"/>
              <a:t>Shearer</a:t>
            </a:r>
            <a:r>
              <a:rPr lang="pl-PL" sz="1500" i="1" dirty="0"/>
              <a:t>, </a:t>
            </a:r>
            <a:r>
              <a:rPr lang="pl-PL" sz="1500" i="1" dirty="0" err="1"/>
              <a:t>Luzzo</a:t>
            </a:r>
            <a:r>
              <a:rPr lang="pl-PL" sz="1500" i="1" dirty="0"/>
              <a:t>, 2009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2422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0902" y="1632900"/>
            <a:ext cx="10260244" cy="1485900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 err="1"/>
              <a:t>Logical</a:t>
            </a:r>
            <a:r>
              <a:rPr lang="pl-PL" sz="4000" b="1" dirty="0"/>
              <a:t> and </a:t>
            </a:r>
            <a:r>
              <a:rPr lang="pl-PL" sz="4000" b="1" dirty="0" err="1"/>
              <a:t>mathematicalintelligence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0902" y="2833541"/>
            <a:ext cx="10478531" cy="37134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200" dirty="0"/>
              <a:t>Logical and mathematical talent facilitates performing professions such as accountants, IT and programmer, engineers, scientists and similar.</a:t>
            </a:r>
            <a:endParaRPr lang="pl-PL" sz="2200" dirty="0"/>
          </a:p>
          <a:p>
            <a:pPr>
              <a:lnSpc>
                <a:spcPct val="100000"/>
              </a:lnSpc>
            </a:pPr>
            <a:r>
              <a:rPr lang="en-US" sz="2200" dirty="0"/>
              <a:t>The key to this ability is efficient thinking in terms of cause and effect, noticing and analyzing relationships between objects, ideas and categories.</a:t>
            </a:r>
            <a:endParaRPr lang="pl-PL" sz="2200" dirty="0"/>
          </a:p>
          <a:p>
            <a:pPr>
              <a:lnSpc>
                <a:spcPct val="100000"/>
              </a:lnSpc>
            </a:pPr>
            <a:r>
              <a:rPr lang="en-US" sz="2200" dirty="0"/>
              <a:t>They are characterized by creativity, ease of reasoning and drawing conclusions. They are usually orderly, organized, patient, persistent and inquisitive people</a:t>
            </a:r>
            <a:r>
              <a:rPr lang="pl-PL" sz="2200" dirty="0"/>
              <a:t>.</a:t>
            </a:r>
          </a:p>
          <a:p>
            <a:pPr marL="0" indent="0" algn="r">
              <a:buNone/>
            </a:pPr>
            <a:r>
              <a:rPr lang="pl-PL" sz="1425" i="1" dirty="0" err="1"/>
              <a:t>McFarlane</a:t>
            </a:r>
            <a:r>
              <a:rPr lang="pl-PL" sz="1425" i="1" dirty="0"/>
              <a:t>, 2011; </a:t>
            </a:r>
            <a:r>
              <a:rPr lang="pl-PL" sz="1425" i="1" dirty="0" err="1"/>
              <a:t>Shearer</a:t>
            </a:r>
            <a:r>
              <a:rPr lang="pl-PL" sz="1425" i="1" dirty="0"/>
              <a:t>, </a:t>
            </a:r>
            <a:r>
              <a:rPr lang="pl-PL" sz="1425" i="1" dirty="0" err="1"/>
              <a:t>Luzzo</a:t>
            </a:r>
            <a:r>
              <a:rPr lang="pl-PL" sz="1425" i="1" dirty="0"/>
              <a:t>, 2009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2674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71832" y="1051123"/>
            <a:ext cx="10181969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 err="1"/>
              <a:t>Linguistic</a:t>
            </a:r>
            <a:r>
              <a:rPr lang="pl-PL" sz="4000" b="1" dirty="0"/>
              <a:t> </a:t>
            </a:r>
            <a:r>
              <a:rPr lang="pl-PL" sz="4000" b="1" dirty="0" err="1"/>
              <a:t>intelligence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71832" y="2178978"/>
            <a:ext cx="10181968" cy="420406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8800" dirty="0"/>
              <a:t>People with high linguistic intelligence can express thoughts, feelings and impressions by formulating complex texts.</a:t>
            </a:r>
            <a:endParaRPr lang="pl-PL" sz="8800" dirty="0"/>
          </a:p>
          <a:p>
            <a:pPr>
              <a:lnSpc>
                <a:spcPct val="120000"/>
              </a:lnSpc>
            </a:pPr>
            <a:endParaRPr lang="pl-PL" sz="8800" dirty="0"/>
          </a:p>
          <a:p>
            <a:pPr>
              <a:lnSpc>
                <a:spcPct val="120000"/>
              </a:lnSpc>
            </a:pPr>
            <a:r>
              <a:rPr lang="en-US" sz="8800" dirty="0"/>
              <a:t>Linguistic ability also means the ability to understand the meaning of other people's statements and the tendency to reflect on the use of language and communication.</a:t>
            </a:r>
            <a:endParaRPr lang="pl-PL" sz="8800" dirty="0"/>
          </a:p>
          <a:p>
            <a:pPr>
              <a:lnSpc>
                <a:spcPct val="120000"/>
              </a:lnSpc>
            </a:pPr>
            <a:endParaRPr lang="pl-PL" sz="8800" dirty="0"/>
          </a:p>
          <a:p>
            <a:pPr>
              <a:lnSpc>
                <a:spcPct val="120000"/>
              </a:lnSpc>
            </a:pPr>
            <a:r>
              <a:rPr lang="pl-PL" sz="8800" dirty="0"/>
              <a:t>T</a:t>
            </a:r>
            <a:r>
              <a:rPr lang="en-US" sz="8800" dirty="0"/>
              <a:t>his intelligence is often observed in lawyers, journalists and publicists, poets, leaders, etc.</a:t>
            </a:r>
            <a:endParaRPr lang="pl-PL" sz="8800" dirty="0"/>
          </a:p>
          <a:p>
            <a:pPr algn="just"/>
            <a:endParaRPr lang="pl-PL" sz="1350" i="1" dirty="0"/>
          </a:p>
          <a:p>
            <a:pPr marL="0" indent="0" algn="r">
              <a:buNone/>
            </a:pPr>
            <a:r>
              <a:rPr lang="pl-PL" sz="6000" i="1" dirty="0" err="1"/>
              <a:t>McFarlane</a:t>
            </a:r>
            <a:r>
              <a:rPr lang="pl-PL" sz="6000" i="1" dirty="0"/>
              <a:t>, 2011; </a:t>
            </a:r>
            <a:r>
              <a:rPr lang="pl-PL" sz="6000" i="1" dirty="0" err="1"/>
              <a:t>Shearer</a:t>
            </a:r>
            <a:r>
              <a:rPr lang="pl-PL" sz="6000" i="1" dirty="0"/>
              <a:t>, </a:t>
            </a:r>
            <a:r>
              <a:rPr lang="pl-PL" sz="6000" i="1" dirty="0" err="1"/>
              <a:t>Luzzo</a:t>
            </a:r>
            <a:r>
              <a:rPr lang="pl-PL" sz="6000" i="1" dirty="0"/>
              <a:t>, 2009</a:t>
            </a:r>
          </a:p>
          <a:p>
            <a:pPr algn="just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24096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73892" y="1088193"/>
            <a:ext cx="10179908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Natural </a:t>
            </a:r>
            <a:r>
              <a:rPr lang="pl-PL" sz="4000" b="1" dirty="0" err="1"/>
              <a:t>intelligence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73892" y="2178978"/>
            <a:ext cx="10527957" cy="379352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It is expressed in the ease of perceiving the laws of nature, understanding them, and using them to explore the world.</a:t>
            </a:r>
            <a:endParaRPr lang="pl-PL" dirty="0"/>
          </a:p>
          <a:p>
            <a:pPr>
              <a:lnSpc>
                <a:spcPct val="120000"/>
              </a:lnSpc>
            </a:pPr>
            <a:r>
              <a:rPr lang="en-US" dirty="0"/>
              <a:t>Intelligent people in this dimension effectively analyze differences between objects and find similarities. </a:t>
            </a:r>
            <a:endParaRPr lang="pl-PL" dirty="0"/>
          </a:p>
          <a:p>
            <a:pPr>
              <a:lnSpc>
                <a:spcPct val="120000"/>
              </a:lnSpc>
            </a:pPr>
            <a:r>
              <a:rPr lang="en-US" dirty="0"/>
              <a:t>They create classifications, groups and categories.</a:t>
            </a:r>
            <a:r>
              <a:rPr lang="pl-PL" dirty="0"/>
              <a:t> </a:t>
            </a:r>
            <a:r>
              <a:rPr lang="en-US" dirty="0"/>
              <a:t>This ability is observed, among others, in farmers, gardeners, social scientists, veterinarians or meteorologists</a:t>
            </a:r>
            <a:r>
              <a:rPr lang="pl-PL" dirty="0"/>
              <a:t>.</a:t>
            </a:r>
          </a:p>
          <a:p>
            <a:pPr algn="just">
              <a:lnSpc>
                <a:spcPct val="120000"/>
              </a:lnSpc>
            </a:pPr>
            <a:endParaRPr lang="pl-PL" sz="1350" i="1" dirty="0"/>
          </a:p>
          <a:p>
            <a:pPr algn="just">
              <a:lnSpc>
                <a:spcPct val="120000"/>
              </a:lnSpc>
            </a:pPr>
            <a:endParaRPr lang="pl-PL" sz="1350" i="1" dirty="0"/>
          </a:p>
          <a:p>
            <a:pPr marL="0" indent="0" algn="r">
              <a:lnSpc>
                <a:spcPct val="120000"/>
              </a:lnSpc>
              <a:buNone/>
            </a:pPr>
            <a:r>
              <a:rPr lang="pl-PL" sz="1900" i="1" dirty="0" err="1"/>
              <a:t>McFarlane</a:t>
            </a:r>
            <a:r>
              <a:rPr lang="pl-PL" sz="1900" i="1" dirty="0"/>
              <a:t>, 2011; </a:t>
            </a:r>
            <a:r>
              <a:rPr lang="pl-PL" sz="1900" i="1" dirty="0" err="1"/>
              <a:t>Shearer</a:t>
            </a:r>
            <a:r>
              <a:rPr lang="pl-PL" sz="1900" i="1" dirty="0"/>
              <a:t>, </a:t>
            </a:r>
            <a:r>
              <a:rPr lang="pl-PL" sz="1900" i="1" dirty="0" err="1"/>
              <a:t>Luzzo</a:t>
            </a:r>
            <a:r>
              <a:rPr lang="pl-PL" sz="1900" i="1" dirty="0"/>
              <a:t>, 2009</a:t>
            </a:r>
          </a:p>
        </p:txBody>
      </p:sp>
    </p:spTree>
    <p:extLst>
      <p:ext uri="{BB962C8B-B14F-4D97-AF65-F5344CB8AC3E}">
        <p14:creationId xmlns:p14="http://schemas.microsoft.com/office/powerpoint/2010/main" val="3410111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479547"/>
            <a:ext cx="10515600" cy="1325563"/>
          </a:xfrm>
        </p:spPr>
        <p:txBody>
          <a:bodyPr/>
          <a:lstStyle/>
          <a:p>
            <a:pPr algn="just"/>
            <a:r>
              <a:rPr lang="pl-PL" b="1" dirty="0"/>
              <a:t>Musical </a:t>
            </a:r>
            <a:r>
              <a:rPr lang="pl-PL" b="1" dirty="0" err="1"/>
              <a:t>intelligence</a:t>
            </a:r>
            <a:r>
              <a:rPr lang="pl-PL" b="1" dirty="0"/>
              <a:t>  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805110"/>
            <a:ext cx="10515600" cy="3791983"/>
          </a:xfrm>
        </p:spPr>
        <p:txBody>
          <a:bodyPr>
            <a:normAutofit fontScale="32500" lnSpcReduction="20000"/>
          </a:bodyPr>
          <a:lstStyle/>
          <a:p>
            <a:r>
              <a:rPr lang="en-US" sz="6800" dirty="0"/>
              <a:t>It is expressed, among others, through sensitivity to the sounds of music, including sounds of nature, surroundings, rhythms and melodies.</a:t>
            </a:r>
            <a:endParaRPr lang="pl-PL" sz="6800" dirty="0"/>
          </a:p>
          <a:p>
            <a:endParaRPr lang="pl-PL" sz="6800" dirty="0"/>
          </a:p>
          <a:p>
            <a:r>
              <a:rPr lang="en-US" sz="6800" dirty="0"/>
              <a:t>Musically gifted people recognize sounds, remember them, and are also predisposed to combining, composing and playing them by singing or playing instruments.</a:t>
            </a:r>
            <a:endParaRPr lang="pl-PL" sz="6800" dirty="0"/>
          </a:p>
          <a:p>
            <a:endParaRPr lang="pl-PL" sz="6800" dirty="0"/>
          </a:p>
          <a:p>
            <a:r>
              <a:rPr lang="en-US" sz="6800" dirty="0"/>
              <a:t>For them, music is associated with emotions.</a:t>
            </a:r>
            <a:endParaRPr lang="pl-PL" sz="6800" dirty="0"/>
          </a:p>
          <a:p>
            <a:pPr algn="just"/>
            <a:endParaRPr lang="pl-PL" sz="7400" i="1" dirty="0"/>
          </a:p>
          <a:p>
            <a:pPr marL="0" indent="0" algn="r">
              <a:buNone/>
            </a:pPr>
            <a:r>
              <a:rPr lang="pl-PL" sz="4600" i="1" dirty="0" err="1"/>
              <a:t>McFarlane</a:t>
            </a:r>
            <a:r>
              <a:rPr lang="pl-PL" sz="4600" i="1" dirty="0"/>
              <a:t>, 2011; </a:t>
            </a:r>
            <a:r>
              <a:rPr lang="pl-PL" sz="4600" i="1" dirty="0" err="1"/>
              <a:t>Shearer</a:t>
            </a:r>
            <a:r>
              <a:rPr lang="pl-PL" sz="4600" i="1" dirty="0"/>
              <a:t>, </a:t>
            </a:r>
            <a:r>
              <a:rPr lang="pl-PL" sz="4600" i="1" dirty="0" err="1"/>
              <a:t>Luzzo</a:t>
            </a:r>
            <a:r>
              <a:rPr lang="pl-PL" sz="4600" i="1" dirty="0"/>
              <a:t>, 2009</a:t>
            </a:r>
          </a:p>
          <a:p>
            <a:pPr marL="0" indent="0" algn="just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306551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46885" y="1437133"/>
            <a:ext cx="10006915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 err="1"/>
              <a:t>Spatial</a:t>
            </a:r>
            <a:r>
              <a:rPr lang="pl-PL" sz="4000" b="1" dirty="0"/>
              <a:t> </a:t>
            </a:r>
            <a:r>
              <a:rPr lang="pl-PL" sz="4000" b="1" dirty="0" err="1"/>
              <a:t>intelligence</a:t>
            </a:r>
            <a:r>
              <a:rPr lang="pl-PL" sz="4000" b="1" dirty="0"/>
              <a:t>  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46885" y="2602058"/>
            <a:ext cx="9873049" cy="4255942"/>
          </a:xfrm>
        </p:spPr>
        <p:txBody>
          <a:bodyPr>
            <a:normAutofit/>
          </a:bodyPr>
          <a:lstStyle/>
          <a:p>
            <a:r>
              <a:rPr lang="en-US" sz="2200" dirty="0"/>
              <a:t>Visual-spatial intelligence is the ability to efficiently operate on visual material, on what is perceived; it is thinking in images, the ability to transform remembered objects.</a:t>
            </a:r>
            <a:endParaRPr lang="pl-PL" sz="2200" dirty="0"/>
          </a:p>
          <a:p>
            <a:r>
              <a:rPr lang="en-US" sz="2200" dirty="0"/>
              <a:t>Visual-spatial intelligence promotes professions such as architect, pilot, decorator, designer, sculptor, and artist.</a:t>
            </a:r>
            <a:endParaRPr lang="pl-PL" sz="2200" dirty="0"/>
          </a:p>
          <a:p>
            <a:r>
              <a:rPr lang="en-US" sz="2200" dirty="0"/>
              <a:t>These people may have exceptional visual memory, creativity and creativity, or ease in analyzing diagrams, charts, etc.</a:t>
            </a:r>
            <a:endParaRPr lang="pl-PL" sz="2200" dirty="0"/>
          </a:p>
          <a:p>
            <a:pPr marL="0" indent="0" algn="r">
              <a:buNone/>
            </a:pPr>
            <a:r>
              <a:rPr lang="pl-PL" sz="1500" i="1" dirty="0" err="1"/>
              <a:t>McFarlane</a:t>
            </a:r>
            <a:r>
              <a:rPr lang="pl-PL" sz="1500" i="1" dirty="0"/>
              <a:t>, 2011; </a:t>
            </a:r>
            <a:r>
              <a:rPr lang="pl-PL" sz="1500" i="1" dirty="0" err="1"/>
              <a:t>Shearer</a:t>
            </a:r>
            <a:r>
              <a:rPr lang="pl-PL" sz="1500" i="1" dirty="0"/>
              <a:t>, </a:t>
            </a:r>
            <a:r>
              <a:rPr lang="pl-PL" sz="1500" i="1" dirty="0" err="1"/>
              <a:t>Luzzo</a:t>
            </a:r>
            <a:r>
              <a:rPr lang="pl-PL" sz="1500" i="1" dirty="0"/>
              <a:t>, 2009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7013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0389" y="1445920"/>
            <a:ext cx="10093412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Motor </a:t>
            </a:r>
            <a:r>
              <a:rPr lang="pl-PL" sz="4000" b="1" dirty="0" err="1"/>
              <a:t>intelligence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60389" y="2598488"/>
            <a:ext cx="10093411" cy="4374342"/>
          </a:xfrm>
        </p:spPr>
        <p:txBody>
          <a:bodyPr>
            <a:normAutofit/>
          </a:bodyPr>
          <a:lstStyle/>
          <a:p>
            <a:r>
              <a:rPr lang="en-US" sz="2200" dirty="0"/>
              <a:t>Kinesthetic skills are expressed through the ability to move, coordinate and manipulate objects. It is a combination of mental fitness and physical activity.</a:t>
            </a:r>
            <a:endParaRPr lang="pl-PL" sz="2200" dirty="0"/>
          </a:p>
          <a:p>
            <a:r>
              <a:rPr lang="en-US" sz="2200" dirty="0"/>
              <a:t>Talented people cope well with tasks requiring complex movements, have a sense of rhythm, are easy to plan activities, and are persistent.</a:t>
            </a:r>
            <a:endParaRPr lang="pl-PL" sz="2200" dirty="0"/>
          </a:p>
          <a:p>
            <a:r>
              <a:rPr lang="en-US" sz="2200" dirty="0"/>
              <a:t>This intelligence is also revealed in the effective performance of tasks requiring high precision and accuracy and in imitating others.</a:t>
            </a:r>
            <a:endParaRPr lang="pl-PL" sz="2200" dirty="0"/>
          </a:p>
          <a:p>
            <a:r>
              <a:rPr lang="en-US" sz="2200" dirty="0"/>
              <a:t>These features can be observed, among others: in dancers, athletes, actors, acrobats, choreographers.</a:t>
            </a:r>
            <a:endParaRPr lang="pl-PL" sz="2200" dirty="0"/>
          </a:p>
          <a:p>
            <a:pPr marL="0" indent="0" algn="r">
              <a:buNone/>
            </a:pPr>
            <a:r>
              <a:rPr lang="pl-PL" sz="1500" i="1" dirty="0" err="1"/>
              <a:t>McFarlane</a:t>
            </a:r>
            <a:r>
              <a:rPr lang="pl-PL" sz="1500" i="1" dirty="0"/>
              <a:t>, 2011; </a:t>
            </a:r>
            <a:r>
              <a:rPr lang="pl-PL" sz="1500" i="1" dirty="0" err="1"/>
              <a:t>Shearer</a:t>
            </a:r>
            <a:r>
              <a:rPr lang="pl-PL" sz="1500" i="1" dirty="0"/>
              <a:t>, </a:t>
            </a:r>
            <a:r>
              <a:rPr lang="pl-PL" sz="1500" i="1" dirty="0" err="1"/>
              <a:t>Luzzo</a:t>
            </a:r>
            <a:r>
              <a:rPr lang="pl-PL" sz="1500" i="1" dirty="0"/>
              <a:t>, 2009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563700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12108" y="1174691"/>
            <a:ext cx="10241692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 err="1"/>
              <a:t>Interpersonal</a:t>
            </a:r>
            <a:r>
              <a:rPr lang="pl-PL" sz="4000" b="1" dirty="0"/>
              <a:t> </a:t>
            </a:r>
            <a:r>
              <a:rPr lang="pl-PL" sz="4000" b="1" dirty="0" err="1"/>
              <a:t>intelligence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2108" y="2327259"/>
            <a:ext cx="10241692" cy="4214584"/>
          </a:xfrm>
        </p:spPr>
        <p:txBody>
          <a:bodyPr>
            <a:normAutofit/>
          </a:bodyPr>
          <a:lstStyle/>
          <a:p>
            <a:r>
              <a:rPr lang="en-US" sz="2200" dirty="0"/>
              <a:t>The essence of interpersonal skills is the quality of relationships with other people.</a:t>
            </a:r>
            <a:endParaRPr lang="pl-PL" sz="2200" dirty="0"/>
          </a:p>
          <a:p>
            <a:r>
              <a:rPr lang="en-US" sz="2200" dirty="0"/>
              <a:t>It is also the ability to read the motives of other people's actions, attitudes, feelings and intentions.</a:t>
            </a:r>
            <a:endParaRPr lang="pl-PL" sz="2200" dirty="0"/>
          </a:p>
          <a:p>
            <a:r>
              <a:rPr lang="en-US" sz="2200" dirty="0"/>
              <a:t>These features promote effective communication and cooperation and improve the quality of relationships.</a:t>
            </a:r>
            <a:endParaRPr lang="pl-PL" sz="2200" dirty="0"/>
          </a:p>
          <a:p>
            <a:r>
              <a:rPr lang="en-US" sz="2200" dirty="0"/>
              <a:t>This ability is important for professions whose goal is to work with others: nurses, counselors, therapists, teachers, educators, leaders.</a:t>
            </a:r>
            <a:endParaRPr lang="cs-CZ" sz="2200" dirty="0"/>
          </a:p>
          <a:p>
            <a:pPr marL="0" indent="0" algn="just">
              <a:buNone/>
            </a:pPr>
            <a:endParaRPr lang="pl-PL" sz="2200" dirty="0"/>
          </a:p>
          <a:p>
            <a:pPr marL="0" indent="0" algn="r">
              <a:buNone/>
            </a:pPr>
            <a:r>
              <a:rPr lang="pl-PL" sz="1500" i="1" dirty="0" err="1"/>
              <a:t>McFarlane</a:t>
            </a:r>
            <a:r>
              <a:rPr lang="pl-PL" sz="1500" i="1" dirty="0"/>
              <a:t>, 2011; </a:t>
            </a:r>
            <a:r>
              <a:rPr lang="pl-PL" sz="1500" i="1" dirty="0" err="1"/>
              <a:t>Shearer</a:t>
            </a:r>
            <a:r>
              <a:rPr lang="pl-PL" sz="1500" i="1" dirty="0"/>
              <a:t>, </a:t>
            </a:r>
            <a:r>
              <a:rPr lang="pl-PL" sz="1500" i="1" dirty="0" err="1"/>
              <a:t>Luzzo</a:t>
            </a:r>
            <a:r>
              <a:rPr lang="pl-PL" sz="1500" i="1" dirty="0"/>
              <a:t>, 2009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44612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88541" y="1125263"/>
            <a:ext cx="10365259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 err="1"/>
              <a:t>Intrapersonal</a:t>
            </a:r>
            <a:r>
              <a:rPr lang="pl-PL" sz="4000" b="1" dirty="0"/>
              <a:t> </a:t>
            </a:r>
            <a:r>
              <a:rPr lang="pl-PL" sz="4000" b="1" dirty="0" err="1"/>
              <a:t>intelligence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88541" y="2178978"/>
            <a:ext cx="9996616" cy="3987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High intrapersonal intelligence is accompanied by self-knowledge, understanding oneself, acceptance of who one is, acceptance of one's own feelings and experiences.</a:t>
            </a:r>
            <a:endParaRPr lang="pl-PL" dirty="0"/>
          </a:p>
          <a:p>
            <a:endParaRPr lang="pl-PL" dirty="0"/>
          </a:p>
          <a:p>
            <a:r>
              <a:rPr lang="en-US" dirty="0"/>
              <a:t>An element of such self-knowledge are one's own desires, fears, motivations, values, strengths and limitations. This is associated with a tendency to self-reflect and monitor behavior, as well as recognizing and naming experienced states.</a:t>
            </a:r>
            <a:endParaRPr lang="pl-PL" sz="1425" i="1" dirty="0"/>
          </a:p>
          <a:p>
            <a:pPr marL="0" indent="0" algn="r">
              <a:buNone/>
            </a:pPr>
            <a:r>
              <a:rPr lang="pl-PL" sz="1500" i="1" dirty="0" err="1"/>
              <a:t>McFarlane</a:t>
            </a:r>
            <a:r>
              <a:rPr lang="pl-PL" sz="1500" i="1" dirty="0"/>
              <a:t>, 2011; </a:t>
            </a:r>
            <a:r>
              <a:rPr lang="pl-PL" sz="1500" i="1" dirty="0" err="1"/>
              <a:t>Shearer</a:t>
            </a:r>
            <a:r>
              <a:rPr lang="pl-PL" sz="1500" i="1" dirty="0"/>
              <a:t>, </a:t>
            </a:r>
            <a:r>
              <a:rPr lang="pl-PL" sz="1500" i="1" dirty="0" err="1"/>
              <a:t>Luzzo</a:t>
            </a:r>
            <a:r>
              <a:rPr lang="pl-PL" sz="1500" i="1" dirty="0"/>
              <a:t>, 2009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653830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15762" y="1592108"/>
            <a:ext cx="9838038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 err="1"/>
              <a:t>Intrapersonal</a:t>
            </a:r>
            <a:r>
              <a:rPr lang="pl-PL" sz="4000" b="1" dirty="0"/>
              <a:t> </a:t>
            </a:r>
            <a:r>
              <a:rPr lang="pl-PL" sz="4000" b="1" dirty="0" err="1"/>
              <a:t>intelligence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15762" y="2831173"/>
            <a:ext cx="9691816" cy="3695700"/>
          </a:xfrm>
        </p:spPr>
        <p:txBody>
          <a:bodyPr>
            <a:normAutofit/>
          </a:bodyPr>
          <a:lstStyle/>
          <a:p>
            <a:r>
              <a:rPr lang="en-US" sz="2400" dirty="0"/>
              <a:t>Thanks to this intelligence, it is easier to regulate your behavior and manage your life to achieve your goals.</a:t>
            </a:r>
            <a:endParaRPr lang="pl-PL" sz="2400" dirty="0"/>
          </a:p>
          <a:p>
            <a:endParaRPr lang="pl-PL" sz="2400" dirty="0"/>
          </a:p>
          <a:p>
            <a:r>
              <a:rPr lang="en-US" sz="2400" dirty="0"/>
              <a:t>These talents can usually be observed in psychologists, trainers and team managers.</a:t>
            </a:r>
            <a:endParaRPr lang="pl-PL" sz="2400" i="1" dirty="0"/>
          </a:p>
          <a:p>
            <a:pPr marL="0" indent="0" algn="r">
              <a:buNone/>
            </a:pPr>
            <a:endParaRPr lang="pl-PL" sz="1425" i="1" dirty="0"/>
          </a:p>
          <a:p>
            <a:pPr marL="0" indent="0" algn="r">
              <a:buNone/>
            </a:pPr>
            <a:r>
              <a:rPr lang="pl-PL" sz="1500" i="1" dirty="0" err="1"/>
              <a:t>McFarlane</a:t>
            </a:r>
            <a:r>
              <a:rPr lang="pl-PL" sz="1500" i="1" dirty="0"/>
              <a:t>, 2011; </a:t>
            </a:r>
            <a:r>
              <a:rPr lang="pl-PL" sz="1500" i="1" dirty="0" err="1"/>
              <a:t>Shearer</a:t>
            </a:r>
            <a:r>
              <a:rPr lang="pl-PL" sz="1500" i="1" dirty="0"/>
              <a:t>, </a:t>
            </a:r>
            <a:r>
              <a:rPr lang="pl-PL" sz="1500" i="1" dirty="0" err="1"/>
              <a:t>Luzzo</a:t>
            </a:r>
            <a:r>
              <a:rPr lang="pl-PL" sz="1500" i="1" dirty="0"/>
              <a:t>, 2009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69771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24000" y="1738384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Agenda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24000" y="3066017"/>
            <a:ext cx="9670774" cy="379198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Introduction - what competencies an entrepreneur should have - analysis of research results conducted among high school </a:t>
            </a:r>
            <a:r>
              <a:rPr lang="pl-PL" sz="2400" dirty="0" err="1"/>
              <a:t>pupils</a:t>
            </a:r>
            <a:r>
              <a:rPr lang="en-US" sz="2400" dirty="0"/>
              <a:t>.</a:t>
            </a:r>
            <a:endParaRPr lang="pl-PL" sz="2400" dirty="0"/>
          </a:p>
          <a:p>
            <a:pPr marL="457200" indent="-457200">
              <a:buFont typeface="+mj-lt"/>
              <a:buAutoNum type="arabicPeriod"/>
            </a:pPr>
            <a:endParaRPr lang="pl-PL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Type of intelligence – definition of intelligence</a:t>
            </a:r>
            <a:r>
              <a:rPr lang="pl-PL" sz="2400" b="1" dirty="0"/>
              <a:t> </a:t>
            </a:r>
            <a:r>
              <a:rPr lang="en-US" sz="2400" b="1" dirty="0"/>
              <a:t>types along with analysis</a:t>
            </a:r>
            <a:r>
              <a:rPr lang="pl-PL" sz="2400" b="1" dirty="0"/>
              <a:t>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6987996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211986"/>
            <a:ext cx="10515600" cy="37919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3200" dirty="0"/>
          </a:p>
          <a:p>
            <a:pPr marL="0" indent="0" algn="ctr">
              <a:buNone/>
            </a:pPr>
            <a:r>
              <a:rPr lang="en-US" sz="3200" dirty="0"/>
              <a:t>It's time to determine your own predispositions</a:t>
            </a:r>
            <a:endParaRPr lang="cs-CZ" sz="3200" dirty="0"/>
          </a:p>
          <a:p>
            <a:pPr marL="0" indent="0" algn="ctr">
              <a:buNone/>
            </a:pPr>
            <a:r>
              <a:rPr lang="en-US" sz="3200" dirty="0"/>
              <a:t>to implement your business ideas</a:t>
            </a:r>
            <a:r>
              <a:rPr lang="pl-PL" sz="3200" dirty="0"/>
              <a:t>.</a:t>
            </a:r>
          </a:p>
          <a:p>
            <a:pPr marL="0" indent="0" algn="ctr">
              <a:buNone/>
            </a:pPr>
            <a:r>
              <a:rPr lang="en-US" sz="3200" dirty="0"/>
              <a:t>Good luck!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2843838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51113" y="1738384"/>
            <a:ext cx="9902687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 err="1"/>
              <a:t>Introduction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51113" y="3066017"/>
            <a:ext cx="9684026" cy="3791983"/>
          </a:xfrm>
        </p:spPr>
        <p:txBody>
          <a:bodyPr>
            <a:normAutofit/>
          </a:bodyPr>
          <a:lstStyle/>
          <a:p>
            <a:pPr algn="just"/>
            <a:r>
              <a:rPr lang="pl-PL" sz="2400" dirty="0"/>
              <a:t>T</a:t>
            </a:r>
            <a:r>
              <a:rPr lang="en-US" sz="2400" dirty="0"/>
              <a:t>he driving force of creativity is the desire to meet human needs - individual and/or collective.</a:t>
            </a:r>
            <a:endParaRPr lang="pl-PL" sz="2400" dirty="0"/>
          </a:p>
          <a:p>
            <a:pPr algn="just"/>
            <a:endParaRPr lang="pl-PL" sz="2400" dirty="0"/>
          </a:p>
          <a:p>
            <a:r>
              <a:rPr lang="en-US" sz="2400" dirty="0"/>
              <a:t>An entrepreneur should be guided by similar priorities, and more broadly, an enterprise participating in the market economy</a:t>
            </a: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algn="just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88105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01686" y="2444615"/>
            <a:ext cx="8947546" cy="37919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3000" dirty="0"/>
          </a:p>
          <a:p>
            <a:pPr marL="0" indent="0">
              <a:buNone/>
            </a:pPr>
            <a:r>
              <a:rPr lang="en-US" sz="3000" dirty="0"/>
              <a:t>What competencies should an entrepreneur have - analysis of research results conducted among high school </a:t>
            </a:r>
            <a:r>
              <a:rPr lang="pl-PL" sz="3000" dirty="0" err="1"/>
              <a:t>pupils</a:t>
            </a:r>
            <a:r>
              <a:rPr lang="pl-PL" sz="3000" dirty="0"/>
              <a:t>?</a:t>
            </a:r>
          </a:p>
        </p:txBody>
      </p:sp>
      <p:pic>
        <p:nvPicPr>
          <p:cNvPr id="6" name="Picture 2" descr="C:\Users\mkaminska\Documents\Z Pulpitu\ATH-wizualizacja\AT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3352" y="6165304"/>
            <a:ext cx="874648" cy="690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0460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88435" y="1358618"/>
            <a:ext cx="7865165" cy="921327"/>
          </a:xfrm>
        </p:spPr>
        <p:txBody>
          <a:bodyPr>
            <a:normAutofit fontScale="90000"/>
          </a:bodyPr>
          <a:lstStyle/>
          <a:p>
            <a:pPr algn="l"/>
            <a:r>
              <a:rPr lang="pl-PL" b="1" dirty="0" err="1"/>
              <a:t>Entrepreneur's</a:t>
            </a:r>
            <a:r>
              <a:rPr lang="pl-PL" b="1" dirty="0"/>
              <a:t> </a:t>
            </a:r>
            <a:r>
              <a:rPr lang="pl-PL" b="1" dirty="0" err="1"/>
              <a:t>competences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88435" y="2273049"/>
            <a:ext cx="9312965" cy="4260273"/>
          </a:xfrm>
        </p:spPr>
        <p:txBody>
          <a:bodyPr>
            <a:normAutofit/>
          </a:bodyPr>
          <a:lstStyle/>
          <a:p>
            <a:r>
              <a:rPr lang="en-US" sz="2400" dirty="0"/>
              <a:t>What competencies and skills are useful for running a business?</a:t>
            </a:r>
            <a:endParaRPr lang="pl-PL" dirty="0"/>
          </a:p>
          <a:p>
            <a:endParaRPr lang="pl-PL" dirty="0"/>
          </a:p>
        </p:txBody>
      </p:sp>
      <p:graphicFrame>
        <p:nvGraphicFramePr>
          <p:cNvPr id="5" name="Wykres 4"/>
          <p:cNvGraphicFramePr/>
          <p:nvPr>
            <p:extLst>
              <p:ext uri="{D42A27DB-BD31-4B8C-83A1-F6EECF244321}">
                <p14:modId xmlns:p14="http://schemas.microsoft.com/office/powerpoint/2010/main" val="4129172416"/>
              </p:ext>
            </p:extLst>
          </p:nvPr>
        </p:nvGraphicFramePr>
        <p:xfrm>
          <a:off x="2329815" y="2933037"/>
          <a:ext cx="7158038" cy="3232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5303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>
            <a:normAutofit/>
          </a:bodyPr>
          <a:lstStyle/>
          <a:p>
            <a:r>
              <a:rPr lang="pl-PL" sz="4000" b="1" dirty="0"/>
              <a:t>The </a:t>
            </a:r>
            <a:r>
              <a:rPr lang="pl-PL" sz="4000" b="1" dirty="0" err="1"/>
              <a:t>level</a:t>
            </a:r>
            <a:r>
              <a:rPr lang="pl-PL" sz="4000" b="1" dirty="0"/>
              <a:t> of </a:t>
            </a:r>
            <a:r>
              <a:rPr lang="pl-PL" sz="4000" b="1" dirty="0" err="1"/>
              <a:t>human</a:t>
            </a:r>
            <a:r>
              <a:rPr lang="pl-PL" sz="4000" b="1" dirty="0"/>
              <a:t> </a:t>
            </a:r>
            <a:r>
              <a:rPr lang="pl-PL" sz="4000" b="1" dirty="0" err="1"/>
              <a:t>needs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 </a:t>
            </a:r>
          </a:p>
          <a:p>
            <a:pPr algn="just"/>
            <a:endParaRPr lang="pl-PL" dirty="0"/>
          </a:p>
          <a:p>
            <a:endParaRPr lang="pl-PL" dirty="0"/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2416807203"/>
              </p:ext>
            </p:extLst>
          </p:nvPr>
        </p:nvGraphicFramePr>
        <p:xfrm>
          <a:off x="2843357" y="1795464"/>
          <a:ext cx="6505286" cy="40703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7979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26458" y="707166"/>
            <a:ext cx="8939084" cy="1485900"/>
          </a:xfrm>
        </p:spPr>
        <p:txBody>
          <a:bodyPr>
            <a:normAutofit/>
          </a:bodyPr>
          <a:lstStyle/>
          <a:p>
            <a:r>
              <a:rPr lang="en-AU" sz="4000" b="1" dirty="0"/>
              <a:t>The level of entrepreneur’s needs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 </a:t>
            </a:r>
          </a:p>
          <a:p>
            <a:pPr algn="just"/>
            <a:endParaRPr lang="pl-PL" dirty="0"/>
          </a:p>
          <a:p>
            <a:endParaRPr lang="pl-PL" dirty="0"/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1288632556"/>
              </p:ext>
            </p:extLst>
          </p:nvPr>
        </p:nvGraphicFramePr>
        <p:xfrm>
          <a:off x="2618509" y="1967776"/>
          <a:ext cx="6954982" cy="4204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4491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44594" y="1421825"/>
            <a:ext cx="9809205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 err="1"/>
              <a:t>Entrepreneur's</a:t>
            </a:r>
            <a:r>
              <a:rPr lang="pl-PL" sz="4000" b="1" dirty="0"/>
              <a:t> </a:t>
            </a:r>
            <a:r>
              <a:rPr lang="pl-PL" sz="4000" b="1" dirty="0" err="1"/>
              <a:t>competences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44595" y="3002692"/>
            <a:ext cx="10206681" cy="3581400"/>
          </a:xfrm>
        </p:spPr>
        <p:txBody>
          <a:bodyPr>
            <a:normAutofit/>
          </a:bodyPr>
          <a:lstStyle/>
          <a:p>
            <a:r>
              <a:rPr lang="en-US" sz="2800" dirty="0"/>
              <a:t>An entrepreneur is a person whose task is to meet the needs of consumers by providing them with specific products and / or services?</a:t>
            </a:r>
            <a:endParaRPr lang="pl-PL" sz="2800" dirty="0"/>
          </a:p>
          <a:p>
            <a:endParaRPr lang="pl-PL" sz="2800" dirty="0"/>
          </a:p>
          <a:p>
            <a:r>
              <a:rPr lang="en-US" sz="2800" dirty="0"/>
              <a:t>Do you agree with the above statement?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67040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92401" y="1564641"/>
            <a:ext cx="7524115" cy="39253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3000" dirty="0"/>
          </a:p>
          <a:p>
            <a:pPr marL="0" indent="0" algn="ctr">
              <a:buNone/>
            </a:pPr>
            <a:endParaRPr lang="pl-PL" sz="3000" dirty="0"/>
          </a:p>
          <a:p>
            <a:pPr marL="0" indent="0" algn="ctr">
              <a:buNone/>
            </a:pPr>
            <a:r>
              <a:rPr lang="en-US" sz="3000" dirty="0"/>
              <a:t>Types of intelligence and how do they influence the development of entrepreneurship competences?</a:t>
            </a:r>
            <a:endParaRPr lang="pl-PL" sz="3000" dirty="0"/>
          </a:p>
        </p:txBody>
      </p:sp>
    </p:spTree>
    <p:extLst>
      <p:ext uri="{BB962C8B-B14F-4D97-AF65-F5344CB8AC3E}">
        <p14:creationId xmlns:p14="http://schemas.microsoft.com/office/powerpoint/2010/main" val="1606408942"/>
      </p:ext>
    </p:extLst>
  </p:cSld>
  <p:clrMapOvr>
    <a:masterClrMapping/>
  </p:clrMapOvr>
</p:sld>
</file>

<file path=ppt/theme/theme1.xml><?xml version="1.0" encoding="utf-8"?>
<a:theme xmlns:a="http://schemas.openxmlformats.org/drawingml/2006/main" name="Śablona_prezentace_N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2" id="{0D558C50-51D4-4EF6-88BF-468640285203}" vid="{DC8905DB-F15E-4664-83D4-7E3B5AAF96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Śablona_prezentace_NICE</Template>
  <TotalTime>784</TotalTime>
  <Words>999</Words>
  <Application>Microsoft Office PowerPoint</Application>
  <PresentationFormat>Širokoúhlá obrazovka</PresentationFormat>
  <Paragraphs>108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Arial</vt:lpstr>
      <vt:lpstr>Franklin Gothic Book</vt:lpstr>
      <vt:lpstr>Śablona_prezentace_NICE</vt:lpstr>
      <vt:lpstr>My entrepreneurial competences and self-motivation system</vt:lpstr>
      <vt:lpstr>Agenda</vt:lpstr>
      <vt:lpstr>Introduction</vt:lpstr>
      <vt:lpstr>Prezentace aplikace PowerPoint</vt:lpstr>
      <vt:lpstr>Entrepreneur's competences</vt:lpstr>
      <vt:lpstr>The level of human needs</vt:lpstr>
      <vt:lpstr>The level of entrepreneur’s needs</vt:lpstr>
      <vt:lpstr>Entrepreneur's competences</vt:lpstr>
      <vt:lpstr>Prezentace aplikace PowerPoint</vt:lpstr>
      <vt:lpstr>Types of intelligence</vt:lpstr>
      <vt:lpstr>Logical and mathematicalintelligence</vt:lpstr>
      <vt:lpstr>Linguistic intelligence</vt:lpstr>
      <vt:lpstr>Natural intelligence</vt:lpstr>
      <vt:lpstr>Musical intelligence  </vt:lpstr>
      <vt:lpstr>Spatial intelligence  </vt:lpstr>
      <vt:lpstr>Motor intelligence</vt:lpstr>
      <vt:lpstr>Interpersonal intelligence</vt:lpstr>
      <vt:lpstr>Intrapersonal intelligence</vt:lpstr>
      <vt:lpstr>Intrapersonal intelligence</vt:lpstr>
      <vt:lpstr>Prezentace aplikace PowerPoint</vt:lpstr>
    </vt:vector>
  </TitlesOfParts>
  <Company>ATH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 jaki sposób zaprojektować budżet kosztochłonności planowanej działalności gospodarczej np. startupu</dc:title>
  <dc:creator>Dagmara Mika</dc:creator>
  <cp:lastModifiedBy>Kulihova Kublova Tereza</cp:lastModifiedBy>
  <cp:revision>86</cp:revision>
  <dcterms:created xsi:type="dcterms:W3CDTF">2021-07-29T09:54:29Z</dcterms:created>
  <dcterms:modified xsi:type="dcterms:W3CDTF">2023-09-27T11:49:05Z</dcterms:modified>
</cp:coreProperties>
</file>