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1"/>
  </p:notesMasterIdLst>
  <p:handoutMasterIdLst>
    <p:handoutMasterId r:id="rId22"/>
  </p:handoutMasterIdLst>
  <p:sldIdLst>
    <p:sldId id="256" r:id="rId2"/>
    <p:sldId id="257" r:id="rId3"/>
    <p:sldId id="377" r:id="rId4"/>
    <p:sldId id="421" r:id="rId5"/>
    <p:sldId id="339" r:id="rId6"/>
    <p:sldId id="422" r:id="rId7"/>
    <p:sldId id="423" r:id="rId8"/>
    <p:sldId id="427" r:id="rId9"/>
    <p:sldId id="425" r:id="rId10"/>
    <p:sldId id="426" r:id="rId11"/>
    <p:sldId id="428" r:id="rId12"/>
    <p:sldId id="430" r:id="rId13"/>
    <p:sldId id="429" r:id="rId14"/>
    <p:sldId id="431" r:id="rId15"/>
    <p:sldId id="433" r:id="rId16"/>
    <p:sldId id="407" r:id="rId17"/>
    <p:sldId id="432" r:id="rId18"/>
    <p:sldId id="434" r:id="rId19"/>
    <p:sldId id="435"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96" autoAdjust="0"/>
  </p:normalViewPr>
  <p:slideViewPr>
    <p:cSldViewPr>
      <p:cViewPr varScale="1">
        <p:scale>
          <a:sx n="64" d="100"/>
          <a:sy n="64" d="100"/>
        </p:scale>
        <p:origin x="724"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4C665D4-9366-4EE2-999F-FAA466F2ADE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r>
              <a:rPr lang="pl-PL"/>
              <a:t>Klastry w Polsce</a:t>
            </a:r>
          </a:p>
        </p:txBody>
      </p:sp>
      <p:sp>
        <p:nvSpPr>
          <p:cNvPr id="80899" name="Rectangle 3">
            <a:extLst>
              <a:ext uri="{FF2B5EF4-FFF2-40B4-BE49-F238E27FC236}">
                <a16:creationId xmlns:a16="http://schemas.microsoft.com/office/drawing/2014/main" id="{5F5643A6-D993-4B70-B7DE-260A53C8385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pl-PL"/>
          </a:p>
        </p:txBody>
      </p:sp>
      <p:sp>
        <p:nvSpPr>
          <p:cNvPr id="80900" name="Rectangle 4">
            <a:extLst>
              <a:ext uri="{FF2B5EF4-FFF2-40B4-BE49-F238E27FC236}">
                <a16:creationId xmlns:a16="http://schemas.microsoft.com/office/drawing/2014/main" id="{EA30395D-956B-4613-B732-4D6EC3F6060C}"/>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pl-PL"/>
          </a:p>
        </p:txBody>
      </p:sp>
      <p:sp>
        <p:nvSpPr>
          <p:cNvPr id="80901" name="Rectangle 5">
            <a:extLst>
              <a:ext uri="{FF2B5EF4-FFF2-40B4-BE49-F238E27FC236}">
                <a16:creationId xmlns:a16="http://schemas.microsoft.com/office/drawing/2014/main" id="{EC8E0D17-243E-4AC0-A9A7-C32595C9AFD8}"/>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34391878-0264-4D8C-89E1-272083DDF154}" type="slidenum">
              <a:rPr lang="pl-PL" altLang="pl-PL"/>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9397818-F20C-4494-B7C1-A0F95E1D3FA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r>
              <a:rPr lang="pl-PL"/>
              <a:t>Klastry w Polsce</a:t>
            </a:r>
          </a:p>
        </p:txBody>
      </p:sp>
      <p:sp>
        <p:nvSpPr>
          <p:cNvPr id="78851" name="Rectangle 3">
            <a:extLst>
              <a:ext uri="{FF2B5EF4-FFF2-40B4-BE49-F238E27FC236}">
                <a16:creationId xmlns:a16="http://schemas.microsoft.com/office/drawing/2014/main" id="{F6DEFA58-6B07-4938-972D-77D5F6D3B15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pl-PL"/>
          </a:p>
        </p:txBody>
      </p:sp>
      <p:sp>
        <p:nvSpPr>
          <p:cNvPr id="6148" name="Rectangle 4">
            <a:extLst>
              <a:ext uri="{FF2B5EF4-FFF2-40B4-BE49-F238E27FC236}">
                <a16:creationId xmlns:a16="http://schemas.microsoft.com/office/drawing/2014/main" id="{1AAF1092-479C-43D9-8F48-E2CBC495C7DC}"/>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a:extLst>
              <a:ext uri="{FF2B5EF4-FFF2-40B4-BE49-F238E27FC236}">
                <a16:creationId xmlns:a16="http://schemas.microsoft.com/office/drawing/2014/main" id="{70AFD6AF-9A09-4C1F-803B-06247A4B0A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78854" name="Rectangle 6">
            <a:extLst>
              <a:ext uri="{FF2B5EF4-FFF2-40B4-BE49-F238E27FC236}">
                <a16:creationId xmlns:a16="http://schemas.microsoft.com/office/drawing/2014/main" id="{EDF0F1C0-C464-4BE0-954C-F16D1D8DB86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pl-PL"/>
          </a:p>
        </p:txBody>
      </p:sp>
      <p:sp>
        <p:nvSpPr>
          <p:cNvPr id="78855" name="Rectangle 7">
            <a:extLst>
              <a:ext uri="{FF2B5EF4-FFF2-40B4-BE49-F238E27FC236}">
                <a16:creationId xmlns:a16="http://schemas.microsoft.com/office/drawing/2014/main" id="{2313C7CF-9EAF-44F9-B7B6-9E130712AAD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D107FBA-D77B-49AF-9069-DBFA7C83E876}" type="slidenum">
              <a:rPr lang="pl-PL" altLang="pl-PL"/>
              <a:pPr/>
              <a:t>‹#›</a:t>
            </a:fld>
            <a:endParaRPr lang="pl-PL" altLang="pl-PL"/>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B58E658-16F0-432D-8402-39413DF30B4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10243" name="Rectangle 7">
            <a:extLst>
              <a:ext uri="{FF2B5EF4-FFF2-40B4-BE49-F238E27FC236}">
                <a16:creationId xmlns:a16="http://schemas.microsoft.com/office/drawing/2014/main" id="{FEBA0386-5ADC-4171-ACD0-4647DA4564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7A718A-6EB9-4216-8E7F-0BB4307DCF8A}" type="slidenum">
              <a:rPr lang="pl-PL" altLang="pl-PL"/>
              <a:pPr>
                <a:spcBef>
                  <a:spcPct val="0"/>
                </a:spcBef>
              </a:pPr>
              <a:t>2</a:t>
            </a:fld>
            <a:endParaRPr lang="pl-PL" altLang="pl-PL"/>
          </a:p>
        </p:txBody>
      </p:sp>
      <p:sp>
        <p:nvSpPr>
          <p:cNvPr id="10244" name="Rectangle 2">
            <a:extLst>
              <a:ext uri="{FF2B5EF4-FFF2-40B4-BE49-F238E27FC236}">
                <a16:creationId xmlns:a16="http://schemas.microsoft.com/office/drawing/2014/main" id="{E1C07490-0EC0-4448-8D96-453C4E564F72}"/>
              </a:ext>
            </a:extLst>
          </p:cNvPr>
          <p:cNvSpPr>
            <a:spLocks noRot="1" noChangeArrowheads="1" noTextEdit="1"/>
          </p:cNvSpPr>
          <p:nvPr>
            <p:ph type="sldImg"/>
          </p:nvPr>
        </p:nvSpPr>
        <p:spPr>
          <a:xfrm>
            <a:off x="381000" y="685800"/>
            <a:ext cx="6096000" cy="3429000"/>
          </a:xfrm>
          <a:ln/>
        </p:spPr>
      </p:sp>
      <p:sp>
        <p:nvSpPr>
          <p:cNvPr id="10245" name="Rectangle 3">
            <a:extLst>
              <a:ext uri="{FF2B5EF4-FFF2-40B4-BE49-F238E27FC236}">
                <a16:creationId xmlns:a16="http://schemas.microsoft.com/office/drawing/2014/main" id="{68B4EECC-F794-44F4-9DFD-454B05627E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BCEFB40-5B60-468D-BFBA-41521887807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28675" name="Rectangle 7">
            <a:extLst>
              <a:ext uri="{FF2B5EF4-FFF2-40B4-BE49-F238E27FC236}">
                <a16:creationId xmlns:a16="http://schemas.microsoft.com/office/drawing/2014/main" id="{D4C003B2-7D01-4B41-98EB-C642B79E3A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D2D31F-6AC5-46B0-864E-0C40800DC67F}" type="slidenum">
              <a:rPr lang="pl-PL" altLang="pl-PL"/>
              <a:pPr>
                <a:spcBef>
                  <a:spcPct val="0"/>
                </a:spcBef>
              </a:pPr>
              <a:t>11</a:t>
            </a:fld>
            <a:endParaRPr lang="pl-PL" altLang="pl-PL"/>
          </a:p>
        </p:txBody>
      </p:sp>
      <p:sp>
        <p:nvSpPr>
          <p:cNvPr id="28676" name="Rectangle 2">
            <a:extLst>
              <a:ext uri="{FF2B5EF4-FFF2-40B4-BE49-F238E27FC236}">
                <a16:creationId xmlns:a16="http://schemas.microsoft.com/office/drawing/2014/main" id="{57AFF831-158D-4164-A2BD-EBF21056B5C9}"/>
              </a:ext>
            </a:extLst>
          </p:cNvPr>
          <p:cNvSpPr>
            <a:spLocks noRot="1" noChangeArrowheads="1" noTextEdit="1"/>
          </p:cNvSpPr>
          <p:nvPr>
            <p:ph type="sldImg"/>
          </p:nvPr>
        </p:nvSpPr>
        <p:spPr>
          <a:xfrm>
            <a:off x="381000" y="685800"/>
            <a:ext cx="6096000" cy="3429000"/>
          </a:xfrm>
          <a:ln/>
        </p:spPr>
      </p:sp>
      <p:sp>
        <p:nvSpPr>
          <p:cNvPr id="28677" name="Rectangle 3">
            <a:extLst>
              <a:ext uri="{FF2B5EF4-FFF2-40B4-BE49-F238E27FC236}">
                <a16:creationId xmlns:a16="http://schemas.microsoft.com/office/drawing/2014/main" id="{95EB206B-2124-4C8F-A2AB-3538B2F11E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89A58AD-FD07-4907-BF88-13E140B19B4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30723" name="Rectangle 7">
            <a:extLst>
              <a:ext uri="{FF2B5EF4-FFF2-40B4-BE49-F238E27FC236}">
                <a16:creationId xmlns:a16="http://schemas.microsoft.com/office/drawing/2014/main" id="{34DD1A04-A9CF-4B5B-931C-E1376F6764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5A0046-BD68-41B1-A5B6-10BF837856C6}" type="slidenum">
              <a:rPr lang="pl-PL" altLang="pl-PL"/>
              <a:pPr>
                <a:spcBef>
                  <a:spcPct val="0"/>
                </a:spcBef>
              </a:pPr>
              <a:t>12</a:t>
            </a:fld>
            <a:endParaRPr lang="pl-PL" altLang="pl-PL"/>
          </a:p>
        </p:txBody>
      </p:sp>
      <p:sp>
        <p:nvSpPr>
          <p:cNvPr id="30724" name="Rectangle 2">
            <a:extLst>
              <a:ext uri="{FF2B5EF4-FFF2-40B4-BE49-F238E27FC236}">
                <a16:creationId xmlns:a16="http://schemas.microsoft.com/office/drawing/2014/main" id="{23519DC8-7280-4B2A-B246-9DC8CD6F1E7B}"/>
              </a:ext>
            </a:extLst>
          </p:cNvPr>
          <p:cNvSpPr>
            <a:spLocks noRot="1" noChangeArrowheads="1" noTextEdit="1"/>
          </p:cNvSpPr>
          <p:nvPr>
            <p:ph type="sldImg"/>
          </p:nvPr>
        </p:nvSpPr>
        <p:spPr>
          <a:xfrm>
            <a:off x="381000" y="685800"/>
            <a:ext cx="6096000" cy="3429000"/>
          </a:xfrm>
          <a:ln/>
        </p:spPr>
      </p:sp>
      <p:sp>
        <p:nvSpPr>
          <p:cNvPr id="30725" name="Rectangle 3">
            <a:extLst>
              <a:ext uri="{FF2B5EF4-FFF2-40B4-BE49-F238E27FC236}">
                <a16:creationId xmlns:a16="http://schemas.microsoft.com/office/drawing/2014/main" id="{98401F6D-A116-459D-8653-BD6D71B6B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4EDCADC-1B13-4573-B44B-6DC5BF2B2BB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32771" name="Rectangle 7">
            <a:extLst>
              <a:ext uri="{FF2B5EF4-FFF2-40B4-BE49-F238E27FC236}">
                <a16:creationId xmlns:a16="http://schemas.microsoft.com/office/drawing/2014/main" id="{BECBDFA9-3534-42E6-BB9F-EDE9F35FD5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97329E-307C-4F9F-A3DD-D17B67516023}" type="slidenum">
              <a:rPr lang="pl-PL" altLang="pl-PL"/>
              <a:pPr>
                <a:spcBef>
                  <a:spcPct val="0"/>
                </a:spcBef>
              </a:pPr>
              <a:t>13</a:t>
            </a:fld>
            <a:endParaRPr lang="pl-PL" altLang="pl-PL"/>
          </a:p>
        </p:txBody>
      </p:sp>
      <p:sp>
        <p:nvSpPr>
          <p:cNvPr id="32772" name="Rectangle 2">
            <a:extLst>
              <a:ext uri="{FF2B5EF4-FFF2-40B4-BE49-F238E27FC236}">
                <a16:creationId xmlns:a16="http://schemas.microsoft.com/office/drawing/2014/main" id="{6AFEF800-4FD5-4D48-9A0F-E1A74F24D044}"/>
              </a:ext>
            </a:extLst>
          </p:cNvPr>
          <p:cNvSpPr>
            <a:spLocks noRot="1" noChangeArrowheads="1" noTextEdit="1"/>
          </p:cNvSpPr>
          <p:nvPr>
            <p:ph type="sldImg"/>
          </p:nvPr>
        </p:nvSpPr>
        <p:spPr>
          <a:xfrm>
            <a:off x="381000" y="685800"/>
            <a:ext cx="6096000" cy="3429000"/>
          </a:xfrm>
          <a:ln/>
        </p:spPr>
      </p:sp>
      <p:sp>
        <p:nvSpPr>
          <p:cNvPr id="32773" name="Rectangle 3">
            <a:extLst>
              <a:ext uri="{FF2B5EF4-FFF2-40B4-BE49-F238E27FC236}">
                <a16:creationId xmlns:a16="http://schemas.microsoft.com/office/drawing/2014/main" id="{26DE839A-A8D9-4F29-9DFF-18AE1497C1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F99A57F-43E5-4CA3-9427-198FC35F78F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34819" name="Rectangle 7">
            <a:extLst>
              <a:ext uri="{FF2B5EF4-FFF2-40B4-BE49-F238E27FC236}">
                <a16:creationId xmlns:a16="http://schemas.microsoft.com/office/drawing/2014/main" id="{572238AB-9F9D-4CCE-962D-1236983C7C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675759-17F6-4A41-84F0-69909720353F}" type="slidenum">
              <a:rPr lang="pl-PL" altLang="pl-PL"/>
              <a:pPr>
                <a:spcBef>
                  <a:spcPct val="0"/>
                </a:spcBef>
              </a:pPr>
              <a:t>14</a:t>
            </a:fld>
            <a:endParaRPr lang="pl-PL" altLang="pl-PL"/>
          </a:p>
        </p:txBody>
      </p:sp>
      <p:sp>
        <p:nvSpPr>
          <p:cNvPr id="34820" name="Rectangle 2">
            <a:extLst>
              <a:ext uri="{FF2B5EF4-FFF2-40B4-BE49-F238E27FC236}">
                <a16:creationId xmlns:a16="http://schemas.microsoft.com/office/drawing/2014/main" id="{AAED4B43-26D0-41F0-AF01-A8941372DCD3}"/>
              </a:ext>
            </a:extLst>
          </p:cNvPr>
          <p:cNvSpPr>
            <a:spLocks noRot="1" noChangeArrowheads="1" noTextEdit="1"/>
          </p:cNvSpPr>
          <p:nvPr>
            <p:ph type="sldImg"/>
          </p:nvPr>
        </p:nvSpPr>
        <p:spPr>
          <a:xfrm>
            <a:off x="381000" y="685800"/>
            <a:ext cx="6096000" cy="3429000"/>
          </a:xfrm>
          <a:ln/>
        </p:spPr>
      </p:sp>
      <p:sp>
        <p:nvSpPr>
          <p:cNvPr id="34821" name="Rectangle 3">
            <a:extLst>
              <a:ext uri="{FF2B5EF4-FFF2-40B4-BE49-F238E27FC236}">
                <a16:creationId xmlns:a16="http://schemas.microsoft.com/office/drawing/2014/main" id="{55DA3582-901F-4B74-A43C-0F54006E6A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2CEA541-D0EC-4714-919D-F3EB7B6333B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36867" name="Rectangle 7">
            <a:extLst>
              <a:ext uri="{FF2B5EF4-FFF2-40B4-BE49-F238E27FC236}">
                <a16:creationId xmlns:a16="http://schemas.microsoft.com/office/drawing/2014/main" id="{A78B74EB-A1E7-4871-8CDE-2807EA553A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BE692D-F10B-4F1F-95EC-4DCCE1895247}" type="slidenum">
              <a:rPr lang="pl-PL" altLang="pl-PL"/>
              <a:pPr>
                <a:spcBef>
                  <a:spcPct val="0"/>
                </a:spcBef>
              </a:pPr>
              <a:t>15</a:t>
            </a:fld>
            <a:endParaRPr lang="pl-PL" altLang="pl-PL"/>
          </a:p>
        </p:txBody>
      </p:sp>
      <p:sp>
        <p:nvSpPr>
          <p:cNvPr id="36868" name="Rectangle 2">
            <a:extLst>
              <a:ext uri="{FF2B5EF4-FFF2-40B4-BE49-F238E27FC236}">
                <a16:creationId xmlns:a16="http://schemas.microsoft.com/office/drawing/2014/main" id="{6C451D5D-BCB2-460D-8A2C-7CE92B150251}"/>
              </a:ext>
            </a:extLst>
          </p:cNvPr>
          <p:cNvSpPr>
            <a:spLocks noRot="1" noChangeArrowheads="1" noTextEdit="1"/>
          </p:cNvSpPr>
          <p:nvPr>
            <p:ph type="sldImg"/>
          </p:nvPr>
        </p:nvSpPr>
        <p:spPr>
          <a:xfrm>
            <a:off x="381000" y="685800"/>
            <a:ext cx="6096000" cy="3429000"/>
          </a:xfrm>
          <a:ln/>
        </p:spPr>
      </p:sp>
      <p:sp>
        <p:nvSpPr>
          <p:cNvPr id="36869" name="Rectangle 3">
            <a:extLst>
              <a:ext uri="{FF2B5EF4-FFF2-40B4-BE49-F238E27FC236}">
                <a16:creationId xmlns:a16="http://schemas.microsoft.com/office/drawing/2014/main" id="{497F8223-E2A8-4670-8C47-D58B6DB79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1A8FBC7-BA14-4203-94F9-2E9A2C0ADE3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12291" name="Rectangle 7">
            <a:extLst>
              <a:ext uri="{FF2B5EF4-FFF2-40B4-BE49-F238E27FC236}">
                <a16:creationId xmlns:a16="http://schemas.microsoft.com/office/drawing/2014/main" id="{18A45218-4F87-48E8-B9C9-FE068DE870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9B634D-1F10-4DC2-A703-73B1E7A5219E}" type="slidenum">
              <a:rPr lang="pl-PL" altLang="pl-PL"/>
              <a:pPr>
                <a:spcBef>
                  <a:spcPct val="0"/>
                </a:spcBef>
              </a:pPr>
              <a:t>3</a:t>
            </a:fld>
            <a:endParaRPr lang="pl-PL" altLang="pl-PL"/>
          </a:p>
        </p:txBody>
      </p:sp>
      <p:sp>
        <p:nvSpPr>
          <p:cNvPr id="12292" name="Rectangle 2">
            <a:extLst>
              <a:ext uri="{FF2B5EF4-FFF2-40B4-BE49-F238E27FC236}">
                <a16:creationId xmlns:a16="http://schemas.microsoft.com/office/drawing/2014/main" id="{42A1A8DB-FF01-49B0-A3F0-1A14883D204F}"/>
              </a:ext>
            </a:extLst>
          </p:cNvPr>
          <p:cNvSpPr>
            <a:spLocks noRot="1" noChangeArrowheads="1" noTextEdit="1"/>
          </p:cNvSpPr>
          <p:nvPr>
            <p:ph type="sldImg"/>
          </p:nvPr>
        </p:nvSpPr>
        <p:spPr>
          <a:xfrm>
            <a:off x="381000" y="685800"/>
            <a:ext cx="6096000" cy="3429000"/>
          </a:xfrm>
          <a:ln/>
        </p:spPr>
      </p:sp>
      <p:sp>
        <p:nvSpPr>
          <p:cNvPr id="12293" name="Rectangle 3">
            <a:extLst>
              <a:ext uri="{FF2B5EF4-FFF2-40B4-BE49-F238E27FC236}">
                <a16:creationId xmlns:a16="http://schemas.microsoft.com/office/drawing/2014/main" id="{E93A1BB0-227B-484F-A2B9-02DAC33BA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4F578CE-4FD4-4B73-849F-A89C387DC67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14339" name="Rectangle 7">
            <a:extLst>
              <a:ext uri="{FF2B5EF4-FFF2-40B4-BE49-F238E27FC236}">
                <a16:creationId xmlns:a16="http://schemas.microsoft.com/office/drawing/2014/main" id="{FCC08313-CDF8-4C49-91E2-81EE42EED7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FE14C2-3A07-42BC-B411-C9AA0B47B5CF}" type="slidenum">
              <a:rPr lang="pl-PL" altLang="pl-PL"/>
              <a:pPr>
                <a:spcBef>
                  <a:spcPct val="0"/>
                </a:spcBef>
              </a:pPr>
              <a:t>4</a:t>
            </a:fld>
            <a:endParaRPr lang="pl-PL" altLang="pl-PL"/>
          </a:p>
        </p:txBody>
      </p:sp>
      <p:sp>
        <p:nvSpPr>
          <p:cNvPr id="14340" name="Rectangle 2">
            <a:extLst>
              <a:ext uri="{FF2B5EF4-FFF2-40B4-BE49-F238E27FC236}">
                <a16:creationId xmlns:a16="http://schemas.microsoft.com/office/drawing/2014/main" id="{84D3229B-145D-48EB-86E7-077865C05F46}"/>
              </a:ext>
            </a:extLst>
          </p:cNvPr>
          <p:cNvSpPr>
            <a:spLocks noRot="1" noChangeArrowheads="1" noTextEdit="1"/>
          </p:cNvSpPr>
          <p:nvPr>
            <p:ph type="sldImg"/>
          </p:nvPr>
        </p:nvSpPr>
        <p:spPr>
          <a:xfrm>
            <a:off x="381000" y="685800"/>
            <a:ext cx="6096000" cy="3429000"/>
          </a:xfrm>
          <a:ln/>
        </p:spPr>
      </p:sp>
      <p:sp>
        <p:nvSpPr>
          <p:cNvPr id="14341" name="Rectangle 3">
            <a:extLst>
              <a:ext uri="{FF2B5EF4-FFF2-40B4-BE49-F238E27FC236}">
                <a16:creationId xmlns:a16="http://schemas.microsoft.com/office/drawing/2014/main" id="{8A292C12-B038-464B-90DE-0336DA8B0B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C907B25-610E-48E4-ABAA-172E60C9F35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16387" name="Rectangle 7">
            <a:extLst>
              <a:ext uri="{FF2B5EF4-FFF2-40B4-BE49-F238E27FC236}">
                <a16:creationId xmlns:a16="http://schemas.microsoft.com/office/drawing/2014/main" id="{522C8CE8-3853-43B4-81CC-1131143E95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D687F9-AD03-4E15-9EE6-C7D373989D87}" type="slidenum">
              <a:rPr lang="pl-PL" altLang="pl-PL"/>
              <a:pPr>
                <a:spcBef>
                  <a:spcPct val="0"/>
                </a:spcBef>
              </a:pPr>
              <a:t>5</a:t>
            </a:fld>
            <a:endParaRPr lang="pl-PL" altLang="pl-PL"/>
          </a:p>
        </p:txBody>
      </p:sp>
      <p:sp>
        <p:nvSpPr>
          <p:cNvPr id="16388" name="Rectangle 2">
            <a:extLst>
              <a:ext uri="{FF2B5EF4-FFF2-40B4-BE49-F238E27FC236}">
                <a16:creationId xmlns:a16="http://schemas.microsoft.com/office/drawing/2014/main" id="{EEA3961A-9902-457F-8610-CA913E171D04}"/>
              </a:ext>
            </a:extLst>
          </p:cNvPr>
          <p:cNvSpPr>
            <a:spLocks noRot="1" noChangeArrowheads="1" noTextEdit="1"/>
          </p:cNvSpPr>
          <p:nvPr>
            <p:ph type="sldImg"/>
          </p:nvPr>
        </p:nvSpPr>
        <p:spPr>
          <a:xfrm>
            <a:off x="381000" y="685800"/>
            <a:ext cx="6096000" cy="3429000"/>
          </a:xfrm>
          <a:ln/>
        </p:spPr>
      </p:sp>
      <p:sp>
        <p:nvSpPr>
          <p:cNvPr id="16389" name="Rectangle 3">
            <a:extLst>
              <a:ext uri="{FF2B5EF4-FFF2-40B4-BE49-F238E27FC236}">
                <a16:creationId xmlns:a16="http://schemas.microsoft.com/office/drawing/2014/main" id="{B36779C3-E8F4-42B6-813D-4C377E5E6F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BCF0362-6AD0-4707-BD49-F16F49CC68F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18435" name="Rectangle 7">
            <a:extLst>
              <a:ext uri="{FF2B5EF4-FFF2-40B4-BE49-F238E27FC236}">
                <a16:creationId xmlns:a16="http://schemas.microsoft.com/office/drawing/2014/main" id="{5B48E2A3-05F6-4067-9C96-44345BB514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1AB87C-CB87-4714-9FDA-F55BB66CE5E3}" type="slidenum">
              <a:rPr lang="pl-PL" altLang="pl-PL"/>
              <a:pPr>
                <a:spcBef>
                  <a:spcPct val="0"/>
                </a:spcBef>
              </a:pPr>
              <a:t>6</a:t>
            </a:fld>
            <a:endParaRPr lang="pl-PL" altLang="pl-PL"/>
          </a:p>
        </p:txBody>
      </p:sp>
      <p:sp>
        <p:nvSpPr>
          <p:cNvPr id="18436" name="Rectangle 2">
            <a:extLst>
              <a:ext uri="{FF2B5EF4-FFF2-40B4-BE49-F238E27FC236}">
                <a16:creationId xmlns:a16="http://schemas.microsoft.com/office/drawing/2014/main" id="{FB40C8C6-A7D2-471E-9AC0-E9C0E1DC82E9}"/>
              </a:ext>
            </a:extLst>
          </p:cNvPr>
          <p:cNvSpPr>
            <a:spLocks noRot="1" noChangeArrowheads="1" noTextEdit="1"/>
          </p:cNvSpPr>
          <p:nvPr>
            <p:ph type="sldImg"/>
          </p:nvPr>
        </p:nvSpPr>
        <p:spPr>
          <a:xfrm>
            <a:off x="381000" y="685800"/>
            <a:ext cx="6096000" cy="3429000"/>
          </a:xfrm>
          <a:ln/>
        </p:spPr>
      </p:sp>
      <p:sp>
        <p:nvSpPr>
          <p:cNvPr id="18437" name="Rectangle 3">
            <a:extLst>
              <a:ext uri="{FF2B5EF4-FFF2-40B4-BE49-F238E27FC236}">
                <a16:creationId xmlns:a16="http://schemas.microsoft.com/office/drawing/2014/main" id="{DC5A3488-1E65-45BC-81CF-F5D2CB7BB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BB5AA3D-28FA-48C5-B1EB-A7C3E596FB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20483" name="Rectangle 7">
            <a:extLst>
              <a:ext uri="{FF2B5EF4-FFF2-40B4-BE49-F238E27FC236}">
                <a16:creationId xmlns:a16="http://schemas.microsoft.com/office/drawing/2014/main" id="{AB493183-9564-4024-A68C-362592BE4A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3FE419-B181-46D5-9A25-E62755D5D20B}" type="slidenum">
              <a:rPr lang="pl-PL" altLang="pl-PL"/>
              <a:pPr>
                <a:spcBef>
                  <a:spcPct val="0"/>
                </a:spcBef>
              </a:pPr>
              <a:t>7</a:t>
            </a:fld>
            <a:endParaRPr lang="pl-PL" altLang="pl-PL"/>
          </a:p>
        </p:txBody>
      </p:sp>
      <p:sp>
        <p:nvSpPr>
          <p:cNvPr id="20484" name="Rectangle 2">
            <a:extLst>
              <a:ext uri="{FF2B5EF4-FFF2-40B4-BE49-F238E27FC236}">
                <a16:creationId xmlns:a16="http://schemas.microsoft.com/office/drawing/2014/main" id="{2FAB3FED-27F2-4E56-A8D8-A902290A18D9}"/>
              </a:ext>
            </a:extLst>
          </p:cNvPr>
          <p:cNvSpPr>
            <a:spLocks noRot="1" noChangeArrowheads="1" noTextEdit="1"/>
          </p:cNvSpPr>
          <p:nvPr>
            <p:ph type="sldImg"/>
          </p:nvPr>
        </p:nvSpPr>
        <p:spPr>
          <a:xfrm>
            <a:off x="381000" y="685800"/>
            <a:ext cx="6096000" cy="3429000"/>
          </a:xfrm>
          <a:ln/>
        </p:spPr>
      </p:sp>
      <p:sp>
        <p:nvSpPr>
          <p:cNvPr id="20485" name="Rectangle 3">
            <a:extLst>
              <a:ext uri="{FF2B5EF4-FFF2-40B4-BE49-F238E27FC236}">
                <a16:creationId xmlns:a16="http://schemas.microsoft.com/office/drawing/2014/main" id="{5B819263-E5D8-4F9B-8EC7-80F13BDFD6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2780821-F2A2-48CB-8255-F374E7C6F88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22531" name="Rectangle 7">
            <a:extLst>
              <a:ext uri="{FF2B5EF4-FFF2-40B4-BE49-F238E27FC236}">
                <a16:creationId xmlns:a16="http://schemas.microsoft.com/office/drawing/2014/main" id="{45BD9F78-55D5-40DA-BF9D-7CC8749F9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AA5E4A-6D0B-4A5A-914B-3B7D239CBE3B}" type="slidenum">
              <a:rPr lang="pl-PL" altLang="pl-PL"/>
              <a:pPr>
                <a:spcBef>
                  <a:spcPct val="0"/>
                </a:spcBef>
              </a:pPr>
              <a:t>8</a:t>
            </a:fld>
            <a:endParaRPr lang="pl-PL" altLang="pl-PL"/>
          </a:p>
        </p:txBody>
      </p:sp>
      <p:sp>
        <p:nvSpPr>
          <p:cNvPr id="22532" name="Rectangle 2">
            <a:extLst>
              <a:ext uri="{FF2B5EF4-FFF2-40B4-BE49-F238E27FC236}">
                <a16:creationId xmlns:a16="http://schemas.microsoft.com/office/drawing/2014/main" id="{F993CE4E-F01B-4211-9CFD-9ABC7E8403A7}"/>
              </a:ext>
            </a:extLst>
          </p:cNvPr>
          <p:cNvSpPr>
            <a:spLocks noRot="1" noChangeArrowheads="1" noTextEdit="1"/>
          </p:cNvSpPr>
          <p:nvPr>
            <p:ph type="sldImg"/>
          </p:nvPr>
        </p:nvSpPr>
        <p:spPr>
          <a:xfrm>
            <a:off x="381000" y="685800"/>
            <a:ext cx="6096000" cy="3429000"/>
          </a:xfrm>
          <a:ln/>
        </p:spPr>
      </p:sp>
      <p:sp>
        <p:nvSpPr>
          <p:cNvPr id="22533" name="Rectangle 3">
            <a:extLst>
              <a:ext uri="{FF2B5EF4-FFF2-40B4-BE49-F238E27FC236}">
                <a16:creationId xmlns:a16="http://schemas.microsoft.com/office/drawing/2014/main" id="{5150B775-8246-4A2A-A780-4E1B593897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7E1E9B5-3680-41DD-9950-5E75798C386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24579" name="Rectangle 7">
            <a:extLst>
              <a:ext uri="{FF2B5EF4-FFF2-40B4-BE49-F238E27FC236}">
                <a16:creationId xmlns:a16="http://schemas.microsoft.com/office/drawing/2014/main" id="{CE56799E-424C-4F63-8976-BCA3A677C4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B5A7F4-FBC9-403E-BF24-C4B998A9C905}" type="slidenum">
              <a:rPr lang="pl-PL" altLang="pl-PL"/>
              <a:pPr>
                <a:spcBef>
                  <a:spcPct val="0"/>
                </a:spcBef>
              </a:pPr>
              <a:t>9</a:t>
            </a:fld>
            <a:endParaRPr lang="pl-PL" altLang="pl-PL"/>
          </a:p>
        </p:txBody>
      </p:sp>
      <p:sp>
        <p:nvSpPr>
          <p:cNvPr id="24580" name="Rectangle 2">
            <a:extLst>
              <a:ext uri="{FF2B5EF4-FFF2-40B4-BE49-F238E27FC236}">
                <a16:creationId xmlns:a16="http://schemas.microsoft.com/office/drawing/2014/main" id="{A5B889F3-C57E-46B3-8E86-0FA150B98BDC}"/>
              </a:ext>
            </a:extLst>
          </p:cNvPr>
          <p:cNvSpPr>
            <a:spLocks noRot="1" noChangeArrowheads="1" noTextEdit="1"/>
          </p:cNvSpPr>
          <p:nvPr>
            <p:ph type="sldImg"/>
          </p:nvPr>
        </p:nvSpPr>
        <p:spPr>
          <a:xfrm>
            <a:off x="381000" y="685800"/>
            <a:ext cx="6096000" cy="3429000"/>
          </a:xfrm>
          <a:ln/>
        </p:spPr>
      </p:sp>
      <p:sp>
        <p:nvSpPr>
          <p:cNvPr id="24581" name="Rectangle 3">
            <a:extLst>
              <a:ext uri="{FF2B5EF4-FFF2-40B4-BE49-F238E27FC236}">
                <a16:creationId xmlns:a16="http://schemas.microsoft.com/office/drawing/2014/main" id="{AD6513FF-8563-48C1-8498-399F657556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A4D3A1C-7FC6-4C15-AB18-9F83595DD26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pl-PL" altLang="pl-PL"/>
              <a:t>Klastry w Polsce</a:t>
            </a:r>
          </a:p>
        </p:txBody>
      </p:sp>
      <p:sp>
        <p:nvSpPr>
          <p:cNvPr id="26627" name="Rectangle 7">
            <a:extLst>
              <a:ext uri="{FF2B5EF4-FFF2-40B4-BE49-F238E27FC236}">
                <a16:creationId xmlns:a16="http://schemas.microsoft.com/office/drawing/2014/main" id="{DD5EFF90-092E-4D5D-9DBE-398098EE55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C3AE3B-30E2-4B42-90C6-89997B8BDE88}" type="slidenum">
              <a:rPr lang="pl-PL" altLang="pl-PL"/>
              <a:pPr>
                <a:spcBef>
                  <a:spcPct val="0"/>
                </a:spcBef>
              </a:pPr>
              <a:t>10</a:t>
            </a:fld>
            <a:endParaRPr lang="pl-PL" altLang="pl-PL"/>
          </a:p>
        </p:txBody>
      </p:sp>
      <p:sp>
        <p:nvSpPr>
          <p:cNvPr id="26628" name="Rectangle 2">
            <a:extLst>
              <a:ext uri="{FF2B5EF4-FFF2-40B4-BE49-F238E27FC236}">
                <a16:creationId xmlns:a16="http://schemas.microsoft.com/office/drawing/2014/main" id="{1C3EF79A-EA0D-4E47-8E5A-39C6FF934CB6}"/>
              </a:ext>
            </a:extLst>
          </p:cNvPr>
          <p:cNvSpPr>
            <a:spLocks noRot="1" noChangeArrowheads="1" noTextEdit="1"/>
          </p:cNvSpPr>
          <p:nvPr>
            <p:ph type="sldImg"/>
          </p:nvPr>
        </p:nvSpPr>
        <p:spPr>
          <a:xfrm>
            <a:off x="381000" y="685800"/>
            <a:ext cx="6096000" cy="3429000"/>
          </a:xfrm>
          <a:ln/>
        </p:spPr>
      </p:sp>
      <p:sp>
        <p:nvSpPr>
          <p:cNvPr id="26629" name="Rectangle 3">
            <a:extLst>
              <a:ext uri="{FF2B5EF4-FFF2-40B4-BE49-F238E27FC236}">
                <a16:creationId xmlns:a16="http://schemas.microsoft.com/office/drawing/2014/main" id="{A78C78E3-1C5E-4839-BB20-B56CC33562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04FEA15-B052-4EF2-83CD-264C14861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990" y="3948576"/>
            <a:ext cx="3754010" cy="2957219"/>
          </a:xfrm>
          <a:prstGeom prst="rect">
            <a:avLst/>
          </a:prstGeom>
        </p:spPr>
      </p:pic>
      <p:pic>
        <p:nvPicPr>
          <p:cNvPr id="16" name="Obrázek 15">
            <a:extLst>
              <a:ext uri="{FF2B5EF4-FFF2-40B4-BE49-F238E27FC236}">
                <a16:creationId xmlns:a16="http://schemas.microsoft.com/office/drawing/2014/main" id="{37AB73D9-C2E7-4E6F-98F9-2170CD318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sp>
        <p:nvSpPr>
          <p:cNvPr id="2" name="Nadpis 1">
            <a:extLst>
              <a:ext uri="{FF2B5EF4-FFF2-40B4-BE49-F238E27FC236}">
                <a16:creationId xmlns:a16="http://schemas.microsoft.com/office/drawing/2014/main" id="{B67B4897-D9B0-4CFD-8137-994B45F5B44A}"/>
              </a:ext>
            </a:extLst>
          </p:cNvPr>
          <p:cNvSpPr>
            <a:spLocks noGrp="1"/>
          </p:cNvSpPr>
          <p:nvPr>
            <p:ph type="ctrTitle"/>
          </p:nvPr>
        </p:nvSpPr>
        <p:spPr>
          <a:xfrm>
            <a:off x="2083578" y="2273955"/>
            <a:ext cx="7751805" cy="2387600"/>
          </a:xfrm>
        </p:spPr>
        <p:txBody>
          <a:bodyPr anchor="b"/>
          <a:lstStyle>
            <a:lvl1pPr algn="l">
              <a:defRPr sz="6000">
                <a:solidFill>
                  <a:srgbClr val="249CDC"/>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a:t>Kliknutím lze upravit styl.</a:t>
            </a:r>
            <a:endParaRPr lang="cs-CZ" dirty="0"/>
          </a:p>
        </p:txBody>
      </p:sp>
      <p:sp>
        <p:nvSpPr>
          <p:cNvPr id="3" name="Podnadpis 2">
            <a:extLst>
              <a:ext uri="{FF2B5EF4-FFF2-40B4-BE49-F238E27FC236}">
                <a16:creationId xmlns:a16="http://schemas.microsoft.com/office/drawing/2014/main" id="{5F7B8A41-B52E-4C71-8155-58470B56ECF8}"/>
              </a:ext>
            </a:extLst>
          </p:cNvPr>
          <p:cNvSpPr>
            <a:spLocks noGrp="1"/>
          </p:cNvSpPr>
          <p:nvPr>
            <p:ph type="subTitle" idx="1"/>
          </p:nvPr>
        </p:nvSpPr>
        <p:spPr>
          <a:xfrm>
            <a:off x="2083577" y="4780863"/>
            <a:ext cx="7751806"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CF29AF1F-BEEC-4FDA-B82B-5BC9F5BE4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064" y="222646"/>
            <a:ext cx="6285051" cy="1008987"/>
          </a:xfrm>
          <a:prstGeom prst="rect">
            <a:avLst/>
          </a:prstGeom>
        </p:spPr>
      </p:pic>
    </p:spTree>
    <p:extLst>
      <p:ext uri="{BB962C8B-B14F-4D97-AF65-F5344CB8AC3E}">
        <p14:creationId xmlns:p14="http://schemas.microsoft.com/office/powerpoint/2010/main" val="409002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0D7F4B-178F-4068-847F-A3DD517FE5FD}"/>
              </a:ext>
            </a:extLst>
          </p:cNvPr>
          <p:cNvSpPr>
            <a:spLocks noGrp="1"/>
          </p:cNvSpPr>
          <p:nvPr>
            <p:ph type="title"/>
          </p:nvPr>
        </p:nvSpPr>
        <p:spPr>
          <a:xfrm>
            <a:off x="838200" y="85341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A1358C1A-5337-4345-ADC3-AC78C3B5D60B}"/>
              </a:ext>
            </a:extLst>
          </p:cNvPr>
          <p:cNvSpPr>
            <a:spLocks noGrp="1"/>
          </p:cNvSpPr>
          <p:nvPr>
            <p:ph idx="1"/>
          </p:nvPr>
        </p:nvSpPr>
        <p:spPr>
          <a:xfrm>
            <a:off x="838200" y="2384980"/>
            <a:ext cx="10515600" cy="37919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57266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E2E82-3A08-4406-970D-0BF0B3057EAF}"/>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cs-CZ"/>
              <a:t>Kliknutím lze upravit styl.</a:t>
            </a:r>
          </a:p>
        </p:txBody>
      </p:sp>
      <p:sp>
        <p:nvSpPr>
          <p:cNvPr id="3" name="Zástupný text 2">
            <a:extLst>
              <a:ext uri="{FF2B5EF4-FFF2-40B4-BE49-F238E27FC236}">
                <a16:creationId xmlns:a16="http://schemas.microsoft.com/office/drawing/2014/main" id="{2DFD0A80-C25E-48AB-ABAA-6FA451D46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Tree>
    <p:extLst>
      <p:ext uri="{BB962C8B-B14F-4D97-AF65-F5344CB8AC3E}">
        <p14:creationId xmlns:p14="http://schemas.microsoft.com/office/powerpoint/2010/main" val="181168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E939B-BCE0-45D2-B16D-41C78D41623E}"/>
              </a:ext>
            </a:extLst>
          </p:cNvPr>
          <p:cNvSpPr>
            <a:spLocks noGrp="1"/>
          </p:cNvSpPr>
          <p:nvPr>
            <p:ph type="title"/>
          </p:nvPr>
        </p:nvSpPr>
        <p:spPr>
          <a:xfrm>
            <a:off x="838200" y="87060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DFA8293E-F3D4-4048-8D1B-5997F2E2929E}"/>
              </a:ext>
            </a:extLst>
          </p:cNvPr>
          <p:cNvSpPr>
            <a:spLocks noGrp="1"/>
          </p:cNvSpPr>
          <p:nvPr>
            <p:ph sz="half" idx="1"/>
          </p:nvPr>
        </p:nvSpPr>
        <p:spPr>
          <a:xfrm>
            <a:off x="838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79915F5-46E8-47F6-BF11-5BC0A9F33403}"/>
              </a:ext>
            </a:extLst>
          </p:cNvPr>
          <p:cNvSpPr>
            <a:spLocks noGrp="1"/>
          </p:cNvSpPr>
          <p:nvPr>
            <p:ph sz="half" idx="2"/>
          </p:nvPr>
        </p:nvSpPr>
        <p:spPr>
          <a:xfrm>
            <a:off x="6172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29591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72F62-CCBA-4507-BF5D-6E31F320EF11}"/>
              </a:ext>
            </a:extLst>
          </p:cNvPr>
          <p:cNvSpPr>
            <a:spLocks noGrp="1"/>
          </p:cNvSpPr>
          <p:nvPr>
            <p:ph type="title"/>
          </p:nvPr>
        </p:nvSpPr>
        <p:spPr>
          <a:xfrm>
            <a:off x="838200" y="435298"/>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Tree>
    <p:extLst>
      <p:ext uri="{BB962C8B-B14F-4D97-AF65-F5344CB8AC3E}">
        <p14:creationId xmlns:p14="http://schemas.microsoft.com/office/powerpoint/2010/main" val="126506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Obrázek 18">
            <a:extLst>
              <a:ext uri="{FF2B5EF4-FFF2-40B4-BE49-F238E27FC236}">
                <a16:creationId xmlns:a16="http://schemas.microsoft.com/office/drawing/2014/main" id="{B3592D6B-834C-43B3-839E-3773636F72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0058" y="5414889"/>
            <a:ext cx="1831942" cy="1443111"/>
          </a:xfrm>
          <a:prstGeom prst="rect">
            <a:avLst/>
          </a:prstGeom>
        </p:spPr>
      </p:pic>
      <p:pic>
        <p:nvPicPr>
          <p:cNvPr id="7" name="Obrázek 6">
            <a:extLst>
              <a:ext uri="{FF2B5EF4-FFF2-40B4-BE49-F238E27FC236}">
                <a16:creationId xmlns:a16="http://schemas.microsoft.com/office/drawing/2014/main" id="{19B6C3F4-DEDF-4CE1-AC03-6779076005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Zástupný nadpis 1">
            <a:extLst>
              <a:ext uri="{FF2B5EF4-FFF2-40B4-BE49-F238E27FC236}">
                <a16:creationId xmlns:a16="http://schemas.microsoft.com/office/drawing/2014/main" id="{4895BD18-3E86-4085-92D7-CBE4C890EB03}"/>
              </a:ext>
            </a:extLst>
          </p:cNvPr>
          <p:cNvSpPr>
            <a:spLocks noGrp="1"/>
          </p:cNvSpPr>
          <p:nvPr>
            <p:ph type="title"/>
          </p:nvPr>
        </p:nvSpPr>
        <p:spPr>
          <a:xfrm>
            <a:off x="838200" y="284470"/>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6EF8590-89EE-4F8A-B7C7-156DDD2DD6DD}"/>
              </a:ext>
            </a:extLst>
          </p:cNvPr>
          <p:cNvSpPr>
            <a:spLocks noGrp="1"/>
          </p:cNvSpPr>
          <p:nvPr>
            <p:ph type="body" idx="1"/>
          </p:nvPr>
        </p:nvSpPr>
        <p:spPr>
          <a:xfrm>
            <a:off x="838200" y="1800520"/>
            <a:ext cx="10515600" cy="4376444"/>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20" name="Obrázek 19">
            <a:extLst>
              <a:ext uri="{FF2B5EF4-FFF2-40B4-BE49-F238E27FC236}">
                <a16:creationId xmlns:a16="http://schemas.microsoft.com/office/drawing/2014/main" id="{A60F351C-0FBE-44A9-B1C3-843F7E43D3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5076" y="6367451"/>
            <a:ext cx="2837469" cy="455520"/>
          </a:xfrm>
          <a:prstGeom prst="rect">
            <a:avLst/>
          </a:prstGeom>
        </p:spPr>
      </p:pic>
    </p:spTree>
    <p:extLst>
      <p:ext uri="{BB962C8B-B14F-4D97-AF65-F5344CB8AC3E}">
        <p14:creationId xmlns:p14="http://schemas.microsoft.com/office/powerpoint/2010/main" val="420309287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Lst>
  <p:txStyles>
    <p:titleStyle>
      <a:lvl1pPr algn="ctr" defTabSz="914400" rtl="0" eaLnBrk="1" latinLnBrk="0" hangingPunct="1">
        <a:lnSpc>
          <a:spcPct val="90000"/>
        </a:lnSpc>
        <a:spcBef>
          <a:spcPct val="0"/>
        </a:spcBef>
        <a:buNone/>
        <a:defRPr sz="4400" b="1" kern="1200">
          <a:solidFill>
            <a:srgbClr val="249CD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1B2F305-6F94-4462-85CF-81752BE31D49}"/>
              </a:ext>
            </a:extLst>
          </p:cNvPr>
          <p:cNvSpPr>
            <a:spLocks noGrp="1" noChangeArrowheads="1"/>
          </p:cNvSpPr>
          <p:nvPr>
            <p:ph type="ctrTitle"/>
          </p:nvPr>
        </p:nvSpPr>
        <p:spPr>
          <a:xfrm>
            <a:off x="2279576" y="2312987"/>
            <a:ext cx="8064896" cy="2232025"/>
          </a:xfrm>
        </p:spPr>
        <p:txBody>
          <a:bodyPr rtlCol="0">
            <a:noAutofit/>
          </a:bodyPr>
          <a:lstStyle/>
          <a:p>
            <a:pPr eaLnBrk="1" fontAlgn="auto" hangingPunct="1">
              <a:spcAft>
                <a:spcPts val="0"/>
              </a:spcAft>
              <a:defRPr/>
            </a:pPr>
            <a:r>
              <a:rPr lang="en-US" altLang="pl-PL" sz="4000" b="1" dirty="0">
                <a:ea typeface="Calibri" panose="020F0502020204030204" pitchFamily="34" charset="0"/>
                <a:cs typeface="Times New Roman" panose="02020603050405020304" pitchFamily="18" charset="0"/>
              </a:rPr>
              <a:t>How to build a good name and logo for a brand or company? </a:t>
            </a:r>
            <a:br>
              <a:rPr lang="pl-PL" altLang="pl-PL" sz="4000" b="1" dirty="0">
                <a:ea typeface="Calibri" panose="020F0502020204030204" pitchFamily="34" charset="0"/>
                <a:cs typeface="Times New Roman" panose="02020603050405020304" pitchFamily="18" charset="0"/>
              </a:rPr>
            </a:br>
            <a:r>
              <a:rPr lang="en-US" altLang="pl-PL" sz="4000" b="1" dirty="0">
                <a:ea typeface="Calibri" panose="020F0502020204030204" pitchFamily="34" charset="0"/>
                <a:cs typeface="Times New Roman" panose="02020603050405020304" pitchFamily="18" charset="0"/>
              </a:rPr>
              <a:t>Rules. </a:t>
            </a:r>
            <a:r>
              <a:rPr lang="pl-PL" altLang="pl-PL" sz="4000" b="1" dirty="0" err="1">
                <a:ea typeface="Calibri" panose="020F0502020204030204" pitchFamily="34" charset="0"/>
                <a:cs typeface="Times New Roman" panose="02020603050405020304" pitchFamily="18" charset="0"/>
              </a:rPr>
              <a:t>Mistakes</a:t>
            </a:r>
            <a:r>
              <a:rPr lang="en-US" altLang="pl-PL" sz="4000" b="1" dirty="0">
                <a:ea typeface="Calibri" panose="020F0502020204030204" pitchFamily="34" charset="0"/>
                <a:cs typeface="Times New Roman" panose="02020603050405020304" pitchFamily="18" charset="0"/>
              </a:rPr>
              <a:t> examples.</a:t>
            </a:r>
            <a:endParaRPr lang="pl-PL" altLang="pl-PL" sz="4000" b="1" dirty="0"/>
          </a:p>
        </p:txBody>
      </p:sp>
      <p:sp>
        <p:nvSpPr>
          <p:cNvPr id="8195" name="Rectangle 5">
            <a:extLst>
              <a:ext uri="{FF2B5EF4-FFF2-40B4-BE49-F238E27FC236}">
                <a16:creationId xmlns:a16="http://schemas.microsoft.com/office/drawing/2014/main" id="{D41F296F-0758-49FF-A446-9CE1C7D489BD}"/>
              </a:ext>
            </a:extLst>
          </p:cNvPr>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endParaRPr lang="pl-PL" altLang="pl-PL">
              <a:latin typeface="Verdana" panose="020B0604030504040204" pitchFamily="34" charset="0"/>
            </a:endParaRPr>
          </a:p>
        </p:txBody>
      </p:sp>
      <p:sp>
        <p:nvSpPr>
          <p:cNvPr id="7" name="Podtytuł 2">
            <a:extLst>
              <a:ext uri="{FF2B5EF4-FFF2-40B4-BE49-F238E27FC236}">
                <a16:creationId xmlns:a16="http://schemas.microsoft.com/office/drawing/2014/main" id="{13CC4261-1F8F-4B78-BCF2-7D4A0C9470F2}"/>
              </a:ext>
            </a:extLst>
          </p:cNvPr>
          <p:cNvSpPr txBox="1">
            <a:spLocks/>
          </p:cNvSpPr>
          <p:nvPr/>
        </p:nvSpPr>
        <p:spPr>
          <a:xfrm>
            <a:off x="2279576" y="4818855"/>
            <a:ext cx="6832600" cy="763587"/>
          </a:xfrm>
          <a:prstGeom prst="rect">
            <a:avLst/>
          </a:prstGeom>
        </p:spPr>
        <p:txBody>
          <a:bodyPr>
            <a:normAutofit fontScale="77500" lnSpcReduction="20000"/>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tx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pPr algn="l" fontAlgn="auto">
              <a:defRPr/>
            </a:pPr>
            <a:r>
              <a:rPr lang="en-US" dirty="0">
                <a:latin typeface="Arial" panose="020B0604020202020204" pitchFamily="34" charset="0"/>
                <a:cs typeface="Arial" panose="020B0604020202020204" pitchFamily="34" charset="0"/>
              </a:rPr>
              <a:t>implementation as part of the project</a:t>
            </a:r>
            <a:r>
              <a:rPr lang="pl-PL" dirty="0">
                <a:latin typeface="Arial" panose="020B0604020202020204" pitchFamily="34" charset="0"/>
                <a:cs typeface="Arial" panose="020B0604020202020204" pitchFamily="34" charset="0"/>
              </a:rPr>
              <a:t> </a:t>
            </a:r>
            <a:br>
              <a:rPr lang="pl-PL"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NICE (Network for Inter-Institutional Cooperation in Entrepreneurial Education)</a:t>
            </a:r>
            <a:br>
              <a:rPr lang="pl-PL"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financed by the EU Erasmus+ program</a:t>
            </a:r>
            <a:endParaRPr lang="pl-PL"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58B69272-2350-4C72-9696-2A35285C5BA5}"/>
              </a:ext>
            </a:extLst>
          </p:cNvPr>
          <p:cNvSpPr>
            <a:spLocks noGrp="1" noChangeArrowheads="1"/>
          </p:cNvSpPr>
          <p:nvPr>
            <p:ph idx="1"/>
          </p:nvPr>
        </p:nvSpPr>
        <p:spPr>
          <a:xfrm>
            <a:off x="1559496" y="1414963"/>
            <a:ext cx="8795419" cy="5688037"/>
          </a:xfrm>
        </p:spPr>
        <p:txBody>
          <a:bodyPr numCol="2" rtlCol="0">
            <a:normAutofit/>
          </a:bodyPr>
          <a:lstStyle/>
          <a:p>
            <a:pPr marL="0" indent="0" eaLnBrk="1" fontAlgn="auto" hangingPunct="1">
              <a:spcAft>
                <a:spcPts val="0"/>
              </a:spcAft>
              <a:buNone/>
              <a:defRPr/>
            </a:pPr>
            <a:r>
              <a:rPr lang="pl-PL" sz="2200" b="1" dirty="0" err="1">
                <a:solidFill>
                  <a:srgbClr val="00B0F0"/>
                </a:solidFill>
              </a:rPr>
              <a:t>Logotype</a:t>
            </a:r>
            <a:r>
              <a:rPr lang="pl-PL" sz="2200" b="1" dirty="0">
                <a:solidFill>
                  <a:srgbClr val="00B0F0"/>
                </a:solidFill>
              </a:rPr>
              <a:t> (</a:t>
            </a:r>
            <a:r>
              <a:rPr lang="pl-PL" sz="2200" b="1" dirty="0" err="1">
                <a:solidFill>
                  <a:srgbClr val="00B0F0"/>
                </a:solidFill>
              </a:rPr>
              <a:t>brand</a:t>
            </a:r>
            <a:r>
              <a:rPr lang="pl-PL" sz="2200" b="1" dirty="0">
                <a:solidFill>
                  <a:srgbClr val="00B0F0"/>
                </a:solidFill>
              </a:rPr>
              <a:t> </a:t>
            </a:r>
            <a:r>
              <a:rPr lang="pl-PL" sz="2200" b="1" dirty="0" err="1">
                <a:solidFill>
                  <a:srgbClr val="00B0F0"/>
                </a:solidFill>
              </a:rPr>
              <a:t>mark</a:t>
            </a:r>
            <a:r>
              <a:rPr lang="pl-PL" sz="2200" b="1" dirty="0">
                <a:solidFill>
                  <a:srgbClr val="00B0F0"/>
                </a:solidFill>
              </a:rPr>
              <a:t>):</a:t>
            </a:r>
          </a:p>
          <a:p>
            <a:pPr marL="0" indent="0" eaLnBrk="1" fontAlgn="auto" hangingPunct="1">
              <a:spcAft>
                <a:spcPts val="0"/>
              </a:spcAft>
              <a:buNone/>
              <a:defRPr/>
            </a:pPr>
            <a:endParaRPr lang="pl-PL" sz="1000" dirty="0"/>
          </a:p>
          <a:p>
            <a:pPr marL="0" indent="0" eaLnBrk="1" fontAlgn="auto" hangingPunct="1">
              <a:spcAft>
                <a:spcPts val="0"/>
              </a:spcAft>
              <a:buNone/>
              <a:defRPr/>
            </a:pPr>
            <a:r>
              <a:rPr lang="en-US" sz="2200" dirty="0"/>
              <a:t>A brand logo/mark is a part of a brand that can be recognized but is not expressed in words. It can be a form, a shape, a particular color, etc./</a:t>
            </a:r>
            <a:endParaRPr lang="pl-PL" sz="2200" dirty="0"/>
          </a:p>
          <a:p>
            <a:pPr marL="0" indent="0" eaLnBrk="1" fontAlgn="auto" hangingPunct="1">
              <a:spcAft>
                <a:spcPts val="0"/>
              </a:spcAft>
              <a:buNone/>
              <a:defRPr/>
            </a:pPr>
            <a:endParaRPr lang="pl-PL" sz="1000" dirty="0"/>
          </a:p>
          <a:p>
            <a:pPr marL="0" indent="0" eaLnBrk="1" fontAlgn="auto" hangingPunct="1">
              <a:spcAft>
                <a:spcPts val="0"/>
              </a:spcAft>
              <a:buNone/>
              <a:defRPr/>
            </a:pPr>
            <a:r>
              <a:rPr lang="en-US" sz="2200" dirty="0"/>
              <a:t>Because it is much easier for consumers to remember symbols (images) than names (words), symbols are much more universal than words. </a:t>
            </a:r>
            <a:endParaRPr lang="pl-PL" sz="2200" dirty="0"/>
          </a:p>
          <a:p>
            <a:pPr marL="0" indent="0" eaLnBrk="1" fontAlgn="auto" hangingPunct="1">
              <a:spcAft>
                <a:spcPts val="0"/>
              </a:spcAft>
              <a:buNone/>
              <a:defRPr/>
            </a:pPr>
            <a:r>
              <a:rPr lang="en-US" sz="2200" dirty="0"/>
              <a:t>Next to the McDonald's restaurant in China/</a:t>
            </a:r>
            <a:endParaRPr lang="pl-PL" sz="2200" dirty="0"/>
          </a:p>
        </p:txBody>
      </p:sp>
      <p:pic>
        <p:nvPicPr>
          <p:cNvPr id="25603" name="Obraz 2">
            <a:extLst>
              <a:ext uri="{FF2B5EF4-FFF2-40B4-BE49-F238E27FC236}">
                <a16:creationId xmlns:a16="http://schemas.microsoft.com/office/drawing/2014/main" id="{012AFC66-5F54-4E93-9434-C5F04AD097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0096" y="1988840"/>
            <a:ext cx="4420968" cy="248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C41BF752-0CA8-4554-BEE7-CC20F2BE1258}"/>
              </a:ext>
            </a:extLst>
          </p:cNvPr>
          <p:cNvSpPr>
            <a:spLocks noGrp="1" noChangeArrowheads="1"/>
          </p:cNvSpPr>
          <p:nvPr>
            <p:ph idx="1"/>
          </p:nvPr>
        </p:nvSpPr>
        <p:spPr>
          <a:xfrm>
            <a:off x="1487488" y="1196752"/>
            <a:ext cx="10009112" cy="5832475"/>
          </a:xfrm>
        </p:spPr>
        <p:txBody>
          <a:bodyPr rtlCol="0">
            <a:normAutofit/>
          </a:bodyPr>
          <a:lstStyle/>
          <a:p>
            <a:pPr marL="0" indent="0" eaLnBrk="1" fontAlgn="auto" hangingPunct="1">
              <a:lnSpc>
                <a:spcPct val="100000"/>
              </a:lnSpc>
              <a:spcAft>
                <a:spcPts val="0"/>
              </a:spcAft>
              <a:buNone/>
              <a:defRPr/>
            </a:pPr>
            <a:r>
              <a:rPr lang="en-US" sz="4000" b="1" dirty="0">
                <a:solidFill>
                  <a:srgbClr val="00B0F0"/>
                </a:solidFill>
              </a:rPr>
              <a:t>Features of a good logo (brand mark):</a:t>
            </a:r>
            <a:endParaRPr lang="pl-PL" sz="4000" b="1" dirty="0">
              <a:solidFill>
                <a:srgbClr val="00B0F0"/>
              </a:solidFill>
            </a:endParaRPr>
          </a:p>
          <a:p>
            <a:pPr marL="0" indent="0" eaLnBrk="1" fontAlgn="auto" hangingPunct="1">
              <a:lnSpc>
                <a:spcPct val="100000"/>
              </a:lnSpc>
              <a:spcAft>
                <a:spcPts val="0"/>
              </a:spcAft>
              <a:buNone/>
              <a:defRPr/>
            </a:pPr>
            <a:endParaRPr lang="pl-PL" sz="1000" dirty="0"/>
          </a:p>
          <a:p>
            <a:pPr marL="0" indent="0" eaLnBrk="1" fontAlgn="auto" hangingPunct="1">
              <a:lnSpc>
                <a:spcPct val="100000"/>
              </a:lnSpc>
              <a:spcAft>
                <a:spcPts val="0"/>
              </a:spcAft>
              <a:buNone/>
              <a:defRPr/>
            </a:pPr>
            <a:r>
              <a:rPr lang="en-US" sz="2200" dirty="0"/>
              <a:t>Logotype / brand mark:</a:t>
            </a:r>
            <a:endParaRPr lang="pl-PL" sz="2200" dirty="0"/>
          </a:p>
          <a:p>
            <a:pPr marL="457200" indent="-457200" eaLnBrk="1" fontAlgn="auto" hangingPunct="1">
              <a:lnSpc>
                <a:spcPct val="100000"/>
              </a:lnSpc>
              <a:spcAft>
                <a:spcPts val="0"/>
              </a:spcAft>
              <a:buFont typeface="+mj-lt"/>
              <a:buAutoNum type="arabicPeriod"/>
              <a:defRPr/>
            </a:pPr>
            <a:r>
              <a:rPr lang="en-US" sz="2200" dirty="0"/>
              <a:t>It should be clear in terms of meaning.</a:t>
            </a:r>
            <a:endParaRPr lang="pl-PL" sz="2200" dirty="0"/>
          </a:p>
          <a:p>
            <a:pPr marL="457200" indent="-457200" eaLnBrk="1" fontAlgn="auto" hangingPunct="1">
              <a:lnSpc>
                <a:spcPct val="100000"/>
              </a:lnSpc>
              <a:spcAft>
                <a:spcPts val="0"/>
              </a:spcAft>
              <a:buFont typeface="+mj-lt"/>
              <a:buAutoNum type="arabicPeriod"/>
              <a:defRPr/>
            </a:pPr>
            <a:r>
              <a:rPr lang="en-US" sz="2200" dirty="0"/>
              <a:t>It should be pleasing to the eye.</a:t>
            </a:r>
            <a:endParaRPr lang="pl-PL" sz="2200" dirty="0"/>
          </a:p>
          <a:p>
            <a:pPr marL="457200" indent="-457200" eaLnBrk="1" fontAlgn="auto" hangingPunct="1">
              <a:lnSpc>
                <a:spcPct val="100000"/>
              </a:lnSpc>
              <a:spcAft>
                <a:spcPts val="0"/>
              </a:spcAft>
              <a:buFont typeface="+mj-lt"/>
              <a:buAutoNum type="arabicPeriod"/>
              <a:defRPr/>
            </a:pPr>
            <a:r>
              <a:rPr lang="en-US" sz="2200" dirty="0"/>
              <a:t>It should be easy to see and remember.</a:t>
            </a:r>
            <a:endParaRPr lang="pl-PL" sz="2200" dirty="0"/>
          </a:p>
          <a:p>
            <a:pPr marL="457200" indent="-457200" eaLnBrk="1" fontAlgn="auto" hangingPunct="1">
              <a:lnSpc>
                <a:spcPct val="100000"/>
              </a:lnSpc>
              <a:spcAft>
                <a:spcPts val="0"/>
              </a:spcAft>
              <a:buFont typeface="+mj-lt"/>
              <a:buAutoNum type="arabicPeriod"/>
              <a:defRPr/>
            </a:pPr>
            <a:r>
              <a:rPr lang="en-US" sz="2200" dirty="0"/>
              <a:t>It should be associated with the product and resemble it.</a:t>
            </a:r>
            <a:endParaRPr lang="pl-PL" sz="2200" dirty="0"/>
          </a:p>
          <a:p>
            <a:pPr marL="457200" indent="-457200" eaLnBrk="1" fontAlgn="auto" hangingPunct="1">
              <a:lnSpc>
                <a:spcPct val="100000"/>
              </a:lnSpc>
              <a:spcAft>
                <a:spcPts val="0"/>
              </a:spcAft>
              <a:buFont typeface="+mj-lt"/>
              <a:buAutoNum type="arabicPeriod"/>
              <a:defRPr/>
            </a:pPr>
            <a:r>
              <a:rPr lang="en-US" sz="2200" dirty="0"/>
              <a:t>It should be easy to promote in the media.</a:t>
            </a:r>
            <a:endParaRPr lang="pl-PL" sz="2200" dirty="0"/>
          </a:p>
          <a:p>
            <a:pPr marL="457200" indent="-457200" eaLnBrk="1" fontAlgn="auto" hangingPunct="1">
              <a:lnSpc>
                <a:spcPct val="100000"/>
              </a:lnSpc>
              <a:spcAft>
                <a:spcPts val="0"/>
              </a:spcAft>
              <a:buFont typeface="+mj-lt"/>
              <a:buAutoNum type="arabicPeriod"/>
              <a:defRPr/>
            </a:pPr>
            <a:r>
              <a:rPr lang="en-US" sz="2200" dirty="0"/>
              <a:t>It should not evoke negative associations, above all.</a:t>
            </a:r>
            <a:endParaRPr lang="pl-PL" sz="2200" dirty="0"/>
          </a:p>
          <a:p>
            <a:pPr marL="457200" indent="-457200" eaLnBrk="1" fontAlgn="auto" hangingPunct="1">
              <a:lnSpc>
                <a:spcPct val="100000"/>
              </a:lnSpc>
              <a:spcAft>
                <a:spcPts val="0"/>
              </a:spcAft>
              <a:buFont typeface="+mj-lt"/>
              <a:buAutoNum type="arabicPeriod"/>
              <a:defRPr/>
            </a:pPr>
            <a:r>
              <a:rPr lang="en-US" sz="2200" dirty="0"/>
              <a:t>It should contain an element that distinguishes it from the</a:t>
            </a:r>
            <a:r>
              <a:rPr lang="cs-CZ" sz="2200" dirty="0"/>
              <a:t> c</a:t>
            </a:r>
            <a:r>
              <a:rPr lang="en-US" sz="2200" dirty="0" err="1"/>
              <a:t>ompetition</a:t>
            </a:r>
            <a:r>
              <a:rPr lang="en-US" sz="2200" dirty="0"/>
              <a:t>.</a:t>
            </a:r>
            <a:endParaRPr lang="pl-PL"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5B575510-6B6B-4AF5-9572-8D7B8A053EF0}"/>
              </a:ext>
            </a:extLst>
          </p:cNvPr>
          <p:cNvSpPr>
            <a:spLocks noGrp="1" noChangeArrowheads="1"/>
          </p:cNvSpPr>
          <p:nvPr>
            <p:ph idx="1"/>
          </p:nvPr>
        </p:nvSpPr>
        <p:spPr>
          <a:xfrm>
            <a:off x="1898650" y="1196752"/>
            <a:ext cx="7653337" cy="5183187"/>
          </a:xfrm>
        </p:spPr>
        <p:txBody>
          <a:bodyPr/>
          <a:lstStyle/>
          <a:p>
            <a:pPr marL="0" indent="0" eaLnBrk="1" hangingPunct="1">
              <a:buNone/>
            </a:pPr>
            <a:r>
              <a:rPr lang="en-US" altLang="pl-PL" sz="3000" b="1" dirty="0">
                <a:solidFill>
                  <a:srgbClr val="00B0F0"/>
                </a:solidFill>
              </a:rPr>
              <a:t>Examples:</a:t>
            </a:r>
            <a:endParaRPr lang="pl-PL" altLang="pl-PL" sz="3000" b="1" dirty="0">
              <a:solidFill>
                <a:srgbClr val="00B0F0"/>
              </a:solidFill>
            </a:endParaRPr>
          </a:p>
          <a:p>
            <a:pPr marL="0" indent="0" eaLnBrk="1" hangingPunct="1">
              <a:buNone/>
            </a:pPr>
            <a:endParaRPr lang="pl-PL" altLang="pl-PL" b="1" dirty="0"/>
          </a:p>
          <a:p>
            <a:pPr marL="0" indent="0" eaLnBrk="1" hangingPunct="1">
              <a:buNone/>
            </a:pPr>
            <a:r>
              <a:rPr lang="en-US" altLang="pl-PL" sz="2400" dirty="0"/>
              <a:t>Evolution of the Mercedes logo:</a:t>
            </a:r>
            <a:endParaRPr lang="pl-PL" altLang="pl-PL" sz="2400" dirty="0"/>
          </a:p>
          <a:p>
            <a:pPr marL="0" indent="0" eaLnBrk="1" hangingPunct="1">
              <a:buNone/>
            </a:pPr>
            <a:endParaRPr lang="pl-PL" altLang="pl-PL" dirty="0"/>
          </a:p>
          <a:p>
            <a:pPr marL="0" indent="0" eaLnBrk="1" hangingPunct="1">
              <a:buNone/>
            </a:pPr>
            <a:endParaRPr lang="pl-PL" altLang="pl-PL" dirty="0"/>
          </a:p>
          <a:p>
            <a:pPr marL="0" indent="0" eaLnBrk="1" hangingPunct="1">
              <a:buNone/>
            </a:pPr>
            <a:endParaRPr lang="pl-PL" altLang="pl-PL" dirty="0"/>
          </a:p>
          <a:p>
            <a:pPr marL="0" indent="0" eaLnBrk="1" hangingPunct="1">
              <a:buNone/>
            </a:pPr>
            <a:endParaRPr lang="pl-PL" altLang="pl-PL" dirty="0"/>
          </a:p>
          <a:p>
            <a:pPr marL="0" indent="0" eaLnBrk="1" hangingPunct="1">
              <a:buNone/>
            </a:pPr>
            <a:r>
              <a:rPr lang="pl-PL" altLang="pl-PL" sz="2400" dirty="0"/>
              <a:t>Co oznacza logotyp Mercedesa?</a:t>
            </a:r>
          </a:p>
        </p:txBody>
      </p:sp>
      <p:pic>
        <p:nvPicPr>
          <p:cNvPr id="29699" name="Obraz 2">
            <a:extLst>
              <a:ext uri="{FF2B5EF4-FFF2-40B4-BE49-F238E27FC236}">
                <a16:creationId xmlns:a16="http://schemas.microsoft.com/office/drawing/2014/main" id="{23CFCB1D-4D58-4557-A848-17F705C787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993" y="2852936"/>
            <a:ext cx="74866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0D77B168-6B2A-4381-BB58-206B8279F2A6}"/>
              </a:ext>
            </a:extLst>
          </p:cNvPr>
          <p:cNvSpPr>
            <a:spLocks noGrp="1" noChangeArrowheads="1"/>
          </p:cNvSpPr>
          <p:nvPr>
            <p:ph idx="1"/>
          </p:nvPr>
        </p:nvSpPr>
        <p:spPr>
          <a:xfrm>
            <a:off x="1271464" y="2060849"/>
            <a:ext cx="10153128" cy="2952328"/>
          </a:xfrm>
        </p:spPr>
        <p:txBody>
          <a:bodyPr>
            <a:normAutofit/>
          </a:bodyPr>
          <a:lstStyle/>
          <a:p>
            <a:pPr marL="0" indent="0" eaLnBrk="1" hangingPunct="1">
              <a:buNone/>
            </a:pPr>
            <a:r>
              <a:rPr lang="en-US" altLang="pl-PL" sz="2200" dirty="0"/>
              <a:t>The Mercedes-Benz brand logo is a simplification of a three-pointed star, which was originally intended to symbolize the capabilities of designed and manufactured engines in the sea, in the air and on land, i.e. the brand's dominion in these three environments.</a:t>
            </a:r>
            <a:endParaRPr lang="pl-PL" altLang="pl-PL" sz="2200" dirty="0"/>
          </a:p>
          <a:p>
            <a:pPr marL="0" indent="0" eaLnBrk="1" hangingPunct="1">
              <a:buNone/>
            </a:pPr>
            <a:endParaRPr lang="pl-PL" altLang="pl-PL" sz="2200" dirty="0"/>
          </a:p>
          <a:p>
            <a:pPr marL="0" indent="0" eaLnBrk="1" hangingPunct="1">
              <a:buNone/>
            </a:pPr>
            <a:r>
              <a:rPr lang="en-US" altLang="pl-PL" sz="2200" dirty="0"/>
              <a:t>(Daimler-</a:t>
            </a:r>
            <a:r>
              <a:rPr lang="en-US" altLang="pl-PL" sz="2200" dirty="0" err="1"/>
              <a:t>Motoren</a:t>
            </a:r>
            <a:r>
              <a:rPr lang="en-US" altLang="pl-PL" sz="2200" dirty="0"/>
              <a:t>-Gesellschaft (DMG), and later Daimler-Benz or Mercedes-Benz, did not originally produce only cars).</a:t>
            </a:r>
            <a:endParaRPr lang="pl-PL" altLang="pl-PL" sz="2200" dirty="0"/>
          </a:p>
          <a:p>
            <a:pPr marL="0" indent="0" eaLnBrk="1" hangingPunct="1">
              <a:buNone/>
            </a:pPr>
            <a:endParaRPr lang="pl-PL" altLang="pl-PL" sz="2200" dirty="0"/>
          </a:p>
          <a:p>
            <a:pPr marL="0" indent="0" eaLnBrk="1" hangingPunct="1">
              <a:buNone/>
            </a:pPr>
            <a:endParaRPr lang="pl-PL" altLang="pl-PL" sz="2200" dirty="0"/>
          </a:p>
          <a:p>
            <a:pPr marL="0" indent="0" eaLnBrk="1" hangingPunct="1">
              <a:buNone/>
            </a:pPr>
            <a:endParaRPr lang="pl-PL" altLang="pl-PL"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E16B6367-DC6A-4405-81DE-2FDAB90CD476}"/>
              </a:ext>
            </a:extLst>
          </p:cNvPr>
          <p:cNvSpPr>
            <a:spLocks noGrp="1" noChangeArrowheads="1"/>
          </p:cNvSpPr>
          <p:nvPr>
            <p:ph idx="1"/>
          </p:nvPr>
        </p:nvSpPr>
        <p:spPr>
          <a:xfrm>
            <a:off x="1991544" y="980728"/>
            <a:ext cx="7153275" cy="5472112"/>
          </a:xfrm>
        </p:spPr>
        <p:txBody>
          <a:bodyPr/>
          <a:lstStyle/>
          <a:p>
            <a:pPr marL="0" indent="0" eaLnBrk="1" hangingPunct="1">
              <a:buNone/>
            </a:pPr>
            <a:r>
              <a:rPr lang="en-US" altLang="pl-PL" sz="2400" dirty="0"/>
              <a:t>Evolution of the Apple brand logo:</a:t>
            </a:r>
            <a:endParaRPr lang="pl-PL" altLang="pl-PL" sz="2400" dirty="0"/>
          </a:p>
          <a:p>
            <a:pPr marL="0" indent="0" eaLnBrk="1" hangingPunct="1">
              <a:buNone/>
            </a:pPr>
            <a:endParaRPr lang="pl-PL" altLang="pl-PL" sz="2400" dirty="0"/>
          </a:p>
          <a:p>
            <a:pPr marL="0" indent="0" eaLnBrk="1" hangingPunct="1">
              <a:buNone/>
            </a:pPr>
            <a:endParaRPr lang="pl-PL" altLang="pl-PL" dirty="0"/>
          </a:p>
        </p:txBody>
      </p:sp>
      <p:pic>
        <p:nvPicPr>
          <p:cNvPr id="33795" name="Obraz 3">
            <a:extLst>
              <a:ext uri="{FF2B5EF4-FFF2-40B4-BE49-F238E27FC236}">
                <a16:creationId xmlns:a16="http://schemas.microsoft.com/office/drawing/2014/main" id="{3AA1E0C9-8BA7-49B6-BADD-CE8DF87B93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916832"/>
            <a:ext cx="4418013"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Obraz 4">
            <a:extLst>
              <a:ext uri="{FF2B5EF4-FFF2-40B4-BE49-F238E27FC236}">
                <a16:creationId xmlns:a16="http://schemas.microsoft.com/office/drawing/2014/main" id="{49A1EFD0-9B3C-4762-B7E2-576E50D20E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4136" y="3832943"/>
            <a:ext cx="441801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pole tekstowe 6">
            <a:extLst>
              <a:ext uri="{FF2B5EF4-FFF2-40B4-BE49-F238E27FC236}">
                <a16:creationId xmlns:a16="http://schemas.microsoft.com/office/drawing/2014/main" id="{B90C456D-42B4-4F3B-9DD6-BAA8CB7FC725}"/>
              </a:ext>
            </a:extLst>
          </p:cNvPr>
          <p:cNvSpPr txBox="1">
            <a:spLocks noChangeArrowheads="1"/>
          </p:cNvSpPr>
          <p:nvPr/>
        </p:nvSpPr>
        <p:spPr bwMode="auto">
          <a:xfrm>
            <a:off x="6675438" y="1916832"/>
            <a:ext cx="453313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pl-PL" sz="2200" dirty="0">
                <a:latin typeface="Arial" panose="020B0604020202020204" pitchFamily="34" charset="0"/>
                <a:cs typeface="Arial" panose="020B0604020202020204" pitchFamily="34" charset="0"/>
              </a:rPr>
              <a:t>The first Apple Inc. logo it was designed in 1976 by Ronald Wayne, whose design referred to Isaac Newton, who had an apple fall on his head, had an epiphany and thus discovered the law of gravity. </a:t>
            </a:r>
            <a:endParaRPr lang="pl-PL" altLang="pl-PL" sz="2200" dirty="0">
              <a:latin typeface="Arial" panose="020B0604020202020204" pitchFamily="34" charset="0"/>
              <a:cs typeface="Arial" panose="020B0604020202020204" pitchFamily="34" charset="0"/>
            </a:endParaRPr>
          </a:p>
          <a:p>
            <a:pPr eaLnBrk="1" hangingPunct="1"/>
            <a:endParaRPr lang="pl-PL" altLang="pl-PL" sz="2200" dirty="0">
              <a:latin typeface="Arial" panose="020B0604020202020204" pitchFamily="34" charset="0"/>
              <a:cs typeface="Arial" panose="020B0604020202020204" pitchFamily="34" charset="0"/>
            </a:endParaRPr>
          </a:p>
          <a:p>
            <a:pPr eaLnBrk="1" hangingPunct="1"/>
            <a:r>
              <a:rPr lang="en-US" altLang="pl-PL" sz="2200" dirty="0">
                <a:latin typeface="Arial" panose="020B0604020202020204" pitchFamily="34" charset="0"/>
                <a:cs typeface="Arial" panose="020B0604020202020204" pitchFamily="34" charset="0"/>
              </a:rPr>
              <a:t>The scene depicted in the logo was very elaborate and decorative.</a:t>
            </a:r>
            <a:endParaRPr lang="pl-PL" altLang="pl-PL" sz="2200"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FF1D5DCB-4285-41EA-860D-6BF7EA71F89D}"/>
              </a:ext>
            </a:extLst>
          </p:cNvPr>
          <p:cNvSpPr>
            <a:spLocks noGrp="1" noChangeArrowheads="1"/>
          </p:cNvSpPr>
          <p:nvPr>
            <p:ph idx="1"/>
          </p:nvPr>
        </p:nvSpPr>
        <p:spPr>
          <a:xfrm>
            <a:off x="1416090" y="1340768"/>
            <a:ext cx="9934498" cy="5688012"/>
          </a:xfrm>
        </p:spPr>
        <p:txBody>
          <a:bodyPr rtlCol="0">
            <a:normAutofit/>
          </a:bodyPr>
          <a:lstStyle/>
          <a:p>
            <a:pPr marL="0" indent="0" eaLnBrk="1" fontAlgn="auto" hangingPunct="1">
              <a:spcAft>
                <a:spcPts val="0"/>
              </a:spcAft>
              <a:buNone/>
              <a:defRPr/>
            </a:pPr>
            <a:r>
              <a:rPr lang="en-US" sz="2000" b="1" dirty="0"/>
              <a:t>Examples of…</a:t>
            </a:r>
            <a:r>
              <a:rPr lang="pl-PL" sz="2000" b="1" dirty="0"/>
              <a:t> </a:t>
            </a:r>
            <a:r>
              <a:rPr lang="en-US" sz="2000" b="1" dirty="0"/>
              <a:t>unfortunate brand names:</a:t>
            </a:r>
            <a:endParaRPr lang="pl-PL" sz="2000" b="1" dirty="0"/>
          </a:p>
          <a:p>
            <a:pPr marL="457200" indent="-457200" eaLnBrk="1" fontAlgn="auto" hangingPunct="1">
              <a:spcAft>
                <a:spcPts val="0"/>
              </a:spcAft>
              <a:buFont typeface="Arial" panose="020B0604020202020204" pitchFamily="34" charset="0"/>
              <a:buAutoNum type="arabicPeriod"/>
              <a:defRPr/>
            </a:pPr>
            <a:r>
              <a:rPr lang="en-US" sz="2000" b="1" dirty="0"/>
              <a:t>OSRAM</a:t>
            </a:r>
            <a:r>
              <a:rPr lang="pl-PL" sz="2000" b="1" dirty="0"/>
              <a:t> </a:t>
            </a:r>
            <a:r>
              <a:rPr lang="en-US" sz="2000" b="1" dirty="0"/>
              <a:t>-</a:t>
            </a:r>
            <a:r>
              <a:rPr lang="en-US" sz="2000" dirty="0"/>
              <a:t> the name was created from the combination of two words "</a:t>
            </a:r>
            <a:r>
              <a:rPr lang="en-US" sz="2000" dirty="0" err="1"/>
              <a:t>osm</a:t>
            </a:r>
            <a:r>
              <a:rPr lang="en-US" sz="2000" dirty="0"/>
              <a:t>" and "wolfram", in Polish it means... pooping on something/someone</a:t>
            </a:r>
            <a:endParaRPr lang="pl-PL" sz="2000" dirty="0"/>
          </a:p>
          <a:p>
            <a:pPr marL="457200" indent="-457200" eaLnBrk="1" fontAlgn="auto" hangingPunct="1">
              <a:spcAft>
                <a:spcPts val="0"/>
              </a:spcAft>
              <a:buFont typeface="Arial" panose="020B0604020202020204" pitchFamily="34" charset="0"/>
              <a:buAutoNum type="arabicPeriod"/>
              <a:defRPr/>
            </a:pPr>
            <a:r>
              <a:rPr lang="en-US" sz="2000" b="1" dirty="0"/>
              <a:t>SRAM</a:t>
            </a:r>
            <a:r>
              <a:rPr lang="pl-PL" sz="2000" b="1" dirty="0"/>
              <a:t> -</a:t>
            </a:r>
            <a:r>
              <a:rPr lang="en-US" sz="2000" b="1" dirty="0"/>
              <a:t> </a:t>
            </a:r>
            <a:r>
              <a:rPr lang="en-US" sz="2000" dirty="0"/>
              <a:t>an American manufacturer of bicycle accessories, the second largest in the world after Shimano. The name comes from the names of the founders: Scott, Ray and Sam. The meaning is similar to the previous example</a:t>
            </a:r>
            <a:endParaRPr lang="pl-PL" sz="2000" dirty="0"/>
          </a:p>
          <a:p>
            <a:pPr marL="457200" indent="-457200" eaLnBrk="1" fontAlgn="auto" hangingPunct="1">
              <a:spcAft>
                <a:spcPts val="0"/>
              </a:spcAft>
              <a:buFont typeface="Arial" panose="020B0604020202020204" pitchFamily="34" charset="0"/>
              <a:buAutoNum type="arabicPeriod"/>
              <a:defRPr/>
            </a:pPr>
            <a:r>
              <a:rPr lang="pl-PL" sz="2000" b="1" dirty="0"/>
              <a:t>Y</a:t>
            </a:r>
            <a:r>
              <a:rPr lang="en-US" sz="2000" b="1" dirty="0" err="1"/>
              <a:t>ebane</a:t>
            </a:r>
            <a:r>
              <a:rPr lang="en-US" sz="2000" b="1" dirty="0"/>
              <a:t> (</a:t>
            </a:r>
            <a:r>
              <a:rPr lang="en-US" sz="2000" b="1" dirty="0" err="1"/>
              <a:t>Yebane</a:t>
            </a:r>
            <a:r>
              <a:rPr lang="en-US" sz="2000" b="1" dirty="0"/>
              <a:t> Española S.A.)</a:t>
            </a:r>
            <a:r>
              <a:rPr lang="pl-PL" sz="2000" b="1" dirty="0"/>
              <a:t> -</a:t>
            </a:r>
            <a:r>
              <a:rPr lang="en-US" sz="2000" b="1" dirty="0"/>
              <a:t> </a:t>
            </a:r>
            <a:r>
              <a:rPr lang="en-US" sz="2000" dirty="0"/>
              <a:t>a Spanish manufacturer of fabrics and curtains, in Polish ... means one of the curses.</a:t>
            </a:r>
            <a:endParaRPr lang="pl-PL" sz="2000" dirty="0"/>
          </a:p>
          <a:p>
            <a:pPr marL="457200" indent="-457200" eaLnBrk="1" fontAlgn="auto" hangingPunct="1">
              <a:spcAft>
                <a:spcPts val="0"/>
              </a:spcAft>
              <a:buFont typeface="Arial" panose="020B0604020202020204" pitchFamily="34" charset="0"/>
              <a:buAutoNum type="arabicPeriod"/>
              <a:defRPr/>
            </a:pPr>
            <a:r>
              <a:rPr lang="en-US" sz="2000" b="1" dirty="0"/>
              <a:t>Pupa Milano - </a:t>
            </a:r>
            <a:r>
              <a:rPr lang="en-US" sz="2000" dirty="0"/>
              <a:t>the Italian name of cosmetics, pupa in Spanish means, among others, pupa</a:t>
            </a:r>
            <a:r>
              <a:rPr lang="pl-PL" sz="2000" dirty="0"/>
              <a:t>/</a:t>
            </a:r>
            <a:r>
              <a:rPr lang="pl-PL" sz="2000" dirty="0" err="1"/>
              <a:t>chrysalis</a:t>
            </a:r>
            <a:r>
              <a:rPr lang="en-US" sz="2000" dirty="0"/>
              <a:t>, rash, scab.</a:t>
            </a:r>
            <a:endParaRPr lang="pl-PL" sz="2000" dirty="0"/>
          </a:p>
          <a:p>
            <a:pPr marL="457200" indent="-457200" eaLnBrk="1" fontAlgn="auto" hangingPunct="1">
              <a:spcAft>
                <a:spcPts val="0"/>
              </a:spcAft>
              <a:buFont typeface="Arial" panose="020B0604020202020204" pitchFamily="34" charset="0"/>
              <a:buAutoNum type="arabicPeriod"/>
              <a:defRPr/>
            </a:pPr>
            <a:endParaRPr lang="pl-PL" sz="2000" dirty="0"/>
          </a:p>
          <a:p>
            <a:pPr marL="457200" indent="-457200" eaLnBrk="1" fontAlgn="auto" hangingPunct="1">
              <a:spcAft>
                <a:spcPts val="0"/>
              </a:spcAft>
              <a:buFont typeface="Arial" panose="020B0604020202020204" pitchFamily="34" charset="0"/>
              <a:buAutoNum type="arabicPeriod"/>
              <a:defRPr/>
            </a:pPr>
            <a:endParaRPr lang="pl-PL" sz="2000" b="1" dirty="0"/>
          </a:p>
          <a:p>
            <a:pPr marL="457200" indent="-457200" eaLnBrk="1" fontAlgn="auto" hangingPunct="1">
              <a:spcAft>
                <a:spcPts val="0"/>
              </a:spcAft>
              <a:buFont typeface="Arial" panose="020B0604020202020204" pitchFamily="34" charset="0"/>
              <a:buAutoNum type="arabicPeriod"/>
              <a:defRPr/>
            </a:pPr>
            <a:endParaRPr lang="pl-PL" sz="2000" dirty="0"/>
          </a:p>
          <a:p>
            <a:pPr marL="457200" indent="-457200" eaLnBrk="1" fontAlgn="auto" hangingPunct="1">
              <a:spcAft>
                <a:spcPts val="0"/>
              </a:spcAft>
              <a:buFont typeface="Arial" panose="020B0604020202020204" pitchFamily="34" charset="0"/>
              <a:buAutoNum type="arabicPeriod"/>
              <a:defRPr/>
            </a:pPr>
            <a:endParaRPr lang="pl-PL" sz="2000" dirty="0"/>
          </a:p>
          <a:p>
            <a:pPr marL="457200" indent="-457200" eaLnBrk="1" fontAlgn="auto" hangingPunct="1">
              <a:spcAft>
                <a:spcPts val="0"/>
              </a:spcAft>
              <a:buFont typeface="Arial" panose="020B0604020202020204" pitchFamily="34" charset="0"/>
              <a:buAutoNum type="arabicPeriod"/>
              <a:defRPr/>
            </a:pPr>
            <a:endParaRPr lang="pl-PL" sz="2000" dirty="0"/>
          </a:p>
          <a:p>
            <a:pPr marL="457200" indent="-457200" eaLnBrk="1" fontAlgn="auto" hangingPunct="1">
              <a:spcAft>
                <a:spcPts val="0"/>
              </a:spcAft>
              <a:buFont typeface="Arial" panose="020B0604020202020204" pitchFamily="34" charset="0"/>
              <a:buAutoNum type="arabicPeriod"/>
              <a:defRPr/>
            </a:pPr>
            <a:endParaRPr lang="pl-PL" sz="2000" dirty="0"/>
          </a:p>
          <a:p>
            <a:pPr marL="0" indent="0" eaLnBrk="1" fontAlgn="auto" hangingPunct="1">
              <a:spcAft>
                <a:spcPts val="0"/>
              </a:spcAft>
              <a:buNone/>
              <a:defRPr/>
            </a:pPr>
            <a:endParaRPr lang="pl-PL" sz="2000" dirty="0"/>
          </a:p>
          <a:p>
            <a:pPr marL="0" indent="0" eaLnBrk="1" fontAlgn="auto" hangingPunct="1">
              <a:spcAft>
                <a:spcPts val="0"/>
              </a:spcAft>
              <a:buNone/>
              <a:defRPr/>
            </a:pPr>
            <a:endParaRPr lang="pl-PL" sz="2000" dirty="0"/>
          </a:p>
          <a:p>
            <a:pPr marL="0" indent="0" eaLnBrk="1" fontAlgn="auto" hangingPunct="1">
              <a:spcAft>
                <a:spcPts val="0"/>
              </a:spcAft>
              <a:buNone/>
              <a:defRPr/>
            </a:pPr>
            <a:endParaRPr lang="pl-PL" sz="2000" dirty="0"/>
          </a:p>
          <a:p>
            <a:pPr marL="0" indent="0" eaLnBrk="1" fontAlgn="auto" hangingPunct="1">
              <a:spcAft>
                <a:spcPts val="0"/>
              </a:spcAft>
              <a:buNone/>
              <a:defRPr/>
            </a:pPr>
            <a:endParaRPr lang="pl-PL" sz="2000" dirty="0"/>
          </a:p>
        </p:txBody>
      </p:sp>
      <p:pic>
        <p:nvPicPr>
          <p:cNvPr id="35843" name="Obraz 2">
            <a:extLst>
              <a:ext uri="{FF2B5EF4-FFF2-40B4-BE49-F238E27FC236}">
                <a16:creationId xmlns:a16="http://schemas.microsoft.com/office/drawing/2014/main" id="{5B7A882A-2E6B-4442-B79F-30E985851D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9" y="5045076"/>
            <a:ext cx="23828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Obraz 5">
            <a:extLst>
              <a:ext uri="{FF2B5EF4-FFF2-40B4-BE49-F238E27FC236}">
                <a16:creationId xmlns:a16="http://schemas.microsoft.com/office/drawing/2014/main" id="{A6C77BC6-58EE-4733-9957-F22A40DC99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2539" y="5045076"/>
            <a:ext cx="23780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FCBDFB89-5894-4D77-9DDD-0DD160582F07}"/>
              </a:ext>
            </a:extLst>
          </p:cNvPr>
          <p:cNvSpPr>
            <a:spLocks noGrp="1" noChangeArrowheads="1"/>
          </p:cNvSpPr>
          <p:nvPr>
            <p:ph idx="1"/>
          </p:nvPr>
        </p:nvSpPr>
        <p:spPr>
          <a:xfrm>
            <a:off x="2567608" y="1628800"/>
            <a:ext cx="7200800" cy="4933950"/>
          </a:xfrm>
        </p:spPr>
        <p:txBody>
          <a:bodyPr>
            <a:normAutofit/>
          </a:bodyPr>
          <a:lstStyle/>
          <a:p>
            <a:pPr marL="0" indent="0" eaLnBrk="1" hangingPunct="1">
              <a:buNone/>
            </a:pPr>
            <a:r>
              <a:rPr lang="en-US" altLang="pl-PL" sz="2400" b="1" dirty="0"/>
              <a:t>Exercise 1:</a:t>
            </a:r>
            <a:endParaRPr lang="pl-PL" altLang="pl-PL" sz="2400" b="1" dirty="0"/>
          </a:p>
          <a:p>
            <a:pPr marL="0" indent="0" eaLnBrk="1" hangingPunct="1">
              <a:buNone/>
            </a:pPr>
            <a:r>
              <a:rPr lang="en-US" altLang="pl-PL" sz="2400" dirty="0"/>
              <a:t>Which of the following city logos is the best? Justify in 2-3 sentences.</a:t>
            </a:r>
            <a:endParaRPr lang="pl-PL" altLang="pl-PL" sz="2400" dirty="0"/>
          </a:p>
        </p:txBody>
      </p:sp>
      <p:pic>
        <p:nvPicPr>
          <p:cNvPr id="37891" name="Obraz 1">
            <a:extLst>
              <a:ext uri="{FF2B5EF4-FFF2-40B4-BE49-F238E27FC236}">
                <a16:creationId xmlns:a16="http://schemas.microsoft.com/office/drawing/2014/main" id="{85224456-DEB8-4BED-BA64-A2A4567A67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168" y="3429000"/>
            <a:ext cx="669766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65BDE31F-B3D3-40BD-9628-54F99A9D9D18}"/>
              </a:ext>
            </a:extLst>
          </p:cNvPr>
          <p:cNvSpPr>
            <a:spLocks noGrp="1" noChangeArrowheads="1"/>
          </p:cNvSpPr>
          <p:nvPr>
            <p:ph idx="1"/>
          </p:nvPr>
        </p:nvSpPr>
        <p:spPr>
          <a:xfrm>
            <a:off x="2639616" y="1700808"/>
            <a:ext cx="8208912" cy="4933950"/>
          </a:xfrm>
        </p:spPr>
        <p:txBody>
          <a:bodyPr>
            <a:normAutofit/>
          </a:bodyPr>
          <a:lstStyle/>
          <a:p>
            <a:pPr marL="0" indent="0" eaLnBrk="1" hangingPunct="1">
              <a:buNone/>
            </a:pPr>
            <a:r>
              <a:rPr lang="en-US" altLang="pl-PL" sz="2400" b="1" dirty="0"/>
              <a:t>Exercise 2:</a:t>
            </a:r>
            <a:endParaRPr lang="pl-PL" altLang="pl-PL" sz="2400" b="1" dirty="0"/>
          </a:p>
          <a:p>
            <a:pPr marL="0" indent="0" eaLnBrk="1" hangingPunct="1">
              <a:buNone/>
            </a:pPr>
            <a:r>
              <a:rPr lang="en-US" altLang="pl-PL" sz="2400" dirty="0"/>
              <a:t>Design a name and logo for any brand from any industry.</a:t>
            </a:r>
            <a:endParaRPr lang="pl-PL" altLang="pl-PL"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a:extLst>
              <a:ext uri="{FF2B5EF4-FFF2-40B4-BE49-F238E27FC236}">
                <a16:creationId xmlns:a16="http://schemas.microsoft.com/office/drawing/2014/main" id="{6C85F371-CE6F-4E49-8A9F-DF2B3D6B4702}"/>
              </a:ext>
            </a:extLst>
          </p:cNvPr>
          <p:cNvSpPr>
            <a:spLocks noGrp="1" noChangeArrowheads="1"/>
          </p:cNvSpPr>
          <p:nvPr>
            <p:ph idx="1"/>
          </p:nvPr>
        </p:nvSpPr>
        <p:spPr>
          <a:xfrm>
            <a:off x="1559496" y="1492250"/>
            <a:ext cx="9505056" cy="5365750"/>
          </a:xfrm>
        </p:spPr>
        <p:txBody>
          <a:bodyPr rtlCol="0">
            <a:normAutofit/>
          </a:bodyPr>
          <a:lstStyle/>
          <a:p>
            <a:pPr marL="0" indent="0" eaLnBrk="1" fontAlgn="auto" hangingPunct="1">
              <a:spcAft>
                <a:spcPts val="0"/>
              </a:spcAft>
              <a:buNone/>
              <a:defRPr/>
            </a:pPr>
            <a:r>
              <a:rPr lang="pl-PL" sz="2400" b="1" dirty="0" err="1"/>
              <a:t>Bibliography</a:t>
            </a:r>
            <a:r>
              <a:rPr lang="pl-PL" sz="2400" b="1" dirty="0"/>
              <a:t>:</a:t>
            </a:r>
          </a:p>
          <a:p>
            <a:pPr marL="457200" indent="-457200" eaLnBrk="1" fontAlgn="auto" hangingPunct="1">
              <a:spcAft>
                <a:spcPts val="0"/>
              </a:spcAft>
              <a:buFont typeface="+mj-lt"/>
              <a:buAutoNum type="arabicPeriod"/>
              <a:defRPr/>
            </a:pPr>
            <a:r>
              <a:rPr lang="pl-PL" sz="2400" dirty="0"/>
              <a:t>Keller, K. L. (2002). </a:t>
            </a:r>
            <a:r>
              <a:rPr lang="pl-PL" sz="2400" dirty="0" err="1"/>
              <a:t>Branding</a:t>
            </a:r>
            <a:r>
              <a:rPr lang="pl-PL" sz="2400" dirty="0"/>
              <a:t> and </a:t>
            </a:r>
            <a:r>
              <a:rPr lang="pl-PL" sz="2400" dirty="0" err="1"/>
              <a:t>brand</a:t>
            </a:r>
            <a:r>
              <a:rPr lang="pl-PL" sz="2400" dirty="0"/>
              <a:t> equity. Cambridge, Mass: Marketing Science </a:t>
            </a:r>
            <a:r>
              <a:rPr lang="pl-PL" sz="2400" dirty="0" err="1"/>
              <a:t>Institute</a:t>
            </a:r>
            <a:r>
              <a:rPr lang="pl-PL" sz="2400" dirty="0"/>
              <a:t>.</a:t>
            </a:r>
          </a:p>
          <a:p>
            <a:pPr marL="457200" indent="-457200" eaLnBrk="1" fontAlgn="auto" hangingPunct="1">
              <a:spcAft>
                <a:spcPts val="0"/>
              </a:spcAft>
              <a:buFont typeface="+mj-lt"/>
              <a:buAutoNum type="arabicPeriod"/>
              <a:defRPr/>
            </a:pPr>
            <a:r>
              <a:rPr lang="pl-PL" sz="2400" dirty="0" err="1"/>
              <a:t>Kotler</a:t>
            </a:r>
            <a:r>
              <a:rPr lang="pl-PL" sz="2400" dirty="0"/>
              <a:t>, P., Armstrong, G. </a:t>
            </a:r>
            <a:r>
              <a:rPr lang="pl-PL" sz="2400" dirty="0" err="1"/>
              <a:t>Opresnik</a:t>
            </a:r>
            <a:r>
              <a:rPr lang="pl-PL" sz="2400" dirty="0"/>
              <a:t>, M. O. (2018). </a:t>
            </a:r>
            <a:r>
              <a:rPr lang="pl-PL" sz="2400" dirty="0" err="1"/>
              <a:t>Principles</a:t>
            </a:r>
            <a:r>
              <a:rPr lang="pl-PL" sz="2400" dirty="0"/>
              <a:t> of marketing. </a:t>
            </a:r>
            <a:r>
              <a:rPr lang="pl-PL" sz="2400" dirty="0" err="1"/>
              <a:t>Harlow</a:t>
            </a:r>
            <a:r>
              <a:rPr lang="pl-PL" sz="2400" dirty="0"/>
              <a:t> [etc.]: Pearson </a:t>
            </a:r>
            <a:r>
              <a:rPr lang="pl-PL" sz="2400" dirty="0" err="1"/>
              <a:t>Education</a:t>
            </a:r>
            <a:r>
              <a:rPr lang="pl-PL" sz="2400" dirty="0"/>
              <a:t> Limited.</a:t>
            </a:r>
          </a:p>
          <a:p>
            <a:pPr marL="457200" indent="-457200" eaLnBrk="1" fontAlgn="auto" hangingPunct="1">
              <a:spcAft>
                <a:spcPts val="0"/>
              </a:spcAft>
              <a:buFont typeface="+mj-lt"/>
              <a:buAutoNum type="arabicPeriod"/>
              <a:defRPr/>
            </a:pPr>
            <a:r>
              <a:rPr lang="pl-PL" sz="2400" dirty="0"/>
              <a:t>Wheeler, A. (2012). </a:t>
            </a:r>
            <a:r>
              <a:rPr lang="pl-PL" sz="2400" dirty="0" err="1"/>
              <a:t>Branding</a:t>
            </a:r>
            <a:r>
              <a:rPr lang="pl-PL" sz="2400" dirty="0"/>
              <a:t>: a </a:t>
            </a:r>
            <a:r>
              <a:rPr lang="pl-PL" sz="2400" dirty="0" err="1"/>
              <a:t>guide</a:t>
            </a:r>
            <a:r>
              <a:rPr lang="pl-PL" sz="2400" dirty="0"/>
              <a:t> for </a:t>
            </a:r>
            <a:r>
              <a:rPr lang="pl-PL" sz="2400" dirty="0" err="1"/>
              <a:t>brand</a:t>
            </a:r>
            <a:r>
              <a:rPr lang="pl-PL" sz="2400" dirty="0"/>
              <a:t> </a:t>
            </a:r>
            <a:r>
              <a:rPr lang="pl-PL" sz="2400" dirty="0" err="1"/>
              <a:t>managers</a:t>
            </a:r>
            <a:r>
              <a:rPr lang="pl-PL" sz="2400" dirty="0"/>
              <a:t>. </a:t>
            </a:r>
            <a:r>
              <a:rPr lang="pl-PL" sz="2400" dirty="0" err="1"/>
              <a:t>Warsaw</a:t>
            </a:r>
            <a:r>
              <a:rPr lang="pl-PL" sz="2400" dirty="0"/>
              <a:t>: PWN </a:t>
            </a:r>
            <a:r>
              <a:rPr lang="pl-PL" sz="2400" dirty="0" err="1"/>
              <a:t>Scientific</a:t>
            </a:r>
            <a:r>
              <a:rPr lang="pl-PL" sz="2400" dirty="0"/>
              <a:t> Publishing House.</a:t>
            </a:r>
          </a:p>
          <a:p>
            <a:pPr marL="457200" indent="-457200" eaLnBrk="1" fontAlgn="auto" hangingPunct="1">
              <a:spcAft>
                <a:spcPts val="0"/>
              </a:spcAft>
              <a:buFont typeface="+mj-lt"/>
              <a:buAutoNum type="arabicPeriod"/>
              <a:defRPr/>
            </a:pPr>
            <a:r>
              <a:rPr lang="pl-PL" sz="2400" dirty="0"/>
              <a:t>Pogorzelski, J. (2015). Brand in </a:t>
            </a:r>
            <a:r>
              <a:rPr lang="pl-PL" sz="2400" dirty="0" err="1"/>
              <a:t>four</a:t>
            </a:r>
            <a:r>
              <a:rPr lang="pl-PL" sz="2400" dirty="0"/>
              <a:t> </a:t>
            </a:r>
            <a:r>
              <a:rPr lang="pl-PL" sz="2400" dirty="0" err="1"/>
              <a:t>ways</a:t>
            </a:r>
            <a:r>
              <a:rPr lang="pl-PL" sz="2400" dirty="0"/>
              <a:t>: </a:t>
            </a:r>
            <a:r>
              <a:rPr lang="pl-PL" sz="2400" dirty="0" err="1"/>
              <a:t>perceptual</a:t>
            </a:r>
            <a:r>
              <a:rPr lang="pl-PL" sz="2400" dirty="0"/>
              <a:t>, </a:t>
            </a:r>
            <a:r>
              <a:rPr lang="pl-PL" sz="2400" dirty="0" err="1"/>
              <a:t>emotional</a:t>
            </a:r>
            <a:r>
              <a:rPr lang="pl-PL" sz="2400" dirty="0"/>
              <a:t>, </a:t>
            </a:r>
            <a:r>
              <a:rPr lang="pl-PL" sz="2400" dirty="0" err="1"/>
              <a:t>social</a:t>
            </a:r>
            <a:r>
              <a:rPr lang="pl-PL" sz="2400" dirty="0"/>
              <a:t> and </a:t>
            </a:r>
            <a:r>
              <a:rPr lang="pl-PL" sz="2400" dirty="0" err="1"/>
              <a:t>cultural</a:t>
            </a:r>
            <a:r>
              <a:rPr lang="pl-PL" sz="2400" dirty="0"/>
              <a:t> </a:t>
            </a:r>
            <a:r>
              <a:rPr lang="pl-PL" sz="2400" dirty="0" err="1"/>
              <a:t>branding</a:t>
            </a:r>
            <a:r>
              <a:rPr lang="pl-PL" sz="2400" dirty="0"/>
              <a:t>. </a:t>
            </a:r>
            <a:r>
              <a:rPr lang="pl-PL" sz="2400" dirty="0" err="1"/>
              <a:t>Warsaw</a:t>
            </a:r>
            <a:r>
              <a:rPr lang="pl-PL" sz="2400" dirty="0"/>
              <a:t>: Wolters Kluwer.</a:t>
            </a:r>
          </a:p>
          <a:p>
            <a:pPr marL="0" indent="0" eaLnBrk="1" fontAlgn="auto" hangingPunct="1">
              <a:spcAft>
                <a:spcPts val="0"/>
              </a:spcAft>
              <a:buNone/>
              <a:defRPr/>
            </a:pPr>
            <a:endParaRPr lang="pl-PL"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ymbol zastępczy zawartości 2">
            <a:extLst>
              <a:ext uri="{FF2B5EF4-FFF2-40B4-BE49-F238E27FC236}">
                <a16:creationId xmlns:a16="http://schemas.microsoft.com/office/drawing/2014/main" id="{6D92756C-9F43-468E-923C-D44755FF217C}"/>
              </a:ext>
            </a:extLst>
          </p:cNvPr>
          <p:cNvSpPr>
            <a:spLocks noGrp="1"/>
          </p:cNvSpPr>
          <p:nvPr>
            <p:ph idx="1"/>
          </p:nvPr>
        </p:nvSpPr>
        <p:spPr>
          <a:xfrm>
            <a:off x="838200" y="1700808"/>
            <a:ext cx="10515600" cy="3791983"/>
          </a:xfrm>
        </p:spPr>
        <p:txBody>
          <a:bodyPr>
            <a:normAutofit/>
          </a:bodyPr>
          <a:lstStyle/>
          <a:p>
            <a:pPr marL="0" indent="0" algn="ctr" eaLnBrk="1" hangingPunct="1">
              <a:buNone/>
            </a:pPr>
            <a:endParaRPr lang="pl-PL" altLang="pl-PL" sz="4000" b="1" dirty="0">
              <a:solidFill>
                <a:srgbClr val="00B0F0"/>
              </a:solidFill>
            </a:endParaRPr>
          </a:p>
          <a:p>
            <a:pPr marL="0" indent="0" algn="ctr" eaLnBrk="1" hangingPunct="1">
              <a:buNone/>
            </a:pPr>
            <a:endParaRPr lang="pl-PL" altLang="pl-PL" sz="4000" b="1" dirty="0">
              <a:solidFill>
                <a:srgbClr val="00B0F0"/>
              </a:solidFill>
            </a:endParaRPr>
          </a:p>
          <a:p>
            <a:pPr marL="0" indent="0" algn="ctr" eaLnBrk="1" hangingPunct="1">
              <a:buNone/>
            </a:pPr>
            <a:r>
              <a:rPr lang="en-US" altLang="pl-PL" sz="4000" b="1" dirty="0">
                <a:solidFill>
                  <a:srgbClr val="00B0F0"/>
                </a:solidFill>
              </a:rPr>
              <a:t>Thank you for your attention!</a:t>
            </a:r>
            <a:endParaRPr lang="pl-PL" altLang="pl-PL" sz="4000" b="1" dirty="0">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35974F40-F4AF-40CE-8FD3-431DD11AD5E9}"/>
              </a:ext>
            </a:extLst>
          </p:cNvPr>
          <p:cNvSpPr>
            <a:spLocks noGrp="1" noChangeArrowheads="1"/>
          </p:cNvSpPr>
          <p:nvPr>
            <p:ph idx="1"/>
          </p:nvPr>
        </p:nvSpPr>
        <p:spPr>
          <a:xfrm>
            <a:off x="1981200" y="476251"/>
            <a:ext cx="8229600" cy="5832475"/>
          </a:xfrm>
        </p:spPr>
        <p:txBody>
          <a:bodyPr/>
          <a:lstStyle/>
          <a:p>
            <a:pPr marL="0" indent="0" eaLnBrk="1" hangingPunct="1">
              <a:buNone/>
            </a:pPr>
            <a:endParaRPr lang="pl-PL" altLang="pl-PL"/>
          </a:p>
          <a:p>
            <a:pPr marL="0" indent="0" algn="ctr" eaLnBrk="1" hangingPunct="1">
              <a:buNone/>
            </a:pPr>
            <a:endParaRPr lang="pl-PL" altLang="pl-PL" b="1"/>
          </a:p>
          <a:p>
            <a:pPr marL="0" indent="0" algn="ctr" eaLnBrk="1" hangingPunct="1">
              <a:buNone/>
            </a:pPr>
            <a:endParaRPr lang="pl-PL" altLang="pl-PL" b="1"/>
          </a:p>
          <a:p>
            <a:pPr marL="0" indent="0" algn="ctr" eaLnBrk="1" hangingPunct="1">
              <a:buNone/>
            </a:pPr>
            <a:endParaRPr lang="pl-PL" altLang="pl-PL" b="1"/>
          </a:p>
          <a:p>
            <a:pPr marL="0" indent="0" algn="ctr" eaLnBrk="1" hangingPunct="1">
              <a:buNone/>
            </a:pPr>
            <a:endParaRPr lang="pl-PL" altLang="pl-PL" b="1"/>
          </a:p>
        </p:txBody>
      </p:sp>
      <p:pic>
        <p:nvPicPr>
          <p:cNvPr id="9219" name="Obraz 2">
            <a:extLst>
              <a:ext uri="{FF2B5EF4-FFF2-40B4-BE49-F238E27FC236}">
                <a16:creationId xmlns:a16="http://schemas.microsoft.com/office/drawing/2014/main" id="{4F0445D8-34ED-41E7-AC4D-73EEC2A433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822326"/>
            <a:ext cx="82296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E4EF0E2A-CD9D-461E-874F-D5DCBBACBB4B}"/>
              </a:ext>
            </a:extLst>
          </p:cNvPr>
          <p:cNvSpPr>
            <a:spLocks noGrp="1" noChangeArrowheads="1"/>
          </p:cNvSpPr>
          <p:nvPr>
            <p:ph idx="1"/>
          </p:nvPr>
        </p:nvSpPr>
        <p:spPr>
          <a:xfrm>
            <a:off x="2279576" y="1844824"/>
            <a:ext cx="8898185" cy="5832475"/>
          </a:xfrm>
        </p:spPr>
        <p:txBody>
          <a:bodyPr rtlCol="0">
            <a:noAutofit/>
          </a:bodyPr>
          <a:lstStyle/>
          <a:p>
            <a:pPr marL="457200" indent="-457200" eaLnBrk="1" fontAlgn="auto" hangingPunct="1">
              <a:spcAft>
                <a:spcPts val="0"/>
              </a:spcAft>
              <a:buFont typeface="+mj-lt"/>
              <a:buAutoNum type="arabicPeriod"/>
              <a:defRPr/>
            </a:pPr>
            <a:r>
              <a:rPr lang="en-US" sz="2400" dirty="0"/>
              <a:t>What is a brand?</a:t>
            </a:r>
            <a:endParaRPr lang="pl-PL" sz="2400" dirty="0"/>
          </a:p>
          <a:p>
            <a:pPr marL="457200" indent="-457200" eaLnBrk="1" fontAlgn="auto" hangingPunct="1">
              <a:spcAft>
                <a:spcPts val="0"/>
              </a:spcAft>
              <a:buFont typeface="+mj-lt"/>
              <a:buAutoNum type="arabicPeriod"/>
              <a:defRPr/>
            </a:pPr>
            <a:r>
              <a:rPr lang="en-US" sz="2400" dirty="0"/>
              <a:t>Basic brand functions.</a:t>
            </a:r>
            <a:endParaRPr lang="pl-PL" sz="2400" dirty="0"/>
          </a:p>
          <a:p>
            <a:pPr marL="457200" indent="-457200" eaLnBrk="1" fontAlgn="auto" hangingPunct="1">
              <a:spcAft>
                <a:spcPts val="0"/>
              </a:spcAft>
              <a:buFont typeface="+mj-lt"/>
              <a:buAutoNum type="arabicPeriod"/>
              <a:defRPr/>
            </a:pPr>
            <a:r>
              <a:rPr lang="en-US" sz="2400" dirty="0"/>
              <a:t>Brand name.</a:t>
            </a:r>
            <a:endParaRPr lang="pl-PL" sz="2400" dirty="0"/>
          </a:p>
          <a:p>
            <a:pPr marL="457200" indent="-457200" eaLnBrk="1" fontAlgn="auto" hangingPunct="1">
              <a:spcAft>
                <a:spcPts val="0"/>
              </a:spcAft>
              <a:buFont typeface="+mj-lt"/>
              <a:buAutoNum type="arabicPeriod"/>
              <a:defRPr/>
            </a:pPr>
            <a:r>
              <a:rPr lang="en-US" sz="2400" dirty="0"/>
              <a:t>Features of a good brand name.</a:t>
            </a:r>
            <a:endParaRPr lang="pl-PL" sz="2400" dirty="0"/>
          </a:p>
          <a:p>
            <a:pPr marL="457200" indent="-457200" eaLnBrk="1" fontAlgn="auto" hangingPunct="1">
              <a:spcAft>
                <a:spcPts val="0"/>
              </a:spcAft>
              <a:buFont typeface="+mj-lt"/>
              <a:buAutoNum type="arabicPeriod"/>
              <a:defRPr/>
            </a:pPr>
            <a:r>
              <a:rPr lang="en-US" sz="2200" dirty="0"/>
              <a:t>Logotype (brand mark).</a:t>
            </a:r>
            <a:endParaRPr lang="pl-PL" sz="2200" dirty="0"/>
          </a:p>
          <a:p>
            <a:pPr marL="457200" indent="-457200" eaLnBrk="1" fontAlgn="auto" hangingPunct="1">
              <a:spcAft>
                <a:spcPts val="0"/>
              </a:spcAft>
              <a:buFont typeface="+mj-lt"/>
              <a:buAutoNum type="arabicPeriod"/>
              <a:defRPr/>
            </a:pPr>
            <a:r>
              <a:rPr lang="en-US" sz="2400" dirty="0"/>
              <a:t>Features of a good logo (brand mark).</a:t>
            </a:r>
            <a:endParaRPr lang="pl-PL" sz="2400" dirty="0"/>
          </a:p>
          <a:p>
            <a:pPr marL="457200" indent="-457200" eaLnBrk="1" fontAlgn="auto" hangingPunct="1">
              <a:spcAft>
                <a:spcPts val="0"/>
              </a:spcAft>
              <a:buFont typeface="+mj-lt"/>
              <a:buAutoNum type="arabicPeriod"/>
              <a:defRPr/>
            </a:pPr>
            <a:r>
              <a:rPr lang="en-US" sz="2400" dirty="0"/>
              <a:t>Examples.</a:t>
            </a:r>
            <a:endParaRPr lang="pl-PL" sz="2400" dirty="0"/>
          </a:p>
          <a:p>
            <a:pPr marL="457200" indent="-457200" eaLnBrk="1" fontAlgn="auto" hangingPunct="1">
              <a:spcAft>
                <a:spcPts val="0"/>
              </a:spcAft>
              <a:buFont typeface="+mj-lt"/>
              <a:buAutoNum type="arabicPeriod"/>
              <a:defRPr/>
            </a:pPr>
            <a:r>
              <a:rPr lang="en-US" sz="2400" dirty="0"/>
              <a:t>Exercise 1</a:t>
            </a:r>
            <a:endParaRPr lang="pl-PL" sz="2400" dirty="0"/>
          </a:p>
          <a:p>
            <a:pPr marL="457200" indent="-457200" eaLnBrk="1" fontAlgn="auto" hangingPunct="1">
              <a:spcAft>
                <a:spcPts val="0"/>
              </a:spcAft>
              <a:buFont typeface="+mj-lt"/>
              <a:buAutoNum type="arabicPeriod"/>
              <a:defRPr/>
            </a:pPr>
            <a:r>
              <a:rPr lang="en-US" sz="2400" dirty="0"/>
              <a:t>Exercise 2.</a:t>
            </a:r>
            <a:endParaRPr lang="pl-PL" sz="2400" dirty="0"/>
          </a:p>
          <a:p>
            <a:pPr marL="457200" indent="-457200" eaLnBrk="1" fontAlgn="auto" hangingPunct="1">
              <a:spcAft>
                <a:spcPts val="0"/>
              </a:spcAft>
              <a:buFont typeface="+mj-lt"/>
              <a:buAutoNum type="arabicPeriod"/>
              <a:defRPr/>
            </a:pPr>
            <a:r>
              <a:rPr lang="en-US" sz="2400" dirty="0"/>
              <a:t>Bibliography.</a:t>
            </a:r>
            <a:endParaRPr lang="pl-PL" sz="2400" b="1" dirty="0"/>
          </a:p>
          <a:p>
            <a:pPr marL="0" indent="0" algn="ctr" eaLnBrk="1" fontAlgn="auto" hangingPunct="1">
              <a:spcAft>
                <a:spcPts val="0"/>
              </a:spcAft>
              <a:buNone/>
              <a:defRPr/>
            </a:pPr>
            <a:endParaRPr lang="pl-PL" sz="2400" b="1" dirty="0"/>
          </a:p>
          <a:p>
            <a:pPr marL="0" indent="0" algn="ctr" eaLnBrk="1" fontAlgn="auto" hangingPunct="1">
              <a:spcAft>
                <a:spcPts val="0"/>
              </a:spcAft>
              <a:buNone/>
              <a:defRPr/>
            </a:pPr>
            <a:endParaRPr lang="pl-PL" sz="2400" b="1" dirty="0"/>
          </a:p>
        </p:txBody>
      </p:sp>
      <p:sp>
        <p:nvSpPr>
          <p:cNvPr id="3" name="pole tekstowe 2">
            <a:extLst>
              <a:ext uri="{FF2B5EF4-FFF2-40B4-BE49-F238E27FC236}">
                <a16:creationId xmlns:a16="http://schemas.microsoft.com/office/drawing/2014/main" id="{BCE19172-B560-46B2-9FD6-FF4BAA01A4C5}"/>
              </a:ext>
            </a:extLst>
          </p:cNvPr>
          <p:cNvSpPr txBox="1"/>
          <p:nvPr/>
        </p:nvSpPr>
        <p:spPr>
          <a:xfrm>
            <a:off x="2262402" y="908720"/>
            <a:ext cx="8002587" cy="708025"/>
          </a:xfrm>
          <a:prstGeom prst="rect">
            <a:avLst/>
          </a:prstGeom>
          <a:noFill/>
        </p:spPr>
        <p:txBody>
          <a:bodyPr>
            <a:spAutoFit/>
          </a:bodyPr>
          <a:lstStyle/>
          <a:p>
            <a:pPr eaLnBrk="1" fontAlgn="auto" hangingPunct="1">
              <a:spcBef>
                <a:spcPts val="0"/>
              </a:spcBef>
              <a:spcAft>
                <a:spcPts val="0"/>
              </a:spcAft>
              <a:defRPr/>
            </a:pPr>
            <a:r>
              <a:rPr lang="pl-PL" sz="4000" b="1" dirty="0">
                <a:solidFill>
                  <a:srgbClr val="00B0F0"/>
                </a:solidFill>
                <a:latin typeface="Arial" panose="020B0604020202020204" pitchFamily="34" charset="0"/>
                <a:cs typeface="Arial" panose="020B0604020202020204" pitchFamily="34" charset="0"/>
              </a:rPr>
              <a:t>Presentation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9767244C-E026-4004-A948-36BC7E1D729C}"/>
              </a:ext>
            </a:extLst>
          </p:cNvPr>
          <p:cNvSpPr>
            <a:spLocks noGrp="1" noChangeArrowheads="1"/>
          </p:cNvSpPr>
          <p:nvPr>
            <p:ph idx="1"/>
          </p:nvPr>
        </p:nvSpPr>
        <p:spPr>
          <a:xfrm>
            <a:off x="1415480" y="2132856"/>
            <a:ext cx="9793088" cy="2880320"/>
          </a:xfrm>
        </p:spPr>
        <p:txBody>
          <a:bodyPr/>
          <a:lstStyle/>
          <a:p>
            <a:pPr marL="0" indent="0" eaLnBrk="1" hangingPunct="1">
              <a:buNone/>
            </a:pPr>
            <a:r>
              <a:rPr lang="en-US" altLang="pl-PL" sz="4000" b="1" dirty="0">
                <a:solidFill>
                  <a:srgbClr val="00B0F0"/>
                </a:solidFill>
              </a:rPr>
              <a:t>What is a brand?</a:t>
            </a:r>
            <a:endParaRPr lang="pl-PL" altLang="pl-PL" sz="4000" b="1" dirty="0">
              <a:solidFill>
                <a:srgbClr val="00B0F0"/>
              </a:solidFill>
            </a:endParaRPr>
          </a:p>
          <a:p>
            <a:pPr marL="0" indent="0" eaLnBrk="1" hangingPunct="1">
              <a:buNone/>
            </a:pPr>
            <a:endParaRPr lang="pl-PL" altLang="pl-PL" sz="2000" b="1" dirty="0"/>
          </a:p>
          <a:p>
            <a:pPr marL="0" indent="0" eaLnBrk="1" hangingPunct="1">
              <a:buNone/>
            </a:pPr>
            <a:r>
              <a:rPr lang="en-US" altLang="pl-PL" sz="2200" dirty="0"/>
              <a:t>The brand is:</a:t>
            </a:r>
            <a:endParaRPr lang="pl-PL" altLang="pl-PL" sz="2200" dirty="0"/>
          </a:p>
          <a:p>
            <a:pPr marL="0" indent="0" eaLnBrk="1" hangingPunct="1">
              <a:buNone/>
            </a:pPr>
            <a:r>
              <a:rPr lang="en-US" altLang="pl-PL" sz="2200" dirty="0"/>
              <a:t>name, concept, graphic sign, symbol, drawing, color, melody or combination of these elements, created to mark a product or service and to distinguish it favorably from the competition's offer [Ph. Kotler, G. Armstrong].</a:t>
            </a:r>
            <a:endParaRPr lang="pl-PL" altLang="pl-PL"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406127BA-BCF6-4DBB-A840-87B297F903DD}"/>
              </a:ext>
            </a:extLst>
          </p:cNvPr>
          <p:cNvSpPr>
            <a:spLocks noGrp="1" noChangeArrowheads="1"/>
          </p:cNvSpPr>
          <p:nvPr>
            <p:ph idx="1"/>
          </p:nvPr>
        </p:nvSpPr>
        <p:spPr>
          <a:xfrm>
            <a:off x="1271464" y="1484784"/>
            <a:ext cx="10225136" cy="4968552"/>
          </a:xfrm>
        </p:spPr>
        <p:txBody>
          <a:bodyPr rtlCol="0">
            <a:normAutofit/>
          </a:bodyPr>
          <a:lstStyle/>
          <a:p>
            <a:pPr marL="0" indent="0" eaLnBrk="1" fontAlgn="auto" hangingPunct="1">
              <a:spcAft>
                <a:spcPts val="0"/>
              </a:spcAft>
              <a:buNone/>
              <a:defRPr/>
            </a:pPr>
            <a:r>
              <a:rPr lang="pl-PL" sz="4000" b="1" dirty="0">
                <a:solidFill>
                  <a:srgbClr val="00B0F0"/>
                </a:solidFill>
              </a:rPr>
              <a:t>Basic </a:t>
            </a:r>
            <a:r>
              <a:rPr lang="pl-PL" sz="4000" b="1" dirty="0" err="1">
                <a:solidFill>
                  <a:srgbClr val="00B0F0"/>
                </a:solidFill>
              </a:rPr>
              <a:t>brand</a:t>
            </a:r>
            <a:r>
              <a:rPr lang="pl-PL" sz="4000" b="1" dirty="0">
                <a:solidFill>
                  <a:srgbClr val="00B0F0"/>
                </a:solidFill>
              </a:rPr>
              <a:t> </a:t>
            </a:r>
            <a:r>
              <a:rPr lang="pl-PL" sz="4000" b="1" dirty="0" err="1">
                <a:solidFill>
                  <a:srgbClr val="00B0F0"/>
                </a:solidFill>
              </a:rPr>
              <a:t>functions</a:t>
            </a:r>
            <a:r>
              <a:rPr lang="pl-PL" sz="4000" b="1" dirty="0">
                <a:solidFill>
                  <a:srgbClr val="00B0F0"/>
                </a:solidFill>
              </a:rPr>
              <a:t>:</a:t>
            </a:r>
          </a:p>
          <a:p>
            <a:pPr marL="0" indent="0" eaLnBrk="1" fontAlgn="auto" hangingPunct="1">
              <a:spcAft>
                <a:spcPts val="0"/>
              </a:spcAft>
              <a:buNone/>
              <a:defRPr/>
            </a:pPr>
            <a:endParaRPr lang="cs-CZ" sz="800" dirty="0"/>
          </a:p>
          <a:p>
            <a:pPr marL="0" indent="0" eaLnBrk="1" fontAlgn="auto" hangingPunct="1">
              <a:spcAft>
                <a:spcPts val="0"/>
              </a:spcAft>
              <a:buNone/>
              <a:defRPr/>
            </a:pPr>
            <a:r>
              <a:rPr lang="en-US" sz="2200" dirty="0"/>
              <a:t>The basic functions of the brand include:</a:t>
            </a:r>
            <a:endParaRPr lang="pl-PL" sz="2200" dirty="0"/>
          </a:p>
          <a:p>
            <a:pPr eaLnBrk="1" fontAlgn="auto" hangingPunct="1">
              <a:spcAft>
                <a:spcPts val="0"/>
              </a:spcAft>
              <a:defRPr/>
            </a:pPr>
            <a:r>
              <a:rPr lang="en-US" sz="2200" dirty="0"/>
              <a:t>information function - the brand, by including a simple, easily readable message in its name and logo, provides recipients with information about the product, its use, purpose and properties,</a:t>
            </a:r>
            <a:endParaRPr lang="pl-PL" sz="2200" dirty="0"/>
          </a:p>
          <a:p>
            <a:pPr eaLnBrk="1" fontAlgn="auto" hangingPunct="1">
              <a:spcAft>
                <a:spcPts val="0"/>
              </a:spcAft>
              <a:defRPr/>
            </a:pPr>
            <a:r>
              <a:rPr lang="en-US" sz="2200" dirty="0"/>
              <a:t>identification function - thanks to the configuration of various brand elements, it is easier to notice and distinguish, and thus speeds up finding the product you are looking for,</a:t>
            </a:r>
            <a:endParaRPr lang="pl-PL" sz="2200" dirty="0"/>
          </a:p>
          <a:p>
            <a:pPr eaLnBrk="1" fontAlgn="auto" hangingPunct="1">
              <a:spcAft>
                <a:spcPts val="0"/>
              </a:spcAft>
              <a:defRPr/>
            </a:pPr>
            <a:r>
              <a:rPr lang="en-US" sz="2200" dirty="0"/>
              <a:t>warranty function - the brand ensures constant quality regardless of the place and time of purchase, reduces the risk of purchase, simplifies the decision-making process,</a:t>
            </a:r>
            <a:endParaRPr lang="pl-PL" sz="2200" dirty="0"/>
          </a:p>
          <a:p>
            <a:pPr marL="0" indent="0" eaLnBrk="1" fontAlgn="auto" hangingPunct="1">
              <a:spcAft>
                <a:spcPts val="0"/>
              </a:spcAft>
              <a:buNone/>
              <a:defRPr/>
            </a:pP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CFD12140-53B2-4812-9BAB-352A82FA12DD}"/>
              </a:ext>
            </a:extLst>
          </p:cNvPr>
          <p:cNvSpPr>
            <a:spLocks noGrp="1" noChangeArrowheads="1"/>
          </p:cNvSpPr>
          <p:nvPr>
            <p:ph idx="1"/>
          </p:nvPr>
        </p:nvSpPr>
        <p:spPr>
          <a:xfrm>
            <a:off x="1415480" y="1484784"/>
            <a:ext cx="9793088" cy="5832475"/>
          </a:xfrm>
        </p:spPr>
        <p:txBody>
          <a:bodyPr rtlCol="0">
            <a:normAutofit/>
          </a:bodyPr>
          <a:lstStyle/>
          <a:p>
            <a:pPr marL="384048" indent="-384048" eaLnBrk="1" fontAlgn="auto" hangingPunct="1">
              <a:spcAft>
                <a:spcPts val="0"/>
              </a:spcAft>
              <a:defRPr/>
            </a:pPr>
            <a:endParaRPr lang="pl-PL" sz="2200" dirty="0"/>
          </a:p>
          <a:p>
            <a:pPr marL="384048" indent="-384048" eaLnBrk="1" fontAlgn="auto" hangingPunct="1">
              <a:spcAft>
                <a:spcPts val="0"/>
              </a:spcAft>
              <a:defRPr/>
            </a:pPr>
            <a:r>
              <a:rPr lang="en-US" sz="2200" dirty="0"/>
              <a:t>promotional function - the brand attracts consumers' attention, persuades them to buy, and can confirm the consumer's image,</a:t>
            </a:r>
            <a:endParaRPr lang="pl-PL" sz="2200" dirty="0"/>
          </a:p>
          <a:p>
            <a:pPr marL="384048" indent="-384048" eaLnBrk="1" fontAlgn="auto" hangingPunct="1">
              <a:spcAft>
                <a:spcPts val="0"/>
              </a:spcAft>
              <a:defRPr/>
            </a:pPr>
            <a:r>
              <a:rPr lang="en-US" sz="2200" dirty="0"/>
              <a:t>transformational function - the brand image may influence the perception of the physical side of the product, awareness of the brand used provides psychological satisfaction.</a:t>
            </a:r>
            <a:endParaRPr lang="pl-PL" sz="2200" dirty="0"/>
          </a:p>
          <a:p>
            <a:pPr marL="0" indent="0" eaLnBrk="1" fontAlgn="auto" hangingPunct="1">
              <a:spcAft>
                <a:spcPts val="0"/>
              </a:spcAft>
              <a:buNone/>
              <a:defRPr/>
            </a:pPr>
            <a:endParaRPr lang="pl-PL" sz="2200" dirty="0"/>
          </a:p>
          <a:p>
            <a:pPr marL="0" indent="0" eaLnBrk="1" fontAlgn="auto" hangingPunct="1">
              <a:spcAft>
                <a:spcPts val="0"/>
              </a:spcAft>
              <a:buNone/>
              <a:defRPr/>
            </a:pPr>
            <a:r>
              <a:rPr lang="en-US" sz="2200" dirty="0"/>
              <a:t>A company name may constitute a brand name if it is used to designate products/services that the company offers on the market (e.g. Sony). However, the company may use separate markings for its products (in addition to its name, Sony has promoted, for example, the PlayStation brand - consoles, games).</a:t>
            </a:r>
            <a:endParaRPr lang="pl-PL" sz="2200" dirty="0"/>
          </a:p>
          <a:p>
            <a:pPr marL="0" indent="0" eaLnBrk="1" fontAlgn="auto" hangingPunct="1">
              <a:spcAft>
                <a:spcPts val="0"/>
              </a:spcAft>
              <a:buNone/>
              <a:defRPr/>
            </a:pPr>
            <a:endParaRPr lang="pl-PL"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A027755E-73E7-4DE1-9F20-492E336FEC59}"/>
              </a:ext>
            </a:extLst>
          </p:cNvPr>
          <p:cNvSpPr>
            <a:spLocks noGrp="1" noChangeArrowheads="1"/>
          </p:cNvSpPr>
          <p:nvPr>
            <p:ph idx="1"/>
          </p:nvPr>
        </p:nvSpPr>
        <p:spPr>
          <a:xfrm>
            <a:off x="1847528" y="1169988"/>
            <a:ext cx="10009112" cy="1898972"/>
          </a:xfrm>
        </p:spPr>
        <p:txBody>
          <a:bodyPr/>
          <a:lstStyle/>
          <a:p>
            <a:pPr marL="0" indent="0" eaLnBrk="1" hangingPunct="1">
              <a:buNone/>
            </a:pPr>
            <a:r>
              <a:rPr lang="pl-PL" altLang="pl-PL" sz="4000" b="1" dirty="0">
                <a:solidFill>
                  <a:srgbClr val="00B0F0"/>
                </a:solidFill>
              </a:rPr>
              <a:t>Brand Name:</a:t>
            </a:r>
          </a:p>
          <a:p>
            <a:pPr marL="0" indent="0" eaLnBrk="1" hangingPunct="1">
              <a:buNone/>
            </a:pPr>
            <a:endParaRPr lang="pl-PL" altLang="pl-PL" dirty="0"/>
          </a:p>
          <a:p>
            <a:pPr marL="0" indent="0" eaLnBrk="1" hangingPunct="1">
              <a:buNone/>
            </a:pPr>
            <a:r>
              <a:rPr lang="en-US" altLang="pl-PL" sz="2200" dirty="0"/>
              <a:t>A brand name is a term (verbal expression) with which a brand is identified.</a:t>
            </a:r>
            <a:endParaRPr lang="pl-PL" altLang="pl-PL" sz="2200" dirty="0"/>
          </a:p>
        </p:txBody>
      </p:sp>
      <p:pic>
        <p:nvPicPr>
          <p:cNvPr id="19459" name="Obraz 3">
            <a:extLst>
              <a:ext uri="{FF2B5EF4-FFF2-40B4-BE49-F238E27FC236}">
                <a16:creationId xmlns:a16="http://schemas.microsoft.com/office/drawing/2014/main" id="{5D3527DD-4583-433B-A954-B761EEAAF6F0}"/>
              </a:ext>
            </a:extLst>
          </p:cNvPr>
          <p:cNvPicPr>
            <a:picLocks noChangeAspect="1"/>
          </p:cNvPicPr>
          <p:nvPr/>
        </p:nvPicPr>
        <p:blipFill>
          <a:blip r:embed="rId3">
            <a:extLst>
              <a:ext uri="{28A0092B-C50C-407E-A947-70E740481C1C}">
                <a14:useLocalDpi xmlns:a14="http://schemas.microsoft.com/office/drawing/2010/main" val="0"/>
              </a:ext>
            </a:extLst>
          </a:blip>
          <a:srcRect t="13068" b="17387"/>
          <a:stretch>
            <a:fillRect/>
          </a:stretch>
        </p:blipFill>
        <p:spPr bwMode="auto">
          <a:xfrm>
            <a:off x="3163887" y="3212976"/>
            <a:ext cx="58642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0606C502-BA88-45CF-85BE-B1BA52EB819A}"/>
              </a:ext>
            </a:extLst>
          </p:cNvPr>
          <p:cNvSpPr>
            <a:spLocks noGrp="1" noChangeArrowheads="1"/>
          </p:cNvSpPr>
          <p:nvPr>
            <p:ph idx="1"/>
          </p:nvPr>
        </p:nvSpPr>
        <p:spPr>
          <a:xfrm>
            <a:off x="1199456" y="1484784"/>
            <a:ext cx="10585176" cy="5759450"/>
          </a:xfrm>
        </p:spPr>
        <p:txBody>
          <a:bodyPr rtlCol="0">
            <a:normAutofit/>
          </a:bodyPr>
          <a:lstStyle/>
          <a:p>
            <a:pPr marL="0" indent="0" eaLnBrk="1" fontAlgn="auto" hangingPunct="1">
              <a:spcAft>
                <a:spcPts val="0"/>
              </a:spcAft>
              <a:buNone/>
              <a:defRPr/>
            </a:pPr>
            <a:r>
              <a:rPr lang="pl-PL" sz="4000" b="1" dirty="0" err="1">
                <a:solidFill>
                  <a:srgbClr val="00B0F0"/>
                </a:solidFill>
              </a:rPr>
              <a:t>Features</a:t>
            </a:r>
            <a:r>
              <a:rPr lang="en-US" sz="4000" b="1" dirty="0">
                <a:solidFill>
                  <a:srgbClr val="00B0F0"/>
                </a:solidFill>
              </a:rPr>
              <a:t> of a good brand name:</a:t>
            </a:r>
            <a:endParaRPr lang="pl-PL" sz="4000" b="1" dirty="0">
              <a:solidFill>
                <a:srgbClr val="00B0F0"/>
              </a:solidFill>
            </a:endParaRPr>
          </a:p>
          <a:p>
            <a:pPr marL="0" indent="0" eaLnBrk="1" fontAlgn="auto" hangingPunct="1">
              <a:spcAft>
                <a:spcPts val="0"/>
              </a:spcAft>
              <a:buNone/>
              <a:defRPr/>
            </a:pPr>
            <a:endParaRPr lang="pl-PL" sz="1000" dirty="0"/>
          </a:p>
          <a:p>
            <a:pPr marL="0" indent="0" eaLnBrk="1" fontAlgn="auto" hangingPunct="1">
              <a:spcAft>
                <a:spcPts val="0"/>
              </a:spcAft>
              <a:buNone/>
              <a:defRPr/>
            </a:pPr>
            <a:r>
              <a:rPr lang="en-US" sz="2200" dirty="0"/>
              <a:t>Brand Name:</a:t>
            </a:r>
            <a:endParaRPr lang="pl-PL" sz="2200" dirty="0"/>
          </a:p>
          <a:p>
            <a:pPr marL="457200" indent="-457200" eaLnBrk="1" fontAlgn="auto" hangingPunct="1">
              <a:spcAft>
                <a:spcPts val="0"/>
              </a:spcAft>
              <a:buFont typeface="+mj-lt"/>
              <a:buAutoNum type="arabicPeriod"/>
              <a:defRPr/>
            </a:pPr>
            <a:r>
              <a:rPr lang="en-US" sz="2200" dirty="0"/>
              <a:t>It should be unique/distinctive (e.g. Reebok, Mustang).</a:t>
            </a:r>
            <a:endParaRPr lang="pl-PL" sz="2200" dirty="0"/>
          </a:p>
          <a:p>
            <a:pPr marL="457200" indent="-457200" eaLnBrk="1" fontAlgn="auto" hangingPunct="1">
              <a:spcAft>
                <a:spcPts val="0"/>
              </a:spcAft>
              <a:buFont typeface="+mj-lt"/>
              <a:buAutoNum type="arabicPeriod"/>
              <a:defRPr/>
            </a:pPr>
            <a:r>
              <a:rPr lang="en-US" sz="2200" dirty="0"/>
              <a:t>It should give an idea of ​​the properties and advantages of the product (e.g. </a:t>
            </a:r>
            <a:r>
              <a:rPr lang="en-US" sz="2200" dirty="0" err="1"/>
              <a:t>Quickfix</a:t>
            </a:r>
            <a:r>
              <a:rPr lang="en-US" sz="2200" dirty="0"/>
              <a:t>, </a:t>
            </a:r>
            <a:r>
              <a:rPr lang="en-US" sz="2200" dirty="0" err="1"/>
              <a:t>Lipguard</a:t>
            </a:r>
            <a:r>
              <a:rPr lang="en-US" sz="2200" dirty="0"/>
              <a:t>, Audi - Latin: </a:t>
            </a:r>
            <a:r>
              <a:rPr lang="en-US" sz="2200" dirty="0" err="1"/>
              <a:t>audi</a:t>
            </a:r>
            <a:r>
              <a:rPr lang="en-US" sz="2200" dirty="0"/>
              <a:t> - listen).</a:t>
            </a:r>
            <a:endParaRPr lang="pl-PL" sz="2200" dirty="0"/>
          </a:p>
          <a:p>
            <a:pPr marL="457200" indent="-457200" eaLnBrk="1" fontAlgn="auto" hangingPunct="1">
              <a:spcAft>
                <a:spcPts val="0"/>
              </a:spcAft>
              <a:buFont typeface="+mj-lt"/>
              <a:buAutoNum type="arabicPeriod"/>
              <a:defRPr/>
            </a:pPr>
            <a:r>
              <a:rPr lang="en-US" sz="2200" dirty="0"/>
              <a:t>It should be easy to pronounce, identify and remember (e.g. Nike, Coca-Cola).</a:t>
            </a:r>
            <a:endParaRPr lang="pl-PL" sz="2200" dirty="0"/>
          </a:p>
          <a:p>
            <a:pPr marL="457200" indent="-457200" eaLnBrk="1" fontAlgn="auto" hangingPunct="1">
              <a:spcAft>
                <a:spcPts val="0"/>
              </a:spcAft>
              <a:buFont typeface="+mj-lt"/>
              <a:buAutoNum type="arabicPeriod"/>
              <a:defRPr/>
            </a:pPr>
            <a:r>
              <a:rPr lang="en-US" sz="2200" dirty="0"/>
              <a:t>It should be easily convertible into foreign languages (e.g. BP - previously British Petroleum (the name was shortened), H&amp;M, BMW - German </a:t>
            </a:r>
            <a:r>
              <a:rPr lang="en-US" sz="2200" dirty="0" err="1"/>
              <a:t>Bayerische</a:t>
            </a:r>
            <a:r>
              <a:rPr lang="en-US" sz="2200" dirty="0"/>
              <a:t> </a:t>
            </a:r>
            <a:r>
              <a:rPr lang="en-US" sz="2200" dirty="0" err="1"/>
              <a:t>Motoren</a:t>
            </a:r>
            <a:r>
              <a:rPr lang="en-US" sz="2200" dirty="0"/>
              <a:t> </a:t>
            </a:r>
            <a:r>
              <a:rPr lang="en-US" sz="2200" dirty="0" err="1"/>
              <a:t>Werke</a:t>
            </a:r>
            <a:r>
              <a:rPr lang="en-US" sz="2200" dirty="0"/>
              <a:t>).</a:t>
            </a:r>
            <a:endParaRPr lang="pl-PL" sz="2200" dirty="0"/>
          </a:p>
          <a:p>
            <a:pPr marL="457200" indent="-457200" eaLnBrk="1" fontAlgn="auto" hangingPunct="1">
              <a:spcAft>
                <a:spcPts val="0"/>
              </a:spcAft>
              <a:buFont typeface="+mj-lt"/>
              <a:buAutoNum type="arabicPeriod"/>
              <a:defRPr/>
            </a:pPr>
            <a:r>
              <a:rPr lang="en-US" sz="2200" dirty="0"/>
              <a:t>It should be able to be legally protected and registered.</a:t>
            </a:r>
            <a:endParaRPr lang="pl-PL"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9EFAE157-76C3-49DB-BFC5-35B2B1976818}"/>
              </a:ext>
            </a:extLst>
          </p:cNvPr>
          <p:cNvSpPr>
            <a:spLocks noGrp="1" noChangeArrowheads="1"/>
          </p:cNvSpPr>
          <p:nvPr>
            <p:ph idx="1"/>
          </p:nvPr>
        </p:nvSpPr>
        <p:spPr>
          <a:xfrm>
            <a:off x="1127448" y="1484784"/>
            <a:ext cx="10369152" cy="6048375"/>
          </a:xfrm>
        </p:spPr>
        <p:txBody>
          <a:bodyPr rtlCol="0">
            <a:normAutofit/>
          </a:bodyPr>
          <a:lstStyle/>
          <a:p>
            <a:pPr marL="0" indent="0" eaLnBrk="1" fontAlgn="auto" hangingPunct="1">
              <a:lnSpc>
                <a:spcPct val="100000"/>
              </a:lnSpc>
              <a:spcAft>
                <a:spcPts val="0"/>
              </a:spcAft>
              <a:buNone/>
              <a:defRPr/>
            </a:pPr>
            <a:endParaRPr lang="pl-PL" sz="2200" dirty="0"/>
          </a:p>
          <a:p>
            <a:pPr marL="457200" indent="-457200" eaLnBrk="1" fontAlgn="auto" hangingPunct="1">
              <a:lnSpc>
                <a:spcPct val="100000"/>
              </a:lnSpc>
              <a:spcAft>
                <a:spcPts val="0"/>
              </a:spcAft>
              <a:buFont typeface="+mj-lt"/>
              <a:buAutoNum type="arabicPeriod" startAt="6"/>
              <a:defRPr/>
            </a:pPr>
            <a:r>
              <a:rPr lang="en-US" sz="2200" dirty="0"/>
              <a:t>It should suggest the product/service category (e.g. Newsweek, iPhone).</a:t>
            </a:r>
            <a:endParaRPr lang="pl-PL" sz="2200" dirty="0"/>
          </a:p>
          <a:p>
            <a:pPr marL="457200" indent="-457200" eaLnBrk="1" fontAlgn="auto" hangingPunct="1">
              <a:lnSpc>
                <a:spcPct val="100000"/>
              </a:lnSpc>
              <a:spcAft>
                <a:spcPts val="0"/>
              </a:spcAft>
              <a:buFont typeface="+mj-lt"/>
              <a:buAutoNum type="arabicPeriod" startAt="6"/>
              <a:defRPr/>
            </a:pPr>
            <a:r>
              <a:rPr lang="en-US" sz="2200" dirty="0"/>
              <a:t>It should indicate specific features (e.g. Firebird, Trends).</a:t>
            </a:r>
            <a:endParaRPr lang="pl-PL" sz="2200" dirty="0"/>
          </a:p>
          <a:p>
            <a:pPr marL="457200" indent="-457200" eaLnBrk="1" fontAlgn="auto" hangingPunct="1">
              <a:lnSpc>
                <a:spcPct val="100000"/>
              </a:lnSpc>
              <a:spcAft>
                <a:spcPts val="0"/>
              </a:spcAft>
              <a:buFont typeface="+mj-lt"/>
              <a:buAutoNum type="arabicPeriod" startAt="6"/>
              <a:defRPr/>
            </a:pPr>
            <a:r>
              <a:rPr lang="en-US" sz="2200" dirty="0"/>
              <a:t>It should not represent bad/erroneous meanings in other categories (e.g. Rolls Royce Silver Mist – mist = "mist" (English) or "dung" (German).</a:t>
            </a:r>
            <a:endParaRPr lang="pl-PL" sz="2200" dirty="0"/>
          </a:p>
          <a:p>
            <a:pPr marL="457200" indent="-457200" eaLnBrk="1" fontAlgn="auto" hangingPunct="1">
              <a:lnSpc>
                <a:spcPct val="100000"/>
              </a:lnSpc>
              <a:spcAft>
                <a:spcPts val="0"/>
              </a:spcAft>
              <a:buFont typeface="+mj-lt"/>
              <a:buAutoNum type="arabicPeriod" startAt="6"/>
              <a:defRPr/>
            </a:pPr>
            <a:r>
              <a:rPr lang="en-US" sz="2200" dirty="0"/>
              <a:t>It should be possible to maintain throughout the entire life cycle of the product and the company (e.g. the original name of 3M - Minnesota Mining and Manufacturing Company - described the company's activities too precisely, due to changes in the company's area of operation - today: the concern produces over 55,000 products, including plastics, abrasives, electronics and pharmaceutical industries, was changed to 3M).</a:t>
            </a:r>
            <a:endParaRPr lang="pl-PL" sz="2200" dirty="0"/>
          </a:p>
        </p:txBody>
      </p:sp>
    </p:spTree>
  </p:cSld>
  <p:clrMapOvr>
    <a:masterClrMapping/>
  </p:clrMapOvr>
</p:sld>
</file>

<file path=ppt/theme/theme1.xml><?xml version="1.0" encoding="utf-8"?>
<a:theme xmlns:a="http://schemas.openxmlformats.org/drawingml/2006/main" name="Śablona_prezentace_N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2" id="{0D558C50-51D4-4EF6-88BF-468640285203}" vid="{DC8905DB-F15E-4664-83D4-7E3B5AAF960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Śablona_prezentace_NICE</Template>
  <TotalTime>1231</TotalTime>
  <Words>1273</Words>
  <Application>Microsoft Office PowerPoint</Application>
  <PresentationFormat>Širokoúhlá obrazovka</PresentationFormat>
  <Paragraphs>132</Paragraphs>
  <Slides>19</Slides>
  <Notes>14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Franklin Gothic Book</vt:lpstr>
      <vt:lpstr>Arial</vt:lpstr>
      <vt:lpstr>Times New Roman</vt:lpstr>
      <vt:lpstr>Calibri</vt:lpstr>
      <vt:lpstr>Verdana</vt:lpstr>
      <vt:lpstr>Wingdings</vt:lpstr>
      <vt:lpstr>Śablona_prezentace_NICE</vt:lpstr>
      <vt:lpstr>How to build a good name and logo for a brand or company?  Rules. Mistakes examples.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Klastry w Polsce</dc:title>
  <dc:creator>anrp</dc:creator>
  <cp:lastModifiedBy>Kulihova Kublova Tereza</cp:lastModifiedBy>
  <cp:revision>116</cp:revision>
  <dcterms:created xsi:type="dcterms:W3CDTF">2008-11-26T22:17:59Z</dcterms:created>
  <dcterms:modified xsi:type="dcterms:W3CDTF">2023-09-27T13:05:40Z</dcterms:modified>
</cp:coreProperties>
</file>