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4"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p:cViewPr varScale="1">
        <p:scale>
          <a:sx n="64" d="100"/>
          <a:sy n="64" d="100"/>
        </p:scale>
        <p:origin x="712" y="4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14" name="Obrázek 13">
            <a:extLst>
              <a:ext uri="{FF2B5EF4-FFF2-40B4-BE49-F238E27FC236}">
                <a16:creationId xmlns:a16="http://schemas.microsoft.com/office/drawing/2014/main" id="{D04FEA15-B052-4EF2-83CD-264C14861B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37990" y="3948576"/>
            <a:ext cx="3754010" cy="2957219"/>
          </a:xfrm>
          <a:prstGeom prst="rect">
            <a:avLst/>
          </a:prstGeom>
        </p:spPr>
      </p:pic>
      <p:pic>
        <p:nvPicPr>
          <p:cNvPr id="16" name="Obrázek 15">
            <a:extLst>
              <a:ext uri="{FF2B5EF4-FFF2-40B4-BE49-F238E27FC236}">
                <a16:creationId xmlns:a16="http://schemas.microsoft.com/office/drawing/2014/main" id="{37AB73D9-C2E7-4E6F-98F9-2170CD31877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0615" y="0"/>
            <a:ext cx="4085924" cy="3852695"/>
          </a:xfrm>
          <a:prstGeom prst="rect">
            <a:avLst/>
          </a:prstGeom>
        </p:spPr>
      </p:pic>
      <p:sp>
        <p:nvSpPr>
          <p:cNvPr id="2" name="Nadpis 1">
            <a:extLst>
              <a:ext uri="{FF2B5EF4-FFF2-40B4-BE49-F238E27FC236}">
                <a16:creationId xmlns:a16="http://schemas.microsoft.com/office/drawing/2014/main" id="{B67B4897-D9B0-4CFD-8137-994B45F5B44A}"/>
              </a:ext>
            </a:extLst>
          </p:cNvPr>
          <p:cNvSpPr>
            <a:spLocks noGrp="1"/>
          </p:cNvSpPr>
          <p:nvPr>
            <p:ph type="ctrTitle"/>
          </p:nvPr>
        </p:nvSpPr>
        <p:spPr>
          <a:xfrm>
            <a:off x="2083578" y="2273955"/>
            <a:ext cx="7751805" cy="2387600"/>
          </a:xfrm>
        </p:spPr>
        <p:txBody>
          <a:bodyPr anchor="b"/>
          <a:lstStyle>
            <a:lvl1pPr algn="l">
              <a:defRPr sz="6000">
                <a:solidFill>
                  <a:srgbClr val="249CDC"/>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cs-CZ"/>
              <a:t>Kliknutím lze upravit styl.</a:t>
            </a:r>
            <a:endParaRPr lang="cs-CZ" dirty="0"/>
          </a:p>
        </p:txBody>
      </p:sp>
      <p:sp>
        <p:nvSpPr>
          <p:cNvPr id="3" name="Podnadpis 2">
            <a:extLst>
              <a:ext uri="{FF2B5EF4-FFF2-40B4-BE49-F238E27FC236}">
                <a16:creationId xmlns:a16="http://schemas.microsoft.com/office/drawing/2014/main" id="{5F7B8A41-B52E-4C71-8155-58470B56ECF8}"/>
              </a:ext>
            </a:extLst>
          </p:cNvPr>
          <p:cNvSpPr>
            <a:spLocks noGrp="1"/>
          </p:cNvSpPr>
          <p:nvPr>
            <p:ph type="subTitle" idx="1"/>
          </p:nvPr>
        </p:nvSpPr>
        <p:spPr>
          <a:xfrm>
            <a:off x="2083577" y="4780863"/>
            <a:ext cx="7751806" cy="1655762"/>
          </a:xfrm>
        </p:spPr>
        <p:txBody>
          <a:bodyPr/>
          <a:lstStyle>
            <a:lvl1pPr marL="0" indent="0" algn="l">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CF29AF1F-BEEC-4FDA-B82B-5BC9F5BE4C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4064" y="222646"/>
            <a:ext cx="6285051" cy="1008987"/>
          </a:xfrm>
          <a:prstGeom prst="rect">
            <a:avLst/>
          </a:prstGeom>
        </p:spPr>
      </p:pic>
    </p:spTree>
    <p:extLst>
      <p:ext uri="{BB962C8B-B14F-4D97-AF65-F5344CB8AC3E}">
        <p14:creationId xmlns:p14="http://schemas.microsoft.com/office/powerpoint/2010/main" val="3880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0D7F4B-178F-4068-847F-A3DD517FE5FD}"/>
              </a:ext>
            </a:extLst>
          </p:cNvPr>
          <p:cNvSpPr>
            <a:spLocks noGrp="1"/>
          </p:cNvSpPr>
          <p:nvPr>
            <p:ph type="title"/>
          </p:nvPr>
        </p:nvSpPr>
        <p:spPr>
          <a:xfrm>
            <a:off x="838200" y="85341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A1358C1A-5337-4345-ADC3-AC78C3B5D60B}"/>
              </a:ext>
            </a:extLst>
          </p:cNvPr>
          <p:cNvSpPr>
            <a:spLocks noGrp="1"/>
          </p:cNvSpPr>
          <p:nvPr>
            <p:ph idx="1"/>
          </p:nvPr>
        </p:nvSpPr>
        <p:spPr>
          <a:xfrm>
            <a:off x="838200" y="2384980"/>
            <a:ext cx="10515600" cy="379198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72562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E2E82-3A08-4406-970D-0BF0B3057EAF}"/>
              </a:ext>
            </a:extLst>
          </p:cNvPr>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cs-CZ"/>
              <a:t>Kliknutím lze upravit styl.</a:t>
            </a:r>
          </a:p>
        </p:txBody>
      </p:sp>
      <p:sp>
        <p:nvSpPr>
          <p:cNvPr id="3" name="Zástupný text 2">
            <a:extLst>
              <a:ext uri="{FF2B5EF4-FFF2-40B4-BE49-F238E27FC236}">
                <a16:creationId xmlns:a16="http://schemas.microsoft.com/office/drawing/2014/main" id="{2DFD0A80-C25E-48AB-ABAA-6FA451D46D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Tree>
    <p:extLst>
      <p:ext uri="{BB962C8B-B14F-4D97-AF65-F5344CB8AC3E}">
        <p14:creationId xmlns:p14="http://schemas.microsoft.com/office/powerpoint/2010/main" val="1932290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3E939B-BCE0-45D2-B16D-41C78D41623E}"/>
              </a:ext>
            </a:extLst>
          </p:cNvPr>
          <p:cNvSpPr>
            <a:spLocks noGrp="1"/>
          </p:cNvSpPr>
          <p:nvPr>
            <p:ph type="title"/>
          </p:nvPr>
        </p:nvSpPr>
        <p:spPr>
          <a:xfrm>
            <a:off x="838200" y="87060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DFA8293E-F3D4-4048-8D1B-5997F2E2929E}"/>
              </a:ext>
            </a:extLst>
          </p:cNvPr>
          <p:cNvSpPr>
            <a:spLocks noGrp="1"/>
          </p:cNvSpPr>
          <p:nvPr>
            <p:ph sz="half" idx="1"/>
          </p:nvPr>
        </p:nvSpPr>
        <p:spPr>
          <a:xfrm>
            <a:off x="838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79915F5-46E8-47F6-BF11-5BC0A9F33403}"/>
              </a:ext>
            </a:extLst>
          </p:cNvPr>
          <p:cNvSpPr>
            <a:spLocks noGrp="1"/>
          </p:cNvSpPr>
          <p:nvPr>
            <p:ph sz="half" idx="2"/>
          </p:nvPr>
        </p:nvSpPr>
        <p:spPr>
          <a:xfrm>
            <a:off x="6172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901286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72F62-CCBA-4507-BF5D-6E31F320EF11}"/>
              </a:ext>
            </a:extLst>
          </p:cNvPr>
          <p:cNvSpPr>
            <a:spLocks noGrp="1"/>
          </p:cNvSpPr>
          <p:nvPr>
            <p:ph type="title"/>
          </p:nvPr>
        </p:nvSpPr>
        <p:spPr>
          <a:xfrm>
            <a:off x="838200" y="435298"/>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Tree>
    <p:extLst>
      <p:ext uri="{BB962C8B-B14F-4D97-AF65-F5344CB8AC3E}">
        <p14:creationId xmlns:p14="http://schemas.microsoft.com/office/powerpoint/2010/main" val="219468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Obrázek 18">
            <a:extLst>
              <a:ext uri="{FF2B5EF4-FFF2-40B4-BE49-F238E27FC236}">
                <a16:creationId xmlns:a16="http://schemas.microsoft.com/office/drawing/2014/main" id="{B3592D6B-834C-43B3-839E-3773636F72BA}"/>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360058" y="5414889"/>
            <a:ext cx="1831942" cy="1443111"/>
          </a:xfrm>
          <a:prstGeom prst="rect">
            <a:avLst/>
          </a:prstGeom>
        </p:spPr>
      </p:pic>
      <p:pic>
        <p:nvPicPr>
          <p:cNvPr id="7" name="Obrázek 6">
            <a:extLst>
              <a:ext uri="{FF2B5EF4-FFF2-40B4-BE49-F238E27FC236}">
                <a16:creationId xmlns:a16="http://schemas.microsoft.com/office/drawing/2014/main" id="{19B6C3F4-DEDF-4CE1-AC03-67790760053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0615" y="0"/>
            <a:ext cx="2054116" cy="1936865"/>
          </a:xfrm>
          <a:prstGeom prst="rect">
            <a:avLst/>
          </a:prstGeom>
        </p:spPr>
      </p:pic>
      <p:sp>
        <p:nvSpPr>
          <p:cNvPr id="2" name="Zástupný nadpis 1">
            <a:extLst>
              <a:ext uri="{FF2B5EF4-FFF2-40B4-BE49-F238E27FC236}">
                <a16:creationId xmlns:a16="http://schemas.microsoft.com/office/drawing/2014/main" id="{4895BD18-3E86-4085-92D7-CBE4C890EB03}"/>
              </a:ext>
            </a:extLst>
          </p:cNvPr>
          <p:cNvSpPr>
            <a:spLocks noGrp="1"/>
          </p:cNvSpPr>
          <p:nvPr>
            <p:ph type="title"/>
          </p:nvPr>
        </p:nvSpPr>
        <p:spPr>
          <a:xfrm>
            <a:off x="838200" y="284470"/>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26EF8590-89EE-4F8A-B7C7-156DDD2DD6DD}"/>
              </a:ext>
            </a:extLst>
          </p:cNvPr>
          <p:cNvSpPr>
            <a:spLocks noGrp="1"/>
          </p:cNvSpPr>
          <p:nvPr>
            <p:ph type="body" idx="1"/>
          </p:nvPr>
        </p:nvSpPr>
        <p:spPr>
          <a:xfrm>
            <a:off x="838200" y="1800520"/>
            <a:ext cx="10515600" cy="4376444"/>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pic>
        <p:nvPicPr>
          <p:cNvPr id="20" name="Obrázek 19">
            <a:extLst>
              <a:ext uri="{FF2B5EF4-FFF2-40B4-BE49-F238E27FC236}">
                <a16:creationId xmlns:a16="http://schemas.microsoft.com/office/drawing/2014/main" id="{A60F351C-0FBE-44A9-B1C3-843F7E43D30B}"/>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975076" y="6367451"/>
            <a:ext cx="2837469" cy="455520"/>
          </a:xfrm>
          <a:prstGeom prst="rect">
            <a:avLst/>
          </a:prstGeom>
        </p:spPr>
      </p:pic>
    </p:spTree>
    <p:extLst>
      <p:ext uri="{BB962C8B-B14F-4D97-AF65-F5344CB8AC3E}">
        <p14:creationId xmlns:p14="http://schemas.microsoft.com/office/powerpoint/2010/main" val="1256066720"/>
      </p:ext>
    </p:extLst>
  </p:cSld>
  <p:clrMap bg1="lt1" tx1="dk1" bg2="lt2" tx2="dk2" accent1="accent1" accent2="accent2" accent3="accent3" accent4="accent4" accent5="accent5" accent6="accent6" hlink="hlink" folHlink="folHlink"/>
  <p:sldLayoutIdLst>
    <p:sldLayoutId id="2147483753" r:id="rId1"/>
    <p:sldLayoutId id="2147483754" r:id="rId2"/>
    <p:sldLayoutId id="2147483755" r:id="rId3"/>
    <p:sldLayoutId id="2147483756" r:id="rId4"/>
    <p:sldLayoutId id="2147483757" r:id="rId5"/>
  </p:sldLayoutIdLst>
  <p:txStyles>
    <p:titleStyle>
      <a:lvl1pPr algn="ctr" defTabSz="914400" rtl="0" eaLnBrk="1" latinLnBrk="0" hangingPunct="1">
        <a:lnSpc>
          <a:spcPct val="90000"/>
        </a:lnSpc>
        <a:spcBef>
          <a:spcPct val="0"/>
        </a:spcBef>
        <a:buNone/>
        <a:defRPr sz="4400" b="1" kern="1200">
          <a:solidFill>
            <a:srgbClr val="249CDC"/>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68" userDrawn="1">
          <p15:clr>
            <a:srgbClr val="F26B43"/>
          </p15:clr>
        </p15:guide>
        <p15:guide id="2" pos="9216" userDrawn="1">
          <p15:clr>
            <a:srgbClr val="F26B43"/>
          </p15:clr>
        </p15:guide>
        <p15:guide id="3" pos="1248" userDrawn="1">
          <p15:clr>
            <a:srgbClr val="F26B43"/>
          </p15:clr>
        </p15:guide>
        <p15:guide id="4" pos="1152" userDrawn="1">
          <p15:clr>
            <a:srgbClr val="F26B43"/>
          </p15:clr>
        </p15:guide>
        <p15:guide id="5" orient="horz" pos="1440" userDrawn="1">
          <p15:clr>
            <a:srgbClr val="F26B43"/>
          </p15:clr>
        </p15:guide>
        <p15:guide id="6" orient="horz" pos="3696" userDrawn="1">
          <p15:clr>
            <a:srgbClr val="F26B43"/>
          </p15:clr>
        </p15:guide>
        <p15:guide id="7" orient="horz" pos="432" userDrawn="1">
          <p15:clr>
            <a:srgbClr val="F26B43"/>
          </p15:clr>
        </p15:guide>
        <p15:guide id="8" orient="horz" pos="1512" userDrawn="1">
          <p15:clr>
            <a:srgbClr val="F26B43"/>
          </p15:clr>
        </p15:guide>
        <p15:guide id="9" pos="6912" userDrawn="1">
          <p15:clr>
            <a:srgbClr val="F26B43"/>
          </p15:clr>
        </p15:guide>
        <p15:guide id="10" pos="936" userDrawn="1">
          <p15:clr>
            <a:srgbClr val="F26B43"/>
          </p15:clr>
        </p15:guide>
        <p15:guide id="11" pos="86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ctrTitle"/>
          </p:nvPr>
        </p:nvSpPr>
        <p:spPr>
          <a:xfrm>
            <a:off x="1905000" y="2133600"/>
            <a:ext cx="8915400" cy="2098226"/>
          </a:xfrm>
        </p:spPr>
        <p:txBody>
          <a:bodyPr>
            <a:noAutofit/>
          </a:bodyPr>
          <a:lstStyle/>
          <a:p>
            <a:r>
              <a:rPr lang="pl-PL" altLang="pl-PL" sz="5000" b="1" dirty="0"/>
              <a:t>SOCIALLY RESPONSIBLE COMPANY MANAGEMENT</a:t>
            </a:r>
          </a:p>
        </p:txBody>
      </p:sp>
      <p:sp>
        <p:nvSpPr>
          <p:cNvPr id="5" name="Podtytuł 2"/>
          <p:cNvSpPr txBox="1">
            <a:spLocks/>
          </p:cNvSpPr>
          <p:nvPr/>
        </p:nvSpPr>
        <p:spPr>
          <a:xfrm>
            <a:off x="1905000" y="4648200"/>
            <a:ext cx="6831673" cy="763767"/>
          </a:xfrm>
          <a:prstGeom prst="rect">
            <a:avLst/>
          </a:prstGeom>
        </p:spPr>
        <p:txBody>
          <a:bodyPr vert="horz" lIns="91440" tIns="45720" rIns="91440" bIns="45720" rtlCol="0">
            <a:normAutofit fontScale="77500" lnSpcReduction="20000"/>
          </a:bodyPr>
          <a:lstStyle>
            <a:lvl1pPr marL="0" indent="0" algn="ctr" defTabSz="685800" rtl="0" eaLnBrk="1" latinLnBrk="0" hangingPunct="1">
              <a:lnSpc>
                <a:spcPct val="112000"/>
              </a:lnSpc>
              <a:spcBef>
                <a:spcPts val="0"/>
              </a:spcBef>
              <a:spcAft>
                <a:spcPts val="0"/>
              </a:spcAft>
              <a:buFont typeface="Franklin Gothic Book" panose="020B0503020102020204" pitchFamily="34" charset="0"/>
              <a:buNone/>
              <a:defRPr sz="1800" kern="1200" baseline="0">
                <a:solidFill>
                  <a:schemeClr val="tx2"/>
                </a:solidFill>
                <a:latin typeface="+mn-lt"/>
                <a:ea typeface="+mn-ea"/>
                <a:cs typeface="+mn-cs"/>
              </a:defRPr>
            </a:lvl1pPr>
            <a:lvl2pPr marL="342900" indent="0" algn="ctr" defTabSz="685800" rtl="0" eaLnBrk="1" latinLnBrk="0" hangingPunct="1">
              <a:lnSpc>
                <a:spcPct val="94000"/>
              </a:lnSpc>
              <a:spcBef>
                <a:spcPts val="500"/>
              </a:spcBef>
              <a:spcAft>
                <a:spcPts val="200"/>
              </a:spcAft>
              <a:buFont typeface="Franklin Gothic Book" panose="020B0503020102020204" pitchFamily="34" charset="0"/>
              <a:buNone/>
              <a:defRPr sz="1500" i="1" kern="1200" baseline="0">
                <a:solidFill>
                  <a:schemeClr val="tx2"/>
                </a:solidFill>
                <a:latin typeface="+mn-lt"/>
                <a:ea typeface="+mn-ea"/>
                <a:cs typeface="+mn-cs"/>
              </a:defRPr>
            </a:lvl2pPr>
            <a:lvl3pPr marL="685800" indent="0" algn="ctr" defTabSz="685800" rtl="0" eaLnBrk="1" latinLnBrk="0" hangingPunct="1">
              <a:lnSpc>
                <a:spcPct val="94000"/>
              </a:lnSpc>
              <a:spcBef>
                <a:spcPts val="500"/>
              </a:spcBef>
              <a:spcAft>
                <a:spcPts val="200"/>
              </a:spcAft>
              <a:buFont typeface="Franklin Gothic Book" panose="020B0503020102020204" pitchFamily="34" charset="0"/>
              <a:buNone/>
              <a:defRPr sz="1350" kern="1200" baseline="0">
                <a:solidFill>
                  <a:schemeClr val="tx2"/>
                </a:solidFill>
                <a:latin typeface="+mn-lt"/>
                <a:ea typeface="+mn-ea"/>
                <a:cs typeface="+mn-cs"/>
              </a:defRPr>
            </a:lvl3pPr>
            <a:lvl4pPr marL="1028700" indent="0" algn="ctr" defTabSz="685800" rtl="0" eaLnBrk="1" latinLnBrk="0" hangingPunct="1">
              <a:lnSpc>
                <a:spcPct val="94000"/>
              </a:lnSpc>
              <a:spcBef>
                <a:spcPts val="500"/>
              </a:spcBef>
              <a:spcAft>
                <a:spcPts val="200"/>
              </a:spcAft>
              <a:buFont typeface="Franklin Gothic Book" panose="020B0503020102020204" pitchFamily="34" charset="0"/>
              <a:buNone/>
              <a:defRPr sz="1200" i="1" kern="1200" baseline="0">
                <a:solidFill>
                  <a:schemeClr val="tx2"/>
                </a:solidFill>
                <a:latin typeface="+mn-lt"/>
                <a:ea typeface="+mn-ea"/>
                <a:cs typeface="+mn-cs"/>
              </a:defRPr>
            </a:lvl4pPr>
            <a:lvl5pPr marL="1371600" indent="0" algn="ctr" defTabSz="685800" rtl="0" eaLnBrk="1" latinLnBrk="0" hangingPunct="1">
              <a:lnSpc>
                <a:spcPct val="94000"/>
              </a:lnSpc>
              <a:spcBef>
                <a:spcPts val="500"/>
              </a:spcBef>
              <a:spcAft>
                <a:spcPts val="200"/>
              </a:spcAft>
              <a:buFont typeface="Franklin Gothic Book" panose="020B0503020102020204" pitchFamily="34" charset="0"/>
              <a:buNone/>
              <a:defRPr sz="1200" kern="1200" baseline="0">
                <a:solidFill>
                  <a:schemeClr val="tx2"/>
                </a:solidFill>
                <a:latin typeface="+mn-lt"/>
                <a:ea typeface="+mn-ea"/>
                <a:cs typeface="+mn-cs"/>
              </a:defRPr>
            </a:lvl5pPr>
            <a:lvl6pPr marL="1714500" indent="0" algn="ctr" defTabSz="685800" rtl="0" eaLnBrk="1" latinLnBrk="0" hangingPunct="1">
              <a:lnSpc>
                <a:spcPct val="94000"/>
              </a:lnSpc>
              <a:spcBef>
                <a:spcPts val="500"/>
              </a:spcBef>
              <a:spcAft>
                <a:spcPts val="200"/>
              </a:spcAft>
              <a:buFont typeface="Franklin Gothic Book" panose="020B0503020102020204" pitchFamily="34" charset="0"/>
              <a:buNone/>
              <a:defRPr sz="1200" i="1" kern="1200" baseline="0">
                <a:solidFill>
                  <a:schemeClr val="tx2"/>
                </a:solidFill>
                <a:latin typeface="+mn-lt"/>
                <a:ea typeface="+mn-ea"/>
                <a:cs typeface="+mn-cs"/>
              </a:defRPr>
            </a:lvl6pPr>
            <a:lvl7pPr marL="2057400" indent="0" algn="ctr" defTabSz="685800" rtl="0" eaLnBrk="1" latinLnBrk="0" hangingPunct="1">
              <a:lnSpc>
                <a:spcPct val="94000"/>
              </a:lnSpc>
              <a:spcBef>
                <a:spcPts val="500"/>
              </a:spcBef>
              <a:spcAft>
                <a:spcPts val="200"/>
              </a:spcAft>
              <a:buFont typeface="Franklin Gothic Book" panose="020B0503020102020204" pitchFamily="34" charset="0"/>
              <a:buNone/>
              <a:defRPr sz="1200" kern="1200" baseline="0">
                <a:solidFill>
                  <a:schemeClr val="tx2"/>
                </a:solidFill>
                <a:latin typeface="+mn-lt"/>
                <a:ea typeface="+mn-ea"/>
                <a:cs typeface="+mn-cs"/>
              </a:defRPr>
            </a:lvl7pPr>
            <a:lvl8pPr marL="2400300" indent="0" algn="ctr" defTabSz="685800" rtl="0" eaLnBrk="1" latinLnBrk="0" hangingPunct="1">
              <a:lnSpc>
                <a:spcPct val="94000"/>
              </a:lnSpc>
              <a:spcBef>
                <a:spcPts val="500"/>
              </a:spcBef>
              <a:spcAft>
                <a:spcPts val="200"/>
              </a:spcAft>
              <a:buFont typeface="Franklin Gothic Book" panose="020B0503020102020204" pitchFamily="34" charset="0"/>
              <a:buNone/>
              <a:defRPr sz="1200" i="1" kern="1200" baseline="0">
                <a:solidFill>
                  <a:schemeClr val="tx2"/>
                </a:solidFill>
                <a:latin typeface="+mn-lt"/>
                <a:ea typeface="+mn-ea"/>
                <a:cs typeface="+mn-cs"/>
              </a:defRPr>
            </a:lvl8pPr>
            <a:lvl9pPr marL="2743200" indent="0" algn="ctr" defTabSz="685800" rtl="0" eaLnBrk="1" latinLnBrk="0" hangingPunct="1">
              <a:lnSpc>
                <a:spcPct val="94000"/>
              </a:lnSpc>
              <a:spcBef>
                <a:spcPts val="500"/>
              </a:spcBef>
              <a:spcAft>
                <a:spcPts val="200"/>
              </a:spcAft>
              <a:buFont typeface="Franklin Gothic Book" panose="020B0503020102020204" pitchFamily="34" charset="0"/>
              <a:buNone/>
              <a:defRPr sz="1200" kern="1200" baseline="0">
                <a:solidFill>
                  <a:schemeClr val="tx2"/>
                </a:solidFill>
                <a:latin typeface="+mn-lt"/>
                <a:ea typeface="+mn-ea"/>
                <a:cs typeface="+mn-cs"/>
              </a:defRPr>
            </a:lvl9pPr>
          </a:lstStyle>
          <a:p>
            <a:pPr algn="l"/>
            <a:r>
              <a:rPr lang="en-US" dirty="0">
                <a:latin typeface="Arial" panose="020B0604020202020204" pitchFamily="34" charset="0"/>
                <a:cs typeface="Arial" panose="020B0604020202020204" pitchFamily="34" charset="0"/>
              </a:rPr>
              <a:t>implementation as part of the project</a:t>
            </a:r>
            <a:endParaRPr lang="pl-PL" dirty="0">
              <a:latin typeface="Arial" panose="020B0604020202020204" pitchFamily="34" charset="0"/>
              <a:cs typeface="Arial" panose="020B0604020202020204" pitchFamily="34" charset="0"/>
            </a:endParaRPr>
          </a:p>
          <a:p>
            <a:pPr algn="l"/>
            <a:r>
              <a:rPr lang="en-US" b="1" dirty="0">
                <a:latin typeface="Arial" panose="020B0604020202020204" pitchFamily="34" charset="0"/>
                <a:cs typeface="Arial" panose="020B0604020202020204" pitchFamily="34" charset="0"/>
              </a:rPr>
              <a:t>NICE (Network for Inter-Institutional Cooperation in Entrepreneurial Education)</a:t>
            </a:r>
            <a:endParaRPr lang="pl-PL" b="1" dirty="0">
              <a:latin typeface="Arial" panose="020B0604020202020204" pitchFamily="34" charset="0"/>
              <a:cs typeface="Arial" panose="020B0604020202020204" pitchFamily="34" charset="0"/>
            </a:endParaRPr>
          </a:p>
          <a:p>
            <a:pPr algn="l"/>
            <a:r>
              <a:rPr lang="en-US" dirty="0">
                <a:latin typeface="Arial" panose="020B0604020202020204" pitchFamily="34" charset="0"/>
                <a:cs typeface="Arial" panose="020B0604020202020204" pitchFamily="34" charset="0"/>
              </a:rPr>
              <a:t>financed by the EU Erasmus+ program</a:t>
            </a:r>
            <a:endParaRPr lang="pl-PL" dirty="0">
              <a:latin typeface="Arial" panose="020B0604020202020204" pitchFamily="34" charset="0"/>
              <a:cs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a:xfrm>
            <a:off x="1129747" y="1524000"/>
            <a:ext cx="10263809" cy="1325563"/>
          </a:xfrm>
        </p:spPr>
        <p:txBody>
          <a:bodyPr/>
          <a:lstStyle/>
          <a:p>
            <a:pPr algn="l" eaLnBrk="1" hangingPunct="1"/>
            <a:r>
              <a:rPr lang="pl-PL" altLang="pl-PL" b="1" dirty="0"/>
              <a:t>CSR</a:t>
            </a:r>
          </a:p>
        </p:txBody>
      </p:sp>
      <p:sp>
        <p:nvSpPr>
          <p:cNvPr id="12291" name="Rectangle 3"/>
          <p:cNvSpPr>
            <a:spLocks noGrp="1" noChangeArrowheads="1"/>
          </p:cNvSpPr>
          <p:nvPr>
            <p:ph idx="1"/>
          </p:nvPr>
        </p:nvSpPr>
        <p:spPr>
          <a:xfrm>
            <a:off x="1089991" y="2667000"/>
            <a:ext cx="10287000" cy="4412704"/>
          </a:xfrm>
        </p:spPr>
        <p:txBody>
          <a:bodyPr rtlCol="0">
            <a:normAutofit/>
          </a:bodyPr>
          <a:lstStyle/>
          <a:p>
            <a:pPr>
              <a:lnSpc>
                <a:spcPct val="150000"/>
              </a:lnSpc>
              <a:spcAft>
                <a:spcPts val="0"/>
              </a:spcAft>
              <a:defRPr/>
            </a:pPr>
            <a:r>
              <a:rPr lang="en-US" altLang="pl-PL" sz="2200" b="1" dirty="0">
                <a:solidFill>
                  <a:schemeClr val="tx1">
                    <a:lumMod val="75000"/>
                    <a:lumOff val="25000"/>
                  </a:schemeClr>
                </a:solidFill>
              </a:rPr>
              <a:t>Environmental protection </a:t>
            </a:r>
            <a:r>
              <a:rPr lang="en-US" altLang="pl-PL" sz="2200" dirty="0">
                <a:solidFill>
                  <a:schemeClr val="tx1">
                    <a:lumMod val="75000"/>
                    <a:lumOff val="25000"/>
                  </a:schemeClr>
                </a:solidFill>
              </a:rPr>
              <a:t>- implementation of an environmental management system and participation in competitions; recycling; efficient use of energy</a:t>
            </a:r>
            <a:endParaRPr lang="pl-PL" altLang="pl-PL" sz="2200" dirty="0">
              <a:solidFill>
                <a:schemeClr val="tx1">
                  <a:lumMod val="75000"/>
                  <a:lumOff val="25000"/>
                </a:schemeClr>
              </a:solidFill>
            </a:endParaRPr>
          </a:p>
          <a:p>
            <a:pPr>
              <a:lnSpc>
                <a:spcPct val="150000"/>
              </a:lnSpc>
              <a:spcAft>
                <a:spcPts val="0"/>
              </a:spcAft>
              <a:defRPr/>
            </a:pPr>
            <a:r>
              <a:rPr lang="en-US" altLang="pl-PL" sz="2200" b="1" dirty="0">
                <a:solidFill>
                  <a:schemeClr val="tx1">
                    <a:lumMod val="75000"/>
                    <a:lumOff val="25000"/>
                  </a:schemeClr>
                </a:solidFill>
              </a:rPr>
              <a:t>Local communities </a:t>
            </a:r>
            <a:r>
              <a:rPr lang="en-US" altLang="pl-PL" sz="2200" dirty="0">
                <a:solidFill>
                  <a:schemeClr val="tx1">
                    <a:lumMod val="75000"/>
                    <a:lumOff val="25000"/>
                  </a:schemeClr>
                </a:solidFill>
              </a:rPr>
              <a:t>- sponsorship and patronage (sports, culture, health care); support in the form of transfer of goods and services offered by the company (construction, accounting, internet services, etc.); internships and apprenticeships for young people</a:t>
            </a:r>
            <a:endParaRPr lang="pl-PL" altLang="pl-PL" sz="2200" dirty="0">
              <a:solidFill>
                <a:schemeClr val="tx1">
                  <a:lumMod val="75000"/>
                  <a:lumOff val="2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a:xfrm>
            <a:off x="1600200" y="2209800"/>
            <a:ext cx="9753600" cy="1325563"/>
          </a:xfrm>
        </p:spPr>
        <p:txBody>
          <a:bodyPr/>
          <a:lstStyle/>
          <a:p>
            <a:pPr algn="l" eaLnBrk="1" hangingPunct="1"/>
            <a:r>
              <a:rPr lang="pl-PL" altLang="pl-PL" b="1" dirty="0"/>
              <a:t>Definition</a:t>
            </a:r>
          </a:p>
        </p:txBody>
      </p:sp>
      <p:sp>
        <p:nvSpPr>
          <p:cNvPr id="15363" name="Rectangle 3"/>
          <p:cNvSpPr>
            <a:spLocks noGrp="1" noChangeArrowheads="1"/>
          </p:cNvSpPr>
          <p:nvPr>
            <p:ph idx="1"/>
          </p:nvPr>
        </p:nvSpPr>
        <p:spPr>
          <a:xfrm>
            <a:off x="1600200" y="3429000"/>
            <a:ext cx="9525000" cy="2438400"/>
          </a:xfrm>
        </p:spPr>
        <p:txBody>
          <a:bodyPr>
            <a:normAutofit/>
          </a:bodyPr>
          <a:lstStyle/>
          <a:p>
            <a:pPr>
              <a:lnSpc>
                <a:spcPct val="100000"/>
              </a:lnSpc>
              <a:buNone/>
            </a:pPr>
            <a:r>
              <a:rPr lang="en-US" altLang="pl-PL" sz="2400" b="1" dirty="0"/>
              <a:t>Stakeholders </a:t>
            </a:r>
            <a:r>
              <a:rPr lang="en-US" altLang="pl-PL" sz="2400" dirty="0"/>
              <a:t>- entities (individuals, communities, institutions, organizations, offices) that can influence the enterprise and are influenced by its activities.</a:t>
            </a:r>
            <a:endParaRPr lang="pl-PL" altLang="pl-PL"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a:xfrm>
            <a:off x="1417983" y="1295400"/>
            <a:ext cx="9935817" cy="1325563"/>
          </a:xfrm>
        </p:spPr>
        <p:txBody>
          <a:bodyPr/>
          <a:lstStyle/>
          <a:p>
            <a:pPr algn="l"/>
            <a:r>
              <a:rPr lang="pl-PL" altLang="pl-PL" b="1" dirty="0" err="1"/>
              <a:t>Benefits</a:t>
            </a:r>
            <a:r>
              <a:rPr lang="pl-PL" altLang="pl-PL" b="1" dirty="0"/>
              <a:t> of CSR</a:t>
            </a:r>
          </a:p>
        </p:txBody>
      </p:sp>
      <p:sp>
        <p:nvSpPr>
          <p:cNvPr id="14339" name="Rectangle 3"/>
          <p:cNvSpPr>
            <a:spLocks noGrp="1" noChangeArrowheads="1"/>
          </p:cNvSpPr>
          <p:nvPr>
            <p:ph idx="1"/>
          </p:nvPr>
        </p:nvSpPr>
        <p:spPr>
          <a:xfrm>
            <a:off x="1417983" y="2362200"/>
            <a:ext cx="9631017" cy="3886200"/>
          </a:xfrm>
        </p:spPr>
        <p:txBody>
          <a:bodyPr rtlCol="0">
            <a:noAutofit/>
          </a:bodyPr>
          <a:lstStyle/>
          <a:p>
            <a:pPr marL="457200" indent="-457200">
              <a:lnSpc>
                <a:spcPct val="120000"/>
              </a:lnSpc>
              <a:spcAft>
                <a:spcPts val="0"/>
              </a:spcAft>
              <a:buFont typeface="+mj-lt"/>
              <a:buAutoNum type="arabicPeriod"/>
              <a:defRPr/>
            </a:pPr>
            <a:r>
              <a:rPr lang="en-US" altLang="pl-PL" sz="2200" b="1" dirty="0">
                <a:solidFill>
                  <a:schemeClr val="tx1">
                    <a:lumMod val="75000"/>
                    <a:lumOff val="25000"/>
                  </a:schemeClr>
                </a:solidFill>
              </a:rPr>
              <a:t>Better market position </a:t>
            </a:r>
            <a:r>
              <a:rPr lang="en-US" altLang="pl-PL" sz="2200" dirty="0">
                <a:solidFill>
                  <a:schemeClr val="tx1">
                    <a:lumMod val="75000"/>
                    <a:lumOff val="25000"/>
                  </a:schemeClr>
                </a:solidFill>
              </a:rPr>
              <a:t>– gaining a competitive advantage. Responsible companies enjoy a good reputation and perform better compared to their competitors. Customers and consumers appreciate it, are more loyal to a responsible brand and trust it. It is also easier to acquire business partners and capital. Ordering parties often place high demands on their subcontractors in terms of environmental protection, quality and occupational health and safety - here the lack of specific standards may even result in exclusion from the market.</a:t>
            </a:r>
            <a:endParaRPr lang="pl-PL" altLang="pl-PL" sz="2200" dirty="0">
              <a:solidFill>
                <a:schemeClr val="tx1">
                  <a:lumMod val="75000"/>
                  <a:lumOff val="25000"/>
                </a:schemeClr>
              </a:solidFill>
            </a:endParaRPr>
          </a:p>
          <a:p>
            <a:pPr marL="742950" indent="-742950">
              <a:lnSpc>
                <a:spcPct val="120000"/>
              </a:lnSpc>
              <a:spcAft>
                <a:spcPts val="0"/>
              </a:spcAft>
              <a:buFont typeface="+mj-lt"/>
              <a:buAutoNum type="arabicPeriod"/>
              <a:defRPr/>
            </a:pPr>
            <a:endParaRPr lang="pl-PL" altLang="pl-PL" sz="2200" dirty="0">
              <a:solidFill>
                <a:schemeClr val="tx1">
                  <a:lumMod val="75000"/>
                  <a:lumOff val="25000"/>
                </a:schemeClr>
              </a:solidFill>
            </a:endParaRPr>
          </a:p>
          <a:p>
            <a:pPr marL="457200" indent="-457200">
              <a:lnSpc>
                <a:spcPct val="120000"/>
              </a:lnSpc>
              <a:spcAft>
                <a:spcPts val="0"/>
              </a:spcAft>
              <a:buFont typeface="+mj-lt"/>
              <a:buAutoNum type="arabicPeriod"/>
              <a:defRPr/>
            </a:pPr>
            <a:endParaRPr lang="pl-PL" altLang="pl-PL" sz="2200" dirty="0">
              <a:solidFill>
                <a:schemeClr val="tx1">
                  <a:lumMod val="75000"/>
                  <a:lumOff val="2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a:xfrm>
            <a:off x="1417983" y="1036637"/>
            <a:ext cx="9935817" cy="1325563"/>
          </a:xfrm>
        </p:spPr>
        <p:txBody>
          <a:bodyPr/>
          <a:lstStyle/>
          <a:p>
            <a:pPr algn="l"/>
            <a:r>
              <a:rPr lang="pl-PL" altLang="pl-PL" b="1" dirty="0" err="1"/>
              <a:t>Benefits</a:t>
            </a:r>
            <a:r>
              <a:rPr lang="pl-PL" altLang="pl-PL" b="1" dirty="0"/>
              <a:t> of CSR</a:t>
            </a:r>
          </a:p>
        </p:txBody>
      </p:sp>
      <p:sp>
        <p:nvSpPr>
          <p:cNvPr id="14339" name="Rectangle 3"/>
          <p:cNvSpPr>
            <a:spLocks noGrp="1" noChangeArrowheads="1"/>
          </p:cNvSpPr>
          <p:nvPr>
            <p:ph idx="1"/>
          </p:nvPr>
        </p:nvSpPr>
        <p:spPr>
          <a:xfrm>
            <a:off x="1417983" y="2133600"/>
            <a:ext cx="9631017" cy="3886200"/>
          </a:xfrm>
        </p:spPr>
        <p:txBody>
          <a:bodyPr rtlCol="0">
            <a:noAutofit/>
          </a:bodyPr>
          <a:lstStyle/>
          <a:p>
            <a:pPr marL="457200" indent="-457200">
              <a:lnSpc>
                <a:spcPct val="120000"/>
              </a:lnSpc>
              <a:spcAft>
                <a:spcPts val="0"/>
              </a:spcAft>
              <a:buFont typeface="+mj-lt"/>
              <a:buAutoNum type="arabicPeriod" startAt="2"/>
              <a:defRPr/>
            </a:pPr>
            <a:r>
              <a:rPr lang="en-US" altLang="pl-PL" sz="2200" b="1" dirty="0">
                <a:solidFill>
                  <a:schemeClr val="tx1">
                    <a:lumMod val="75000"/>
                    <a:lumOff val="25000"/>
                  </a:schemeClr>
                </a:solidFill>
              </a:rPr>
              <a:t>Better use of resources, including staff. </a:t>
            </a:r>
            <a:r>
              <a:rPr lang="en-US" altLang="pl-PL" sz="2200" dirty="0">
                <a:solidFill>
                  <a:schemeClr val="tx1">
                    <a:lumMod val="75000"/>
                    <a:lumOff val="25000"/>
                  </a:schemeClr>
                </a:solidFill>
              </a:rPr>
              <a:t>Companies operating according to the sustainable business model strive to reduce the energy and material consumption of production and services, limiting the costs of energy and material consumption, water consumption, waste disposal, and thus measurably increasing the profitability of their operations. Employees who feel good in their own company are obviously more motivated, which can lead to greater commitment and performance. They also think about changing jobs less often. Employees, especially highly qualified ones, are more willing to work in companies that enjoy a reputation as good employers.</a:t>
            </a:r>
          </a:p>
          <a:p>
            <a:pPr marL="742950" indent="-742950">
              <a:lnSpc>
                <a:spcPct val="120000"/>
              </a:lnSpc>
              <a:spcAft>
                <a:spcPts val="0"/>
              </a:spcAft>
              <a:buFont typeface="+mj-lt"/>
              <a:buAutoNum type="arabicPeriod" startAt="2"/>
              <a:defRPr/>
            </a:pPr>
            <a:endParaRPr lang="pl-PL" altLang="pl-PL" sz="2200" dirty="0">
              <a:solidFill>
                <a:schemeClr val="tx1">
                  <a:lumMod val="75000"/>
                  <a:lumOff val="25000"/>
                </a:schemeClr>
              </a:solidFill>
            </a:endParaRPr>
          </a:p>
          <a:p>
            <a:pPr marL="457200" indent="-457200">
              <a:lnSpc>
                <a:spcPct val="120000"/>
              </a:lnSpc>
              <a:spcAft>
                <a:spcPts val="0"/>
              </a:spcAft>
              <a:buFont typeface="+mj-lt"/>
              <a:buAutoNum type="arabicPeriod" startAt="2"/>
              <a:defRPr/>
            </a:pPr>
            <a:endParaRPr lang="pl-PL" altLang="pl-PL" sz="2200" dirty="0">
              <a:solidFill>
                <a:schemeClr val="tx1">
                  <a:lumMod val="75000"/>
                  <a:lumOff val="25000"/>
                </a:schemeClr>
              </a:solidFill>
            </a:endParaRPr>
          </a:p>
        </p:txBody>
      </p:sp>
    </p:spTree>
    <p:extLst>
      <p:ext uri="{BB962C8B-B14F-4D97-AF65-F5344CB8AC3E}">
        <p14:creationId xmlns:p14="http://schemas.microsoft.com/office/powerpoint/2010/main" val="38473268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a:xfrm>
            <a:off x="1451113" y="1981200"/>
            <a:ext cx="9906000" cy="1325563"/>
          </a:xfrm>
        </p:spPr>
        <p:txBody>
          <a:bodyPr/>
          <a:lstStyle/>
          <a:p>
            <a:pPr algn="l" eaLnBrk="1" hangingPunct="1"/>
            <a:r>
              <a:rPr lang="pl-PL" altLang="pl-PL" b="1" dirty="0"/>
              <a:t>Global Compact</a:t>
            </a:r>
          </a:p>
        </p:txBody>
      </p:sp>
      <p:sp>
        <p:nvSpPr>
          <p:cNvPr id="18435" name="Rectangle 3"/>
          <p:cNvSpPr>
            <a:spLocks noGrp="1" noChangeArrowheads="1"/>
          </p:cNvSpPr>
          <p:nvPr>
            <p:ph idx="1"/>
          </p:nvPr>
        </p:nvSpPr>
        <p:spPr>
          <a:xfrm>
            <a:off x="1447800" y="3200400"/>
            <a:ext cx="9525000" cy="3886200"/>
          </a:xfrm>
        </p:spPr>
        <p:txBody>
          <a:bodyPr>
            <a:normAutofit/>
          </a:bodyPr>
          <a:lstStyle/>
          <a:p>
            <a:pPr>
              <a:lnSpc>
                <a:spcPct val="90000"/>
              </a:lnSpc>
              <a:buNone/>
            </a:pPr>
            <a:r>
              <a:rPr lang="en-US" altLang="pl-PL" sz="2400" b="1" dirty="0"/>
              <a:t>The Global Compact </a:t>
            </a:r>
            <a:r>
              <a:rPr lang="en-US" altLang="pl-PL" sz="2400" dirty="0"/>
              <a:t>is a purely voluntary initiative with two goals: integrating the 10 principles into business activities around the world, and stimulating action in support of UN goals.</a:t>
            </a:r>
            <a:endParaRPr lang="pl-PL" altLang="pl-PL"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a:xfrm>
            <a:off x="1232452" y="1371600"/>
            <a:ext cx="10134600" cy="1325563"/>
          </a:xfrm>
        </p:spPr>
        <p:txBody>
          <a:bodyPr/>
          <a:lstStyle/>
          <a:p>
            <a:pPr algn="l" eaLnBrk="1" hangingPunct="1"/>
            <a:r>
              <a:rPr lang="pl-PL" altLang="pl-PL" b="1" dirty="0"/>
              <a:t>Global Compact</a:t>
            </a:r>
          </a:p>
        </p:txBody>
      </p:sp>
      <p:sp>
        <p:nvSpPr>
          <p:cNvPr id="17411" name="Rectangle 3"/>
          <p:cNvSpPr>
            <a:spLocks noGrp="1" noChangeArrowheads="1"/>
          </p:cNvSpPr>
          <p:nvPr>
            <p:ph idx="1"/>
          </p:nvPr>
        </p:nvSpPr>
        <p:spPr>
          <a:xfrm>
            <a:off x="1232452" y="2590800"/>
            <a:ext cx="9982200" cy="3810000"/>
          </a:xfrm>
        </p:spPr>
        <p:txBody>
          <a:bodyPr rtlCol="0">
            <a:normAutofit/>
          </a:bodyPr>
          <a:lstStyle/>
          <a:p>
            <a:pPr marL="0" indent="0">
              <a:lnSpc>
                <a:spcPct val="100000"/>
              </a:lnSpc>
              <a:spcAft>
                <a:spcPts val="0"/>
              </a:spcAft>
              <a:buNone/>
              <a:defRPr/>
            </a:pPr>
            <a:r>
              <a:rPr lang="en-US" altLang="pl-PL" sz="2400" dirty="0">
                <a:solidFill>
                  <a:schemeClr val="tx1">
                    <a:lumMod val="75000"/>
                    <a:lumOff val="25000"/>
                  </a:schemeClr>
                </a:solidFill>
              </a:rPr>
              <a:t>The Global Compact calls on companies to adopt, support and decree, within their scope of operations, a set of core values in the areas of human rights, labor standards, the environment and the fight against corruption:</a:t>
            </a:r>
            <a:endParaRPr lang="pl-PL" altLang="pl-PL" sz="2400" dirty="0">
              <a:solidFill>
                <a:schemeClr val="tx1">
                  <a:lumMod val="75000"/>
                  <a:lumOff val="25000"/>
                </a:schemeClr>
              </a:solidFill>
            </a:endParaRPr>
          </a:p>
          <a:p>
            <a:pPr>
              <a:lnSpc>
                <a:spcPct val="100000"/>
              </a:lnSpc>
              <a:spcAft>
                <a:spcPts val="0"/>
              </a:spcAft>
              <a:defRPr/>
            </a:pPr>
            <a:r>
              <a:rPr lang="en-US" altLang="pl-PL" sz="2400" b="1" dirty="0">
                <a:solidFill>
                  <a:srgbClr val="00B0F0"/>
                </a:solidFill>
              </a:rPr>
              <a:t>Principle</a:t>
            </a:r>
            <a:r>
              <a:rPr lang="pl-PL" altLang="pl-PL" sz="2400" b="1" dirty="0">
                <a:solidFill>
                  <a:srgbClr val="00B0F0"/>
                </a:solidFill>
              </a:rPr>
              <a:t> </a:t>
            </a:r>
            <a:r>
              <a:rPr lang="en-US" altLang="pl-PL" sz="2400" b="1" dirty="0">
                <a:solidFill>
                  <a:srgbClr val="00B0F0"/>
                </a:solidFill>
              </a:rPr>
              <a:t>1</a:t>
            </a:r>
            <a:r>
              <a:rPr lang="en-US" altLang="pl-PL" sz="2400" dirty="0">
                <a:solidFill>
                  <a:schemeClr val="tx1">
                    <a:lumMod val="75000"/>
                    <a:lumOff val="25000"/>
                  </a:schemeClr>
                </a:solidFill>
              </a:rPr>
              <a:t>: Companies should support and respect the protection of proclaimed international human rights; and</a:t>
            </a:r>
            <a:r>
              <a:rPr lang="pl-PL" altLang="pl-PL" sz="2400" dirty="0">
                <a:solidFill>
                  <a:schemeClr val="tx1">
                    <a:lumMod val="75000"/>
                    <a:lumOff val="25000"/>
                  </a:schemeClr>
                </a:solidFill>
              </a:rPr>
              <a:t> </a:t>
            </a:r>
            <a:r>
              <a:rPr lang="en-US" altLang="pl-PL" sz="2400" dirty="0">
                <a:solidFill>
                  <a:schemeClr val="tx1">
                    <a:lumMod val="75000"/>
                    <a:lumOff val="25000"/>
                  </a:schemeClr>
                </a:solidFill>
              </a:rPr>
              <a:t>Principle </a:t>
            </a:r>
            <a:endParaRPr lang="pl-PL" altLang="pl-PL" sz="2400" dirty="0">
              <a:solidFill>
                <a:schemeClr val="tx1">
                  <a:lumMod val="75000"/>
                  <a:lumOff val="25000"/>
                </a:schemeClr>
              </a:solidFill>
            </a:endParaRPr>
          </a:p>
          <a:p>
            <a:pPr>
              <a:lnSpc>
                <a:spcPct val="100000"/>
              </a:lnSpc>
              <a:spcAft>
                <a:spcPts val="0"/>
              </a:spcAft>
              <a:defRPr/>
            </a:pPr>
            <a:r>
              <a:rPr lang="en-US" altLang="pl-PL" sz="2400" b="1" dirty="0">
                <a:solidFill>
                  <a:srgbClr val="00B0F0"/>
                </a:solidFill>
              </a:rPr>
              <a:t>Principle 2</a:t>
            </a:r>
            <a:r>
              <a:rPr lang="en-US" altLang="pl-PL" sz="2400" dirty="0">
                <a:solidFill>
                  <a:schemeClr val="tx1">
                    <a:lumMod val="75000"/>
                    <a:lumOff val="25000"/>
                  </a:schemeClr>
                </a:solidFill>
              </a:rPr>
              <a:t>: Ensure they are not involved in human rights violations.</a:t>
            </a:r>
            <a:endParaRPr lang="pl-PL" altLang="pl-PL" sz="2400" dirty="0">
              <a:solidFill>
                <a:schemeClr val="tx1">
                  <a:lumMod val="75000"/>
                  <a:lumOff val="25000"/>
                </a:schemeClr>
              </a:solidFill>
            </a:endParaRPr>
          </a:p>
          <a:p>
            <a:pPr>
              <a:lnSpc>
                <a:spcPct val="100000"/>
              </a:lnSpc>
              <a:spcAft>
                <a:spcPts val="0"/>
              </a:spcAft>
              <a:buFont typeface="Wingdings 3" charset="2"/>
              <a:buChar char=""/>
              <a:defRPr/>
            </a:pPr>
            <a:endParaRPr lang="pl-PL" altLang="pl-PL" sz="2400" dirty="0">
              <a:solidFill>
                <a:schemeClr val="tx1">
                  <a:lumMod val="75000"/>
                  <a:lumOff val="2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a:xfrm>
            <a:off x="1752600" y="1536907"/>
            <a:ext cx="9601200" cy="1325563"/>
          </a:xfrm>
        </p:spPr>
        <p:txBody>
          <a:bodyPr/>
          <a:lstStyle/>
          <a:p>
            <a:pPr algn="l" eaLnBrk="1" hangingPunct="1"/>
            <a:r>
              <a:rPr lang="pl-PL" altLang="pl-PL" b="1" dirty="0"/>
              <a:t>Global Compact</a:t>
            </a:r>
          </a:p>
        </p:txBody>
      </p:sp>
      <p:sp>
        <p:nvSpPr>
          <p:cNvPr id="20483" name="Rectangle 3"/>
          <p:cNvSpPr>
            <a:spLocks noGrp="1" noChangeArrowheads="1"/>
          </p:cNvSpPr>
          <p:nvPr>
            <p:ph idx="1"/>
          </p:nvPr>
        </p:nvSpPr>
        <p:spPr>
          <a:xfrm>
            <a:off x="1752600" y="2895600"/>
            <a:ext cx="9601200" cy="3810000"/>
          </a:xfrm>
        </p:spPr>
        <p:txBody>
          <a:bodyPr/>
          <a:lstStyle/>
          <a:p>
            <a:pPr>
              <a:lnSpc>
                <a:spcPct val="100000"/>
              </a:lnSpc>
            </a:pPr>
            <a:r>
              <a:rPr lang="en-US" altLang="pl-PL" sz="2400" b="1" dirty="0">
                <a:solidFill>
                  <a:srgbClr val="00B0F0"/>
                </a:solidFill>
              </a:rPr>
              <a:t>Principle 3:</a:t>
            </a:r>
            <a:r>
              <a:rPr lang="en-US" altLang="pl-PL" sz="2400" dirty="0">
                <a:solidFill>
                  <a:srgbClr val="00B0F0"/>
                </a:solidFill>
              </a:rPr>
              <a:t> </a:t>
            </a:r>
            <a:r>
              <a:rPr lang="en-US" altLang="pl-PL" sz="2400" dirty="0"/>
              <a:t>Companies should support freedom of association and real recognition of the right to negotiate collective agreements;</a:t>
            </a:r>
            <a:endParaRPr lang="pl-PL" altLang="pl-PL" sz="2400" dirty="0"/>
          </a:p>
          <a:p>
            <a:pPr>
              <a:lnSpc>
                <a:spcPct val="100000"/>
              </a:lnSpc>
            </a:pPr>
            <a:r>
              <a:rPr lang="en-US" altLang="pl-PL" sz="2400" b="1" dirty="0">
                <a:solidFill>
                  <a:srgbClr val="00B0F0"/>
                </a:solidFill>
              </a:rPr>
              <a:t>Principle 4:</a:t>
            </a:r>
            <a:r>
              <a:rPr lang="en-US" altLang="pl-PL" sz="2400" dirty="0">
                <a:solidFill>
                  <a:srgbClr val="00B0F0"/>
                </a:solidFill>
              </a:rPr>
              <a:t> </a:t>
            </a:r>
            <a:r>
              <a:rPr lang="en-US" altLang="pl-PL" sz="2400" dirty="0"/>
              <a:t>Elimination of all forms of forced and compulsory labor;</a:t>
            </a:r>
            <a:endParaRPr lang="pl-PL" altLang="pl-PL" sz="2400" dirty="0"/>
          </a:p>
          <a:p>
            <a:pPr>
              <a:lnSpc>
                <a:spcPct val="100000"/>
              </a:lnSpc>
            </a:pPr>
            <a:r>
              <a:rPr lang="en-US" altLang="pl-PL" sz="2400" b="1" dirty="0">
                <a:solidFill>
                  <a:srgbClr val="00B0F0"/>
                </a:solidFill>
              </a:rPr>
              <a:t>Principle 5: </a:t>
            </a:r>
            <a:r>
              <a:rPr lang="en-US" altLang="pl-PL" sz="2400" dirty="0"/>
              <a:t>Effective abolition of child labor; </a:t>
            </a:r>
            <a:r>
              <a:rPr lang="pl-PL" altLang="pl-PL" sz="2400" dirty="0"/>
              <a:t> </a:t>
            </a:r>
          </a:p>
          <a:p>
            <a:pPr>
              <a:lnSpc>
                <a:spcPct val="100000"/>
              </a:lnSpc>
            </a:pPr>
            <a:r>
              <a:rPr lang="en-US" altLang="pl-PL" sz="2400" b="1" dirty="0">
                <a:solidFill>
                  <a:srgbClr val="00B0F0"/>
                </a:solidFill>
              </a:rPr>
              <a:t>Principle 6:</a:t>
            </a:r>
            <a:r>
              <a:rPr lang="en-US" altLang="pl-PL" sz="2400" dirty="0">
                <a:solidFill>
                  <a:srgbClr val="00B0F0"/>
                </a:solidFill>
              </a:rPr>
              <a:t> </a:t>
            </a:r>
            <a:r>
              <a:rPr lang="en-US" altLang="pl-PL" sz="2400" dirty="0"/>
              <a:t>Elimination of discrimination in employment and occupation.</a:t>
            </a:r>
            <a:endParaRPr lang="pl-PL" altLang="pl-PL" sz="2400" dirty="0"/>
          </a:p>
          <a:p>
            <a:pPr eaLnBrk="1" hangingPunct="1">
              <a:lnSpc>
                <a:spcPct val="100000"/>
              </a:lnSpc>
            </a:pPr>
            <a:endParaRPr lang="pl-PL" altLang="pl-PL"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p:nvPr>
        </p:nvSpPr>
        <p:spPr>
          <a:xfrm>
            <a:off x="1338470" y="1337473"/>
            <a:ext cx="9982200" cy="1325563"/>
          </a:xfrm>
        </p:spPr>
        <p:txBody>
          <a:bodyPr/>
          <a:lstStyle/>
          <a:p>
            <a:pPr algn="l" eaLnBrk="1" hangingPunct="1"/>
            <a:r>
              <a:rPr lang="pl-PL" altLang="pl-PL" b="1" dirty="0"/>
              <a:t>Global Compact</a:t>
            </a:r>
          </a:p>
        </p:txBody>
      </p:sp>
      <p:sp>
        <p:nvSpPr>
          <p:cNvPr id="19459" name="Rectangle 3"/>
          <p:cNvSpPr>
            <a:spLocks noGrp="1" noChangeArrowheads="1"/>
          </p:cNvSpPr>
          <p:nvPr>
            <p:ph idx="1"/>
          </p:nvPr>
        </p:nvSpPr>
        <p:spPr>
          <a:xfrm>
            <a:off x="1371600" y="2659723"/>
            <a:ext cx="10363200" cy="4038600"/>
          </a:xfrm>
        </p:spPr>
        <p:txBody>
          <a:bodyPr rtlCol="0">
            <a:normAutofit/>
          </a:bodyPr>
          <a:lstStyle/>
          <a:p>
            <a:pPr>
              <a:lnSpc>
                <a:spcPct val="100000"/>
              </a:lnSpc>
              <a:spcAft>
                <a:spcPts val="0"/>
              </a:spcAft>
              <a:defRPr/>
            </a:pPr>
            <a:r>
              <a:rPr lang="en-US" altLang="pl-PL" sz="2200" b="1" dirty="0">
                <a:solidFill>
                  <a:srgbClr val="00B0F0"/>
                </a:solidFill>
              </a:rPr>
              <a:t>Principle 7:</a:t>
            </a:r>
            <a:r>
              <a:rPr lang="en-US" altLang="pl-PL" sz="2200" dirty="0">
                <a:solidFill>
                  <a:srgbClr val="00B0F0"/>
                </a:solidFill>
              </a:rPr>
              <a:t> </a:t>
            </a:r>
            <a:r>
              <a:rPr lang="en-US" altLang="pl-PL" sz="2200" dirty="0">
                <a:solidFill>
                  <a:schemeClr val="tx1">
                    <a:lumMod val="75000"/>
                    <a:lumOff val="25000"/>
                  </a:schemeClr>
                </a:solidFill>
              </a:rPr>
              <a:t>Companies should support a prevention-based approach to environmental challenges;</a:t>
            </a:r>
            <a:endParaRPr lang="pl-PL" altLang="pl-PL" sz="2200" dirty="0">
              <a:solidFill>
                <a:schemeClr val="tx1">
                  <a:lumMod val="75000"/>
                  <a:lumOff val="25000"/>
                </a:schemeClr>
              </a:solidFill>
            </a:endParaRPr>
          </a:p>
          <a:p>
            <a:pPr>
              <a:lnSpc>
                <a:spcPct val="100000"/>
              </a:lnSpc>
              <a:spcAft>
                <a:spcPts val="0"/>
              </a:spcAft>
              <a:defRPr/>
            </a:pPr>
            <a:r>
              <a:rPr lang="en-US" altLang="pl-PL" sz="2200" b="1" dirty="0">
                <a:solidFill>
                  <a:srgbClr val="00B0F0"/>
                </a:solidFill>
              </a:rPr>
              <a:t>Principle 8:</a:t>
            </a:r>
            <a:r>
              <a:rPr lang="en-US" altLang="pl-PL" sz="2200" dirty="0">
                <a:solidFill>
                  <a:srgbClr val="00B0F0"/>
                </a:solidFill>
              </a:rPr>
              <a:t> </a:t>
            </a:r>
            <a:r>
              <a:rPr lang="en-US" altLang="pl-PL" sz="2200" dirty="0">
                <a:solidFill>
                  <a:schemeClr val="tx1">
                    <a:lumMod val="75000"/>
                    <a:lumOff val="25000"/>
                  </a:schemeClr>
                </a:solidFill>
              </a:rPr>
              <a:t>Take initiatives to promote greater environmental responsibility; </a:t>
            </a:r>
            <a:r>
              <a:rPr lang="pl-PL" altLang="pl-PL" sz="2200" dirty="0">
                <a:solidFill>
                  <a:schemeClr val="tx1">
                    <a:lumMod val="75000"/>
                    <a:lumOff val="25000"/>
                  </a:schemeClr>
                </a:solidFill>
              </a:rPr>
              <a:t> </a:t>
            </a:r>
          </a:p>
          <a:p>
            <a:pPr>
              <a:lnSpc>
                <a:spcPct val="100000"/>
              </a:lnSpc>
              <a:spcAft>
                <a:spcPts val="0"/>
              </a:spcAft>
              <a:defRPr/>
            </a:pPr>
            <a:r>
              <a:rPr lang="en-US" altLang="pl-PL" sz="2200" b="1" dirty="0">
                <a:solidFill>
                  <a:srgbClr val="00B0F0"/>
                </a:solidFill>
              </a:rPr>
              <a:t>Principle 9:</a:t>
            </a:r>
            <a:r>
              <a:rPr lang="en-US" altLang="pl-PL" sz="2200" dirty="0">
                <a:solidFill>
                  <a:srgbClr val="00B0F0"/>
                </a:solidFill>
              </a:rPr>
              <a:t> </a:t>
            </a:r>
            <a:r>
              <a:rPr lang="en-US" altLang="pl-PL" sz="2200" dirty="0">
                <a:solidFill>
                  <a:schemeClr val="tx1">
                    <a:lumMod val="75000"/>
                    <a:lumOff val="25000"/>
                  </a:schemeClr>
                </a:solidFill>
              </a:rPr>
              <a:t>Encourage the development and dissemination of environmentally friendly technologies.</a:t>
            </a:r>
            <a:endParaRPr lang="pl-PL" altLang="pl-PL" sz="2200" dirty="0">
              <a:solidFill>
                <a:schemeClr val="tx1">
                  <a:lumMod val="75000"/>
                  <a:lumOff val="25000"/>
                </a:schemeClr>
              </a:solidFill>
            </a:endParaRPr>
          </a:p>
          <a:p>
            <a:pPr>
              <a:lnSpc>
                <a:spcPct val="100000"/>
              </a:lnSpc>
              <a:spcAft>
                <a:spcPts val="0"/>
              </a:spcAft>
              <a:defRPr/>
            </a:pPr>
            <a:r>
              <a:rPr lang="en-US" altLang="pl-PL" sz="2200" b="1" dirty="0">
                <a:solidFill>
                  <a:srgbClr val="00B0F0"/>
                </a:solidFill>
              </a:rPr>
              <a:t>Principle 10: </a:t>
            </a:r>
            <a:r>
              <a:rPr lang="en-US" altLang="pl-PL" sz="2200" dirty="0">
                <a:solidFill>
                  <a:schemeClr val="tx1">
                    <a:lumMod val="75000"/>
                    <a:lumOff val="25000"/>
                  </a:schemeClr>
                </a:solidFill>
              </a:rPr>
              <a:t>Companies should act against all forms of corruption, including extortion and bribery.</a:t>
            </a:r>
            <a:endParaRPr lang="pl-PL" altLang="pl-PL" sz="2200" dirty="0">
              <a:solidFill>
                <a:schemeClr val="tx1">
                  <a:lumMod val="75000"/>
                  <a:lumOff val="25000"/>
                </a:schemeClr>
              </a:solidFill>
            </a:endParaRPr>
          </a:p>
          <a:p>
            <a:pPr>
              <a:lnSpc>
                <a:spcPct val="100000"/>
              </a:lnSpc>
              <a:spcAft>
                <a:spcPts val="0"/>
              </a:spcAft>
              <a:defRPr/>
            </a:pPr>
            <a:endParaRPr lang="pl-PL" altLang="pl-PL" sz="2200" dirty="0">
              <a:solidFill>
                <a:schemeClr val="tx1">
                  <a:lumMod val="75000"/>
                  <a:lumOff val="2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a:xfrm>
            <a:off x="1600200" y="1828800"/>
            <a:ext cx="9753600" cy="1325563"/>
          </a:xfrm>
        </p:spPr>
        <p:txBody>
          <a:bodyPr/>
          <a:lstStyle/>
          <a:p>
            <a:pPr algn="l"/>
            <a:r>
              <a:rPr lang="pl-PL" altLang="pl-PL" b="1" dirty="0"/>
              <a:t>ISO 26 000 standard</a:t>
            </a:r>
          </a:p>
        </p:txBody>
      </p:sp>
      <p:sp>
        <p:nvSpPr>
          <p:cNvPr id="22531" name="Rectangle 3"/>
          <p:cNvSpPr>
            <a:spLocks noGrp="1" noChangeArrowheads="1"/>
          </p:cNvSpPr>
          <p:nvPr>
            <p:ph idx="1"/>
          </p:nvPr>
        </p:nvSpPr>
        <p:spPr>
          <a:xfrm>
            <a:off x="1600200" y="3048000"/>
            <a:ext cx="10058400" cy="3695700"/>
          </a:xfrm>
        </p:spPr>
        <p:txBody>
          <a:bodyPr>
            <a:normAutofit/>
          </a:bodyPr>
          <a:lstStyle/>
          <a:p>
            <a:pPr>
              <a:lnSpc>
                <a:spcPct val="100000"/>
              </a:lnSpc>
              <a:buNone/>
            </a:pPr>
            <a:r>
              <a:rPr lang="en-US" altLang="pl-PL" sz="2400" b="1" dirty="0"/>
              <a:t>What does the ISO 26</a:t>
            </a:r>
            <a:r>
              <a:rPr lang="pl-PL" altLang="pl-PL" sz="2400" b="1" dirty="0"/>
              <a:t> </a:t>
            </a:r>
            <a:r>
              <a:rPr lang="en-US" altLang="pl-PL" sz="2400" b="1" dirty="0"/>
              <a:t>000 standard include?</a:t>
            </a:r>
            <a:endParaRPr lang="pl-PL" altLang="pl-PL" sz="2400" b="1" dirty="0"/>
          </a:p>
          <a:p>
            <a:pPr>
              <a:lnSpc>
                <a:spcPct val="100000"/>
              </a:lnSpc>
              <a:buNone/>
            </a:pPr>
            <a:r>
              <a:rPr lang="en-US" altLang="pl-PL" sz="2400" dirty="0"/>
              <a:t>provides guidelines on social responsibility that can be applied voluntarily by all organizations</a:t>
            </a:r>
            <a:endParaRPr lang="pl-PL" altLang="pl-PL" sz="2400" dirty="0"/>
          </a:p>
          <a:p>
            <a:pPr>
              <a:lnSpc>
                <a:spcPct val="100000"/>
              </a:lnSpc>
              <a:buNone/>
            </a:pPr>
            <a:r>
              <a:rPr lang="en-US" altLang="pl-PL" sz="2400" dirty="0"/>
              <a:t>it does not contain requirements and is not intended to be used for certification purposes</a:t>
            </a:r>
            <a:endParaRPr lang="pl-PL" altLang="pl-PL" sz="2400" dirty="0"/>
          </a:p>
          <a:p>
            <a:pPr eaLnBrk="1" hangingPunct="1">
              <a:lnSpc>
                <a:spcPct val="100000"/>
              </a:lnSpc>
            </a:pPr>
            <a:endParaRPr lang="pl-PL" altLang="pl-PL"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AutoShape 2"/>
          <p:cNvSpPr>
            <a:spLocks noGrp="1" noChangeArrowheads="1"/>
          </p:cNvSpPr>
          <p:nvPr>
            <p:ph type="title"/>
          </p:nvPr>
        </p:nvSpPr>
        <p:spPr>
          <a:xfrm>
            <a:off x="1524000" y="1778759"/>
            <a:ext cx="9829800" cy="1325563"/>
          </a:xfrm>
        </p:spPr>
        <p:txBody>
          <a:bodyPr/>
          <a:lstStyle/>
          <a:p>
            <a:pPr algn="l"/>
            <a:r>
              <a:rPr lang="pl-PL" altLang="pl-PL" b="1" dirty="0"/>
              <a:t>ISO 26 000 standard</a:t>
            </a:r>
          </a:p>
        </p:txBody>
      </p:sp>
      <p:sp>
        <p:nvSpPr>
          <p:cNvPr id="23555" name="Rectangle 3"/>
          <p:cNvSpPr>
            <a:spLocks noGrp="1" noChangeArrowheads="1"/>
          </p:cNvSpPr>
          <p:nvPr>
            <p:ph idx="1"/>
          </p:nvPr>
        </p:nvSpPr>
        <p:spPr>
          <a:xfrm>
            <a:off x="1524000" y="3124200"/>
            <a:ext cx="9448800" cy="3733800"/>
          </a:xfrm>
        </p:spPr>
        <p:txBody>
          <a:bodyPr>
            <a:normAutofit/>
          </a:bodyPr>
          <a:lstStyle/>
          <a:p>
            <a:pPr>
              <a:lnSpc>
                <a:spcPct val="100000"/>
              </a:lnSpc>
            </a:pPr>
            <a:r>
              <a:rPr lang="en-US" altLang="pl-PL" sz="2400" dirty="0"/>
              <a:t>ISO 26</a:t>
            </a:r>
            <a:r>
              <a:rPr lang="pl-PL" altLang="pl-PL" sz="2400" dirty="0"/>
              <a:t> </a:t>
            </a:r>
            <a:r>
              <a:rPr lang="en-US" altLang="pl-PL" sz="2400" dirty="0"/>
              <a:t>000 is a standard that provides guidelines for social responsibility. </a:t>
            </a:r>
            <a:endParaRPr lang="pl-PL" altLang="pl-PL" sz="2400" dirty="0"/>
          </a:p>
          <a:p>
            <a:pPr marL="0" indent="0">
              <a:lnSpc>
                <a:spcPct val="100000"/>
              </a:lnSpc>
              <a:buNone/>
            </a:pPr>
            <a:r>
              <a:rPr lang="en-US" altLang="pl-PL" sz="2400" dirty="0"/>
              <a:t>It does not contain requirements and is not intended or appropriate to be used for certification purposes.</a:t>
            </a:r>
            <a:endParaRPr lang="pl-PL" altLang="pl-PL"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a:xfrm>
            <a:off x="1143000" y="1676400"/>
            <a:ext cx="10134600" cy="1325563"/>
          </a:xfrm>
        </p:spPr>
        <p:txBody>
          <a:bodyPr/>
          <a:lstStyle/>
          <a:p>
            <a:pPr algn="l" eaLnBrk="1" hangingPunct="1"/>
            <a:r>
              <a:rPr lang="pl-PL" altLang="pl-PL" b="1" dirty="0"/>
              <a:t>Definition</a:t>
            </a:r>
          </a:p>
        </p:txBody>
      </p:sp>
      <p:sp>
        <p:nvSpPr>
          <p:cNvPr id="6147" name="Rectangle 3"/>
          <p:cNvSpPr>
            <a:spLocks noGrp="1" noChangeArrowheads="1"/>
          </p:cNvSpPr>
          <p:nvPr>
            <p:ph idx="1"/>
          </p:nvPr>
        </p:nvSpPr>
        <p:spPr>
          <a:xfrm>
            <a:off x="1143000" y="2971800"/>
            <a:ext cx="9906000" cy="3886200"/>
          </a:xfrm>
        </p:spPr>
        <p:txBody>
          <a:bodyPr>
            <a:normAutofit/>
          </a:bodyPr>
          <a:lstStyle/>
          <a:p>
            <a:pPr>
              <a:lnSpc>
                <a:spcPct val="100000"/>
              </a:lnSpc>
            </a:pPr>
            <a:r>
              <a:rPr lang="en-US" altLang="pl-PL" sz="2400" b="1" dirty="0"/>
              <a:t>Corporate Social Responsibility (CSR) </a:t>
            </a:r>
            <a:r>
              <a:rPr lang="en-US" altLang="pl-PL" sz="2400" dirty="0"/>
              <a:t>- a concept according to which enterprises voluntarily take into account social interests and environmental protection, as well as relationships with various stakeholder groups, at the stage of strategy building.</a:t>
            </a:r>
            <a:endParaRPr lang="pl-PL" altLang="pl-PL"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
          <p:cNvSpPr>
            <a:spLocks noGrp="1" noChangeArrowheads="1"/>
          </p:cNvSpPr>
          <p:nvPr>
            <p:ph type="title"/>
          </p:nvPr>
        </p:nvSpPr>
        <p:spPr>
          <a:xfrm>
            <a:off x="1295400" y="1752600"/>
            <a:ext cx="10058400" cy="1325563"/>
          </a:xfrm>
        </p:spPr>
        <p:txBody>
          <a:bodyPr/>
          <a:lstStyle/>
          <a:p>
            <a:pPr algn="l"/>
            <a:r>
              <a:rPr lang="pl-PL" altLang="pl-PL" b="1" dirty="0"/>
              <a:t>SA 8000 standard</a:t>
            </a:r>
          </a:p>
        </p:txBody>
      </p:sp>
      <p:sp>
        <p:nvSpPr>
          <p:cNvPr id="22531" name="Rectangle 3"/>
          <p:cNvSpPr>
            <a:spLocks noGrp="1" noChangeArrowheads="1"/>
          </p:cNvSpPr>
          <p:nvPr>
            <p:ph idx="1"/>
          </p:nvPr>
        </p:nvSpPr>
        <p:spPr>
          <a:xfrm>
            <a:off x="1295400" y="2991678"/>
            <a:ext cx="10058400" cy="3886200"/>
          </a:xfrm>
        </p:spPr>
        <p:txBody>
          <a:bodyPr rtlCol="0">
            <a:normAutofit/>
          </a:bodyPr>
          <a:lstStyle/>
          <a:p>
            <a:pPr>
              <a:lnSpc>
                <a:spcPct val="110000"/>
              </a:lnSpc>
              <a:spcAft>
                <a:spcPts val="0"/>
              </a:spcAft>
              <a:defRPr/>
            </a:pPr>
            <a:r>
              <a:rPr lang="en-US" altLang="pl-PL" sz="2200" dirty="0">
                <a:solidFill>
                  <a:schemeClr val="tx1">
                    <a:lumMod val="75000"/>
                    <a:lumOff val="25000"/>
                  </a:schemeClr>
                </a:solidFill>
              </a:rPr>
              <a:t>The SA 8000 (Social Accountability 8000) standard is a universal standard specifying the social responsibility requirements that an enterprise should meet. The standard refers to ISO quality standards. The main reason for creating the possibility of verifying the principles of social responsibility was the dissatisfaction of customers and employees around the world, resulting from the contradiction between the values and principles proclaimed by companies and everyday practice.</a:t>
            </a:r>
            <a:br>
              <a:rPr lang="pl-PL" altLang="pl-PL" sz="2200" dirty="0">
                <a:solidFill>
                  <a:schemeClr val="tx1">
                    <a:lumMod val="75000"/>
                    <a:lumOff val="25000"/>
                  </a:schemeClr>
                </a:solidFill>
              </a:rPr>
            </a:br>
            <a:endParaRPr lang="pl-PL" altLang="pl-PL" sz="2200" dirty="0">
              <a:solidFill>
                <a:schemeClr val="tx1">
                  <a:lumMod val="75000"/>
                  <a:lumOff val="25000"/>
                </a:schemeClr>
              </a:solidFill>
            </a:endParaRPr>
          </a:p>
          <a:p>
            <a:pPr>
              <a:lnSpc>
                <a:spcPct val="110000"/>
              </a:lnSpc>
              <a:spcAft>
                <a:spcPts val="0"/>
              </a:spcAft>
              <a:defRPr/>
            </a:pPr>
            <a:endParaRPr lang="pl-PL" altLang="pl-PL" sz="2200" dirty="0">
              <a:solidFill>
                <a:schemeClr val="tx1">
                  <a:lumMod val="75000"/>
                  <a:lumOff val="2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a:xfrm>
            <a:off x="1066800" y="1143000"/>
            <a:ext cx="10287000" cy="1325563"/>
          </a:xfrm>
        </p:spPr>
        <p:txBody>
          <a:bodyPr/>
          <a:lstStyle/>
          <a:p>
            <a:pPr algn="l"/>
            <a:r>
              <a:rPr lang="pl-PL" altLang="pl-PL" b="1" dirty="0"/>
              <a:t>SA 8000 standard</a:t>
            </a:r>
          </a:p>
        </p:txBody>
      </p:sp>
      <p:sp>
        <p:nvSpPr>
          <p:cNvPr id="23555" name="Rectangle 3"/>
          <p:cNvSpPr>
            <a:spLocks noGrp="1" noChangeArrowheads="1"/>
          </p:cNvSpPr>
          <p:nvPr>
            <p:ph idx="1"/>
          </p:nvPr>
        </p:nvSpPr>
        <p:spPr>
          <a:xfrm>
            <a:off x="1066800" y="2178978"/>
            <a:ext cx="10439400" cy="4343400"/>
          </a:xfrm>
        </p:spPr>
        <p:txBody>
          <a:bodyPr rtlCol="0">
            <a:noAutofit/>
          </a:bodyPr>
          <a:lstStyle/>
          <a:p>
            <a:pPr>
              <a:lnSpc>
                <a:spcPct val="120000"/>
              </a:lnSpc>
              <a:spcAft>
                <a:spcPts val="0"/>
              </a:spcAft>
              <a:buFont typeface="Wingdings" panose="05000000000000000000" pitchFamily="2" charset="2"/>
              <a:buChar char="§"/>
              <a:defRPr/>
            </a:pPr>
            <a:r>
              <a:rPr lang="en-US" altLang="pl-PL" sz="2200" b="1" dirty="0">
                <a:solidFill>
                  <a:schemeClr val="tx1">
                    <a:lumMod val="75000"/>
                    <a:lumOff val="25000"/>
                  </a:schemeClr>
                </a:solidFill>
              </a:rPr>
              <a:t>Children's work. </a:t>
            </a:r>
            <a:r>
              <a:rPr lang="en-US" altLang="pl-PL" sz="2200" dirty="0">
                <a:solidFill>
                  <a:schemeClr val="tx1">
                    <a:lumMod val="75000"/>
                    <a:lumOff val="25000"/>
                  </a:schemeClr>
                </a:solidFill>
              </a:rPr>
              <a:t>It is prohibited to use child labor in the company, i.e. persons who (according to Polish regulations) are under 16 years of age, and if this type of work is used, the organization should take all necessary measures to ensure that children have the opportunity for proper development.</a:t>
            </a:r>
            <a:endParaRPr lang="pl-PL" altLang="pl-PL" sz="2200" dirty="0">
              <a:solidFill>
                <a:schemeClr val="tx1">
                  <a:lumMod val="75000"/>
                  <a:lumOff val="25000"/>
                </a:schemeClr>
              </a:solidFill>
            </a:endParaRPr>
          </a:p>
          <a:p>
            <a:pPr>
              <a:lnSpc>
                <a:spcPct val="120000"/>
              </a:lnSpc>
              <a:spcAft>
                <a:spcPts val="0"/>
              </a:spcAft>
              <a:buFont typeface="Wingdings" panose="05000000000000000000" pitchFamily="2" charset="2"/>
              <a:buChar char="§"/>
              <a:defRPr/>
            </a:pPr>
            <a:endParaRPr lang="pl-PL" altLang="pl-PL" sz="800" dirty="0">
              <a:solidFill>
                <a:schemeClr val="tx1">
                  <a:lumMod val="75000"/>
                  <a:lumOff val="25000"/>
                </a:schemeClr>
              </a:solidFill>
            </a:endParaRPr>
          </a:p>
          <a:p>
            <a:pPr>
              <a:lnSpc>
                <a:spcPct val="120000"/>
              </a:lnSpc>
              <a:spcAft>
                <a:spcPts val="0"/>
              </a:spcAft>
              <a:buFont typeface="Wingdings" panose="05000000000000000000" pitchFamily="2" charset="2"/>
              <a:buChar char="§"/>
              <a:defRPr/>
            </a:pPr>
            <a:r>
              <a:rPr lang="en-US" altLang="pl-PL" sz="2200" b="1" dirty="0">
                <a:solidFill>
                  <a:schemeClr val="tx1">
                    <a:lumMod val="75000"/>
                    <a:lumOff val="25000"/>
                  </a:schemeClr>
                </a:solidFill>
              </a:rPr>
              <a:t>Forced labor.</a:t>
            </a:r>
            <a:r>
              <a:rPr lang="en-US" altLang="pl-PL" sz="2200" dirty="0">
                <a:solidFill>
                  <a:schemeClr val="tx1">
                    <a:lumMod val="75000"/>
                    <a:lumOff val="25000"/>
                  </a:schemeClr>
                </a:solidFill>
              </a:rPr>
              <a:t> The use of forced labor, i.e. employing people on terms that prevent the employee from voluntarily terminating the employment relationship, is prohibited. Staff must not be forced to provide deposits or identification when taking up employment with the company.</a:t>
            </a:r>
            <a:br>
              <a:rPr lang="pl-PL" altLang="pl-PL" sz="2200" dirty="0">
                <a:solidFill>
                  <a:schemeClr val="tx1">
                    <a:lumMod val="75000"/>
                    <a:lumOff val="25000"/>
                  </a:schemeClr>
                </a:solidFill>
              </a:rPr>
            </a:br>
            <a:endParaRPr lang="pl-PL" altLang="pl-PL" sz="2200" dirty="0">
              <a:solidFill>
                <a:schemeClr val="tx1">
                  <a:lumMod val="75000"/>
                  <a:lumOff val="25000"/>
                </a:schemeClr>
              </a:solidFill>
            </a:endParaRPr>
          </a:p>
          <a:p>
            <a:pPr>
              <a:lnSpc>
                <a:spcPct val="120000"/>
              </a:lnSpc>
              <a:spcAft>
                <a:spcPts val="0"/>
              </a:spcAft>
              <a:buFont typeface="Wingdings 3" charset="2"/>
              <a:buChar char=""/>
              <a:defRPr/>
            </a:pPr>
            <a:endParaRPr lang="pl-PL" altLang="pl-PL" sz="2200" dirty="0">
              <a:solidFill>
                <a:schemeClr val="tx1">
                  <a:lumMod val="75000"/>
                  <a:lumOff val="25000"/>
                </a:scheme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Grp="1" noChangeArrowheads="1"/>
          </p:cNvSpPr>
          <p:nvPr>
            <p:ph type="title"/>
          </p:nvPr>
        </p:nvSpPr>
        <p:spPr>
          <a:xfrm>
            <a:off x="1239078" y="1752600"/>
            <a:ext cx="10134600" cy="1325563"/>
          </a:xfrm>
        </p:spPr>
        <p:txBody>
          <a:bodyPr/>
          <a:lstStyle/>
          <a:p>
            <a:pPr algn="l"/>
            <a:r>
              <a:rPr lang="pl-PL" altLang="pl-PL" b="1" dirty="0"/>
              <a:t>SA 8000 standard</a:t>
            </a:r>
          </a:p>
        </p:txBody>
      </p:sp>
      <p:sp>
        <p:nvSpPr>
          <p:cNvPr id="24579" name="Rectangle 3"/>
          <p:cNvSpPr>
            <a:spLocks noGrp="1" noChangeArrowheads="1"/>
          </p:cNvSpPr>
          <p:nvPr>
            <p:ph idx="1"/>
          </p:nvPr>
        </p:nvSpPr>
        <p:spPr>
          <a:xfrm>
            <a:off x="1239078" y="2895600"/>
            <a:ext cx="10134600" cy="3810000"/>
          </a:xfrm>
        </p:spPr>
        <p:txBody>
          <a:bodyPr rtlCol="0">
            <a:normAutofit/>
          </a:bodyPr>
          <a:lstStyle/>
          <a:p>
            <a:pPr>
              <a:lnSpc>
                <a:spcPct val="100000"/>
              </a:lnSpc>
              <a:spcAft>
                <a:spcPts val="0"/>
              </a:spcAft>
              <a:defRPr/>
            </a:pPr>
            <a:r>
              <a:rPr lang="en-US" altLang="pl-PL" sz="2400" b="1" dirty="0">
                <a:solidFill>
                  <a:schemeClr val="tx1">
                    <a:lumMod val="75000"/>
                    <a:lumOff val="25000"/>
                  </a:schemeClr>
                </a:solidFill>
              </a:rPr>
              <a:t>Health and safety. </a:t>
            </a:r>
            <a:r>
              <a:rPr lang="en-US" altLang="pl-PL" sz="2400" dirty="0">
                <a:solidFill>
                  <a:schemeClr val="tx1">
                    <a:lumMod val="75000"/>
                    <a:lumOff val="25000"/>
                  </a:schemeClr>
                </a:solidFill>
              </a:rPr>
              <a:t>The company must provide a safe and healthy working environment. This refers to the applicable Occupational Health and Safety regulations. The entrepreneur must take appropriate steps to prevent accidents and damage to health by minimizing the causes of hazards related to the work environment. It is necessary to appoint a person who supervises all health and safety issues and is responsible for the company's compliance with all related legal requirements.</a:t>
            </a:r>
            <a:endParaRPr lang="pl-PL" altLang="pl-PL" sz="2400" dirty="0">
              <a:solidFill>
                <a:schemeClr val="tx1">
                  <a:lumMod val="75000"/>
                  <a:lumOff val="25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Grp="1" noChangeArrowheads="1"/>
          </p:cNvSpPr>
          <p:nvPr>
            <p:ph type="title"/>
          </p:nvPr>
        </p:nvSpPr>
        <p:spPr>
          <a:xfrm>
            <a:off x="1219200" y="1219200"/>
            <a:ext cx="10134600" cy="1325563"/>
          </a:xfrm>
        </p:spPr>
        <p:txBody>
          <a:bodyPr/>
          <a:lstStyle/>
          <a:p>
            <a:pPr algn="l"/>
            <a:r>
              <a:rPr lang="pl-PL" altLang="pl-PL" b="1" dirty="0"/>
              <a:t>SA 8000 standard</a:t>
            </a:r>
          </a:p>
        </p:txBody>
      </p:sp>
      <p:sp>
        <p:nvSpPr>
          <p:cNvPr id="27651" name="Rectangle 3"/>
          <p:cNvSpPr>
            <a:spLocks noGrp="1" noChangeArrowheads="1"/>
          </p:cNvSpPr>
          <p:nvPr>
            <p:ph idx="1"/>
          </p:nvPr>
        </p:nvSpPr>
        <p:spPr>
          <a:xfrm>
            <a:off x="1219200" y="2362200"/>
            <a:ext cx="10134600" cy="4260304"/>
          </a:xfrm>
        </p:spPr>
        <p:txBody>
          <a:bodyPr>
            <a:normAutofit/>
          </a:bodyPr>
          <a:lstStyle/>
          <a:p>
            <a:pPr>
              <a:lnSpc>
                <a:spcPct val="100000"/>
              </a:lnSpc>
            </a:pPr>
            <a:r>
              <a:rPr lang="en-US" altLang="pl-PL" sz="2200" b="1" dirty="0"/>
              <a:t>Freedom of association and the right to collective bargaining. </a:t>
            </a:r>
            <a:r>
              <a:rPr lang="en-US" altLang="pl-PL" sz="2200" dirty="0"/>
              <a:t>Polish law allows the creation of all types of employee organizations. Therefore, the employer should respect this right, and employees should be provided with the freedom and freedom to join such associations.</a:t>
            </a:r>
            <a:endParaRPr lang="pl-PL" altLang="pl-PL" sz="2200" dirty="0"/>
          </a:p>
          <a:p>
            <a:pPr>
              <a:lnSpc>
                <a:spcPct val="100000"/>
              </a:lnSpc>
            </a:pPr>
            <a:endParaRPr lang="pl-PL" altLang="pl-PL" sz="2200" dirty="0"/>
          </a:p>
          <a:p>
            <a:pPr>
              <a:lnSpc>
                <a:spcPct val="100000"/>
              </a:lnSpc>
            </a:pPr>
            <a:r>
              <a:rPr lang="en-US" altLang="pl-PL" sz="2200" b="1" dirty="0"/>
              <a:t>Discrimination. </a:t>
            </a:r>
            <a:r>
              <a:rPr lang="en-US" altLang="pl-PL" sz="2200" dirty="0"/>
              <a:t>Discrimination in any form is prohibited. The Company cannot apply or support discrimination in hiring and firing, remuneration, access to training, promotion opportunities and pensions on the basis of race, nationality, religion, disability, gender, sexual orientation, trade union membership or party affiliation.</a:t>
            </a:r>
            <a:br>
              <a:rPr lang="pl-PL" altLang="pl-PL" sz="2200" dirty="0"/>
            </a:br>
            <a:endParaRPr lang="pl-PL" altLang="pl-PL" sz="2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p:cNvSpPr>
            <a:spLocks noGrp="1" noChangeArrowheads="1"/>
          </p:cNvSpPr>
          <p:nvPr>
            <p:ph type="title"/>
          </p:nvPr>
        </p:nvSpPr>
        <p:spPr>
          <a:xfrm>
            <a:off x="1219200" y="1752600"/>
            <a:ext cx="10161104" cy="1325563"/>
          </a:xfrm>
        </p:spPr>
        <p:txBody>
          <a:bodyPr/>
          <a:lstStyle/>
          <a:p>
            <a:pPr algn="l"/>
            <a:r>
              <a:rPr lang="pl-PL" altLang="pl-PL" b="1" dirty="0"/>
              <a:t>SA 8000 standard</a:t>
            </a:r>
          </a:p>
        </p:txBody>
      </p:sp>
      <p:sp>
        <p:nvSpPr>
          <p:cNvPr id="26627" name="Rectangle 3"/>
          <p:cNvSpPr>
            <a:spLocks noGrp="1" noChangeArrowheads="1"/>
          </p:cNvSpPr>
          <p:nvPr>
            <p:ph idx="1"/>
          </p:nvPr>
        </p:nvSpPr>
        <p:spPr>
          <a:xfrm>
            <a:off x="1219200" y="2971800"/>
            <a:ext cx="10210800" cy="4114800"/>
          </a:xfrm>
        </p:spPr>
        <p:txBody>
          <a:bodyPr rtlCol="0">
            <a:normAutofit/>
          </a:bodyPr>
          <a:lstStyle/>
          <a:p>
            <a:pPr>
              <a:lnSpc>
                <a:spcPct val="90000"/>
              </a:lnSpc>
              <a:spcAft>
                <a:spcPts val="0"/>
              </a:spcAft>
              <a:defRPr/>
            </a:pPr>
            <a:r>
              <a:rPr lang="en-US" altLang="pl-PL" sz="2400" b="1" dirty="0">
                <a:solidFill>
                  <a:schemeClr val="tx1">
                    <a:lumMod val="75000"/>
                    <a:lumOff val="25000"/>
                  </a:schemeClr>
                </a:solidFill>
              </a:rPr>
              <a:t>Disciplinary penalties. </a:t>
            </a:r>
            <a:r>
              <a:rPr lang="en-US" altLang="pl-PL" sz="2400" dirty="0">
                <a:solidFill>
                  <a:schemeClr val="tx1">
                    <a:lumMod val="75000"/>
                    <a:lumOff val="25000"/>
                  </a:schemeClr>
                </a:solidFill>
              </a:rPr>
              <a:t>The Company must not use or support the use of corporal punishment, mental or psychological coercion, or offensive language.</a:t>
            </a:r>
            <a:endParaRPr lang="pl-PL" altLang="pl-PL" sz="2400" dirty="0">
              <a:solidFill>
                <a:schemeClr val="tx1">
                  <a:lumMod val="75000"/>
                  <a:lumOff val="25000"/>
                </a:schemeClr>
              </a:solidFill>
            </a:endParaRPr>
          </a:p>
          <a:p>
            <a:pPr>
              <a:lnSpc>
                <a:spcPct val="90000"/>
              </a:lnSpc>
              <a:spcAft>
                <a:spcPts val="0"/>
              </a:spcAft>
              <a:defRPr/>
            </a:pPr>
            <a:endParaRPr lang="pl-PL" altLang="pl-PL" sz="2400" dirty="0">
              <a:solidFill>
                <a:schemeClr val="tx1">
                  <a:lumMod val="75000"/>
                  <a:lumOff val="25000"/>
                </a:schemeClr>
              </a:solidFill>
            </a:endParaRPr>
          </a:p>
          <a:p>
            <a:pPr>
              <a:lnSpc>
                <a:spcPct val="90000"/>
              </a:lnSpc>
              <a:spcAft>
                <a:spcPts val="0"/>
              </a:spcAft>
              <a:defRPr/>
            </a:pPr>
            <a:r>
              <a:rPr lang="en-US" altLang="pl-PL" sz="2400" b="1" dirty="0">
                <a:solidFill>
                  <a:schemeClr val="tx1">
                    <a:lumMod val="75000"/>
                    <a:lumOff val="25000"/>
                  </a:schemeClr>
                </a:solidFill>
              </a:rPr>
              <a:t>Work hours. </a:t>
            </a:r>
            <a:r>
              <a:rPr lang="en-US" altLang="pl-PL" sz="2400" dirty="0">
                <a:solidFill>
                  <a:schemeClr val="tx1">
                    <a:lumMod val="75000"/>
                    <a:lumOff val="25000"/>
                  </a:schemeClr>
                </a:solidFill>
              </a:rPr>
              <a:t>Here, Polish legislation (</a:t>
            </a:r>
            <a:r>
              <a:rPr lang="en-US" altLang="pl-PL" sz="2400" dirty="0" err="1">
                <a:solidFill>
                  <a:schemeClr val="tx1">
                    <a:lumMod val="75000"/>
                    <a:lumOff val="25000"/>
                  </a:schemeClr>
                </a:solidFill>
              </a:rPr>
              <a:t>Labour</a:t>
            </a:r>
            <a:r>
              <a:rPr lang="en-US" altLang="pl-PL" sz="2400" dirty="0">
                <a:solidFill>
                  <a:schemeClr val="tx1">
                    <a:lumMod val="75000"/>
                    <a:lumOff val="25000"/>
                  </a:schemeClr>
                </a:solidFill>
              </a:rPr>
              <a:t> Code) applies to the greatest extent. Weekly working hours should not exceed those specified in the Code. Similarly with regard to overtime work.</a:t>
            </a:r>
            <a:br>
              <a:rPr lang="pl-PL" altLang="pl-PL" sz="2400" dirty="0">
                <a:solidFill>
                  <a:schemeClr val="tx1">
                    <a:lumMod val="75000"/>
                    <a:lumOff val="25000"/>
                  </a:schemeClr>
                </a:solidFill>
              </a:rPr>
            </a:br>
            <a:endParaRPr lang="pl-PL" altLang="pl-PL" sz="2400" dirty="0">
              <a:solidFill>
                <a:schemeClr val="tx1">
                  <a:lumMod val="75000"/>
                  <a:lumOff val="25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p:nvPr>
        </p:nvSpPr>
        <p:spPr>
          <a:xfrm>
            <a:off x="1381539" y="1623046"/>
            <a:ext cx="9982200" cy="1325563"/>
          </a:xfrm>
        </p:spPr>
        <p:txBody>
          <a:bodyPr/>
          <a:lstStyle/>
          <a:p>
            <a:pPr algn="l"/>
            <a:r>
              <a:rPr lang="pl-PL" altLang="pl-PL" b="1" dirty="0"/>
              <a:t>SA 8000 standard</a:t>
            </a:r>
          </a:p>
        </p:txBody>
      </p:sp>
      <p:sp>
        <p:nvSpPr>
          <p:cNvPr id="27651" name="Rectangle 3"/>
          <p:cNvSpPr>
            <a:spLocks noGrp="1" noChangeArrowheads="1"/>
          </p:cNvSpPr>
          <p:nvPr>
            <p:ph idx="1"/>
          </p:nvPr>
        </p:nvSpPr>
        <p:spPr>
          <a:xfrm>
            <a:off x="1371600" y="2971800"/>
            <a:ext cx="10134600" cy="3886200"/>
          </a:xfrm>
        </p:spPr>
        <p:txBody>
          <a:bodyPr rtlCol="0">
            <a:normAutofit/>
          </a:bodyPr>
          <a:lstStyle/>
          <a:p>
            <a:pPr>
              <a:lnSpc>
                <a:spcPct val="110000"/>
              </a:lnSpc>
              <a:spcAft>
                <a:spcPts val="0"/>
              </a:spcAft>
              <a:buFont typeface="Wingdings" panose="05000000000000000000" pitchFamily="2" charset="2"/>
              <a:buChar char="§"/>
              <a:defRPr/>
            </a:pPr>
            <a:r>
              <a:rPr lang="pl-PL" altLang="pl-PL" sz="2400" b="1" dirty="0">
                <a:solidFill>
                  <a:schemeClr val="tx1">
                    <a:lumMod val="75000"/>
                    <a:lumOff val="25000"/>
                  </a:schemeClr>
                </a:solidFill>
              </a:rPr>
              <a:t>Salary</a:t>
            </a:r>
            <a:r>
              <a:rPr lang="en-US" altLang="pl-PL" sz="2400" b="1" dirty="0">
                <a:solidFill>
                  <a:schemeClr val="tx1">
                    <a:lumMod val="75000"/>
                    <a:lumOff val="25000"/>
                  </a:schemeClr>
                </a:solidFill>
              </a:rPr>
              <a:t>. </a:t>
            </a:r>
            <a:r>
              <a:rPr lang="en-US" altLang="pl-PL" sz="2400" dirty="0">
                <a:solidFill>
                  <a:schemeClr val="tx1">
                    <a:lumMod val="75000"/>
                    <a:lumOff val="25000"/>
                  </a:schemeClr>
                </a:solidFill>
              </a:rPr>
              <a:t>For full-time work, the employee is guaranteed remuneration at least the national minimum wage. Moreover, the entrepreneur ensures that no forms of employment of permanent employees on terms other than an employment contract will be used, the purpose of which is to avoid the company's fulfillment of its obligations towards its employees resulting from the relevant acts and regulations regulating social security issues.</a:t>
            </a:r>
            <a:br>
              <a:rPr lang="pl-PL" altLang="pl-PL" sz="2400" dirty="0">
                <a:solidFill>
                  <a:schemeClr val="tx1">
                    <a:lumMod val="75000"/>
                    <a:lumOff val="25000"/>
                  </a:schemeClr>
                </a:solidFill>
              </a:rPr>
            </a:br>
            <a:endParaRPr lang="pl-PL" altLang="pl-PL" sz="2400" dirty="0">
              <a:solidFill>
                <a:schemeClr val="tx1">
                  <a:lumMod val="75000"/>
                  <a:lumOff val="25000"/>
                </a:schemeClr>
              </a:solidFill>
            </a:endParaRPr>
          </a:p>
          <a:p>
            <a:pPr>
              <a:lnSpc>
                <a:spcPct val="110000"/>
              </a:lnSpc>
              <a:spcAft>
                <a:spcPts val="0"/>
              </a:spcAft>
              <a:buFont typeface="Wingdings 3" charset="2"/>
              <a:buChar char=""/>
              <a:defRPr/>
            </a:pPr>
            <a:endParaRPr lang="pl-PL" altLang="pl-PL" sz="2400" dirty="0">
              <a:solidFill>
                <a:schemeClr val="tx1">
                  <a:lumMod val="75000"/>
                  <a:lumOff val="25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noChangeArrowheads="1"/>
          </p:cNvSpPr>
          <p:nvPr>
            <p:ph type="title"/>
          </p:nvPr>
        </p:nvSpPr>
        <p:spPr>
          <a:xfrm>
            <a:off x="1613452" y="1407047"/>
            <a:ext cx="9753600" cy="1325563"/>
          </a:xfrm>
        </p:spPr>
        <p:txBody>
          <a:bodyPr/>
          <a:lstStyle/>
          <a:p>
            <a:pPr algn="l"/>
            <a:r>
              <a:rPr lang="pl-PL" altLang="pl-PL" b="1" dirty="0" err="1"/>
              <a:t>Code</a:t>
            </a:r>
            <a:r>
              <a:rPr lang="pl-PL" altLang="pl-PL" b="1" dirty="0"/>
              <a:t> of </a:t>
            </a:r>
            <a:r>
              <a:rPr lang="pl-PL" altLang="pl-PL" b="1" dirty="0" err="1"/>
              <a:t>ethics</a:t>
            </a:r>
            <a:r>
              <a:rPr lang="pl-PL" altLang="pl-PL" b="1" dirty="0"/>
              <a:t> - </a:t>
            </a:r>
            <a:r>
              <a:rPr lang="pl-PL" altLang="pl-PL" b="1" dirty="0" err="1"/>
              <a:t>definition</a:t>
            </a:r>
            <a:endParaRPr lang="pl-PL" altLang="pl-PL" b="1" dirty="0"/>
          </a:p>
        </p:txBody>
      </p:sp>
      <p:sp>
        <p:nvSpPr>
          <p:cNvPr id="30723" name="Rectangle 3"/>
          <p:cNvSpPr>
            <a:spLocks noGrp="1" noChangeArrowheads="1"/>
          </p:cNvSpPr>
          <p:nvPr>
            <p:ph idx="1"/>
          </p:nvPr>
        </p:nvSpPr>
        <p:spPr>
          <a:xfrm>
            <a:off x="1600200" y="2735923"/>
            <a:ext cx="9906000" cy="3886200"/>
          </a:xfrm>
        </p:spPr>
        <p:txBody>
          <a:bodyPr>
            <a:normAutofit/>
          </a:bodyPr>
          <a:lstStyle/>
          <a:p>
            <a:pPr>
              <a:lnSpc>
                <a:spcPct val="100000"/>
              </a:lnSpc>
              <a:buNone/>
            </a:pPr>
            <a:r>
              <a:rPr lang="en-US" altLang="pl-PL" sz="2800" b="1" dirty="0"/>
              <a:t>Code of ethics </a:t>
            </a:r>
            <a:endParaRPr lang="pl-PL" altLang="pl-PL" sz="2800" b="1" dirty="0"/>
          </a:p>
          <a:p>
            <a:pPr>
              <a:lnSpc>
                <a:spcPct val="100000"/>
              </a:lnSpc>
              <a:buNone/>
            </a:pPr>
            <a:r>
              <a:rPr lang="en-US" altLang="pl-PL" sz="2400" dirty="0"/>
              <a:t>not being law, but a written set of rules that a reliable entrepreneur should follow</a:t>
            </a:r>
            <a:endParaRPr lang="pl-PL" altLang="pl-PL" sz="2400" dirty="0"/>
          </a:p>
          <a:p>
            <a:pPr>
              <a:lnSpc>
                <a:spcPct val="100000"/>
              </a:lnSpc>
              <a:buNone/>
            </a:pPr>
            <a:r>
              <a:rPr lang="en-US" altLang="pl-PL" sz="2400" dirty="0"/>
              <a:t>a set of core values and standards of conduct of the company and its employees (often very detailed) based on them towards various stakeholder groups. The content of a given company's code of ethics depends on many internal and external factors</a:t>
            </a:r>
            <a:r>
              <a:rPr lang="en-US" altLang="pl-PL" sz="2400" b="1" dirty="0"/>
              <a:t>.</a:t>
            </a:r>
            <a:endParaRPr lang="pl-PL" altLang="pl-PL"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1905000" y="1905000"/>
            <a:ext cx="7200900" cy="3581400"/>
          </a:xfrm>
        </p:spPr>
        <p:txBody>
          <a:bodyPr>
            <a:normAutofit/>
          </a:bodyPr>
          <a:lstStyle/>
          <a:p>
            <a:pPr marL="0" indent="0">
              <a:lnSpc>
                <a:spcPct val="100000"/>
              </a:lnSpc>
              <a:buNone/>
            </a:pPr>
            <a:r>
              <a:rPr lang="pl-PL" altLang="pl-PL" sz="2800" b="1" dirty="0" err="1"/>
              <a:t>Helpful</a:t>
            </a:r>
            <a:r>
              <a:rPr lang="pl-PL" altLang="pl-PL" sz="2800" b="1" dirty="0"/>
              <a:t> </a:t>
            </a:r>
            <a:r>
              <a:rPr lang="pl-PL" altLang="pl-PL" sz="2800" b="1" dirty="0" err="1"/>
              <a:t>website</a:t>
            </a:r>
            <a:r>
              <a:rPr lang="pl-PL" altLang="pl-PL" sz="2800" b="1" dirty="0"/>
              <a:t>:</a:t>
            </a:r>
          </a:p>
          <a:p>
            <a:pPr marL="0" indent="0">
              <a:lnSpc>
                <a:spcPct val="100000"/>
              </a:lnSpc>
              <a:buNone/>
            </a:pPr>
            <a:endParaRPr lang="pl-PL" altLang="pl-PL" sz="2800" b="1" dirty="0"/>
          </a:p>
          <a:p>
            <a:pPr marL="0" indent="0">
              <a:lnSpc>
                <a:spcPct val="100000"/>
              </a:lnSpc>
              <a:buNone/>
            </a:pPr>
            <a:r>
              <a:rPr lang="pl-PL" altLang="pl-PL" sz="2800" b="1" dirty="0"/>
              <a:t>Forum Odpowiedzialnego Biznesu </a:t>
            </a:r>
          </a:p>
          <a:p>
            <a:pPr marL="0" indent="0">
              <a:lnSpc>
                <a:spcPct val="100000"/>
              </a:lnSpc>
              <a:buNone/>
            </a:pPr>
            <a:r>
              <a:rPr lang="pl-PL" altLang="pl-PL" sz="2800" b="1" dirty="0"/>
              <a:t>(</a:t>
            </a:r>
            <a:r>
              <a:rPr lang="pl-PL" altLang="pl-PL" sz="2800" b="1" i="1" dirty="0" err="1"/>
              <a:t>Responsible</a:t>
            </a:r>
            <a:r>
              <a:rPr lang="pl-PL" altLang="pl-PL" sz="2800" b="1" i="1" dirty="0"/>
              <a:t> Business Forum</a:t>
            </a:r>
            <a:r>
              <a:rPr lang="pl-PL" altLang="pl-PL" sz="2800" b="1" dirty="0"/>
              <a:t>)</a:t>
            </a:r>
          </a:p>
          <a:p>
            <a:pPr marL="0" indent="0">
              <a:lnSpc>
                <a:spcPct val="100000"/>
              </a:lnSpc>
              <a:buNone/>
            </a:pPr>
            <a:r>
              <a:rPr lang="pl-PL" altLang="pl-PL" sz="2800" b="1" dirty="0"/>
              <a:t>http://www.fob.org.pl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indent="0" algn="ctr">
              <a:lnSpc>
                <a:spcPct val="100000"/>
              </a:lnSpc>
              <a:buNone/>
            </a:pPr>
            <a:r>
              <a:rPr lang="en-US" sz="4000" b="1" dirty="0">
                <a:solidFill>
                  <a:srgbClr val="00B0F0"/>
                </a:solidFill>
              </a:rPr>
              <a:t>Thank you for your attention!</a:t>
            </a:r>
            <a:endParaRPr lang="pl-PL" sz="4000" b="1" dirty="0">
              <a:solidFill>
                <a:srgbClr val="00B0F0"/>
              </a:solidFill>
            </a:endParaRPr>
          </a:p>
        </p:txBody>
      </p:sp>
    </p:spTree>
    <p:extLst>
      <p:ext uri="{BB962C8B-B14F-4D97-AF65-F5344CB8AC3E}">
        <p14:creationId xmlns:p14="http://schemas.microsoft.com/office/powerpoint/2010/main" val="2188974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a:xfrm>
            <a:off x="1524000" y="1917907"/>
            <a:ext cx="9829800" cy="1325563"/>
          </a:xfrm>
        </p:spPr>
        <p:txBody>
          <a:bodyPr/>
          <a:lstStyle/>
          <a:p>
            <a:pPr algn="l" eaLnBrk="1" hangingPunct="1"/>
            <a:r>
              <a:rPr lang="pl-PL" altLang="pl-PL" b="1" dirty="0"/>
              <a:t>CSR</a:t>
            </a:r>
          </a:p>
        </p:txBody>
      </p:sp>
      <p:sp>
        <p:nvSpPr>
          <p:cNvPr id="5123" name="Rectangle 3"/>
          <p:cNvSpPr>
            <a:spLocks noGrp="1" noChangeArrowheads="1"/>
          </p:cNvSpPr>
          <p:nvPr>
            <p:ph idx="1"/>
          </p:nvPr>
        </p:nvSpPr>
        <p:spPr>
          <a:xfrm>
            <a:off x="1524000" y="3276600"/>
            <a:ext cx="9829800" cy="3962400"/>
          </a:xfrm>
        </p:spPr>
        <p:txBody>
          <a:bodyPr rtlCol="0">
            <a:normAutofit/>
          </a:bodyPr>
          <a:lstStyle/>
          <a:p>
            <a:pPr>
              <a:lnSpc>
                <a:spcPct val="100000"/>
              </a:lnSpc>
              <a:spcAft>
                <a:spcPts val="0"/>
              </a:spcAft>
              <a:defRPr/>
            </a:pPr>
            <a:r>
              <a:rPr lang="en-US" altLang="pl-PL" sz="2400" dirty="0">
                <a:solidFill>
                  <a:schemeClr val="tx1">
                    <a:lumMod val="75000"/>
                    <a:lumOff val="25000"/>
                  </a:schemeClr>
                </a:solidFill>
              </a:rPr>
              <a:t>According to this approach, being responsible does not only mean that business organizations (enterprises) meet all formal and legal requirements, but also increases investment in human resources, environmental protection and relations with stakeholders who may have an actual impact on the effectiveness of the business activities of these companies. organization.</a:t>
            </a:r>
            <a:endParaRPr lang="pl-PL" altLang="pl-PL" sz="2400" dirty="0">
              <a:solidFill>
                <a:schemeClr val="tx1">
                  <a:lumMod val="75000"/>
                  <a:lumOff val="2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a:xfrm>
            <a:off x="1447800" y="1036637"/>
            <a:ext cx="9906000" cy="1325563"/>
          </a:xfrm>
        </p:spPr>
        <p:txBody>
          <a:bodyPr/>
          <a:lstStyle/>
          <a:p>
            <a:pPr algn="l"/>
            <a:r>
              <a:rPr lang="en-US" altLang="pl-PL" b="1" dirty="0"/>
              <a:t>Where did CSR come from?</a:t>
            </a:r>
            <a:endParaRPr lang="pl-PL" altLang="pl-PL" b="1" dirty="0"/>
          </a:p>
        </p:txBody>
      </p:sp>
      <p:sp>
        <p:nvSpPr>
          <p:cNvPr id="6147" name="Rectangle 3"/>
          <p:cNvSpPr>
            <a:spLocks noGrp="1" noChangeArrowheads="1"/>
          </p:cNvSpPr>
          <p:nvPr>
            <p:ph idx="1"/>
          </p:nvPr>
        </p:nvSpPr>
        <p:spPr>
          <a:xfrm>
            <a:off x="1447800" y="2362200"/>
            <a:ext cx="10210800" cy="3962400"/>
          </a:xfrm>
        </p:spPr>
        <p:txBody>
          <a:bodyPr rtlCol="0">
            <a:normAutofit fontScale="70000" lnSpcReduction="20000"/>
          </a:bodyPr>
          <a:lstStyle/>
          <a:p>
            <a:pPr>
              <a:lnSpc>
                <a:spcPct val="120000"/>
              </a:lnSpc>
              <a:spcAft>
                <a:spcPts val="0"/>
              </a:spcAft>
              <a:defRPr/>
            </a:pPr>
            <a:r>
              <a:rPr lang="en-US" altLang="pl-PL" dirty="0">
                <a:solidFill>
                  <a:schemeClr val="tx1">
                    <a:lumMod val="75000"/>
                    <a:lumOff val="25000"/>
                  </a:schemeClr>
                </a:solidFill>
              </a:rPr>
              <a:t>The changing state-business relationship. The potential of business to meet the needs of the population is growing (privatization)  </a:t>
            </a:r>
            <a:endParaRPr lang="pl-PL" altLang="pl-PL" dirty="0">
              <a:solidFill>
                <a:schemeClr val="tx1">
                  <a:lumMod val="75000"/>
                  <a:lumOff val="25000"/>
                </a:schemeClr>
              </a:solidFill>
            </a:endParaRPr>
          </a:p>
          <a:p>
            <a:pPr>
              <a:lnSpc>
                <a:spcPct val="120000"/>
              </a:lnSpc>
              <a:spcAft>
                <a:spcPts val="0"/>
              </a:spcAft>
              <a:defRPr/>
            </a:pPr>
            <a:r>
              <a:rPr lang="en-US" altLang="pl-PL" dirty="0">
                <a:solidFill>
                  <a:schemeClr val="tx1">
                    <a:lumMod val="75000"/>
                    <a:lumOff val="25000"/>
                  </a:schemeClr>
                </a:solidFill>
              </a:rPr>
              <a:t>800 companies from outside the financial sector have an economic result comparable to 144 countries in the world</a:t>
            </a:r>
            <a:endParaRPr lang="pl-PL" altLang="pl-PL" dirty="0">
              <a:solidFill>
                <a:schemeClr val="tx1">
                  <a:lumMod val="75000"/>
                  <a:lumOff val="25000"/>
                </a:schemeClr>
              </a:solidFill>
            </a:endParaRPr>
          </a:p>
          <a:p>
            <a:pPr>
              <a:lnSpc>
                <a:spcPct val="120000"/>
              </a:lnSpc>
              <a:spcAft>
                <a:spcPts val="0"/>
              </a:spcAft>
              <a:defRPr/>
            </a:pPr>
            <a:r>
              <a:rPr lang="en-US" altLang="pl-PL" dirty="0">
                <a:solidFill>
                  <a:schemeClr val="tx1">
                    <a:lumMod val="75000"/>
                    <a:lumOff val="25000"/>
                  </a:schemeClr>
                </a:solidFill>
              </a:rPr>
              <a:t>Of the 100 largest economic entities in the world, 51 are corporations (Institute for Policy Studies 2002)</a:t>
            </a:r>
            <a:endParaRPr lang="pl-PL" altLang="pl-PL" dirty="0">
              <a:solidFill>
                <a:schemeClr val="tx1">
                  <a:lumMod val="75000"/>
                  <a:lumOff val="25000"/>
                </a:schemeClr>
              </a:solidFill>
            </a:endParaRPr>
          </a:p>
          <a:p>
            <a:pPr>
              <a:lnSpc>
                <a:spcPct val="120000"/>
              </a:lnSpc>
              <a:spcAft>
                <a:spcPts val="0"/>
              </a:spcAft>
              <a:defRPr/>
            </a:pPr>
            <a:r>
              <a:rPr lang="en-US" altLang="pl-PL" dirty="0">
                <a:solidFill>
                  <a:schemeClr val="tx1">
                    <a:lumMod val="75000"/>
                    <a:lumOff val="25000"/>
                  </a:schemeClr>
                </a:solidFill>
              </a:rPr>
              <a:t>No problem of the modern world can be solved without business and its know-how</a:t>
            </a:r>
            <a:endParaRPr lang="pl-PL" altLang="pl-PL" dirty="0">
              <a:solidFill>
                <a:schemeClr val="tx1">
                  <a:lumMod val="75000"/>
                  <a:lumOff val="25000"/>
                </a:schemeClr>
              </a:solidFill>
            </a:endParaRPr>
          </a:p>
          <a:p>
            <a:pPr>
              <a:lnSpc>
                <a:spcPct val="120000"/>
              </a:lnSpc>
              <a:spcAft>
                <a:spcPts val="0"/>
              </a:spcAft>
              <a:defRPr/>
            </a:pPr>
            <a:r>
              <a:rPr lang="en-US" altLang="pl-PL" dirty="0">
                <a:solidFill>
                  <a:schemeClr val="tx1">
                    <a:lumMod val="75000"/>
                    <a:lumOff val="25000"/>
                  </a:schemeClr>
                </a:solidFill>
              </a:rPr>
              <a:t>HIV/AIDS, malaria, famine, global warming etc.</a:t>
            </a:r>
            <a:endParaRPr lang="pl-PL" altLang="pl-PL" dirty="0">
              <a:solidFill>
                <a:schemeClr val="tx1">
                  <a:lumMod val="75000"/>
                  <a:lumOff val="25000"/>
                </a:schemeClr>
              </a:solidFill>
            </a:endParaRPr>
          </a:p>
          <a:p>
            <a:pPr>
              <a:lnSpc>
                <a:spcPct val="120000"/>
              </a:lnSpc>
              <a:spcAft>
                <a:spcPts val="0"/>
              </a:spcAft>
              <a:defRPr/>
            </a:pPr>
            <a:r>
              <a:rPr lang="en-US" altLang="pl-PL" dirty="0">
                <a:solidFill>
                  <a:schemeClr val="tx1">
                    <a:lumMod val="75000"/>
                    <a:lumOff val="25000"/>
                  </a:schemeClr>
                </a:solidFill>
              </a:rPr>
              <a:t>New management concepts – e.g. through leadership. Development of science about business ethics and sustainable development</a:t>
            </a:r>
            <a:endParaRPr lang="pl-PL" altLang="pl-PL" dirty="0">
              <a:solidFill>
                <a:schemeClr val="tx1">
                  <a:lumMod val="75000"/>
                  <a:lumOff val="25000"/>
                </a:schemeClr>
              </a:solidFill>
            </a:endParaRPr>
          </a:p>
          <a:p>
            <a:pPr>
              <a:lnSpc>
                <a:spcPct val="120000"/>
              </a:lnSpc>
              <a:spcAft>
                <a:spcPts val="0"/>
              </a:spcAft>
              <a:defRPr/>
            </a:pPr>
            <a:endParaRPr lang="pl-PL" altLang="pl-PL" dirty="0">
              <a:solidFill>
                <a:schemeClr val="tx1">
                  <a:lumMod val="75000"/>
                  <a:lumOff val="2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a:xfrm>
            <a:off x="1371600" y="1600200"/>
            <a:ext cx="9982200" cy="1325563"/>
          </a:xfrm>
        </p:spPr>
        <p:txBody>
          <a:bodyPr/>
          <a:lstStyle/>
          <a:p>
            <a:pPr algn="l" eaLnBrk="1" hangingPunct="1"/>
            <a:r>
              <a:rPr lang="pl-PL" altLang="pl-PL" b="1" dirty="0"/>
              <a:t>CSR</a:t>
            </a:r>
          </a:p>
        </p:txBody>
      </p:sp>
      <p:sp>
        <p:nvSpPr>
          <p:cNvPr id="9219" name="Rectangle 3"/>
          <p:cNvSpPr>
            <a:spLocks noGrp="1" noChangeArrowheads="1"/>
          </p:cNvSpPr>
          <p:nvPr>
            <p:ph idx="1"/>
          </p:nvPr>
        </p:nvSpPr>
        <p:spPr>
          <a:xfrm>
            <a:off x="1371600" y="2985052"/>
            <a:ext cx="10172700" cy="3886200"/>
          </a:xfrm>
        </p:spPr>
        <p:txBody>
          <a:bodyPr>
            <a:normAutofit/>
          </a:bodyPr>
          <a:lstStyle/>
          <a:p>
            <a:pPr marL="0" indent="0">
              <a:buNone/>
            </a:pPr>
            <a:r>
              <a:rPr lang="en-US" altLang="pl-PL" sz="2400" dirty="0"/>
              <a:t>Main areas of CSR activity</a:t>
            </a:r>
            <a:r>
              <a:rPr lang="pl-PL" altLang="pl-PL" sz="2400" dirty="0"/>
              <a:t>:</a:t>
            </a:r>
          </a:p>
          <a:p>
            <a:r>
              <a:rPr lang="en-US" altLang="pl-PL" sz="2400" b="1" i="1" dirty="0"/>
              <a:t>Scope of economic activities: </a:t>
            </a:r>
            <a:r>
              <a:rPr lang="en-US" altLang="pl-PL" sz="2400" dirty="0"/>
              <a:t>competitiveness, honesty and transparency when concluding contracts, supplier chain management, impact of the economy on society, etc.</a:t>
            </a:r>
            <a:endParaRPr lang="pl-PL" altLang="pl-PL"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a:xfrm>
            <a:off x="1295400" y="2103437"/>
            <a:ext cx="10058400" cy="1325563"/>
          </a:xfrm>
        </p:spPr>
        <p:txBody>
          <a:bodyPr/>
          <a:lstStyle/>
          <a:p>
            <a:pPr algn="l" eaLnBrk="1" hangingPunct="1"/>
            <a:r>
              <a:rPr lang="pl-PL" altLang="pl-PL" b="1" dirty="0"/>
              <a:t>CSR</a:t>
            </a:r>
          </a:p>
        </p:txBody>
      </p:sp>
      <p:sp>
        <p:nvSpPr>
          <p:cNvPr id="10243" name="Rectangle 3"/>
          <p:cNvSpPr>
            <a:spLocks noGrp="1" noChangeArrowheads="1"/>
          </p:cNvSpPr>
          <p:nvPr>
            <p:ph idx="1"/>
          </p:nvPr>
        </p:nvSpPr>
        <p:spPr>
          <a:xfrm>
            <a:off x="1295400" y="3422374"/>
            <a:ext cx="10515600" cy="4114800"/>
          </a:xfrm>
        </p:spPr>
        <p:txBody>
          <a:bodyPr>
            <a:normAutofit/>
          </a:bodyPr>
          <a:lstStyle/>
          <a:p>
            <a:r>
              <a:rPr lang="en-US" altLang="pl-PL" sz="2400" b="1" i="1" dirty="0"/>
              <a:t>Scope of environmental activities: </a:t>
            </a:r>
            <a:r>
              <a:rPr lang="en-US" altLang="pl-PL" sz="2400" dirty="0"/>
              <a:t>environmental safety during production (damage, accidents, risk), substance emission control, use of renewable and non-renewable resources, distribution, product and service design</a:t>
            </a:r>
            <a:endParaRPr lang="pl-PL" altLang="pl-PL"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a:xfrm>
            <a:off x="1409700" y="1828800"/>
            <a:ext cx="9944100" cy="1325563"/>
          </a:xfrm>
        </p:spPr>
        <p:txBody>
          <a:bodyPr/>
          <a:lstStyle/>
          <a:p>
            <a:pPr algn="l" eaLnBrk="1" hangingPunct="1"/>
            <a:r>
              <a:rPr lang="pl-PL" altLang="pl-PL" b="1" dirty="0"/>
              <a:t>CSR</a:t>
            </a:r>
          </a:p>
        </p:txBody>
      </p:sp>
      <p:sp>
        <p:nvSpPr>
          <p:cNvPr id="9219" name="Rectangle 3"/>
          <p:cNvSpPr>
            <a:spLocks noGrp="1" noChangeArrowheads="1"/>
          </p:cNvSpPr>
          <p:nvPr>
            <p:ph idx="1"/>
          </p:nvPr>
        </p:nvSpPr>
        <p:spPr>
          <a:xfrm>
            <a:off x="1409700" y="2971800"/>
            <a:ext cx="9944100" cy="4495800"/>
          </a:xfrm>
        </p:spPr>
        <p:txBody>
          <a:bodyPr rtlCol="0">
            <a:noAutofit/>
          </a:bodyPr>
          <a:lstStyle/>
          <a:p>
            <a:pPr>
              <a:lnSpc>
                <a:spcPct val="90000"/>
              </a:lnSpc>
              <a:spcAft>
                <a:spcPts val="0"/>
              </a:spcAft>
              <a:defRPr/>
            </a:pPr>
            <a:r>
              <a:rPr lang="en-US" altLang="pl-PL" sz="2400" b="1" i="1" dirty="0">
                <a:solidFill>
                  <a:schemeClr val="tx1">
                    <a:lumMod val="75000"/>
                    <a:lumOff val="25000"/>
                  </a:schemeClr>
                </a:solidFill>
              </a:rPr>
              <a:t>Scope of social activities:  </a:t>
            </a:r>
            <a:endParaRPr lang="pl-PL" altLang="pl-PL" sz="2400" b="1" i="1" dirty="0">
              <a:solidFill>
                <a:schemeClr val="tx1">
                  <a:lumMod val="75000"/>
                  <a:lumOff val="25000"/>
                </a:schemeClr>
              </a:solidFill>
            </a:endParaRPr>
          </a:p>
          <a:p>
            <a:pPr lvl="1">
              <a:lnSpc>
                <a:spcPct val="90000"/>
              </a:lnSpc>
              <a:spcAft>
                <a:spcPts val="0"/>
              </a:spcAft>
              <a:defRPr/>
            </a:pPr>
            <a:r>
              <a:rPr lang="en-US" altLang="pl-PL" i="0" dirty="0">
                <a:solidFill>
                  <a:schemeClr val="tx1">
                    <a:lumMod val="75000"/>
                    <a:lumOff val="25000"/>
                  </a:schemeClr>
                </a:solidFill>
              </a:rPr>
              <a:t>internal social progress (in terms of human and labor rights, pension security, employee safety and security, respect for labor standards, and equal opportunities)</a:t>
            </a:r>
            <a:endParaRPr lang="pl-PL" altLang="pl-PL" i="0" dirty="0">
              <a:solidFill>
                <a:schemeClr val="tx1">
                  <a:lumMod val="75000"/>
                  <a:lumOff val="25000"/>
                </a:schemeClr>
              </a:solidFill>
            </a:endParaRPr>
          </a:p>
          <a:p>
            <a:pPr lvl="1">
              <a:lnSpc>
                <a:spcPct val="90000"/>
              </a:lnSpc>
              <a:spcAft>
                <a:spcPts val="0"/>
              </a:spcAft>
              <a:defRPr/>
            </a:pPr>
            <a:r>
              <a:rPr lang="en-US" altLang="pl-PL" i="0" dirty="0">
                <a:solidFill>
                  <a:schemeClr val="tx1">
                    <a:lumMod val="75000"/>
                    <a:lumOff val="25000"/>
                  </a:schemeClr>
                </a:solidFill>
              </a:rPr>
              <a:t>external social progress (corporation and community needs and their perception, neighborhood initiatives)</a:t>
            </a:r>
            <a:endParaRPr lang="pl-PL" altLang="pl-PL" i="0" dirty="0">
              <a:solidFill>
                <a:schemeClr val="tx1">
                  <a:lumMod val="75000"/>
                  <a:lumOff val="2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a:xfrm>
            <a:off x="1225826" y="2103437"/>
            <a:ext cx="10134600" cy="1325563"/>
          </a:xfrm>
        </p:spPr>
        <p:txBody>
          <a:bodyPr/>
          <a:lstStyle/>
          <a:p>
            <a:pPr algn="l" eaLnBrk="1" hangingPunct="1"/>
            <a:r>
              <a:rPr lang="pl-PL" altLang="pl-PL" b="1" dirty="0"/>
              <a:t>CSR</a:t>
            </a:r>
          </a:p>
        </p:txBody>
      </p:sp>
      <p:sp>
        <p:nvSpPr>
          <p:cNvPr id="12291" name="Rectangle 3"/>
          <p:cNvSpPr>
            <a:spLocks noGrp="1" noChangeArrowheads="1"/>
          </p:cNvSpPr>
          <p:nvPr>
            <p:ph idx="1"/>
          </p:nvPr>
        </p:nvSpPr>
        <p:spPr>
          <a:xfrm>
            <a:off x="1219200" y="3276600"/>
            <a:ext cx="10134600" cy="4191000"/>
          </a:xfrm>
        </p:spPr>
        <p:txBody>
          <a:bodyPr>
            <a:normAutofit/>
          </a:bodyPr>
          <a:lstStyle/>
          <a:p>
            <a:pPr>
              <a:lnSpc>
                <a:spcPct val="100000"/>
              </a:lnSpc>
            </a:pPr>
            <a:r>
              <a:rPr lang="en-US" altLang="pl-PL" sz="2400" b="1" i="1" dirty="0"/>
              <a:t>Scope of corporate governance: </a:t>
            </a:r>
            <a:r>
              <a:rPr lang="en-US" altLang="pl-PL" sz="2400" dirty="0"/>
              <a:t>protecting the rights of shareholders and investors in corporations, establishing codes of conduct for business, reducing corruption in corporations and government, and maintaining transparency and accountability in corporate governance decision-making.</a:t>
            </a:r>
            <a:endParaRPr lang="pl-PL" altLang="pl-PL"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a:xfrm>
            <a:off x="1371600" y="1981200"/>
            <a:ext cx="9982200" cy="1325563"/>
          </a:xfrm>
        </p:spPr>
        <p:txBody>
          <a:bodyPr/>
          <a:lstStyle/>
          <a:p>
            <a:pPr algn="l" eaLnBrk="1" hangingPunct="1"/>
            <a:r>
              <a:rPr lang="pl-PL" altLang="pl-PL" b="1" dirty="0"/>
              <a:t>CSR</a:t>
            </a:r>
          </a:p>
        </p:txBody>
      </p:sp>
      <p:sp>
        <p:nvSpPr>
          <p:cNvPr id="13315" name="Rectangle 3"/>
          <p:cNvSpPr>
            <a:spLocks noGrp="1" noChangeArrowheads="1"/>
          </p:cNvSpPr>
          <p:nvPr>
            <p:ph idx="1"/>
          </p:nvPr>
        </p:nvSpPr>
        <p:spPr>
          <a:xfrm>
            <a:off x="1371600" y="3124200"/>
            <a:ext cx="9753600" cy="3962400"/>
          </a:xfrm>
        </p:spPr>
        <p:txBody>
          <a:bodyPr>
            <a:normAutofit/>
          </a:bodyPr>
          <a:lstStyle/>
          <a:p>
            <a:pPr>
              <a:lnSpc>
                <a:spcPct val="100000"/>
              </a:lnSpc>
            </a:pPr>
            <a:r>
              <a:rPr lang="en-US" altLang="pl-PL" sz="2400" b="1" dirty="0"/>
              <a:t>Employees </a:t>
            </a:r>
            <a:r>
              <a:rPr lang="en-US" altLang="pl-PL" sz="2400" dirty="0"/>
              <a:t>- organization of integration events for employees and their families; extended scope of occupational health and safety activities; investments in employee competences (training)</a:t>
            </a:r>
            <a:endParaRPr lang="pl-PL" altLang="pl-PL" sz="2400" dirty="0"/>
          </a:p>
          <a:p>
            <a:pPr>
              <a:lnSpc>
                <a:spcPct val="100000"/>
              </a:lnSpc>
            </a:pPr>
            <a:r>
              <a:rPr lang="en-US" altLang="pl-PL" sz="2400" b="1" dirty="0"/>
              <a:t>Customers and consumers </a:t>
            </a:r>
            <a:r>
              <a:rPr lang="en-US" altLang="pl-PL" sz="2400" dirty="0"/>
              <a:t>- extended scope of product warranty; product marking; discounts and preferential prices</a:t>
            </a:r>
            <a:endParaRPr lang="pl-PL" altLang="pl-PL" sz="2400" dirty="0"/>
          </a:p>
          <a:p>
            <a:pPr eaLnBrk="1" hangingPunct="1">
              <a:lnSpc>
                <a:spcPct val="100000"/>
              </a:lnSpc>
            </a:pPr>
            <a:endParaRPr lang="pl-PL" altLang="pl-PL" sz="2400" dirty="0"/>
          </a:p>
        </p:txBody>
      </p:sp>
    </p:spTree>
  </p:cSld>
  <p:clrMapOvr>
    <a:masterClrMapping/>
  </p:clrMapOvr>
</p:sld>
</file>

<file path=ppt/theme/theme1.xml><?xml version="1.0" encoding="utf-8"?>
<a:theme xmlns:a="http://schemas.openxmlformats.org/drawingml/2006/main" name="Śablona_prezentace_N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2" id="{0D558C50-51D4-4EF6-88BF-468640285203}" vid="{DC8905DB-F15E-4664-83D4-7E3B5AAF960A}"/>
    </a:ext>
  </a:extLst>
</a:theme>
</file>

<file path=docProps/app.xml><?xml version="1.0" encoding="utf-8"?>
<Properties xmlns="http://schemas.openxmlformats.org/officeDocument/2006/extended-properties" xmlns:vt="http://schemas.openxmlformats.org/officeDocument/2006/docPropsVTypes">
  <Template>Śablona_prezentace_NICE</Template>
  <TotalTime>98</TotalTime>
  <Words>1639</Words>
  <Application>Microsoft Office PowerPoint</Application>
  <PresentationFormat>Širokoúhlá obrazovka</PresentationFormat>
  <Paragraphs>89</Paragraphs>
  <Slides>28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Franklin Gothic Book</vt:lpstr>
      <vt:lpstr>Wingdings</vt:lpstr>
      <vt:lpstr>Wingdings 3</vt:lpstr>
      <vt:lpstr>Śablona_prezentace_NICE</vt:lpstr>
      <vt:lpstr>SOCIALLY RESPONSIBLE COMPANY MANAGEMENT</vt:lpstr>
      <vt:lpstr>Definition</vt:lpstr>
      <vt:lpstr>CSR</vt:lpstr>
      <vt:lpstr>Where did CSR come from?</vt:lpstr>
      <vt:lpstr>CSR</vt:lpstr>
      <vt:lpstr>CSR</vt:lpstr>
      <vt:lpstr>CSR</vt:lpstr>
      <vt:lpstr>CSR</vt:lpstr>
      <vt:lpstr>CSR</vt:lpstr>
      <vt:lpstr>CSR</vt:lpstr>
      <vt:lpstr>Definition</vt:lpstr>
      <vt:lpstr>Benefits of CSR</vt:lpstr>
      <vt:lpstr>Benefits of CSR</vt:lpstr>
      <vt:lpstr>Global Compact</vt:lpstr>
      <vt:lpstr>Global Compact</vt:lpstr>
      <vt:lpstr>Global Compact</vt:lpstr>
      <vt:lpstr>Global Compact</vt:lpstr>
      <vt:lpstr>ISO 26 000 standard</vt:lpstr>
      <vt:lpstr>ISO 26 000 standard</vt:lpstr>
      <vt:lpstr>SA 8000 standard</vt:lpstr>
      <vt:lpstr>SA 8000 standard</vt:lpstr>
      <vt:lpstr>SA 8000 standard</vt:lpstr>
      <vt:lpstr>SA 8000 standard</vt:lpstr>
      <vt:lpstr>SA 8000 standard</vt:lpstr>
      <vt:lpstr>SA 8000 standard</vt:lpstr>
      <vt:lpstr>Code of ethics - definition</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Społeczna odpowiedzialność biznesu</dc:title>
  <dc:creator>Maria Kubica</dc:creator>
  <cp:lastModifiedBy>Kulihova Kublova Tereza</cp:lastModifiedBy>
  <cp:revision>15</cp:revision>
  <cp:lastPrinted>1601-01-01T00:00:00Z</cp:lastPrinted>
  <dcterms:created xsi:type="dcterms:W3CDTF">1601-01-01T00:00:00Z</dcterms:created>
  <dcterms:modified xsi:type="dcterms:W3CDTF">2023-09-28T18:36:55Z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