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0" r:id="rId4"/>
  </p:sldMasterIdLst>
  <p:sldIdLst>
    <p:sldId id="256" r:id="rId5"/>
    <p:sldId id="356" r:id="rId6"/>
    <p:sldId id="321" r:id="rId7"/>
    <p:sldId id="320" r:id="rId8"/>
    <p:sldId id="323" r:id="rId9"/>
    <p:sldId id="325" r:id="rId10"/>
    <p:sldId id="328" r:id="rId11"/>
    <p:sldId id="327" r:id="rId12"/>
    <p:sldId id="329" r:id="rId13"/>
    <p:sldId id="330" r:id="rId14"/>
    <p:sldId id="331" r:id="rId15"/>
    <p:sldId id="332" r:id="rId16"/>
    <p:sldId id="339" r:id="rId17"/>
    <p:sldId id="340" r:id="rId18"/>
    <p:sldId id="341" r:id="rId19"/>
    <p:sldId id="342" r:id="rId20"/>
    <p:sldId id="343" r:id="rId21"/>
    <p:sldId id="348" r:id="rId22"/>
    <p:sldId id="344" r:id="rId23"/>
    <p:sldId id="345" r:id="rId24"/>
    <p:sldId id="346" r:id="rId25"/>
    <p:sldId id="347" r:id="rId26"/>
    <p:sldId id="349" r:id="rId27"/>
    <p:sldId id="350" r:id="rId28"/>
    <p:sldId id="351" r:id="rId29"/>
    <p:sldId id="352" r:id="rId30"/>
    <p:sldId id="354" r:id="rId31"/>
    <p:sldId id="355" r:id="rId32"/>
    <p:sldId id="322" r:id="rId3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éma alapján készült stílus 2 – 1. jelölőszín">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505E3EF-67EA-436B-97B2-0124C06EBD24}" styleName="Közepesen sötét stílus 4 – 3. jelölőszín">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Közepesen sötét stílus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incs stílus, csak rác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6395" autoAdjust="0"/>
  </p:normalViewPr>
  <p:slideViewPr>
    <p:cSldViewPr>
      <p:cViewPr varScale="1">
        <p:scale>
          <a:sx n="68" d="100"/>
          <a:sy n="68" d="100"/>
        </p:scale>
        <p:origin x="616" y="5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pic>
        <p:nvPicPr>
          <p:cNvPr id="14" name="Obrázek 13">
            <a:extLst>
              <a:ext uri="{FF2B5EF4-FFF2-40B4-BE49-F238E27FC236}">
                <a16:creationId xmlns:a16="http://schemas.microsoft.com/office/drawing/2014/main" id="{D04FEA15-B052-4EF2-83CD-264C14861B7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37990" y="3948576"/>
            <a:ext cx="3754010" cy="2957219"/>
          </a:xfrm>
          <a:prstGeom prst="rect">
            <a:avLst/>
          </a:prstGeom>
        </p:spPr>
      </p:pic>
      <p:pic>
        <p:nvPicPr>
          <p:cNvPr id="16" name="Obrázek 15">
            <a:extLst>
              <a:ext uri="{FF2B5EF4-FFF2-40B4-BE49-F238E27FC236}">
                <a16:creationId xmlns:a16="http://schemas.microsoft.com/office/drawing/2014/main" id="{37AB73D9-C2E7-4E6F-98F9-2170CD3187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615" y="0"/>
            <a:ext cx="4085924" cy="3852695"/>
          </a:xfrm>
          <a:prstGeom prst="rect">
            <a:avLst/>
          </a:prstGeom>
        </p:spPr>
      </p:pic>
      <p:sp>
        <p:nvSpPr>
          <p:cNvPr id="2" name="Nadpis 1">
            <a:extLst>
              <a:ext uri="{FF2B5EF4-FFF2-40B4-BE49-F238E27FC236}">
                <a16:creationId xmlns:a16="http://schemas.microsoft.com/office/drawing/2014/main" id="{B67B4897-D9B0-4CFD-8137-994B45F5B44A}"/>
              </a:ext>
            </a:extLst>
          </p:cNvPr>
          <p:cNvSpPr>
            <a:spLocks noGrp="1"/>
          </p:cNvSpPr>
          <p:nvPr>
            <p:ph type="ctrTitle"/>
          </p:nvPr>
        </p:nvSpPr>
        <p:spPr>
          <a:xfrm>
            <a:off x="2083578" y="2273955"/>
            <a:ext cx="7751805" cy="2387600"/>
          </a:xfrm>
        </p:spPr>
        <p:txBody>
          <a:bodyPr anchor="b"/>
          <a:lstStyle>
            <a:lvl1pPr algn="l">
              <a:defRPr sz="6000">
                <a:solidFill>
                  <a:srgbClr val="249CDC"/>
                </a:solidFill>
                <a:latin typeface="Arial" panose="020B0604020202020204" pitchFamily="34" charset="0"/>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cs-CZ"/>
              <a:t>Kliknutím lze upravit styl.</a:t>
            </a:r>
            <a:endParaRPr lang="cs-CZ" dirty="0"/>
          </a:p>
        </p:txBody>
      </p:sp>
      <p:sp>
        <p:nvSpPr>
          <p:cNvPr id="3" name="Podnadpis 2">
            <a:extLst>
              <a:ext uri="{FF2B5EF4-FFF2-40B4-BE49-F238E27FC236}">
                <a16:creationId xmlns:a16="http://schemas.microsoft.com/office/drawing/2014/main" id="{5F7B8A41-B52E-4C71-8155-58470B56ECF8}"/>
              </a:ext>
            </a:extLst>
          </p:cNvPr>
          <p:cNvSpPr>
            <a:spLocks noGrp="1"/>
          </p:cNvSpPr>
          <p:nvPr>
            <p:ph type="subTitle" idx="1"/>
          </p:nvPr>
        </p:nvSpPr>
        <p:spPr>
          <a:xfrm>
            <a:off x="2083577" y="4780863"/>
            <a:ext cx="7751806" cy="1655762"/>
          </a:xfrm>
        </p:spPr>
        <p:txBody>
          <a:bodyPr/>
          <a:lstStyle>
            <a:lvl1pPr marL="0" indent="0" algn="l">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2" name="Obrázek 11">
            <a:extLst>
              <a:ext uri="{FF2B5EF4-FFF2-40B4-BE49-F238E27FC236}">
                <a16:creationId xmlns:a16="http://schemas.microsoft.com/office/drawing/2014/main" id="{CF29AF1F-BEEC-4FDA-B82B-5BC9F5BE4C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44064" y="222646"/>
            <a:ext cx="6285051" cy="1008987"/>
          </a:xfrm>
          <a:prstGeom prst="rect">
            <a:avLst/>
          </a:prstGeom>
        </p:spPr>
      </p:pic>
    </p:spTree>
    <p:extLst>
      <p:ext uri="{BB962C8B-B14F-4D97-AF65-F5344CB8AC3E}">
        <p14:creationId xmlns:p14="http://schemas.microsoft.com/office/powerpoint/2010/main" val="2190110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0D7F4B-178F-4068-847F-A3DD517FE5FD}"/>
              </a:ext>
            </a:extLst>
          </p:cNvPr>
          <p:cNvSpPr>
            <a:spLocks noGrp="1"/>
          </p:cNvSpPr>
          <p:nvPr>
            <p:ph type="title"/>
          </p:nvPr>
        </p:nvSpPr>
        <p:spPr>
          <a:xfrm>
            <a:off x="838200" y="85341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A1358C1A-5337-4345-ADC3-AC78C3B5D60B}"/>
              </a:ext>
            </a:extLst>
          </p:cNvPr>
          <p:cNvSpPr>
            <a:spLocks noGrp="1"/>
          </p:cNvSpPr>
          <p:nvPr>
            <p:ph idx="1"/>
          </p:nvPr>
        </p:nvSpPr>
        <p:spPr>
          <a:xfrm>
            <a:off x="838200" y="2384980"/>
            <a:ext cx="10515600" cy="379198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78972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BE2E82-3A08-4406-970D-0BF0B3057EAF}"/>
              </a:ext>
            </a:extLst>
          </p:cNvPr>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cs-CZ"/>
              <a:t>Kliknutím lze upravit styl.</a:t>
            </a:r>
          </a:p>
        </p:txBody>
      </p:sp>
      <p:sp>
        <p:nvSpPr>
          <p:cNvPr id="3" name="Zástupný text 2">
            <a:extLst>
              <a:ext uri="{FF2B5EF4-FFF2-40B4-BE49-F238E27FC236}">
                <a16:creationId xmlns:a16="http://schemas.microsoft.com/office/drawing/2014/main" id="{2DFD0A80-C25E-48AB-ABAA-6FA451D46D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Tree>
    <p:extLst>
      <p:ext uri="{BB962C8B-B14F-4D97-AF65-F5344CB8AC3E}">
        <p14:creationId xmlns:p14="http://schemas.microsoft.com/office/powerpoint/2010/main" val="2864446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3E939B-BCE0-45D2-B16D-41C78D41623E}"/>
              </a:ext>
            </a:extLst>
          </p:cNvPr>
          <p:cNvSpPr>
            <a:spLocks noGrp="1"/>
          </p:cNvSpPr>
          <p:nvPr>
            <p:ph type="title"/>
          </p:nvPr>
        </p:nvSpPr>
        <p:spPr>
          <a:xfrm>
            <a:off x="838200" y="870605"/>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
        <p:nvSpPr>
          <p:cNvPr id="3" name="Zástupný obsah 2">
            <a:extLst>
              <a:ext uri="{FF2B5EF4-FFF2-40B4-BE49-F238E27FC236}">
                <a16:creationId xmlns:a16="http://schemas.microsoft.com/office/drawing/2014/main" id="{DFA8293E-F3D4-4048-8D1B-5997F2E2929E}"/>
              </a:ext>
            </a:extLst>
          </p:cNvPr>
          <p:cNvSpPr>
            <a:spLocks noGrp="1"/>
          </p:cNvSpPr>
          <p:nvPr>
            <p:ph sz="half" idx="1"/>
          </p:nvPr>
        </p:nvSpPr>
        <p:spPr>
          <a:xfrm>
            <a:off x="838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F79915F5-46E8-47F6-BF11-5BC0A9F33403}"/>
              </a:ext>
            </a:extLst>
          </p:cNvPr>
          <p:cNvSpPr>
            <a:spLocks noGrp="1"/>
          </p:cNvSpPr>
          <p:nvPr>
            <p:ph sz="half" idx="2"/>
          </p:nvPr>
        </p:nvSpPr>
        <p:spPr>
          <a:xfrm>
            <a:off x="6172200" y="2375555"/>
            <a:ext cx="5181600" cy="3801408"/>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234605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B72F62-CCBA-4507-BF5D-6E31F320EF11}"/>
              </a:ext>
            </a:extLst>
          </p:cNvPr>
          <p:cNvSpPr>
            <a:spLocks noGrp="1"/>
          </p:cNvSpPr>
          <p:nvPr>
            <p:ph type="title"/>
          </p:nvPr>
        </p:nvSpPr>
        <p:spPr>
          <a:xfrm>
            <a:off x="838200" y="435298"/>
            <a:ext cx="10515600" cy="1325563"/>
          </a:xfrm>
        </p:spPr>
        <p:txBody>
          <a:bodyPr/>
          <a:lstStyle>
            <a:lvl1pPr>
              <a:defRPr>
                <a:latin typeface="Arial" panose="020B0604020202020204" pitchFamily="34" charset="0"/>
                <a:cs typeface="Arial" panose="020B0604020202020204" pitchFamily="34" charset="0"/>
              </a:defRPr>
            </a:lvl1pPr>
          </a:lstStyle>
          <a:p>
            <a:r>
              <a:rPr lang="cs-CZ"/>
              <a:t>Kliknutím lze upravit styl.</a:t>
            </a:r>
          </a:p>
        </p:txBody>
      </p:sp>
    </p:spTree>
    <p:extLst>
      <p:ext uri="{BB962C8B-B14F-4D97-AF65-F5344CB8AC3E}">
        <p14:creationId xmlns:p14="http://schemas.microsoft.com/office/powerpoint/2010/main" val="2557667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711200" y="533400"/>
            <a:ext cx="10769600" cy="2895600"/>
          </a:xfrm>
        </p:spPr>
        <p:txBody>
          <a:bodyPr anchor="ctr">
            <a:normAutofit/>
          </a:bodyPr>
          <a:lstStyle>
            <a:lvl1pPr algn="l">
              <a:defRPr sz="2800" b="0" cap="all"/>
            </a:lvl1pPr>
          </a:lstStyle>
          <a:p>
            <a:r>
              <a:rPr lang="hu-HU"/>
              <a:t>Mintacím szerkesztése</a:t>
            </a:r>
            <a:endParaRPr lang="en-US" dirty="0"/>
          </a:p>
        </p:txBody>
      </p:sp>
      <p:sp>
        <p:nvSpPr>
          <p:cNvPr id="3" name="Text Placeholder 2"/>
          <p:cNvSpPr>
            <a:spLocks noGrp="1"/>
          </p:cNvSpPr>
          <p:nvPr>
            <p:ph type="body" idx="1"/>
          </p:nvPr>
        </p:nvSpPr>
        <p:spPr>
          <a:xfrm>
            <a:off x="711200" y="4114800"/>
            <a:ext cx="8511403"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pPr>
              <a:defRPr/>
            </a:pPr>
            <a:endParaRPr lang="hu-HU" altLang="hu-HU"/>
          </a:p>
        </p:txBody>
      </p:sp>
      <p:sp>
        <p:nvSpPr>
          <p:cNvPr id="5" name="Footer Placeholder 4"/>
          <p:cNvSpPr>
            <a:spLocks noGrp="1"/>
          </p:cNvSpPr>
          <p:nvPr>
            <p:ph type="ftr" sz="quarter" idx="11"/>
          </p:nvPr>
        </p:nvSpPr>
        <p:spPr/>
        <p:txBody>
          <a:bodyPr/>
          <a:lstStyle/>
          <a:p>
            <a:pPr>
              <a:defRPr/>
            </a:pPr>
            <a:endParaRPr lang="hu-HU" altLang="hu-HU"/>
          </a:p>
        </p:txBody>
      </p:sp>
      <p:sp>
        <p:nvSpPr>
          <p:cNvPr id="6" name="Slide Number Placeholder 5"/>
          <p:cNvSpPr>
            <a:spLocks noGrp="1"/>
          </p:cNvSpPr>
          <p:nvPr>
            <p:ph type="sldNum" sz="quarter" idx="12"/>
          </p:nvPr>
        </p:nvSpPr>
        <p:spPr/>
        <p:txBody>
          <a:bodyPr/>
          <a:lstStyle/>
          <a:p>
            <a:fld id="{BEB1D10A-D79C-4963-9018-7A2847D9FA26}" type="slidenum">
              <a:rPr lang="hu-HU" altLang="hu-HU" smtClean="0"/>
              <a:pPr/>
              <a:t>‹#›</a:t>
            </a:fld>
            <a:endParaRPr lang="hu-HU" altLang="hu-HU"/>
          </a:p>
        </p:txBody>
      </p:sp>
    </p:spTree>
    <p:extLst>
      <p:ext uri="{BB962C8B-B14F-4D97-AF65-F5344CB8AC3E}">
        <p14:creationId xmlns:p14="http://schemas.microsoft.com/office/powerpoint/2010/main" val="2898412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9" name="Obrázek 18">
            <a:extLst>
              <a:ext uri="{FF2B5EF4-FFF2-40B4-BE49-F238E27FC236}">
                <a16:creationId xmlns:a16="http://schemas.microsoft.com/office/drawing/2014/main" id="{B3592D6B-834C-43B3-839E-3773636F72BA}"/>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360058" y="5414889"/>
            <a:ext cx="1831942" cy="1443111"/>
          </a:xfrm>
          <a:prstGeom prst="rect">
            <a:avLst/>
          </a:prstGeom>
        </p:spPr>
      </p:pic>
      <p:pic>
        <p:nvPicPr>
          <p:cNvPr id="7" name="Obrázek 6">
            <a:extLst>
              <a:ext uri="{FF2B5EF4-FFF2-40B4-BE49-F238E27FC236}">
                <a16:creationId xmlns:a16="http://schemas.microsoft.com/office/drawing/2014/main" id="{19B6C3F4-DEDF-4CE1-AC03-67790760053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0615" y="0"/>
            <a:ext cx="2054116" cy="1936865"/>
          </a:xfrm>
          <a:prstGeom prst="rect">
            <a:avLst/>
          </a:prstGeom>
        </p:spPr>
      </p:pic>
      <p:sp>
        <p:nvSpPr>
          <p:cNvPr id="2" name="Zástupný nadpis 1">
            <a:extLst>
              <a:ext uri="{FF2B5EF4-FFF2-40B4-BE49-F238E27FC236}">
                <a16:creationId xmlns:a16="http://schemas.microsoft.com/office/drawing/2014/main" id="{4895BD18-3E86-4085-92D7-CBE4C890EB03}"/>
              </a:ext>
            </a:extLst>
          </p:cNvPr>
          <p:cNvSpPr>
            <a:spLocks noGrp="1"/>
          </p:cNvSpPr>
          <p:nvPr>
            <p:ph type="title"/>
          </p:nvPr>
        </p:nvSpPr>
        <p:spPr>
          <a:xfrm>
            <a:off x="838200" y="284470"/>
            <a:ext cx="10515600" cy="1325563"/>
          </a:xfrm>
          <a:prstGeom prst="rect">
            <a:avLst/>
          </a:prstGeom>
        </p:spPr>
        <p:txBody>
          <a:bodyPr vert="horz" lIns="91440" tIns="45720" rIns="91440" bIns="45720" rtlCol="0" anchor="ctr">
            <a:normAutofit/>
          </a:bodyPr>
          <a:lstStyle/>
          <a:p>
            <a:r>
              <a:rPr lang="cs-CZ" dirty="0"/>
              <a:t>Kliknutím lze upravit styl.</a:t>
            </a:r>
          </a:p>
        </p:txBody>
      </p:sp>
      <p:sp>
        <p:nvSpPr>
          <p:cNvPr id="3" name="Zástupný text 2">
            <a:extLst>
              <a:ext uri="{FF2B5EF4-FFF2-40B4-BE49-F238E27FC236}">
                <a16:creationId xmlns:a16="http://schemas.microsoft.com/office/drawing/2014/main" id="{26EF8590-89EE-4F8A-B7C7-156DDD2DD6DD}"/>
              </a:ext>
            </a:extLst>
          </p:cNvPr>
          <p:cNvSpPr>
            <a:spLocks noGrp="1"/>
          </p:cNvSpPr>
          <p:nvPr>
            <p:ph type="body" idx="1"/>
          </p:nvPr>
        </p:nvSpPr>
        <p:spPr>
          <a:xfrm>
            <a:off x="838200" y="1800520"/>
            <a:ext cx="10515600" cy="4376444"/>
          </a:xfrm>
          <a:prstGeom prst="rect">
            <a:avLst/>
          </a:prstGeom>
        </p:spPr>
        <p:txBody>
          <a:bodyPr vert="horz" lIns="91440" tIns="45720" rIns="91440" bIns="45720" rtlCol="0">
            <a:normAutofit/>
          </a:bodyPr>
          <a:lstStyle/>
          <a:p>
            <a:pPr lvl="0"/>
            <a:r>
              <a:rPr lang="cs-CZ" dirty="0"/>
              <a:t>Po kliknutí můžete upravovat styly textu v předloze.</a:t>
            </a:r>
          </a:p>
          <a:p>
            <a:pPr lvl="1"/>
            <a:r>
              <a:rPr lang="cs-CZ" dirty="0"/>
              <a:t>Druhá úroveň</a:t>
            </a:r>
          </a:p>
          <a:p>
            <a:pPr lvl="2"/>
            <a:r>
              <a:rPr lang="cs-CZ" dirty="0"/>
              <a:t>Třetí úroveň</a:t>
            </a:r>
          </a:p>
          <a:p>
            <a:pPr lvl="3"/>
            <a:r>
              <a:rPr lang="cs-CZ" dirty="0"/>
              <a:t>Čtvrtá úroveň</a:t>
            </a:r>
          </a:p>
          <a:p>
            <a:pPr lvl="4"/>
            <a:r>
              <a:rPr lang="cs-CZ" dirty="0"/>
              <a:t>Pátá úroveň</a:t>
            </a:r>
          </a:p>
        </p:txBody>
      </p:sp>
      <p:pic>
        <p:nvPicPr>
          <p:cNvPr id="20" name="Obrázek 19">
            <a:extLst>
              <a:ext uri="{FF2B5EF4-FFF2-40B4-BE49-F238E27FC236}">
                <a16:creationId xmlns:a16="http://schemas.microsoft.com/office/drawing/2014/main" id="{A60F351C-0FBE-44A9-B1C3-843F7E43D30B}"/>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975076" y="6367451"/>
            <a:ext cx="2837469" cy="455520"/>
          </a:xfrm>
          <a:prstGeom prst="rect">
            <a:avLst/>
          </a:prstGeom>
        </p:spPr>
      </p:pic>
    </p:spTree>
    <p:extLst>
      <p:ext uri="{BB962C8B-B14F-4D97-AF65-F5344CB8AC3E}">
        <p14:creationId xmlns:p14="http://schemas.microsoft.com/office/powerpoint/2010/main" val="1119529998"/>
      </p:ext>
    </p:extLst>
  </p:cSld>
  <p:clrMap bg1="lt1" tx1="dk1" bg2="lt2" tx2="dk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Lst>
  <p:txStyles>
    <p:titleStyle>
      <a:lvl1pPr algn="ctr" defTabSz="914400" rtl="0" eaLnBrk="1" latinLnBrk="0" hangingPunct="1">
        <a:lnSpc>
          <a:spcPct val="90000"/>
        </a:lnSpc>
        <a:spcBef>
          <a:spcPct val="0"/>
        </a:spcBef>
        <a:buNone/>
        <a:defRPr sz="4400" b="1" kern="1200">
          <a:solidFill>
            <a:srgbClr val="249CDC"/>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brandbook.hu/2018/07/az-influencerek-hatasa-a-fogyasztoi-szokasainkra" TargetMode="External"/><Relationship Id="rId2" Type="http://schemas.openxmlformats.org/officeDocument/2006/relationships/hyperlink" Target="https://www.ted.com/talks/robert_waldinger_what_makes_a_good_life_lessons_from_the_longest_study_on_happiness?utm_source=tedcomshare&amp;utm_medium=email&amp;utm_campaign=tedspread" TargetMode="External"/><Relationship Id="rId1" Type="http://schemas.openxmlformats.org/officeDocument/2006/relationships/slideLayout" Target="../slideLayouts/slideLayout5.xml"/><Relationship Id="rId4" Type="http://schemas.openxmlformats.org/officeDocument/2006/relationships/hyperlink" Target="https://hirado.hu/belfold/kozelet/cikk/2019/05/03/felforgatja-a-z-generacio-a-fogyasztoi-tarsadalom-modelljet/"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1703512" y="1040747"/>
            <a:ext cx="8856984" cy="181548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defRPr/>
            </a:pPr>
            <a:br>
              <a:rPr lang="hu-HU" sz="4000" dirty="0"/>
            </a:br>
            <a:endParaRPr lang="hu-HU" sz="4000" dirty="0"/>
          </a:p>
        </p:txBody>
      </p:sp>
      <p:sp>
        <p:nvSpPr>
          <p:cNvPr id="2051" name="Rectangle 3"/>
          <p:cNvSpPr>
            <a:spLocks noGrp="1" noChangeArrowheads="1"/>
          </p:cNvSpPr>
          <p:nvPr>
            <p:ph type="subTitle" idx="1"/>
          </p:nvPr>
        </p:nvSpPr>
        <p:spPr>
          <a:xfrm>
            <a:off x="1775520" y="2813642"/>
            <a:ext cx="9505056" cy="237626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p>
            <a:pPr>
              <a:lnSpc>
                <a:spcPct val="100000"/>
              </a:lnSpc>
              <a:defRPr/>
            </a:pPr>
            <a:r>
              <a:rPr lang="en-US" altLang="hu-HU" sz="4800" b="1" dirty="0">
                <a:solidFill>
                  <a:srgbClr val="00B0F0"/>
                </a:solidFill>
              </a:rPr>
              <a:t>CONSUMER BEHAVIOR </a:t>
            </a:r>
          </a:p>
          <a:p>
            <a:pPr>
              <a:lnSpc>
                <a:spcPct val="100000"/>
              </a:lnSpc>
              <a:defRPr/>
            </a:pPr>
            <a:r>
              <a:rPr lang="en-US" altLang="hu-HU" sz="4800" b="1" dirty="0">
                <a:solidFill>
                  <a:srgbClr val="00B0F0"/>
                </a:solidFill>
              </a:rPr>
              <a:t>THEORY AND PRACTICE</a:t>
            </a:r>
            <a:endParaRPr lang="hu-HU" altLang="hu-HU" sz="4800" b="1" dirty="0">
              <a:solidFill>
                <a:srgbClr val="00B0F0"/>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415480" y="1003216"/>
            <a:ext cx="10009112" cy="4851568"/>
          </a:xfrm>
        </p:spPr>
        <p:txBody>
          <a:bodyPr anchor="t">
            <a:noAutofit/>
          </a:bodyPr>
          <a:lstStyle/>
          <a:p>
            <a:pPr marL="0" indent="0">
              <a:lnSpc>
                <a:spcPct val="100000"/>
              </a:lnSpc>
              <a:buNone/>
            </a:pPr>
            <a:r>
              <a:rPr lang="en-US" sz="2200" b="1" dirty="0">
                <a:solidFill>
                  <a:srgbClr val="00B0F0"/>
                </a:solidFill>
              </a:rPr>
              <a:t>Dimensions of culture: </a:t>
            </a:r>
            <a:r>
              <a:rPr lang="en-US" sz="2200" dirty="0"/>
              <a:t>Identifying dimensions of culture is important because it allows different societies to be compared and cultural characteristics to be measured</a:t>
            </a:r>
            <a:endParaRPr lang="hu-HU" sz="2200" dirty="0"/>
          </a:p>
          <a:p>
            <a:pPr fontAlgn="base">
              <a:lnSpc>
                <a:spcPct val="100000"/>
              </a:lnSpc>
            </a:pPr>
            <a:r>
              <a:rPr lang="en-US" sz="2200" dirty="0"/>
              <a:t>Hof</a:t>
            </a:r>
            <a:r>
              <a:rPr lang="hu-HU" sz="2200" dirty="0" err="1"/>
              <a:t>st</a:t>
            </a:r>
            <a:r>
              <a:rPr lang="en-US" sz="2200" dirty="0" err="1"/>
              <a:t>ede</a:t>
            </a:r>
            <a:r>
              <a:rPr lang="en-US" sz="2200" dirty="0"/>
              <a:t> distinguishes the following </a:t>
            </a:r>
            <a:r>
              <a:rPr lang="en-US" sz="2200" b="1" dirty="0"/>
              <a:t>cultural dimensions: </a:t>
            </a:r>
          </a:p>
          <a:p>
            <a:pPr lvl="1" fontAlgn="base">
              <a:lnSpc>
                <a:spcPct val="100000"/>
              </a:lnSpc>
            </a:pPr>
            <a:r>
              <a:rPr lang="en-US" sz="2200" b="1" dirty="0"/>
              <a:t>power distance</a:t>
            </a:r>
            <a:r>
              <a:rPr lang="en-US" sz="2200" dirty="0"/>
              <a:t> - social inequality is more accepted in countries with a high power distance: in the community, the opinions of powerful individuals of higher social status are taken as the guiding principle, and </a:t>
            </a:r>
            <a:r>
              <a:rPr lang="en-US" sz="2200" dirty="0" err="1"/>
              <a:t>unappealable</a:t>
            </a:r>
            <a:endParaRPr lang="en-US" sz="2200" dirty="0"/>
          </a:p>
          <a:p>
            <a:pPr lvl="1" fontAlgn="base">
              <a:lnSpc>
                <a:spcPct val="100000"/>
              </a:lnSpc>
            </a:pPr>
            <a:r>
              <a:rPr lang="en-US" sz="2200" b="1" dirty="0"/>
              <a:t>collectivism/individualism</a:t>
            </a:r>
            <a:r>
              <a:rPr lang="en-US" sz="2200" dirty="0"/>
              <a:t> - The dimension of </a:t>
            </a:r>
            <a:r>
              <a:rPr lang="en-US" sz="2200" b="1" dirty="0"/>
              <a:t>individualism </a:t>
            </a:r>
            <a:r>
              <a:rPr lang="en-US" sz="2200" dirty="0"/>
              <a:t>expresses how important the individual considers himself, his self-realization, self-reliance, individual freedom. The other pole is represented by </a:t>
            </a:r>
            <a:r>
              <a:rPr lang="en-US" sz="2200" b="1" dirty="0"/>
              <a:t>collectivism, </a:t>
            </a:r>
            <a:r>
              <a:rPr lang="en-US" sz="2200" dirty="0"/>
              <a:t>which means that group members are expected to show unconditional loyalty and to put individual interests at the forefront, in favor of collective interests.</a:t>
            </a:r>
            <a:endParaRPr lang="hu-HU" sz="2200" dirty="0"/>
          </a:p>
          <a:p>
            <a:pPr>
              <a:lnSpc>
                <a:spcPct val="100000"/>
              </a:lnSpc>
            </a:pPr>
            <a:endParaRPr lang="hu-HU" sz="2200" dirty="0"/>
          </a:p>
          <a:p>
            <a:pPr fontAlgn="base">
              <a:lnSpc>
                <a:spcPct val="100000"/>
              </a:lnSpc>
            </a:pPr>
            <a:endParaRPr lang="hu-HU" sz="2200" b="1" dirty="0"/>
          </a:p>
          <a:p>
            <a:pPr fontAlgn="base">
              <a:lnSpc>
                <a:spcPct val="100000"/>
              </a:lnSpc>
            </a:pPr>
            <a:endParaRPr lang="hu-HU" sz="2200" dirty="0"/>
          </a:p>
          <a:p>
            <a:pPr>
              <a:lnSpc>
                <a:spcPct val="100000"/>
              </a:lnSpc>
            </a:pPr>
            <a:endParaRPr lang="hu-HU" sz="2200" b="1" dirty="0"/>
          </a:p>
        </p:txBody>
      </p:sp>
    </p:spTree>
    <p:extLst>
      <p:ext uri="{BB962C8B-B14F-4D97-AF65-F5344CB8AC3E}">
        <p14:creationId xmlns:p14="http://schemas.microsoft.com/office/powerpoint/2010/main" val="2491352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055440" y="1124744"/>
            <a:ext cx="10225136" cy="4851568"/>
          </a:xfrm>
        </p:spPr>
        <p:txBody>
          <a:bodyPr anchor="t">
            <a:noAutofit/>
          </a:bodyPr>
          <a:lstStyle/>
          <a:p>
            <a:pPr fontAlgn="base">
              <a:lnSpc>
                <a:spcPct val="120000"/>
              </a:lnSpc>
            </a:pPr>
            <a:r>
              <a:rPr lang="en-US" sz="2000" b="1" dirty="0"/>
              <a:t>Masculinity/femininity</a:t>
            </a:r>
            <a:r>
              <a:rPr lang="en-US" sz="2000" dirty="0"/>
              <a:t> - </a:t>
            </a:r>
            <a:r>
              <a:rPr lang="en-US" sz="2000" b="1" dirty="0"/>
              <a:t>Feminine values </a:t>
            </a:r>
            <a:r>
              <a:rPr lang="en-US" sz="2000" dirty="0"/>
              <a:t>include human values, such as caring for others, caring for those in need, cultivating human relationships, improving the quality of life, protecting the environment (e.g. Nordic countries). </a:t>
            </a:r>
            <a:r>
              <a:rPr lang="en-US" sz="2000" b="1" dirty="0"/>
              <a:t>In masculine cultures, </a:t>
            </a:r>
            <a:r>
              <a:rPr lang="en-US" sz="2000" dirty="0"/>
              <a:t>challenge, possession, achievement, competitiveness, and toughness are highly valued. </a:t>
            </a:r>
          </a:p>
          <a:p>
            <a:pPr fontAlgn="base">
              <a:lnSpc>
                <a:spcPct val="120000"/>
              </a:lnSpc>
            </a:pPr>
            <a:r>
              <a:rPr lang="en-US" sz="2000" b="1" dirty="0"/>
              <a:t>Avoidance of uncertainty </a:t>
            </a:r>
            <a:r>
              <a:rPr lang="en-US" sz="2000" dirty="0"/>
              <a:t>– In countries with a </a:t>
            </a:r>
            <a:r>
              <a:rPr lang="en-US" sz="2000" b="1" dirty="0"/>
              <a:t>high</a:t>
            </a:r>
            <a:r>
              <a:rPr lang="en-US" sz="2000" dirty="0"/>
              <a:t> uncertainty aversion index ("anxious cultures"), it is generally accepted to show emotions (restlessness, aggressiveness, sentimentality, etc.). While in countries with a</a:t>
            </a:r>
            <a:r>
              <a:rPr lang="en-US" sz="2000" b="1" dirty="0"/>
              <a:t> low </a:t>
            </a:r>
            <a:r>
              <a:rPr lang="en-US" sz="2000" dirty="0"/>
              <a:t>uncertainty avoidance index, people try to control their feelings, including their anxieties, and appear calm and balanced.</a:t>
            </a:r>
          </a:p>
          <a:p>
            <a:pPr fontAlgn="base">
              <a:lnSpc>
                <a:spcPct val="120000"/>
              </a:lnSpc>
            </a:pPr>
            <a:r>
              <a:rPr lang="en-US" sz="2000" b="1" dirty="0"/>
              <a:t>Time orientation </a:t>
            </a:r>
            <a:r>
              <a:rPr lang="en-US" sz="2000" dirty="0"/>
              <a:t>- Eastern cultures are characterized by long-term orientation, while Western societies have been oriented towards short-term success orientation for centuries.</a:t>
            </a:r>
            <a:endParaRPr lang="hu-HU" sz="2000" dirty="0"/>
          </a:p>
          <a:p>
            <a:pPr>
              <a:lnSpc>
                <a:spcPct val="120000"/>
              </a:lnSpc>
            </a:pPr>
            <a:endParaRPr lang="hu-HU" sz="2000" dirty="0"/>
          </a:p>
          <a:p>
            <a:pPr fontAlgn="base">
              <a:lnSpc>
                <a:spcPct val="120000"/>
              </a:lnSpc>
            </a:pPr>
            <a:endParaRPr lang="hu-HU" sz="2000" b="1" dirty="0"/>
          </a:p>
          <a:p>
            <a:pPr fontAlgn="base">
              <a:lnSpc>
                <a:spcPct val="120000"/>
              </a:lnSpc>
            </a:pPr>
            <a:endParaRPr lang="hu-HU" sz="2000" dirty="0"/>
          </a:p>
          <a:p>
            <a:pPr>
              <a:lnSpc>
                <a:spcPct val="120000"/>
              </a:lnSpc>
            </a:pPr>
            <a:endParaRPr lang="hu-HU" sz="2000" b="1" dirty="0"/>
          </a:p>
        </p:txBody>
      </p:sp>
    </p:spTree>
    <p:extLst>
      <p:ext uri="{BB962C8B-B14F-4D97-AF65-F5344CB8AC3E}">
        <p14:creationId xmlns:p14="http://schemas.microsoft.com/office/powerpoint/2010/main" val="3973245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153674" y="1484784"/>
            <a:ext cx="9884651" cy="4851568"/>
          </a:xfrm>
        </p:spPr>
        <p:txBody>
          <a:bodyPr anchor="t">
            <a:normAutofit/>
          </a:bodyPr>
          <a:lstStyle/>
          <a:p>
            <a:pPr>
              <a:lnSpc>
                <a:spcPct val="110000"/>
              </a:lnSpc>
            </a:pPr>
            <a:r>
              <a:rPr lang="en-US" sz="2000" b="1" dirty="0">
                <a:solidFill>
                  <a:srgbClr val="00B0F0"/>
                </a:solidFill>
              </a:rPr>
              <a:t>Value</a:t>
            </a:r>
            <a:r>
              <a:rPr lang="en-US" sz="2000" b="1" dirty="0"/>
              <a:t> is a criterion of our behavior, a yardstick that is used to judge ourselves and others</a:t>
            </a:r>
            <a:r>
              <a:rPr lang="en-US" sz="2000" dirty="0"/>
              <a:t>. Each culture has specific core values that define the desired and to be followed patterns of behavior for community members. </a:t>
            </a:r>
            <a:r>
              <a:rPr lang="en-US" sz="2000" b="1" dirty="0"/>
              <a:t>Values and value systems also influence consumer behavior. </a:t>
            </a:r>
            <a:r>
              <a:rPr lang="en-US" sz="2000" dirty="0"/>
              <a:t>(</a:t>
            </a:r>
            <a:r>
              <a:rPr lang="en-US" sz="2000" dirty="0" err="1"/>
              <a:t>Lehota</a:t>
            </a:r>
            <a:r>
              <a:rPr lang="en-US" sz="2000" dirty="0"/>
              <a:t>, 2004).</a:t>
            </a:r>
          </a:p>
          <a:p>
            <a:pPr>
              <a:lnSpc>
                <a:spcPct val="110000"/>
              </a:lnSpc>
            </a:pPr>
            <a:r>
              <a:rPr lang="en-US" sz="2000" dirty="0"/>
              <a:t>Values express what they consider desirable and important, good, or bad in a given society.</a:t>
            </a:r>
          </a:p>
          <a:p>
            <a:pPr>
              <a:lnSpc>
                <a:spcPct val="110000"/>
              </a:lnSpc>
            </a:pPr>
            <a:r>
              <a:rPr lang="en-US" sz="2000" dirty="0"/>
              <a:t>Today, the proportion of people related to </a:t>
            </a:r>
            <a:r>
              <a:rPr lang="en-US" sz="2000" b="1" dirty="0"/>
              <a:t>materialist values is outstanding </a:t>
            </a:r>
            <a:r>
              <a:rPr lang="en-US" sz="2000" dirty="0"/>
              <a:t>in Hungary in international comparison, and the importance of individual performance has been appreciated, which is considered by broad sections of society as the basis for success, higher status and the path to self-realization</a:t>
            </a:r>
            <a:r>
              <a:rPr lang="hu-HU" sz="2000" dirty="0"/>
              <a:t>.</a:t>
            </a:r>
            <a:r>
              <a:rPr lang="en-US" sz="2000" dirty="0"/>
              <a:t> </a:t>
            </a:r>
          </a:p>
          <a:p>
            <a:pPr>
              <a:lnSpc>
                <a:spcPct val="110000"/>
              </a:lnSpc>
            </a:pPr>
            <a:endParaRPr lang="en-US" sz="2000" dirty="0"/>
          </a:p>
          <a:p>
            <a:pPr>
              <a:lnSpc>
                <a:spcPct val="110000"/>
              </a:lnSpc>
            </a:pPr>
            <a:endParaRPr lang="en-US" sz="2000" dirty="0"/>
          </a:p>
          <a:p>
            <a:pPr>
              <a:lnSpc>
                <a:spcPct val="110000"/>
              </a:lnSpc>
            </a:pPr>
            <a:endParaRPr lang="en-US" sz="2000" dirty="0"/>
          </a:p>
          <a:p>
            <a:pPr>
              <a:lnSpc>
                <a:spcPct val="110000"/>
              </a:lnSpc>
            </a:pPr>
            <a:endParaRPr lang="en-US" sz="2000" b="1" dirty="0"/>
          </a:p>
          <a:p>
            <a:pPr>
              <a:lnSpc>
                <a:spcPct val="110000"/>
              </a:lnSpc>
            </a:pPr>
            <a:endParaRPr lang="hu-HU" sz="2000" b="1" dirty="0"/>
          </a:p>
        </p:txBody>
      </p:sp>
    </p:spTree>
    <p:extLst>
      <p:ext uri="{BB962C8B-B14F-4D97-AF65-F5344CB8AC3E}">
        <p14:creationId xmlns:p14="http://schemas.microsoft.com/office/powerpoint/2010/main" val="1636879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528962" y="1556792"/>
            <a:ext cx="10039645" cy="3744415"/>
          </a:xfrm>
        </p:spPr>
        <p:txBody>
          <a:bodyPr>
            <a:normAutofit/>
          </a:bodyPr>
          <a:lstStyle/>
          <a:p>
            <a:pPr marL="457200" lvl="1" indent="0">
              <a:lnSpc>
                <a:spcPct val="100000"/>
              </a:lnSpc>
              <a:buNone/>
            </a:pPr>
            <a:endParaRPr lang="hu-HU" dirty="0"/>
          </a:p>
          <a:p>
            <a:pPr marL="0" indent="0">
              <a:lnSpc>
                <a:spcPct val="100000"/>
              </a:lnSpc>
              <a:buNone/>
            </a:pPr>
            <a:r>
              <a:rPr lang="hu-HU" sz="3600" b="1" dirty="0" err="1">
                <a:solidFill>
                  <a:srgbClr val="00B0F0"/>
                </a:solidFill>
              </a:rPr>
              <a:t>Social</a:t>
            </a:r>
            <a:r>
              <a:rPr lang="hu-HU" sz="3600" b="1" dirty="0">
                <a:solidFill>
                  <a:srgbClr val="00B0F0"/>
                </a:solidFill>
              </a:rPr>
              <a:t> </a:t>
            </a:r>
            <a:r>
              <a:rPr lang="hu-HU" sz="3600" b="1" dirty="0" err="1">
                <a:solidFill>
                  <a:srgbClr val="00B0F0"/>
                </a:solidFill>
              </a:rPr>
              <a:t>factors</a:t>
            </a:r>
            <a:r>
              <a:rPr lang="hu-HU" sz="3600" b="1" dirty="0">
                <a:solidFill>
                  <a:srgbClr val="00B0F0"/>
                </a:solidFill>
              </a:rPr>
              <a:t>: </a:t>
            </a:r>
            <a:r>
              <a:rPr lang="hu-HU" sz="3600" b="1" dirty="0" err="1">
                <a:solidFill>
                  <a:srgbClr val="00B0F0"/>
                </a:solidFill>
              </a:rPr>
              <a:t>group</a:t>
            </a:r>
            <a:r>
              <a:rPr lang="hu-HU" sz="3600" b="1" dirty="0">
                <a:solidFill>
                  <a:srgbClr val="00B0F0"/>
                </a:solidFill>
              </a:rPr>
              <a:t> </a:t>
            </a:r>
          </a:p>
          <a:p>
            <a:pPr marL="0" indent="0" algn="just">
              <a:lnSpc>
                <a:spcPct val="100000"/>
              </a:lnSpc>
              <a:buNone/>
            </a:pPr>
            <a:r>
              <a:rPr lang="en-US" sz="2200" b="1" dirty="0"/>
              <a:t>You can get to know him from this chapter</a:t>
            </a:r>
            <a:endParaRPr lang="hu-HU" sz="2200" b="1" dirty="0"/>
          </a:p>
          <a:p>
            <a:pPr lvl="1" algn="just">
              <a:lnSpc>
                <a:spcPct val="100000"/>
              </a:lnSpc>
            </a:pPr>
            <a:r>
              <a:rPr lang="en-US" sz="2200" dirty="0"/>
              <a:t>the concept, types, and role of the group in consumer behavior, </a:t>
            </a:r>
            <a:endParaRPr lang="hu-HU" sz="2200" dirty="0"/>
          </a:p>
          <a:p>
            <a:pPr lvl="1" algn="just">
              <a:lnSpc>
                <a:spcPct val="100000"/>
              </a:lnSpc>
            </a:pPr>
            <a:r>
              <a:rPr lang="en-US" sz="2200" dirty="0"/>
              <a:t>the concept and importance of the reference group, </a:t>
            </a:r>
            <a:endParaRPr lang="hu-HU" sz="2200" dirty="0"/>
          </a:p>
          <a:p>
            <a:pPr lvl="1" algn="just">
              <a:lnSpc>
                <a:spcPct val="100000"/>
              </a:lnSpc>
            </a:pPr>
            <a:r>
              <a:rPr lang="en-US" sz="2200" dirty="0"/>
              <a:t>the role of opinion leaders.</a:t>
            </a:r>
            <a:endParaRPr lang="hu-HU" sz="2200" dirty="0"/>
          </a:p>
        </p:txBody>
      </p:sp>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Tree>
    <p:extLst>
      <p:ext uri="{BB962C8B-B14F-4D97-AF65-F5344CB8AC3E}">
        <p14:creationId xmlns:p14="http://schemas.microsoft.com/office/powerpoint/2010/main" val="2354533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199457" y="1196752"/>
            <a:ext cx="10009112" cy="5516252"/>
          </a:xfrm>
        </p:spPr>
        <p:txBody>
          <a:bodyPr anchor="t">
            <a:normAutofit/>
          </a:bodyPr>
          <a:lstStyle/>
          <a:p>
            <a:pPr marL="0" indent="0" fontAlgn="base">
              <a:lnSpc>
                <a:spcPct val="100000"/>
              </a:lnSpc>
              <a:buNone/>
            </a:pPr>
            <a:r>
              <a:rPr lang="hu-HU" sz="3000" b="1" dirty="0">
                <a:solidFill>
                  <a:srgbClr val="00B0F0"/>
                </a:solidFill>
              </a:rPr>
              <a:t>The </a:t>
            </a:r>
            <a:r>
              <a:rPr lang="hu-HU" sz="3000" b="1" dirty="0" err="1">
                <a:solidFill>
                  <a:srgbClr val="00B0F0"/>
                </a:solidFill>
              </a:rPr>
              <a:t>group</a:t>
            </a:r>
            <a:endParaRPr lang="hu-HU" sz="3000" b="1" dirty="0">
              <a:solidFill>
                <a:srgbClr val="00B0F0"/>
              </a:solidFill>
            </a:endParaRPr>
          </a:p>
          <a:p>
            <a:r>
              <a:rPr lang="en-US" sz="2200" dirty="0"/>
              <a:t>In addition to physiological and safety needs, one of the most important motivations of man is the</a:t>
            </a:r>
            <a:r>
              <a:rPr lang="en-US" sz="2200" b="1" dirty="0"/>
              <a:t> "need for belonging somewhere". </a:t>
            </a:r>
            <a:r>
              <a:rPr lang="en-US" sz="2200" dirty="0"/>
              <a:t>Different </a:t>
            </a:r>
            <a:r>
              <a:rPr lang="en-US" sz="2200" b="1" dirty="0"/>
              <a:t>groups, where the individual's direct socialization of the individual, is used to meet this need.</a:t>
            </a:r>
          </a:p>
          <a:p>
            <a:r>
              <a:rPr lang="en-US" sz="2200" dirty="0"/>
              <a:t>A community of several people can be considered a group if the following conditions are met:</a:t>
            </a:r>
            <a:endParaRPr lang="hu-HU" sz="2200" dirty="0"/>
          </a:p>
          <a:p>
            <a:pPr lvl="1"/>
            <a:r>
              <a:rPr lang="en-US" sz="2200" dirty="0"/>
              <a:t>the relationship is </a:t>
            </a:r>
            <a:r>
              <a:rPr lang="en-US" sz="2200" b="1" dirty="0"/>
              <a:t>continuous and mutual; </a:t>
            </a:r>
            <a:endParaRPr lang="hu-HU" sz="2200" b="1" dirty="0"/>
          </a:p>
          <a:p>
            <a:pPr lvl="1"/>
            <a:r>
              <a:rPr lang="en-US" sz="2200" dirty="0"/>
              <a:t>the group has a </a:t>
            </a:r>
            <a:r>
              <a:rPr lang="en-US" sz="2200" b="1" dirty="0"/>
              <a:t>common goal; </a:t>
            </a:r>
            <a:endParaRPr lang="hu-HU" sz="2200" b="1" dirty="0"/>
          </a:p>
          <a:p>
            <a:pPr lvl="1"/>
            <a:r>
              <a:rPr lang="en-US" sz="2200" dirty="0"/>
              <a:t>regular and </a:t>
            </a:r>
            <a:r>
              <a:rPr lang="en-US" sz="2200" b="1" dirty="0"/>
              <a:t>reciprocal communication </a:t>
            </a:r>
            <a:r>
              <a:rPr lang="en-US" sz="2200" dirty="0"/>
              <a:t>takes place between members; </a:t>
            </a:r>
            <a:endParaRPr lang="hu-HU" sz="2200" dirty="0"/>
          </a:p>
          <a:p>
            <a:pPr lvl="1"/>
            <a:r>
              <a:rPr lang="en-US" sz="2200" dirty="0"/>
              <a:t>the </a:t>
            </a:r>
            <a:r>
              <a:rPr lang="en-US" sz="2200" b="1" dirty="0"/>
              <a:t>values and norms </a:t>
            </a:r>
            <a:r>
              <a:rPr lang="en-US" sz="2200" dirty="0"/>
              <a:t>adopted by the group guide the behavior and cooperation of its members; </a:t>
            </a:r>
            <a:endParaRPr lang="hu-HU" sz="2200" dirty="0"/>
          </a:p>
          <a:p>
            <a:pPr lvl="1"/>
            <a:r>
              <a:rPr lang="en-US" sz="2200" dirty="0"/>
              <a:t>There is </a:t>
            </a:r>
            <a:r>
              <a:rPr lang="en-US" sz="2200" b="1" dirty="0"/>
              <a:t>interaction and interdependence between members.</a:t>
            </a:r>
          </a:p>
          <a:p>
            <a:pPr marL="0" indent="0">
              <a:buNone/>
            </a:pPr>
            <a:br>
              <a:rPr lang="en-US" sz="2200" b="1" dirty="0"/>
            </a:br>
            <a:endParaRPr lang="hu-HU" sz="2200" b="1" dirty="0"/>
          </a:p>
          <a:p>
            <a:pPr lvl="1" fontAlgn="base">
              <a:lnSpc>
                <a:spcPct val="100000"/>
              </a:lnSpc>
            </a:pPr>
            <a:endParaRPr lang="hu-HU" sz="2200" dirty="0"/>
          </a:p>
        </p:txBody>
      </p:sp>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Tree>
    <p:extLst>
      <p:ext uri="{BB962C8B-B14F-4D97-AF65-F5344CB8AC3E}">
        <p14:creationId xmlns:p14="http://schemas.microsoft.com/office/powerpoint/2010/main" val="223232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055440" y="1441140"/>
            <a:ext cx="10081120" cy="5516252"/>
          </a:xfrm>
        </p:spPr>
        <p:txBody>
          <a:bodyPr anchor="t">
            <a:normAutofit/>
          </a:bodyPr>
          <a:lstStyle/>
          <a:p>
            <a:pPr marL="0" indent="0">
              <a:lnSpc>
                <a:spcPct val="100000"/>
              </a:lnSpc>
              <a:buNone/>
            </a:pPr>
            <a:r>
              <a:rPr lang="en-US" sz="2200" b="1" dirty="0">
                <a:solidFill>
                  <a:srgbClr val="00B0F0"/>
                </a:solidFill>
              </a:rPr>
              <a:t>Reference groups </a:t>
            </a:r>
            <a:r>
              <a:rPr lang="en-US" sz="2200" dirty="0"/>
              <a:t>are formal or informal </a:t>
            </a:r>
            <a:r>
              <a:rPr lang="en-US" sz="2200" b="1" dirty="0"/>
              <a:t>communities</a:t>
            </a:r>
            <a:r>
              <a:rPr lang="en-US" sz="2200" dirty="0"/>
              <a:t>, social</a:t>
            </a:r>
            <a:r>
              <a:rPr lang="en-US" sz="2200" b="1" dirty="0"/>
              <a:t> groups </a:t>
            </a:r>
            <a:r>
              <a:rPr lang="en-US" sz="2200" dirty="0"/>
              <a:t>to whose norms, values and habits </a:t>
            </a:r>
            <a:r>
              <a:rPr lang="en-US" sz="2200" b="1" dirty="0"/>
              <a:t>the individual conforms to some level, </a:t>
            </a:r>
            <a:r>
              <a:rPr lang="en-US" sz="2200" dirty="0"/>
              <a:t>and </a:t>
            </a:r>
            <a:r>
              <a:rPr lang="en-US" sz="2200" b="1" dirty="0"/>
              <a:t>takes them into account when making purchases.</a:t>
            </a:r>
            <a:endParaRPr lang="hu-HU" sz="2200" b="1" dirty="0"/>
          </a:p>
          <a:p>
            <a:pPr>
              <a:lnSpc>
                <a:spcPct val="100000"/>
              </a:lnSpc>
            </a:pPr>
            <a:r>
              <a:rPr lang="en-US" sz="2200" dirty="0"/>
              <a:t>It is a natural aspiration of </a:t>
            </a:r>
            <a:r>
              <a:rPr lang="en-US" sz="2200" b="1" dirty="0"/>
              <a:t>people</a:t>
            </a:r>
            <a:r>
              <a:rPr lang="en-US" sz="2200" dirty="0"/>
              <a:t> to strive to meet the expectations of the communities that are important to them</a:t>
            </a:r>
            <a:r>
              <a:rPr lang="en-US" sz="2200" b="1" dirty="0"/>
              <a:t>. They try to behave in a similar way to group members, buying and using the same products and brands as them.</a:t>
            </a:r>
            <a:endParaRPr lang="hu-HU" sz="2200" b="1" dirty="0"/>
          </a:p>
          <a:p>
            <a:pPr marL="0" indent="0">
              <a:lnSpc>
                <a:spcPct val="100000"/>
              </a:lnSpc>
              <a:buNone/>
            </a:pPr>
            <a:endParaRPr lang="hu-HU" sz="2200" dirty="0"/>
          </a:p>
          <a:p>
            <a:pPr marL="0" indent="0">
              <a:lnSpc>
                <a:spcPct val="100000"/>
              </a:lnSpc>
              <a:buNone/>
            </a:pPr>
            <a:endParaRPr lang="hu-HU" sz="2200" b="1" dirty="0"/>
          </a:p>
          <a:p>
            <a:pPr marL="0" indent="0">
              <a:lnSpc>
                <a:spcPct val="100000"/>
              </a:lnSpc>
              <a:buNone/>
            </a:pPr>
            <a:r>
              <a:rPr lang="en-US" sz="2200" b="1" dirty="0"/>
              <a:t>This principle can be built on when designing means of advertising, sales promotion and personal selling.</a:t>
            </a:r>
            <a:endParaRPr lang="hu-HU" sz="2200" b="1" dirty="0"/>
          </a:p>
          <a:p>
            <a:pPr lvl="1" fontAlgn="base">
              <a:lnSpc>
                <a:spcPct val="100000"/>
              </a:lnSpc>
            </a:pPr>
            <a:endParaRPr lang="hu-HU" sz="2200" b="1" dirty="0"/>
          </a:p>
          <a:p>
            <a:pPr lvl="1" fontAlgn="base">
              <a:lnSpc>
                <a:spcPct val="100000"/>
              </a:lnSpc>
            </a:pPr>
            <a:endParaRPr lang="hu-HU" sz="2200" dirty="0"/>
          </a:p>
        </p:txBody>
      </p:sp>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
        <p:nvSpPr>
          <p:cNvPr id="2" name="Jobbra nyíl 1"/>
          <p:cNvSpPr/>
          <p:nvPr/>
        </p:nvSpPr>
        <p:spPr>
          <a:xfrm rot="5400000">
            <a:off x="5483932" y="4108884"/>
            <a:ext cx="57606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2395509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991370" y="1844824"/>
            <a:ext cx="10217197" cy="3572036"/>
          </a:xfrm>
        </p:spPr>
        <p:txBody>
          <a:bodyPr anchor="t">
            <a:normAutofit/>
          </a:bodyPr>
          <a:lstStyle/>
          <a:p>
            <a:pPr lvl="1" fontAlgn="base">
              <a:lnSpc>
                <a:spcPct val="100000"/>
              </a:lnSpc>
            </a:pPr>
            <a:r>
              <a:rPr lang="en-US" sz="2000" b="1" dirty="0"/>
              <a:t>The status symbol and prestige product serve to present belonging to the community with external, visible features (product/service). </a:t>
            </a:r>
            <a:r>
              <a:rPr lang="en-US" sz="2000" dirty="0"/>
              <a:t>The two categories have already been blurred in common parlance, although they cannot be considered identical in content. </a:t>
            </a:r>
          </a:p>
          <a:p>
            <a:pPr lvl="2" fontAlgn="base">
              <a:lnSpc>
                <a:spcPct val="100000"/>
              </a:lnSpc>
            </a:pPr>
            <a:r>
              <a:rPr lang="en-US" dirty="0"/>
              <a:t>The status symbol is used to demonstrate (showcase) the place in the community. </a:t>
            </a:r>
          </a:p>
          <a:p>
            <a:pPr lvl="2" fontAlgn="base">
              <a:lnSpc>
                <a:spcPct val="100000"/>
              </a:lnSpc>
            </a:pPr>
            <a:r>
              <a:rPr lang="en-US" dirty="0"/>
              <a:t>The possession of prestige (prestige) products and brands (e.g. luxury products) aims to gain the recognition of the given community.</a:t>
            </a:r>
            <a:endParaRPr lang="hu-HU" dirty="0"/>
          </a:p>
        </p:txBody>
      </p:sp>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Tree>
    <p:extLst>
      <p:ext uri="{BB962C8B-B14F-4D97-AF65-F5344CB8AC3E}">
        <p14:creationId xmlns:p14="http://schemas.microsoft.com/office/powerpoint/2010/main" val="935936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260438" y="1312223"/>
            <a:ext cx="10047931" cy="5516252"/>
          </a:xfrm>
        </p:spPr>
        <p:txBody>
          <a:bodyPr anchor="t">
            <a:normAutofit/>
          </a:bodyPr>
          <a:lstStyle/>
          <a:p>
            <a:pPr marL="0" indent="0" fontAlgn="base">
              <a:lnSpc>
                <a:spcPct val="100000"/>
              </a:lnSpc>
              <a:buNone/>
            </a:pPr>
            <a:r>
              <a:rPr lang="hu-HU" sz="3600" b="1" dirty="0">
                <a:solidFill>
                  <a:srgbClr val="00B0F0"/>
                </a:solidFill>
              </a:rPr>
              <a:t>The </a:t>
            </a:r>
            <a:r>
              <a:rPr lang="hu-HU" sz="3600" b="1" dirty="0" err="1">
                <a:solidFill>
                  <a:srgbClr val="00B0F0"/>
                </a:solidFill>
              </a:rPr>
              <a:t>role</a:t>
            </a:r>
            <a:r>
              <a:rPr lang="hu-HU" sz="3600" b="1" dirty="0">
                <a:solidFill>
                  <a:srgbClr val="00B0F0"/>
                </a:solidFill>
              </a:rPr>
              <a:t> of </a:t>
            </a:r>
            <a:r>
              <a:rPr lang="hu-HU" sz="3600" b="1" dirty="0" err="1">
                <a:solidFill>
                  <a:srgbClr val="00B0F0"/>
                </a:solidFill>
              </a:rPr>
              <a:t>influencers</a:t>
            </a:r>
            <a:endParaRPr lang="hu-HU" sz="3600" b="1" dirty="0">
              <a:solidFill>
                <a:srgbClr val="00B0F0"/>
              </a:solidFill>
            </a:endParaRPr>
          </a:p>
          <a:p>
            <a:pPr marL="0" indent="0">
              <a:lnSpc>
                <a:spcPct val="100000"/>
              </a:lnSpc>
              <a:buNone/>
            </a:pPr>
            <a:r>
              <a:rPr lang="en-US" sz="2200" dirty="0"/>
              <a:t>The people who play a decisive role in shaping the opinions of each group are </a:t>
            </a:r>
            <a:r>
              <a:rPr lang="en-US" sz="2200" b="1" dirty="0"/>
              <a:t>called opinion leaders </a:t>
            </a:r>
            <a:r>
              <a:rPr lang="en-US" sz="2200" dirty="0"/>
              <a:t>– </a:t>
            </a:r>
            <a:r>
              <a:rPr lang="en-US" sz="2200" b="1" dirty="0"/>
              <a:t>today we call them "influencers". </a:t>
            </a:r>
          </a:p>
          <a:p>
            <a:pPr>
              <a:lnSpc>
                <a:spcPct val="100000"/>
              </a:lnSpc>
            </a:pPr>
            <a:r>
              <a:rPr lang="en-US" sz="2200" dirty="0"/>
              <a:t>Influencers are </a:t>
            </a:r>
            <a:r>
              <a:rPr lang="en-US" sz="2200" b="1" dirty="0"/>
              <a:t>often used in advertising campaigns, either by providing them directly with the information to be transmitted or by involving them in advertising campaigns aimed at so-called "followers".</a:t>
            </a:r>
          </a:p>
          <a:p>
            <a:pPr>
              <a:lnSpc>
                <a:spcPct val="100000"/>
              </a:lnSpc>
            </a:pPr>
            <a:r>
              <a:rPr lang="en-US" sz="2200" dirty="0"/>
              <a:t>The arena for </a:t>
            </a:r>
            <a:r>
              <a:rPr lang="en-US" sz="2200" b="1" dirty="0"/>
              <a:t>information exchange </a:t>
            </a:r>
            <a:r>
              <a:rPr lang="en-US" sz="2200" dirty="0"/>
              <a:t>and communication has changed with the spread of social media: it has </a:t>
            </a:r>
            <a:r>
              <a:rPr lang="en-US" sz="2200" b="1" dirty="0"/>
              <a:t>moved from offline to online. </a:t>
            </a:r>
            <a:r>
              <a:rPr lang="en-US" sz="2200" dirty="0"/>
              <a:t>As a result, there was even more room for the spread of </a:t>
            </a:r>
            <a:r>
              <a:rPr lang="en-US" sz="2200" b="1" dirty="0"/>
              <a:t>co</a:t>
            </a:r>
            <a:r>
              <a:rPr lang="hu-HU" sz="2200" b="1" dirty="0" err="1"/>
              <a:t>st</a:t>
            </a:r>
            <a:r>
              <a:rPr lang="en-US" sz="2200" b="1" dirty="0" err="1"/>
              <a:t>umer</a:t>
            </a:r>
            <a:r>
              <a:rPr lang="en-US" sz="2200" b="1" dirty="0"/>
              <a:t> opinions </a:t>
            </a:r>
            <a:r>
              <a:rPr lang="en-US" sz="2200" dirty="0"/>
              <a:t>and the possibility </a:t>
            </a:r>
            <a:r>
              <a:rPr lang="en-US" sz="2200" b="1" dirty="0"/>
              <a:t>of immediate feedback </a:t>
            </a:r>
            <a:r>
              <a:rPr lang="en-US" sz="2200" dirty="0"/>
              <a:t>- thus amplifying the effect of consumer-generated marketing. This is called </a:t>
            </a:r>
            <a:r>
              <a:rPr lang="en-US" sz="2200" b="1" dirty="0"/>
              <a:t>CGM</a:t>
            </a:r>
            <a:r>
              <a:rPr lang="en-US" sz="2200" dirty="0"/>
              <a:t> in the literature, i.e. </a:t>
            </a:r>
            <a:r>
              <a:rPr lang="en-US" sz="2200" b="1" dirty="0"/>
              <a:t>costumer generated </a:t>
            </a:r>
            <a:r>
              <a:rPr lang="en-US" sz="2200" b="1" dirty="0" err="1"/>
              <a:t>markering</a:t>
            </a:r>
            <a:r>
              <a:rPr lang="en-US" sz="2200" b="1" dirty="0"/>
              <a:t>.</a:t>
            </a:r>
            <a:endParaRPr lang="hu-HU" sz="2200" b="1" dirty="0"/>
          </a:p>
          <a:p>
            <a:pPr lvl="1" fontAlgn="base">
              <a:lnSpc>
                <a:spcPct val="100000"/>
              </a:lnSpc>
            </a:pPr>
            <a:endParaRPr lang="hu-HU" sz="3600" dirty="0"/>
          </a:p>
          <a:p>
            <a:pPr lvl="1" fontAlgn="base">
              <a:lnSpc>
                <a:spcPct val="100000"/>
              </a:lnSpc>
            </a:pPr>
            <a:endParaRPr lang="hu-HU" dirty="0"/>
          </a:p>
        </p:txBody>
      </p:sp>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Tree>
    <p:extLst>
      <p:ext uri="{BB962C8B-B14F-4D97-AF65-F5344CB8AC3E}">
        <p14:creationId xmlns:p14="http://schemas.microsoft.com/office/powerpoint/2010/main" val="28801620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703512" y="1772816"/>
            <a:ext cx="9439200" cy="3744415"/>
          </a:xfrm>
        </p:spPr>
        <p:txBody>
          <a:bodyPr>
            <a:normAutofit/>
          </a:bodyPr>
          <a:lstStyle/>
          <a:p>
            <a:pPr marL="457200" lvl="1" indent="0">
              <a:lnSpc>
                <a:spcPct val="100000"/>
              </a:lnSpc>
              <a:buNone/>
            </a:pPr>
            <a:endParaRPr lang="hu-HU" i="1" dirty="0"/>
          </a:p>
          <a:p>
            <a:pPr marL="0" indent="0">
              <a:lnSpc>
                <a:spcPct val="100000"/>
              </a:lnSpc>
              <a:buNone/>
            </a:pPr>
            <a:r>
              <a:rPr lang="hu-HU" sz="3600" b="1" dirty="0" err="1">
                <a:solidFill>
                  <a:srgbClr val="00B0F0"/>
                </a:solidFill>
              </a:rPr>
              <a:t>Social</a:t>
            </a:r>
            <a:r>
              <a:rPr lang="hu-HU" sz="3600" b="1" dirty="0">
                <a:solidFill>
                  <a:srgbClr val="00B0F0"/>
                </a:solidFill>
              </a:rPr>
              <a:t> </a:t>
            </a:r>
            <a:r>
              <a:rPr lang="hu-HU" sz="3600" b="1" dirty="0" err="1">
                <a:solidFill>
                  <a:srgbClr val="00B0F0"/>
                </a:solidFill>
              </a:rPr>
              <a:t>factors</a:t>
            </a:r>
            <a:r>
              <a:rPr lang="hu-HU" sz="3600" b="1" dirty="0">
                <a:solidFill>
                  <a:srgbClr val="00B0F0"/>
                </a:solidFill>
              </a:rPr>
              <a:t>: </a:t>
            </a:r>
            <a:r>
              <a:rPr lang="hu-HU" sz="3600" b="1" dirty="0" err="1">
                <a:solidFill>
                  <a:srgbClr val="00B0F0"/>
                </a:solidFill>
              </a:rPr>
              <a:t>family</a:t>
            </a:r>
            <a:endParaRPr lang="hu-HU" sz="3600" b="1" dirty="0">
              <a:solidFill>
                <a:srgbClr val="00B0F0"/>
              </a:solidFill>
            </a:endParaRPr>
          </a:p>
          <a:p>
            <a:pPr marL="0" indent="0">
              <a:lnSpc>
                <a:spcPct val="100000"/>
              </a:lnSpc>
              <a:buNone/>
            </a:pPr>
            <a:r>
              <a:rPr lang="en-US" sz="2200" b="1" dirty="0"/>
              <a:t>In this chapter you will learn</a:t>
            </a:r>
          </a:p>
          <a:p>
            <a:pPr lvl="1">
              <a:lnSpc>
                <a:spcPct val="100000"/>
              </a:lnSpc>
            </a:pPr>
            <a:r>
              <a:rPr lang="en-US" sz="2200" dirty="0"/>
              <a:t>what is the difference between family and household,</a:t>
            </a:r>
          </a:p>
          <a:p>
            <a:pPr lvl="1">
              <a:lnSpc>
                <a:spcPct val="100000"/>
              </a:lnSpc>
            </a:pPr>
            <a:r>
              <a:rPr lang="en-US" sz="2200" dirty="0"/>
              <a:t>the role of the family in consumer </a:t>
            </a:r>
            <a:r>
              <a:rPr lang="en-US" sz="2200" dirty="0" err="1"/>
              <a:t>behaviour</a:t>
            </a:r>
            <a:r>
              <a:rPr lang="en-US" sz="2200" dirty="0"/>
              <a:t>,</a:t>
            </a:r>
          </a:p>
          <a:p>
            <a:pPr lvl="1">
              <a:lnSpc>
                <a:spcPct val="100000"/>
              </a:lnSpc>
            </a:pPr>
            <a:r>
              <a:rPr lang="en-US" sz="2200" dirty="0"/>
              <a:t>What is generational marketing.</a:t>
            </a:r>
            <a:endParaRPr lang="hu-HU" sz="2200" dirty="0"/>
          </a:p>
        </p:txBody>
      </p:sp>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Tree>
    <p:extLst>
      <p:ext uri="{BB962C8B-B14F-4D97-AF65-F5344CB8AC3E}">
        <p14:creationId xmlns:p14="http://schemas.microsoft.com/office/powerpoint/2010/main" val="1891572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479104" y="1124744"/>
            <a:ext cx="10161512" cy="5516252"/>
          </a:xfrm>
        </p:spPr>
        <p:txBody>
          <a:bodyPr anchor="t">
            <a:normAutofit/>
          </a:bodyPr>
          <a:lstStyle/>
          <a:p>
            <a:pPr marL="0" indent="0">
              <a:lnSpc>
                <a:spcPct val="100000"/>
              </a:lnSpc>
              <a:buNone/>
            </a:pPr>
            <a:r>
              <a:rPr lang="en-US" sz="3600" b="1" dirty="0">
                <a:solidFill>
                  <a:srgbClr val="00B0F0"/>
                </a:solidFill>
              </a:rPr>
              <a:t>The concept of household, family</a:t>
            </a:r>
            <a:endParaRPr lang="hu-HU" sz="3600" b="1" dirty="0">
              <a:solidFill>
                <a:srgbClr val="00B0F0"/>
              </a:solidFill>
            </a:endParaRPr>
          </a:p>
          <a:p>
            <a:pPr marL="0" indent="0">
              <a:lnSpc>
                <a:spcPct val="100000"/>
              </a:lnSpc>
              <a:buNone/>
            </a:pPr>
            <a:r>
              <a:rPr lang="en-US" sz="2200" b="1" dirty="0"/>
              <a:t>The household or family is the smallest farming and collective decision-making unit of the economy. </a:t>
            </a:r>
            <a:r>
              <a:rPr lang="en-US" sz="2200" dirty="0"/>
              <a:t>The terms household and family are often used interchangeably in everyday parlance, despite the fact that the two categories have different social and economic content. </a:t>
            </a:r>
          </a:p>
          <a:p>
            <a:pPr lvl="1">
              <a:lnSpc>
                <a:spcPct val="100000"/>
              </a:lnSpc>
            </a:pPr>
            <a:r>
              <a:rPr lang="en-US" sz="2200" b="1" dirty="0"/>
              <a:t>A family is a community of two or more people who have come into contact by blood, marriage, or adoption </a:t>
            </a:r>
            <a:r>
              <a:rPr lang="en-US" sz="2200" dirty="0"/>
              <a:t>(</a:t>
            </a:r>
            <a:r>
              <a:rPr lang="en-US" sz="2200" dirty="0" err="1"/>
              <a:t>Chisnall</a:t>
            </a:r>
            <a:r>
              <a:rPr lang="en-US" sz="2200" dirty="0"/>
              <a:t>, 1985). </a:t>
            </a:r>
          </a:p>
          <a:p>
            <a:pPr lvl="1">
              <a:lnSpc>
                <a:spcPct val="100000"/>
              </a:lnSpc>
            </a:pPr>
            <a:r>
              <a:rPr lang="en-US" sz="2200" b="1" dirty="0"/>
              <a:t>'A joint household includes persons living together who live in an apartment or part of an apartment and who share the cost of subsistence.' </a:t>
            </a:r>
            <a:r>
              <a:rPr lang="en-US" sz="2200" dirty="0"/>
              <a:t>(HCSO, 2006) </a:t>
            </a:r>
          </a:p>
          <a:p>
            <a:pPr lvl="1">
              <a:lnSpc>
                <a:spcPct val="100000"/>
              </a:lnSpc>
            </a:pPr>
            <a:r>
              <a:rPr lang="en-US" sz="2200" dirty="0"/>
              <a:t>The principles of life prevailing in the family greatly influence consumption habits and influence the frequency and structure of purchases.</a:t>
            </a:r>
            <a:endParaRPr lang="hu-HU" sz="2200" dirty="0"/>
          </a:p>
          <a:p>
            <a:pPr marL="0" indent="0" fontAlgn="base">
              <a:lnSpc>
                <a:spcPct val="100000"/>
              </a:lnSpc>
              <a:buNone/>
            </a:pPr>
            <a:endParaRPr lang="hu-HU" sz="2200" b="1" dirty="0">
              <a:solidFill>
                <a:schemeClr val="tx1"/>
              </a:solidFill>
            </a:endParaRPr>
          </a:p>
          <a:p>
            <a:pPr>
              <a:lnSpc>
                <a:spcPct val="100000"/>
              </a:lnSpc>
            </a:pPr>
            <a:endParaRPr lang="hu-HU" sz="2000" dirty="0"/>
          </a:p>
          <a:p>
            <a:pPr>
              <a:lnSpc>
                <a:spcPct val="100000"/>
              </a:lnSpc>
            </a:pPr>
            <a:endParaRPr lang="hu-HU" sz="2000" dirty="0"/>
          </a:p>
          <a:p>
            <a:pPr lvl="1" fontAlgn="base">
              <a:lnSpc>
                <a:spcPct val="100000"/>
              </a:lnSpc>
            </a:pPr>
            <a:endParaRPr lang="hu-HU" sz="2000" dirty="0"/>
          </a:p>
          <a:p>
            <a:pPr lvl="1" fontAlgn="base">
              <a:lnSpc>
                <a:spcPct val="100000"/>
              </a:lnSpc>
            </a:pPr>
            <a:endParaRPr lang="hu-HU" sz="2000" dirty="0"/>
          </a:p>
        </p:txBody>
      </p:sp>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Tree>
    <p:extLst>
      <p:ext uri="{BB962C8B-B14F-4D97-AF65-F5344CB8AC3E}">
        <p14:creationId xmlns:p14="http://schemas.microsoft.com/office/powerpoint/2010/main" val="1866121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847528" y="816974"/>
            <a:ext cx="7488832" cy="504056"/>
          </a:xfrm>
        </p:spPr>
        <p:txBody>
          <a:bodyPr>
            <a:noAutofit/>
          </a:bodyPr>
          <a:lstStyle/>
          <a:p>
            <a:pPr algn="l">
              <a:defRPr/>
            </a:pPr>
            <a:r>
              <a:rPr lang="hu-HU" sz="4000" dirty="0">
                <a:solidFill>
                  <a:srgbClr val="00B0F0"/>
                </a:solidFill>
              </a:rPr>
              <a:t>Outline of </a:t>
            </a:r>
            <a:r>
              <a:rPr lang="hu-HU" sz="4000" dirty="0" err="1">
                <a:solidFill>
                  <a:srgbClr val="00B0F0"/>
                </a:solidFill>
              </a:rPr>
              <a:t>the</a:t>
            </a:r>
            <a:r>
              <a:rPr lang="hu-HU" sz="4000" dirty="0">
                <a:solidFill>
                  <a:srgbClr val="00B0F0"/>
                </a:solidFill>
              </a:rPr>
              <a:t> </a:t>
            </a:r>
            <a:r>
              <a:rPr lang="hu-HU" sz="4000" dirty="0" err="1">
                <a:solidFill>
                  <a:srgbClr val="00B0F0"/>
                </a:solidFill>
              </a:rPr>
              <a:t>lesson</a:t>
            </a:r>
            <a:r>
              <a:rPr lang="hu-HU" sz="4000" dirty="0">
                <a:solidFill>
                  <a:srgbClr val="00B0F0"/>
                </a:solidFill>
              </a:rPr>
              <a:t>:</a:t>
            </a:r>
          </a:p>
        </p:txBody>
      </p:sp>
      <p:graphicFrame>
        <p:nvGraphicFramePr>
          <p:cNvPr id="10" name="Táblázat 9"/>
          <p:cNvGraphicFramePr>
            <a:graphicFrameLocks noGrp="1"/>
          </p:cNvGraphicFramePr>
          <p:nvPr>
            <p:extLst>
              <p:ext uri="{D42A27DB-BD31-4B8C-83A1-F6EECF244321}">
                <p14:modId xmlns:p14="http://schemas.microsoft.com/office/powerpoint/2010/main" val="4168302386"/>
              </p:ext>
            </p:extLst>
          </p:nvPr>
        </p:nvGraphicFramePr>
        <p:xfrm>
          <a:off x="1847528" y="1484784"/>
          <a:ext cx="8064896" cy="4680521"/>
        </p:xfrm>
        <a:graphic>
          <a:graphicData uri="http://schemas.openxmlformats.org/drawingml/2006/table">
            <a:tbl>
              <a:tblPr firstRow="1" bandRow="1">
                <a:tableStyleId>{5C22544A-7EE6-4342-B048-85BDC9FD1C3A}</a:tableStyleId>
              </a:tblPr>
              <a:tblGrid>
                <a:gridCol w="3334284">
                  <a:extLst>
                    <a:ext uri="{9D8B030D-6E8A-4147-A177-3AD203B41FA5}">
                      <a16:colId xmlns:a16="http://schemas.microsoft.com/office/drawing/2014/main" val="862156523"/>
                    </a:ext>
                  </a:extLst>
                </a:gridCol>
                <a:gridCol w="4730612">
                  <a:extLst>
                    <a:ext uri="{9D8B030D-6E8A-4147-A177-3AD203B41FA5}">
                      <a16:colId xmlns:a16="http://schemas.microsoft.com/office/drawing/2014/main" val="3188085263"/>
                    </a:ext>
                  </a:extLst>
                </a:gridCol>
              </a:tblGrid>
              <a:tr h="849997">
                <a:tc>
                  <a:txBody>
                    <a:bodyPr/>
                    <a:lstStyle/>
                    <a:p>
                      <a:pPr algn="just"/>
                      <a:r>
                        <a:rPr lang="en-US" sz="1200" b="1" dirty="0">
                          <a:solidFill>
                            <a:schemeClr val="tx1"/>
                          </a:solidFill>
                          <a:latin typeface="Arial" panose="020B0604020202020204" pitchFamily="34" charset="0"/>
                          <a:cs typeface="Arial" panose="020B0604020202020204" pitchFamily="34" charset="0"/>
                        </a:rPr>
                        <a:t>1. Purpose of the </a:t>
                      </a:r>
                      <a:r>
                        <a:rPr lang="hu-HU" sz="1200" b="1" dirty="0" err="1">
                          <a:solidFill>
                            <a:schemeClr val="tx1"/>
                          </a:solidFill>
                          <a:latin typeface="Arial" panose="020B0604020202020204" pitchFamily="34" charset="0"/>
                          <a:cs typeface="Arial" panose="020B0604020202020204" pitchFamily="34" charset="0"/>
                        </a:rPr>
                        <a:t>lesson</a:t>
                      </a:r>
                      <a:endParaRPr lang="hu-HU" sz="1200" b="1" dirty="0">
                        <a:solidFill>
                          <a:schemeClr val="tx1"/>
                        </a:solidFill>
                        <a:latin typeface="Arial" panose="020B0604020202020204" pitchFamily="34" charset="0"/>
                        <a:cs typeface="Arial" panose="020B0604020202020204" pitchFamily="34" charset="0"/>
                      </a:endParaRPr>
                    </a:p>
                  </a:txBody>
                  <a:tcPr anchor="ctr">
                    <a:solidFill>
                      <a:schemeClr val="accent4">
                        <a:lumMod val="20000"/>
                        <a:lumOff val="80000"/>
                      </a:schemeClr>
                    </a:solidFill>
                  </a:tcPr>
                </a:tc>
                <a:tc>
                  <a:txBody>
                    <a:bodyPr/>
                    <a:lstStyle/>
                    <a:p>
                      <a:r>
                        <a:rPr lang="en-US" sz="1200" i="1" kern="1200" cap="none" dirty="0">
                          <a:solidFill>
                            <a:schemeClr val="tx1"/>
                          </a:solidFill>
                          <a:effectLst/>
                          <a:latin typeface="Arial" panose="020B0604020202020204" pitchFamily="34" charset="0"/>
                          <a:ea typeface="+mn-ea"/>
                          <a:cs typeface="Arial" panose="020B0604020202020204" pitchFamily="34" charset="0"/>
                        </a:rPr>
                        <a:t>To provide a comprehensive picture of the significance of consumer </a:t>
                      </a:r>
                      <a:r>
                        <a:rPr lang="en-US" sz="1200" i="1" kern="1200" cap="none" dirty="0" err="1">
                          <a:solidFill>
                            <a:schemeClr val="tx1"/>
                          </a:solidFill>
                          <a:effectLst/>
                          <a:latin typeface="Arial" panose="020B0604020202020204" pitchFamily="34" charset="0"/>
                          <a:ea typeface="+mn-ea"/>
                          <a:cs typeface="Arial" panose="020B0604020202020204" pitchFamily="34" charset="0"/>
                        </a:rPr>
                        <a:t>behaviour</a:t>
                      </a:r>
                      <a:r>
                        <a:rPr lang="en-US" sz="1200" i="1" kern="1200" cap="none" dirty="0">
                          <a:solidFill>
                            <a:schemeClr val="tx1"/>
                          </a:solidFill>
                          <a:effectLst/>
                          <a:latin typeface="Arial" panose="020B0604020202020204" pitchFamily="34" charset="0"/>
                          <a:ea typeface="+mn-ea"/>
                          <a:cs typeface="Arial" panose="020B0604020202020204" pitchFamily="34" charset="0"/>
                        </a:rPr>
                        <a:t> and the factors influencing the consumer</a:t>
                      </a:r>
                      <a:endParaRPr lang="hu-HU" sz="1200" i="1" kern="1200" cap="none" dirty="0">
                        <a:solidFill>
                          <a:schemeClr val="tx1"/>
                        </a:solidFill>
                        <a:effectLst/>
                        <a:latin typeface="Arial" panose="020B0604020202020204" pitchFamily="34" charset="0"/>
                        <a:ea typeface="+mn-ea"/>
                        <a:cs typeface="Arial" panose="020B0604020202020204" pitchFamily="34" charset="0"/>
                      </a:endParaRPr>
                    </a:p>
                  </a:txBody>
                  <a:tcPr anchor="ctr">
                    <a:solidFill>
                      <a:schemeClr val="accent6">
                        <a:lumMod val="20000"/>
                        <a:lumOff val="80000"/>
                      </a:schemeClr>
                    </a:solidFill>
                  </a:tcPr>
                </a:tc>
                <a:extLst>
                  <a:ext uri="{0D108BD9-81ED-4DB2-BD59-A6C34878D82A}">
                    <a16:rowId xmlns:a16="http://schemas.microsoft.com/office/drawing/2014/main" val="4242960411"/>
                  </a:ext>
                </a:extLst>
              </a:tr>
              <a:tr h="305982">
                <a:tc>
                  <a:txBody>
                    <a:bodyPr/>
                    <a:lstStyle/>
                    <a:p>
                      <a:pPr algn="just"/>
                      <a:r>
                        <a:rPr lang="hu-HU" sz="1200" b="1" dirty="0" err="1">
                          <a:solidFill>
                            <a:schemeClr val="tx1"/>
                          </a:solidFill>
                          <a:latin typeface="Arial" panose="020B0604020202020204" pitchFamily="34" charset="0"/>
                          <a:cs typeface="Arial" panose="020B0604020202020204" pitchFamily="34" charset="0"/>
                        </a:rPr>
                        <a:t>Timeframe</a:t>
                      </a:r>
                      <a:endParaRPr lang="hu-HU" sz="1200" b="1" dirty="0">
                        <a:solidFill>
                          <a:schemeClr val="tx1"/>
                        </a:solidFill>
                        <a:latin typeface="Arial" panose="020B0604020202020204" pitchFamily="34" charset="0"/>
                        <a:cs typeface="Arial" panose="020B0604020202020204" pitchFamily="34" charset="0"/>
                      </a:endParaRPr>
                    </a:p>
                  </a:txBody>
                  <a:tcPr anchor="ctr">
                    <a:solidFill>
                      <a:schemeClr val="accent4">
                        <a:lumMod val="20000"/>
                        <a:lumOff val="80000"/>
                      </a:schemeClr>
                    </a:solidFill>
                  </a:tcPr>
                </a:tc>
                <a:tc>
                  <a:txBody>
                    <a:bodyPr/>
                    <a:lstStyle/>
                    <a:p>
                      <a:r>
                        <a:rPr lang="hu-HU" sz="1200" b="1" i="1" kern="1200" cap="none" dirty="0">
                          <a:solidFill>
                            <a:schemeClr val="tx1"/>
                          </a:solidFill>
                          <a:effectLst/>
                          <a:latin typeface="Arial" panose="020B0604020202020204" pitchFamily="34" charset="0"/>
                          <a:ea typeface="+mn-ea"/>
                          <a:cs typeface="Arial" panose="020B0604020202020204" pitchFamily="34" charset="0"/>
                        </a:rPr>
                        <a:t>4x45 min</a:t>
                      </a:r>
                    </a:p>
                  </a:txBody>
                  <a:tcPr anchor="ctr">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544946328"/>
                  </a:ext>
                </a:extLst>
              </a:tr>
              <a:tr h="607140">
                <a:tc>
                  <a:txBody>
                    <a:bodyPr/>
                    <a:lstStyle/>
                    <a:p>
                      <a:pPr algn="just"/>
                      <a:r>
                        <a:rPr lang="hu-HU" sz="1200" b="1" dirty="0">
                          <a:solidFill>
                            <a:schemeClr val="tx1"/>
                          </a:solidFill>
                          <a:latin typeface="Arial" panose="020B0604020202020204" pitchFamily="34" charset="0"/>
                          <a:cs typeface="Arial" panose="020B0604020202020204" pitchFamily="34" charset="0"/>
                        </a:rPr>
                        <a:t>2. </a:t>
                      </a:r>
                      <a:r>
                        <a:rPr lang="hu-HU" sz="1200" b="1" dirty="0" err="1">
                          <a:solidFill>
                            <a:schemeClr val="tx1"/>
                          </a:solidFill>
                          <a:latin typeface="Arial" panose="020B0604020202020204" pitchFamily="34" charset="0"/>
                          <a:cs typeface="Arial" panose="020B0604020202020204" pitchFamily="34" charset="0"/>
                        </a:rPr>
                        <a:t>Target</a:t>
                      </a:r>
                      <a:r>
                        <a:rPr lang="hu-HU" sz="1200" b="1" dirty="0">
                          <a:solidFill>
                            <a:schemeClr val="tx1"/>
                          </a:solidFill>
                          <a:latin typeface="Arial" panose="020B0604020202020204" pitchFamily="34" charset="0"/>
                          <a:cs typeface="Arial" panose="020B0604020202020204" pitchFamily="34" charset="0"/>
                        </a:rPr>
                        <a:t> </a:t>
                      </a:r>
                      <a:r>
                        <a:rPr lang="hu-HU" sz="1200" b="1" dirty="0" err="1">
                          <a:solidFill>
                            <a:schemeClr val="tx1"/>
                          </a:solidFill>
                          <a:latin typeface="Arial" panose="020B0604020202020204" pitchFamily="34" charset="0"/>
                          <a:cs typeface="Arial" panose="020B0604020202020204" pitchFamily="34" charset="0"/>
                        </a:rPr>
                        <a:t>group</a:t>
                      </a:r>
                      <a:endParaRPr lang="hu-HU" sz="1200" b="1" dirty="0">
                        <a:solidFill>
                          <a:schemeClr val="tx1"/>
                        </a:solidFill>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solidFill>
                      <a:schemeClr val="accent4">
                        <a:lumMod val="20000"/>
                        <a:lumOff val="80000"/>
                      </a:schemeClr>
                    </a:solidFill>
                  </a:tcPr>
                </a:tc>
                <a:tc>
                  <a:txBody>
                    <a:bodyPr/>
                    <a:lstStyle/>
                    <a:p>
                      <a:r>
                        <a:rPr lang="en-US" sz="1200" b="1" i="1" kern="1200" cap="none" dirty="0">
                          <a:solidFill>
                            <a:schemeClr val="tx1"/>
                          </a:solidFill>
                          <a:effectLst/>
                          <a:latin typeface="Arial" panose="020B0604020202020204" pitchFamily="34" charset="0"/>
                          <a:ea typeface="+mn-ea"/>
                          <a:cs typeface="Arial" panose="020B0604020202020204" pitchFamily="34" charset="0"/>
                        </a:rPr>
                        <a:t>Any class of secondary school, recommended for economics courses</a:t>
                      </a:r>
                      <a:endParaRPr lang="hu-HU" sz="1200" b="1" i="1" kern="1200" cap="none" dirty="0">
                        <a:solidFill>
                          <a:schemeClr val="tx1"/>
                        </a:solidFill>
                        <a:effectLst/>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23378158"/>
                  </a:ext>
                </a:extLst>
              </a:tr>
              <a:tr h="607140">
                <a:tc>
                  <a:txBody>
                    <a:bodyPr/>
                    <a:lstStyle/>
                    <a:p>
                      <a:pPr algn="just"/>
                      <a:r>
                        <a:rPr lang="hu-HU" sz="1200" b="1" dirty="0">
                          <a:solidFill>
                            <a:schemeClr val="tx1"/>
                          </a:solidFill>
                          <a:latin typeface="Arial" panose="020B0604020202020204" pitchFamily="34" charset="0"/>
                          <a:cs typeface="Arial" panose="020B0604020202020204" pitchFamily="34" charset="0"/>
                        </a:rPr>
                        <a:t>3. </a:t>
                      </a:r>
                      <a:r>
                        <a:rPr lang="hu-HU" sz="1200" b="1" dirty="0" err="1">
                          <a:solidFill>
                            <a:schemeClr val="tx1"/>
                          </a:solidFill>
                          <a:latin typeface="Arial" panose="020B0604020202020204" pitchFamily="34" charset="0"/>
                          <a:cs typeface="Arial" panose="020B0604020202020204" pitchFamily="34" charset="0"/>
                        </a:rPr>
                        <a:t>Requested</a:t>
                      </a:r>
                      <a:r>
                        <a:rPr lang="hu-HU" sz="1200" b="1" dirty="0">
                          <a:solidFill>
                            <a:schemeClr val="tx1"/>
                          </a:solidFill>
                          <a:latin typeface="Arial" panose="020B0604020202020204" pitchFamily="34" charset="0"/>
                          <a:cs typeface="Arial" panose="020B0604020202020204" pitchFamily="34" charset="0"/>
                        </a:rPr>
                        <a:t> </a:t>
                      </a:r>
                      <a:r>
                        <a:rPr lang="hu-HU" sz="1200" b="1" dirty="0" err="1">
                          <a:solidFill>
                            <a:schemeClr val="tx1"/>
                          </a:solidFill>
                          <a:latin typeface="Arial" panose="020B0604020202020204" pitchFamily="34" charset="0"/>
                          <a:cs typeface="Arial" panose="020B0604020202020204" pitchFamily="34" charset="0"/>
                        </a:rPr>
                        <a:t>assets</a:t>
                      </a:r>
                      <a:endParaRPr lang="hu-HU" sz="1200" b="1" dirty="0">
                        <a:solidFill>
                          <a:schemeClr val="tx1"/>
                        </a:solidFill>
                        <a:latin typeface="Arial" panose="020B0604020202020204" pitchFamily="34" charset="0"/>
                        <a:cs typeface="Arial" panose="020B0604020202020204" pitchFamily="34" charset="0"/>
                      </a:endParaRPr>
                    </a:p>
                  </a:txBody>
                  <a:tcPr anchor="ctr">
                    <a:solidFill>
                      <a:schemeClr val="accent4">
                        <a:lumMod val="20000"/>
                        <a:lumOff val="80000"/>
                      </a:schemeClr>
                    </a:solidFill>
                  </a:tcPr>
                </a:tc>
                <a:tc>
                  <a:txBody>
                    <a:bodyPr/>
                    <a:lstStyle/>
                    <a:p>
                      <a:r>
                        <a:rPr lang="en-US" sz="1200" b="1" i="1" kern="1200" cap="none" dirty="0">
                          <a:solidFill>
                            <a:schemeClr val="tx1"/>
                          </a:solidFill>
                          <a:effectLst/>
                          <a:latin typeface="Arial" panose="020B0604020202020204" pitchFamily="34" charset="0"/>
                          <a:ea typeface="+mn-ea"/>
                          <a:cs typeface="Arial" panose="020B0604020202020204" pitchFamily="34" charset="0"/>
                        </a:rPr>
                        <a:t>The curriculum does not require online support</a:t>
                      </a:r>
                      <a:endParaRPr lang="hu-HU" sz="1200" b="1" i="1" kern="1200" cap="none" dirty="0">
                        <a:solidFill>
                          <a:schemeClr val="tx1"/>
                        </a:solidFill>
                        <a:effectLst/>
                        <a:latin typeface="Arial" panose="020B0604020202020204" pitchFamily="34" charset="0"/>
                        <a:ea typeface="+mn-ea"/>
                        <a:cs typeface="Arial" panose="020B0604020202020204" pitchFamily="34" charset="0"/>
                      </a:endParaRPr>
                    </a:p>
                  </a:txBody>
                  <a:tcPr anchor="ctr">
                    <a:lnT w="12700" cap="flat" cmpd="sng" algn="ctr">
                      <a:solidFill>
                        <a:schemeClr val="tx1"/>
                      </a:solidFill>
                      <a:prstDash val="solid"/>
                      <a:round/>
                      <a:headEnd type="none" w="med" len="med"/>
                      <a:tailEnd type="none" w="med" len="med"/>
                    </a:lnT>
                    <a:solidFill>
                      <a:schemeClr val="accent6">
                        <a:lumMod val="20000"/>
                        <a:lumOff val="80000"/>
                      </a:schemeClr>
                    </a:solidFill>
                  </a:tcPr>
                </a:tc>
                <a:extLst>
                  <a:ext uri="{0D108BD9-81ED-4DB2-BD59-A6C34878D82A}">
                    <a16:rowId xmlns:a16="http://schemas.microsoft.com/office/drawing/2014/main" val="59059711"/>
                  </a:ext>
                </a:extLst>
              </a:tr>
              <a:tr h="849997">
                <a:tc>
                  <a:txBody>
                    <a:bodyPr/>
                    <a:lstStyle/>
                    <a:p>
                      <a:pPr algn="just"/>
                      <a:r>
                        <a:rPr lang="hu-HU" sz="1200" b="1" dirty="0">
                          <a:solidFill>
                            <a:schemeClr val="tx1"/>
                          </a:solidFill>
                          <a:latin typeface="Arial" panose="020B0604020202020204" pitchFamily="34" charset="0"/>
                          <a:cs typeface="Arial" panose="020B0604020202020204" pitchFamily="34" charset="0"/>
                        </a:rPr>
                        <a:t>4. </a:t>
                      </a:r>
                      <a:r>
                        <a:rPr lang="hu-HU" sz="1200" b="1" dirty="0" err="1">
                          <a:solidFill>
                            <a:schemeClr val="tx1"/>
                          </a:solidFill>
                          <a:latin typeface="Arial" panose="020B0604020202020204" pitchFamily="34" charset="0"/>
                          <a:cs typeface="Arial" panose="020B0604020202020204" pitchFamily="34" charset="0"/>
                        </a:rPr>
                        <a:t>Note</a:t>
                      </a:r>
                      <a:endParaRPr lang="hu-HU" sz="1200" b="1" dirty="0">
                        <a:solidFill>
                          <a:schemeClr val="tx1"/>
                        </a:solidFill>
                        <a:latin typeface="Arial" panose="020B0604020202020204" pitchFamily="34" charset="0"/>
                        <a:cs typeface="Arial" panose="020B0604020202020204" pitchFamily="34" charset="0"/>
                      </a:endParaRPr>
                    </a:p>
                  </a:txBody>
                  <a:tcPr anchor="ctr">
                    <a:solidFill>
                      <a:schemeClr val="accent4">
                        <a:lumMod val="20000"/>
                        <a:lumOff val="80000"/>
                      </a:schemeClr>
                    </a:solidFill>
                  </a:tcPr>
                </a:tc>
                <a:tc>
                  <a:txBody>
                    <a:bodyPr/>
                    <a:lstStyle/>
                    <a:p>
                      <a:r>
                        <a:rPr lang="en-US" sz="1200" b="1" i="1" kern="1200" cap="none" dirty="0">
                          <a:solidFill>
                            <a:schemeClr val="tx1"/>
                          </a:solidFill>
                          <a:effectLst/>
                          <a:latin typeface="Arial" panose="020B0604020202020204" pitchFamily="34" charset="0"/>
                          <a:ea typeface="+mn-ea"/>
                          <a:cs typeface="Arial" panose="020B0604020202020204" pitchFamily="34" charset="0"/>
                        </a:rPr>
                        <a:t>The course can be supplemented with group/individual homework (an example of this will be given at the end of the curriculum)</a:t>
                      </a:r>
                      <a:endParaRPr lang="hu-HU" sz="1200" b="1" i="1" kern="1200" cap="none" dirty="0">
                        <a:solidFill>
                          <a:schemeClr val="tx1"/>
                        </a:solidFill>
                        <a:effectLst/>
                        <a:latin typeface="Arial" panose="020B0604020202020204" pitchFamily="34" charset="0"/>
                        <a:ea typeface="+mn-ea"/>
                        <a:cs typeface="Arial" panose="020B0604020202020204" pitchFamily="34" charset="0"/>
                      </a:endParaRPr>
                    </a:p>
                  </a:txBody>
                  <a:tcPr anchor="ctr">
                    <a:solidFill>
                      <a:schemeClr val="accent6">
                        <a:lumMod val="20000"/>
                        <a:lumOff val="80000"/>
                      </a:schemeClr>
                    </a:solidFill>
                  </a:tcPr>
                </a:tc>
                <a:extLst>
                  <a:ext uri="{0D108BD9-81ED-4DB2-BD59-A6C34878D82A}">
                    <a16:rowId xmlns:a16="http://schemas.microsoft.com/office/drawing/2014/main" val="1886063257"/>
                  </a:ext>
                </a:extLst>
              </a:tr>
              <a:tr h="1460265">
                <a:tc>
                  <a:txBody>
                    <a:bodyPr/>
                    <a:lstStyle/>
                    <a:p>
                      <a:pPr algn="just"/>
                      <a:r>
                        <a:rPr lang="en-US" sz="1200" b="1" kern="1200" dirty="0">
                          <a:solidFill>
                            <a:schemeClr val="tx1"/>
                          </a:solidFill>
                          <a:latin typeface="Arial" panose="020B0604020202020204" pitchFamily="34" charset="0"/>
                          <a:ea typeface="+mn-ea"/>
                          <a:cs typeface="Arial" panose="020B0604020202020204" pitchFamily="34" charset="0"/>
                        </a:rPr>
                        <a:t>5. The structure of the </a:t>
                      </a:r>
                      <a:r>
                        <a:rPr lang="hu-HU" sz="1200" b="1" kern="1200" dirty="0" err="1">
                          <a:solidFill>
                            <a:schemeClr val="tx1"/>
                          </a:solidFill>
                          <a:latin typeface="Arial" panose="020B0604020202020204" pitchFamily="34" charset="0"/>
                          <a:ea typeface="+mn-ea"/>
                          <a:cs typeface="Arial" panose="020B0604020202020204" pitchFamily="34" charset="0"/>
                        </a:rPr>
                        <a:t>lesson</a:t>
                      </a:r>
                      <a:endParaRPr lang="hu-HU" sz="1200" b="1" kern="1200" dirty="0">
                        <a:solidFill>
                          <a:schemeClr val="tx1"/>
                        </a:solidFill>
                        <a:latin typeface="Arial" panose="020B0604020202020204" pitchFamily="34" charset="0"/>
                        <a:ea typeface="+mn-ea"/>
                        <a:cs typeface="Arial" panose="020B0604020202020204" pitchFamily="34" charset="0"/>
                      </a:endParaRPr>
                    </a:p>
                  </a:txBody>
                  <a:tcPr anchor="ctr">
                    <a:solidFill>
                      <a:schemeClr val="accent4">
                        <a:lumMod val="20000"/>
                        <a:lumOff val="80000"/>
                      </a:schemeClr>
                    </a:solidFill>
                  </a:tcPr>
                </a:tc>
                <a:tc>
                  <a:txBody>
                    <a:bodyPr/>
                    <a:lstStyle/>
                    <a:p>
                      <a:pPr marL="171450" indent="-171450" algn="just" defTabSz="457200" rtl="0" eaLnBrk="1" latinLnBrk="0" hangingPunct="1">
                        <a:buFontTx/>
                        <a:buChar char="-"/>
                      </a:pPr>
                      <a:r>
                        <a:rPr lang="en-US" sz="1200" b="1" i="1" kern="1200" cap="none" dirty="0">
                          <a:solidFill>
                            <a:schemeClr val="tx1"/>
                          </a:solidFill>
                          <a:effectLst/>
                          <a:latin typeface="Arial" panose="020B0604020202020204" pitchFamily="34" charset="0"/>
                          <a:ea typeface="+mn-ea"/>
                          <a:cs typeface="Arial" panose="020B0604020202020204" pitchFamily="34" charset="0"/>
                        </a:rPr>
                        <a:t>The first part of the lesson is a theoretical outlook </a:t>
                      </a:r>
                    </a:p>
                    <a:p>
                      <a:pPr marL="171450" indent="-171450" algn="just" defTabSz="457200" rtl="0" eaLnBrk="1" latinLnBrk="0" hangingPunct="1">
                        <a:buFontTx/>
                        <a:buChar char="-"/>
                      </a:pPr>
                      <a:r>
                        <a:rPr lang="en-US" sz="1200" b="1" i="1" kern="1200" cap="none" dirty="0">
                          <a:solidFill>
                            <a:schemeClr val="tx1"/>
                          </a:solidFill>
                          <a:effectLst/>
                          <a:latin typeface="Arial" panose="020B0604020202020204" pitchFamily="34" charset="0"/>
                          <a:ea typeface="+mn-ea"/>
                          <a:cs typeface="Arial" panose="020B0604020202020204" pitchFamily="34" charset="0"/>
                        </a:rPr>
                        <a:t>The second part of the lesson is a case study as a practical example that can be analyzed </a:t>
                      </a:r>
                    </a:p>
                    <a:p>
                      <a:pPr marL="171450" indent="-171450" algn="just" defTabSz="457200" rtl="0" eaLnBrk="1" latinLnBrk="0" hangingPunct="1">
                        <a:buFontTx/>
                        <a:buChar char="-"/>
                      </a:pPr>
                      <a:r>
                        <a:rPr lang="en-US" sz="1200" b="1" i="1" kern="1200" cap="none" dirty="0">
                          <a:solidFill>
                            <a:schemeClr val="tx1"/>
                          </a:solidFill>
                          <a:effectLst/>
                          <a:latin typeface="Arial" panose="020B0604020202020204" pitchFamily="34" charset="0"/>
                          <a:ea typeface="+mn-ea"/>
                          <a:cs typeface="Arial" panose="020B0604020202020204" pitchFamily="34" charset="0"/>
                        </a:rPr>
                        <a:t>Closing the lesson, follow-up questions</a:t>
                      </a:r>
                      <a:endParaRPr lang="hu-HU" sz="1200" b="1" i="1" kern="1200" cap="none" dirty="0">
                        <a:solidFill>
                          <a:schemeClr val="tx1"/>
                        </a:solidFill>
                        <a:effectLst/>
                        <a:latin typeface="Arial" panose="020B0604020202020204" pitchFamily="34" charset="0"/>
                        <a:ea typeface="+mn-ea"/>
                        <a:cs typeface="Arial" panose="020B0604020202020204" pitchFamily="34" charset="0"/>
                      </a:endParaRPr>
                    </a:p>
                  </a:txBody>
                  <a:tcPr anchor="ctr">
                    <a:solidFill>
                      <a:schemeClr val="accent6">
                        <a:lumMod val="20000"/>
                        <a:lumOff val="80000"/>
                      </a:schemeClr>
                    </a:solidFill>
                  </a:tcPr>
                </a:tc>
                <a:extLst>
                  <a:ext uri="{0D108BD9-81ED-4DB2-BD59-A6C34878D82A}">
                    <a16:rowId xmlns:a16="http://schemas.microsoft.com/office/drawing/2014/main" val="2532138320"/>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415480" y="783814"/>
            <a:ext cx="10297144" cy="5516252"/>
          </a:xfrm>
        </p:spPr>
        <p:txBody>
          <a:bodyPr anchor="t">
            <a:noAutofit/>
          </a:bodyPr>
          <a:lstStyle/>
          <a:p>
            <a:pPr fontAlgn="base" hangingPunct="0">
              <a:lnSpc>
                <a:spcPct val="100000"/>
              </a:lnSpc>
            </a:pPr>
            <a:r>
              <a:rPr lang="en-US" sz="2200" b="1" dirty="0"/>
              <a:t>The analysis of the role of the family in shopping behavior can be grouped around the following questions:</a:t>
            </a:r>
          </a:p>
          <a:p>
            <a:pPr lvl="1" fontAlgn="base" hangingPunct="0">
              <a:lnSpc>
                <a:spcPct val="100000"/>
              </a:lnSpc>
            </a:pPr>
            <a:r>
              <a:rPr lang="en-US" sz="2200" dirty="0"/>
              <a:t>Which family member (husband, wife, child) buys?</a:t>
            </a:r>
          </a:p>
          <a:p>
            <a:pPr lvl="1" fontAlgn="base" hangingPunct="0">
              <a:lnSpc>
                <a:spcPct val="100000"/>
              </a:lnSpc>
            </a:pPr>
            <a:r>
              <a:rPr lang="en-US" sz="2200" dirty="0"/>
              <a:t>What product (daily goods, consumer durables, savings, etc.) are you buying?</a:t>
            </a:r>
          </a:p>
          <a:p>
            <a:pPr lvl="1" fontAlgn="base" hangingPunct="0">
              <a:lnSpc>
                <a:spcPct val="100000"/>
              </a:lnSpc>
            </a:pPr>
            <a:r>
              <a:rPr lang="en-US" sz="2200" dirty="0"/>
              <a:t>At what time (family lifecycle) do you buy?</a:t>
            </a:r>
          </a:p>
          <a:p>
            <a:pPr lvl="1" fontAlgn="base" hangingPunct="0">
              <a:lnSpc>
                <a:spcPct val="100000"/>
              </a:lnSpc>
            </a:pPr>
            <a:r>
              <a:rPr lang="en-US" sz="2200" dirty="0"/>
              <a:t>What activity do you buy with (role dominance)?</a:t>
            </a:r>
          </a:p>
          <a:p>
            <a:pPr lvl="1" fontAlgn="base" hangingPunct="0">
              <a:lnSpc>
                <a:spcPct val="100000"/>
              </a:lnSpc>
            </a:pPr>
            <a:r>
              <a:rPr lang="en-US" sz="2200" dirty="0"/>
              <a:t>What purchase decision stage does each family member participate in?</a:t>
            </a:r>
            <a:endParaRPr lang="hu-HU" sz="2200" dirty="0"/>
          </a:p>
          <a:p>
            <a:pPr fontAlgn="base" hangingPunct="0">
              <a:lnSpc>
                <a:spcPct val="100000"/>
              </a:lnSpc>
            </a:pPr>
            <a:r>
              <a:rPr lang="en-US" sz="2200" b="1" dirty="0"/>
              <a:t>From the point of view of interpreting collective family decision-making, two different trends can be distinguished:</a:t>
            </a:r>
            <a:endParaRPr lang="hu-HU" sz="2200" dirty="0"/>
          </a:p>
          <a:p>
            <a:pPr lvl="1" fontAlgn="base">
              <a:lnSpc>
                <a:spcPct val="100000"/>
              </a:lnSpc>
            </a:pPr>
            <a:r>
              <a:rPr lang="en-US" sz="2200" b="1" dirty="0"/>
              <a:t>The dynamic trend </a:t>
            </a:r>
            <a:r>
              <a:rPr lang="en-US" sz="2200" dirty="0"/>
              <a:t>examines how strong the advocacy role of each family member is in buying and deciding at different stages of the family life cycle. </a:t>
            </a:r>
            <a:endParaRPr lang="hu-HU" sz="2200" dirty="0"/>
          </a:p>
          <a:p>
            <a:pPr lvl="1" fontAlgn="base">
              <a:lnSpc>
                <a:spcPct val="100000"/>
              </a:lnSpc>
            </a:pPr>
            <a:r>
              <a:rPr lang="en-US" sz="2200" b="1" dirty="0"/>
              <a:t>The static trend </a:t>
            </a:r>
            <a:r>
              <a:rPr lang="en-US" sz="2200" dirty="0"/>
              <a:t>seeks to answer which member of the family proves to be more active when buying certain products.</a:t>
            </a:r>
            <a:endParaRPr lang="hu-HU" sz="2200" dirty="0"/>
          </a:p>
          <a:p>
            <a:pPr>
              <a:lnSpc>
                <a:spcPct val="100000"/>
              </a:lnSpc>
            </a:pPr>
            <a:endParaRPr lang="hu-HU" sz="2200" dirty="0"/>
          </a:p>
          <a:p>
            <a:pPr lvl="1" fontAlgn="base">
              <a:lnSpc>
                <a:spcPct val="100000"/>
              </a:lnSpc>
            </a:pPr>
            <a:endParaRPr lang="hu-HU" sz="2200" dirty="0"/>
          </a:p>
          <a:p>
            <a:pPr lvl="1" fontAlgn="base">
              <a:lnSpc>
                <a:spcPct val="100000"/>
              </a:lnSpc>
            </a:pPr>
            <a:endParaRPr lang="hu-HU" sz="2200" dirty="0"/>
          </a:p>
        </p:txBody>
      </p:sp>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Tree>
    <p:extLst>
      <p:ext uri="{BB962C8B-B14F-4D97-AF65-F5344CB8AC3E}">
        <p14:creationId xmlns:p14="http://schemas.microsoft.com/office/powerpoint/2010/main" val="1633359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850865" y="533400"/>
            <a:ext cx="9469522" cy="5516252"/>
          </a:xfrm>
        </p:spPr>
        <p:txBody>
          <a:bodyPr anchor="t">
            <a:normAutofit/>
          </a:bodyPr>
          <a:lstStyle/>
          <a:p>
            <a:pPr marL="0" indent="0">
              <a:lnSpc>
                <a:spcPct val="110000"/>
              </a:lnSpc>
              <a:buNone/>
            </a:pPr>
            <a:r>
              <a:rPr lang="hu-HU" sz="4000" b="1" dirty="0" err="1">
                <a:solidFill>
                  <a:srgbClr val="00B0F0"/>
                </a:solidFill>
              </a:rPr>
              <a:t>Generational</a:t>
            </a:r>
            <a:r>
              <a:rPr lang="hu-HU" sz="4000" b="1" dirty="0">
                <a:solidFill>
                  <a:srgbClr val="00B0F0"/>
                </a:solidFill>
              </a:rPr>
              <a:t> marketing</a:t>
            </a:r>
          </a:p>
          <a:p>
            <a:pPr algn="just" fontAlgn="base">
              <a:lnSpc>
                <a:spcPct val="100000"/>
              </a:lnSpc>
            </a:pPr>
            <a:r>
              <a:rPr lang="en-US" sz="2200" dirty="0"/>
              <a:t>During the analysis of the values, needs and expectations of active age groups, the research focuses on the experiences that determine their lives</a:t>
            </a:r>
          </a:p>
          <a:p>
            <a:pPr algn="just" fontAlgn="base">
              <a:lnSpc>
                <a:spcPct val="100000"/>
              </a:lnSpc>
            </a:pPr>
            <a:r>
              <a:rPr lang="en-US" sz="2200" dirty="0"/>
              <a:t>It concludes consumer behavior from the following factors: </a:t>
            </a:r>
          </a:p>
          <a:p>
            <a:pPr lvl="1" algn="just" fontAlgn="base">
              <a:lnSpc>
                <a:spcPct val="100000"/>
              </a:lnSpc>
            </a:pPr>
            <a:r>
              <a:rPr lang="en-US" sz="2200" dirty="0"/>
              <a:t>life stage, age group;</a:t>
            </a:r>
          </a:p>
          <a:p>
            <a:pPr lvl="1" algn="just" fontAlgn="base">
              <a:lnSpc>
                <a:spcPct val="100000"/>
              </a:lnSpc>
            </a:pPr>
            <a:r>
              <a:rPr lang="en-US" sz="2200" dirty="0"/>
              <a:t>current circumstances (macroeconomic developments);</a:t>
            </a:r>
          </a:p>
          <a:p>
            <a:pPr lvl="1" algn="just" fontAlgn="base">
              <a:lnSpc>
                <a:spcPct val="100000"/>
              </a:lnSpc>
            </a:pPr>
            <a:r>
              <a:rPr lang="en-US" sz="2200" dirty="0"/>
              <a:t>A series of experiences specific to that generation: "the cohort experience". </a:t>
            </a:r>
          </a:p>
          <a:p>
            <a:pPr algn="just" fontAlgn="base">
              <a:lnSpc>
                <a:spcPct val="100000"/>
              </a:lnSpc>
            </a:pPr>
            <a:r>
              <a:rPr lang="en-US" sz="2200" dirty="0"/>
              <a:t>Based on the above considerations</a:t>
            </a:r>
            <a:r>
              <a:rPr lang="en-US" sz="2200" b="1" dirty="0"/>
              <a:t>, the following generation segments were developed in the USA:</a:t>
            </a:r>
            <a:endParaRPr lang="hu-HU" sz="2200" b="1" dirty="0"/>
          </a:p>
          <a:p>
            <a:pPr>
              <a:lnSpc>
                <a:spcPct val="110000"/>
              </a:lnSpc>
            </a:pPr>
            <a:endParaRPr lang="hu-HU" sz="1400" b="1" dirty="0"/>
          </a:p>
          <a:p>
            <a:pPr marL="0" indent="0" fontAlgn="base">
              <a:lnSpc>
                <a:spcPct val="110000"/>
              </a:lnSpc>
              <a:buNone/>
            </a:pPr>
            <a:endParaRPr lang="hu-HU" b="1" dirty="0">
              <a:solidFill>
                <a:schemeClr val="tx1"/>
              </a:solidFill>
            </a:endParaRPr>
          </a:p>
          <a:p>
            <a:pPr>
              <a:lnSpc>
                <a:spcPct val="110000"/>
              </a:lnSpc>
            </a:pPr>
            <a:endParaRPr lang="hu-HU" dirty="0"/>
          </a:p>
          <a:p>
            <a:pPr>
              <a:lnSpc>
                <a:spcPct val="110000"/>
              </a:lnSpc>
            </a:pPr>
            <a:endParaRPr lang="hu-HU" dirty="0"/>
          </a:p>
          <a:p>
            <a:pPr lvl="1" algn="just" fontAlgn="base">
              <a:lnSpc>
                <a:spcPct val="110000"/>
              </a:lnSpc>
            </a:pPr>
            <a:endParaRPr lang="hu-HU" sz="3600" dirty="0"/>
          </a:p>
          <a:p>
            <a:pPr lvl="1" algn="just" fontAlgn="base">
              <a:lnSpc>
                <a:spcPct val="110000"/>
              </a:lnSpc>
            </a:pPr>
            <a:endParaRPr lang="hu-HU" dirty="0"/>
          </a:p>
        </p:txBody>
      </p:sp>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
        <p:nvSpPr>
          <p:cNvPr id="2" name="Lefelé nyíl 1"/>
          <p:cNvSpPr/>
          <p:nvPr/>
        </p:nvSpPr>
        <p:spPr>
          <a:xfrm>
            <a:off x="6042088" y="5372825"/>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Tree>
    <p:extLst>
      <p:ext uri="{BB962C8B-B14F-4D97-AF65-F5344CB8AC3E}">
        <p14:creationId xmlns:p14="http://schemas.microsoft.com/office/powerpoint/2010/main" val="27579249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379476" y="1052736"/>
            <a:ext cx="10045116" cy="5516252"/>
          </a:xfrm>
        </p:spPr>
        <p:txBody>
          <a:bodyPr anchor="t">
            <a:noAutofit/>
          </a:bodyPr>
          <a:lstStyle/>
          <a:p>
            <a:pPr lvl="0">
              <a:lnSpc>
                <a:spcPct val="100000"/>
              </a:lnSpc>
            </a:pPr>
            <a:r>
              <a:rPr lang="en-US" sz="1700" b="1" i="1" dirty="0"/>
              <a:t>Silent generation</a:t>
            </a:r>
            <a:r>
              <a:rPr lang="en-US" sz="1700" i="1" dirty="0"/>
              <a:t> (1925–1942) - They worked hard, they were frugal, they trusted the state, morality is very important to them.</a:t>
            </a:r>
          </a:p>
          <a:p>
            <a:pPr lvl="0">
              <a:lnSpc>
                <a:spcPct val="100000"/>
              </a:lnSpc>
            </a:pPr>
            <a:r>
              <a:rPr lang="en-US" sz="1700" b="1" i="1" dirty="0"/>
              <a:t>Child boom generation </a:t>
            </a:r>
            <a:r>
              <a:rPr lang="en-US" sz="1700" i="1" dirty="0"/>
              <a:t>(1943–1964) - Traditional, family-oriented, anxious, politically active, and mostly conservative.</a:t>
            </a:r>
          </a:p>
          <a:p>
            <a:pPr lvl="0">
              <a:lnSpc>
                <a:spcPct val="100000"/>
              </a:lnSpc>
            </a:pPr>
            <a:r>
              <a:rPr lang="en-US" sz="1700" b="1" i="1" dirty="0"/>
              <a:t>Generation X </a:t>
            </a:r>
            <a:r>
              <a:rPr lang="en-US" sz="1700" i="1" dirty="0"/>
              <a:t>(1961–1976) - A selfish, cynical group alive today, experimenting, expecting immediate results. They question authority and feel they are paying for the mistakes of previous generations. </a:t>
            </a:r>
          </a:p>
          <a:p>
            <a:pPr lvl="0">
              <a:lnSpc>
                <a:spcPct val="100000"/>
              </a:lnSpc>
            </a:pPr>
            <a:r>
              <a:rPr lang="en-US" sz="1700" b="1" i="1" dirty="0"/>
              <a:t>Generation Y </a:t>
            </a:r>
            <a:r>
              <a:rPr lang="en-US" sz="1700" i="1" dirty="0"/>
              <a:t>(1977–1994) -</a:t>
            </a:r>
            <a:r>
              <a:rPr lang="cs-CZ" sz="1700" i="1" dirty="0"/>
              <a:t> </a:t>
            </a:r>
            <a:r>
              <a:rPr lang="en-US" sz="1700" i="1" dirty="0"/>
              <a:t>A materialistic, selfish, disrespectful but tech-savvy group, wanting to grow up too fast and lacking traditional role models. </a:t>
            </a:r>
          </a:p>
          <a:p>
            <a:pPr lvl="0">
              <a:lnSpc>
                <a:spcPct val="100000"/>
              </a:lnSpc>
            </a:pPr>
            <a:r>
              <a:rPr lang="en-US" sz="1700" b="1" i="1" dirty="0"/>
              <a:t>Generation Z </a:t>
            </a:r>
            <a:r>
              <a:rPr lang="en-US" sz="1700" i="1" dirty="0"/>
              <a:t>(1994-2010) - Generation Z is known as "new-conservatives", "Facebook generation", digital natives, "Instant online", net generation, </a:t>
            </a:r>
            <a:r>
              <a:rPr lang="en-US" sz="1700" i="1" dirty="0" err="1"/>
              <a:t>iGeneration</a:t>
            </a:r>
            <a:r>
              <a:rPr lang="en-US" sz="1700" i="1" dirty="0"/>
              <a:t>. Gen Z is the world's first global generation who grow up on the same culture and love the same food, fashion, places. </a:t>
            </a:r>
            <a:r>
              <a:rPr lang="en-US" sz="1700" i="1" dirty="0" err="1"/>
              <a:t>Globality</a:t>
            </a:r>
            <a:r>
              <a:rPr lang="en-US" sz="1700" i="1" dirty="0"/>
              <a:t> is also characteristic of their language toolkit.</a:t>
            </a:r>
            <a:endParaRPr lang="hu-HU" sz="1700" i="1" dirty="0"/>
          </a:p>
          <a:p>
            <a:pPr>
              <a:lnSpc>
                <a:spcPct val="100000"/>
              </a:lnSpc>
            </a:pPr>
            <a:r>
              <a:rPr lang="en-US" sz="1700" b="1" i="1" dirty="0"/>
              <a:t>Generation Alpha </a:t>
            </a:r>
            <a:r>
              <a:rPr lang="en-US" sz="1700" i="1" dirty="0"/>
              <a:t>(young people born after 2010) - often referred to in the literature as digital babies. They are the generation that absorbs digital knowledge with their mother's milk and often learn to use touchscreens before they walk.</a:t>
            </a:r>
            <a:endParaRPr lang="hu-HU" sz="1700" i="1" dirty="0"/>
          </a:p>
          <a:p>
            <a:pPr marL="0" indent="0" fontAlgn="base">
              <a:lnSpc>
                <a:spcPct val="100000"/>
              </a:lnSpc>
              <a:buNone/>
            </a:pPr>
            <a:endParaRPr lang="hu-HU" sz="1700" b="1" dirty="0">
              <a:solidFill>
                <a:schemeClr val="tx1"/>
              </a:solidFill>
            </a:endParaRPr>
          </a:p>
          <a:p>
            <a:pPr>
              <a:lnSpc>
                <a:spcPct val="100000"/>
              </a:lnSpc>
            </a:pPr>
            <a:endParaRPr lang="hu-HU" sz="1700" dirty="0"/>
          </a:p>
          <a:p>
            <a:pPr>
              <a:lnSpc>
                <a:spcPct val="100000"/>
              </a:lnSpc>
            </a:pPr>
            <a:endParaRPr lang="hu-HU" sz="1700" dirty="0"/>
          </a:p>
          <a:p>
            <a:pPr lvl="1" fontAlgn="base">
              <a:lnSpc>
                <a:spcPct val="100000"/>
              </a:lnSpc>
            </a:pPr>
            <a:endParaRPr lang="hu-HU" sz="1700" dirty="0"/>
          </a:p>
          <a:p>
            <a:pPr lvl="1" fontAlgn="base">
              <a:lnSpc>
                <a:spcPct val="100000"/>
              </a:lnSpc>
            </a:pPr>
            <a:endParaRPr lang="hu-HU" sz="1700" dirty="0"/>
          </a:p>
        </p:txBody>
      </p:sp>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Tree>
    <p:extLst>
      <p:ext uri="{BB962C8B-B14F-4D97-AF65-F5344CB8AC3E}">
        <p14:creationId xmlns:p14="http://schemas.microsoft.com/office/powerpoint/2010/main" val="3083416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348780" y="1916832"/>
            <a:ext cx="9871248" cy="3744415"/>
          </a:xfrm>
        </p:spPr>
        <p:txBody>
          <a:bodyPr>
            <a:normAutofit/>
          </a:bodyPr>
          <a:lstStyle/>
          <a:p>
            <a:pPr marL="0" indent="0">
              <a:buNone/>
            </a:pPr>
            <a:r>
              <a:rPr lang="en-US" sz="3200" b="1" dirty="0">
                <a:solidFill>
                  <a:srgbClr val="00B0F0"/>
                </a:solidFill>
              </a:rPr>
              <a:t>Purchase decision and type of buying behavior</a:t>
            </a:r>
            <a:endParaRPr lang="hu-HU" sz="3200" b="1" dirty="0">
              <a:solidFill>
                <a:srgbClr val="00B0F0"/>
              </a:solidFill>
            </a:endParaRPr>
          </a:p>
          <a:p>
            <a:pPr marL="0" indent="0" algn="just">
              <a:buNone/>
            </a:pPr>
            <a:r>
              <a:rPr lang="en-US" sz="2200" b="1" dirty="0"/>
              <a:t>In this chapter you will learn</a:t>
            </a:r>
          </a:p>
          <a:p>
            <a:pPr lvl="1" algn="just"/>
            <a:r>
              <a:rPr lang="en-US" sz="2200" dirty="0"/>
              <a:t> What are the steps of the purchase decision</a:t>
            </a:r>
          </a:p>
          <a:p>
            <a:pPr lvl="1" algn="just"/>
            <a:r>
              <a:rPr lang="en-US" sz="2200" dirty="0"/>
              <a:t> What types of purchasing decisions can be distinguished from each other</a:t>
            </a:r>
            <a:endParaRPr lang="hu-HU" sz="2200" dirty="0"/>
          </a:p>
        </p:txBody>
      </p:sp>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Tree>
    <p:extLst>
      <p:ext uri="{BB962C8B-B14F-4D97-AF65-F5344CB8AC3E}">
        <p14:creationId xmlns:p14="http://schemas.microsoft.com/office/powerpoint/2010/main" val="33681544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551112" y="1139822"/>
            <a:ext cx="10017496" cy="5040560"/>
          </a:xfrm>
        </p:spPr>
        <p:txBody>
          <a:bodyPr anchor="t">
            <a:noAutofit/>
          </a:bodyPr>
          <a:lstStyle/>
          <a:p>
            <a:pPr marL="0" indent="0">
              <a:buNone/>
            </a:pPr>
            <a:r>
              <a:rPr lang="en-US" sz="2000" dirty="0"/>
              <a:t>In </a:t>
            </a:r>
            <a:r>
              <a:rPr lang="en-US" sz="2000" b="1" dirty="0"/>
              <a:t>order to carry out successful marketing activities, </a:t>
            </a:r>
            <a:r>
              <a:rPr lang="en-US" sz="2000" dirty="0"/>
              <a:t>companies must not only be aware of what factors influence consumers' decisions when choosing a product/service, but they also need to know the process and </a:t>
            </a:r>
            <a:r>
              <a:rPr lang="en-US" sz="2000" b="1" dirty="0"/>
              <a:t>decision-making mechanism</a:t>
            </a:r>
            <a:r>
              <a:rPr lang="en-US" sz="2000" dirty="0"/>
              <a:t> that leads to the purchase of the product and the use of the service.</a:t>
            </a:r>
            <a:endParaRPr lang="cs-CZ" sz="2000" dirty="0"/>
          </a:p>
          <a:p>
            <a:pPr marL="0" indent="0">
              <a:buNone/>
            </a:pPr>
            <a:endParaRPr lang="en-US" sz="2000" dirty="0"/>
          </a:p>
          <a:p>
            <a:r>
              <a:rPr lang="en-US" sz="2000" dirty="0"/>
              <a:t>Among the models showing the steps of the purchase process, the most common is </a:t>
            </a:r>
            <a:r>
              <a:rPr lang="en-US" sz="2000" b="1" dirty="0"/>
              <a:t>Engel's five-step model, </a:t>
            </a:r>
            <a:r>
              <a:rPr lang="en-US" sz="2000" dirty="0"/>
              <a:t>which is suitable for understanding the process of pre-planned purchases requiring more complex decisions. Its steps are as follows: </a:t>
            </a:r>
          </a:p>
          <a:p>
            <a:pPr marL="0" indent="0" algn="just">
              <a:buNone/>
            </a:pPr>
            <a:r>
              <a:rPr lang="hu-HU" sz="2000" dirty="0"/>
              <a:t>	</a:t>
            </a:r>
            <a:r>
              <a:rPr lang="en-US" sz="2000" dirty="0"/>
              <a:t>1. Problem detection</a:t>
            </a:r>
          </a:p>
          <a:p>
            <a:pPr marL="0" indent="0" algn="just">
              <a:buNone/>
            </a:pPr>
            <a:r>
              <a:rPr lang="hu-HU" sz="2000" dirty="0"/>
              <a:t>	</a:t>
            </a:r>
            <a:r>
              <a:rPr lang="en-US" sz="2000" dirty="0"/>
              <a:t>2. Collection of information</a:t>
            </a:r>
          </a:p>
          <a:p>
            <a:pPr marL="0" indent="0" algn="just">
              <a:buNone/>
            </a:pPr>
            <a:r>
              <a:rPr lang="hu-HU" sz="2000" dirty="0"/>
              <a:t>	</a:t>
            </a:r>
            <a:r>
              <a:rPr lang="en-US" sz="2000" dirty="0"/>
              <a:t>3. Evaluation of alternatives</a:t>
            </a:r>
          </a:p>
          <a:p>
            <a:pPr marL="0" indent="0" algn="just">
              <a:buNone/>
            </a:pPr>
            <a:r>
              <a:rPr lang="hu-HU" sz="2000" dirty="0"/>
              <a:t>	</a:t>
            </a:r>
            <a:r>
              <a:rPr lang="en-US" sz="2000" dirty="0"/>
              <a:t>4. Decision to purchase (or rejection of)</a:t>
            </a:r>
          </a:p>
          <a:p>
            <a:pPr marL="0" indent="0" algn="just">
              <a:buNone/>
            </a:pPr>
            <a:r>
              <a:rPr lang="hu-HU" sz="2000" dirty="0"/>
              <a:t>	</a:t>
            </a:r>
            <a:r>
              <a:rPr lang="en-US" sz="2000" dirty="0"/>
              <a:t>5. Post-purchase conduct</a:t>
            </a:r>
            <a:endParaRPr lang="hu-HU" sz="2000" dirty="0"/>
          </a:p>
          <a:p>
            <a:pPr marL="0" indent="0" algn="r">
              <a:buNone/>
            </a:pPr>
            <a:r>
              <a:rPr lang="hu-HU" sz="1600" i="1" dirty="0"/>
              <a:t>Forrás: </a:t>
            </a:r>
            <a:r>
              <a:rPr lang="hu-HU" sz="1600" i="1" dirty="0" err="1"/>
              <a:t>Hofmeister</a:t>
            </a:r>
            <a:r>
              <a:rPr lang="hu-HU" sz="1600" i="1" dirty="0"/>
              <a:t>-Tóth Á. (2003). 261. o.</a:t>
            </a:r>
          </a:p>
        </p:txBody>
      </p:sp>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Tree>
    <p:extLst>
      <p:ext uri="{BB962C8B-B14F-4D97-AF65-F5344CB8AC3E}">
        <p14:creationId xmlns:p14="http://schemas.microsoft.com/office/powerpoint/2010/main" val="29580043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446736" y="1149249"/>
            <a:ext cx="9977856" cy="5040560"/>
          </a:xfrm>
        </p:spPr>
        <p:txBody>
          <a:bodyPr anchor="t">
            <a:noAutofit/>
          </a:bodyPr>
          <a:lstStyle/>
          <a:p>
            <a:pPr>
              <a:lnSpc>
                <a:spcPct val="100000"/>
              </a:lnSpc>
            </a:pPr>
            <a:r>
              <a:rPr lang="en-US" sz="2000" b="1" dirty="0"/>
              <a:t>Problem recognition </a:t>
            </a:r>
            <a:r>
              <a:rPr lang="en-US" sz="2000" dirty="0"/>
              <a:t>- The initiation of the purchase process is that the consumer recognizes the problem, i.e. a consumer need arises, so the need arises. </a:t>
            </a:r>
          </a:p>
          <a:p>
            <a:pPr>
              <a:lnSpc>
                <a:spcPct val="100000"/>
              </a:lnSpc>
            </a:pPr>
            <a:r>
              <a:rPr lang="en-US" sz="2000" b="1" dirty="0"/>
              <a:t>Gathering</a:t>
            </a:r>
          </a:p>
          <a:p>
            <a:pPr lvl="1">
              <a:lnSpc>
                <a:spcPct val="100000"/>
              </a:lnSpc>
            </a:pPr>
            <a:r>
              <a:rPr lang="en-US" sz="2000" dirty="0"/>
              <a:t>If a student wants to buy a sports car to get to school quickly, he </a:t>
            </a:r>
            <a:r>
              <a:rPr lang="en-US" sz="2000" b="1" dirty="0"/>
              <a:t>actively searches for information </a:t>
            </a:r>
            <a:r>
              <a:rPr lang="en-US" sz="2000" dirty="0"/>
              <a:t>by going to several car showrooms, looking up test results on Internet portals and specialized magazines, or asking friends and acquaintances who own a sports car.</a:t>
            </a:r>
          </a:p>
          <a:p>
            <a:pPr lvl="1">
              <a:lnSpc>
                <a:spcPct val="100000"/>
              </a:lnSpc>
            </a:pPr>
            <a:r>
              <a:rPr lang="en-US" sz="2000" b="1" dirty="0"/>
              <a:t>In passive search for information</a:t>
            </a:r>
            <a:r>
              <a:rPr lang="en-US" sz="2000" dirty="0"/>
              <a:t>, the prospective buyer does not deliberately seek information, but </a:t>
            </a:r>
            <a:r>
              <a:rPr lang="en-US" sz="2000" b="1" dirty="0"/>
              <a:t>only pays close attention to formal and informal news related to the product to be acquired.</a:t>
            </a:r>
            <a:r>
              <a:rPr lang="en-US" sz="2000" dirty="0"/>
              <a:t> In this case, the student will only be more attentive to advertisements about sports cars, and will be more sensitive to information about the product.</a:t>
            </a:r>
            <a:endParaRPr lang="hu-HU" sz="2000" dirty="0"/>
          </a:p>
          <a:p>
            <a:pPr>
              <a:lnSpc>
                <a:spcPct val="100000"/>
              </a:lnSpc>
            </a:pPr>
            <a:endParaRPr lang="hu-HU" sz="2000" dirty="0"/>
          </a:p>
          <a:p>
            <a:pPr lvl="1">
              <a:lnSpc>
                <a:spcPct val="100000"/>
              </a:lnSpc>
            </a:pPr>
            <a:endParaRPr lang="hu-HU" sz="2000" dirty="0"/>
          </a:p>
        </p:txBody>
      </p:sp>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Tree>
    <p:extLst>
      <p:ext uri="{BB962C8B-B14F-4D97-AF65-F5344CB8AC3E}">
        <p14:creationId xmlns:p14="http://schemas.microsoft.com/office/powerpoint/2010/main" val="2182008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415480" y="1441140"/>
            <a:ext cx="9829092" cy="5040560"/>
          </a:xfrm>
        </p:spPr>
        <p:txBody>
          <a:bodyPr anchor="t">
            <a:noAutofit/>
          </a:bodyPr>
          <a:lstStyle/>
          <a:p>
            <a:pPr>
              <a:lnSpc>
                <a:spcPct val="100000"/>
              </a:lnSpc>
            </a:pPr>
            <a:r>
              <a:rPr lang="en-US" sz="2000" b="1" dirty="0"/>
              <a:t>Evaluation of alternatives </a:t>
            </a:r>
            <a:r>
              <a:rPr lang="en-US" sz="2000" dirty="0"/>
              <a:t>- the consumer evaluates the options that have arisen, processes information obtained about different brands, evaluates possible alternatives</a:t>
            </a:r>
          </a:p>
          <a:p>
            <a:pPr lvl="1">
              <a:lnSpc>
                <a:spcPct val="100000"/>
              </a:lnSpc>
            </a:pPr>
            <a:r>
              <a:rPr lang="en-US" sz="2000" dirty="0"/>
              <a:t>Continuing with the previous example: when evaluating alternatives, the student ranks the preferred sports car brands selected by him.</a:t>
            </a:r>
          </a:p>
          <a:p>
            <a:pPr>
              <a:lnSpc>
                <a:spcPct val="100000"/>
              </a:lnSpc>
            </a:pPr>
            <a:r>
              <a:rPr lang="en-US" sz="2000" b="1" dirty="0"/>
              <a:t>Purchase decision (or rejection of the decision) </a:t>
            </a:r>
            <a:r>
              <a:rPr lang="en-US" sz="2000" dirty="0"/>
              <a:t>- on the one hand, </a:t>
            </a:r>
            <a:r>
              <a:rPr lang="en-US" sz="2000" b="1" dirty="0"/>
              <a:t>it can mean the purchase of the product, </a:t>
            </a:r>
            <a:r>
              <a:rPr lang="en-US" sz="2000" dirty="0"/>
              <a:t>but on the other hand</a:t>
            </a:r>
            <a:r>
              <a:rPr lang="en-US" sz="2000" b="1" dirty="0"/>
              <a:t>, it can also happen that the co</a:t>
            </a:r>
            <a:r>
              <a:rPr lang="hu-HU" sz="2000" b="1" dirty="0" err="1"/>
              <a:t>st</a:t>
            </a:r>
            <a:r>
              <a:rPr lang="en-US" sz="2000" b="1" dirty="0" err="1"/>
              <a:t>umer</a:t>
            </a:r>
            <a:r>
              <a:rPr lang="en-US" sz="2000" b="1" dirty="0"/>
              <a:t> withdraws from the purchase or postpones it to a later date.</a:t>
            </a:r>
          </a:p>
          <a:p>
            <a:pPr>
              <a:lnSpc>
                <a:spcPct val="100000"/>
              </a:lnSpc>
            </a:pPr>
            <a:r>
              <a:rPr lang="en-US" sz="2000" b="1" dirty="0"/>
              <a:t>Post-purchase behavior </a:t>
            </a:r>
            <a:r>
              <a:rPr lang="en-US" sz="2000" dirty="0"/>
              <a:t>- During the use and consumption of the product, it is decided how satisfied the customer is, how well the purchased product/service meets expectations. This is especially true when buying a high-value product or when deciding between alternatives is difficult.</a:t>
            </a:r>
            <a:endParaRPr lang="hu-HU" sz="2000" dirty="0"/>
          </a:p>
          <a:p>
            <a:pPr>
              <a:lnSpc>
                <a:spcPct val="100000"/>
              </a:lnSpc>
            </a:pPr>
            <a:endParaRPr lang="hu-HU" sz="2000" dirty="0"/>
          </a:p>
          <a:p>
            <a:pPr lvl="1">
              <a:lnSpc>
                <a:spcPct val="100000"/>
              </a:lnSpc>
            </a:pPr>
            <a:endParaRPr lang="hu-HU" sz="2000" dirty="0"/>
          </a:p>
        </p:txBody>
      </p:sp>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
        <p:nvSpPr>
          <p:cNvPr id="8" name="Cím 1"/>
          <p:cNvSpPr txBox="1">
            <a:spLocks/>
          </p:cNvSpPr>
          <p:nvPr/>
        </p:nvSpPr>
        <p:spPr>
          <a:xfrm>
            <a:off x="3215680" y="1844824"/>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Tree>
    <p:extLst>
      <p:ext uri="{BB962C8B-B14F-4D97-AF65-F5344CB8AC3E}">
        <p14:creationId xmlns:p14="http://schemas.microsoft.com/office/powerpoint/2010/main" val="18592952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271464" y="908720"/>
            <a:ext cx="6554867" cy="1524000"/>
          </a:xfrm>
        </p:spPr>
        <p:txBody>
          <a:bodyPr>
            <a:normAutofit/>
          </a:bodyPr>
          <a:lstStyle/>
          <a:p>
            <a:pPr algn="l"/>
            <a:r>
              <a:rPr lang="hu-HU" sz="3600" dirty="0"/>
              <a:t>Case study:</a:t>
            </a:r>
          </a:p>
        </p:txBody>
      </p:sp>
      <p:sp>
        <p:nvSpPr>
          <p:cNvPr id="4" name="Szöveg helye 2"/>
          <p:cNvSpPr txBox="1">
            <a:spLocks/>
          </p:cNvSpPr>
          <p:nvPr/>
        </p:nvSpPr>
        <p:spPr>
          <a:xfrm>
            <a:off x="1271464" y="1988840"/>
            <a:ext cx="10225136" cy="4472591"/>
          </a:xfrm>
          <a:prstGeom prst="rect">
            <a:avLst/>
          </a:prstGeom>
        </p:spPr>
        <p:txBody>
          <a:bodyPr anchor="t">
            <a:normAutofit fontScale="92500" lnSpcReduction="20000"/>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Watch the video below! Describe in five sentences what you saw in the video and how and in what ways and how do you think it relates to consumer behavior?</a:t>
            </a:r>
            <a:endParaRPr lang="hu-HU" dirty="0">
              <a:solidFill>
                <a:schemeClr val="tx1"/>
              </a:solidFill>
              <a:latin typeface="Arial" panose="020B0604020202020204" pitchFamily="34" charset="0"/>
              <a:cs typeface="Arial" panose="020B0604020202020204" pitchFamily="34" charset="0"/>
            </a:endParaRPr>
          </a:p>
          <a:p>
            <a:pPr marL="0" indent="0">
              <a:buNone/>
            </a:pPr>
            <a:r>
              <a:rPr lang="hu-HU" u="sng" dirty="0">
                <a:latin typeface="Arial" panose="020B0604020202020204" pitchFamily="34" charset="0"/>
                <a:cs typeface="Arial" panose="020B0604020202020204" pitchFamily="34" charset="0"/>
                <a:hlinkClick r:id="rId2"/>
              </a:rPr>
              <a:t>https://www.ted.com/talks/robert_waldinger_what_makes_a_good_life_lessons_from_the_longest_study_on_happiness?utm_source=tedcomshare&amp;utm_medium=email&amp;utm_campaign=tedspread</a:t>
            </a:r>
            <a:endParaRPr lang="hu-HU" u="sng" dirty="0">
              <a:latin typeface="Arial" panose="020B0604020202020204" pitchFamily="34" charset="0"/>
              <a:cs typeface="Arial" panose="020B0604020202020204" pitchFamily="34" charset="0"/>
            </a:endParaRPr>
          </a:p>
          <a:p>
            <a:pPr marL="0" indent="0">
              <a:buNone/>
            </a:pPr>
            <a:endParaRPr lang="hu-HU" u="sng" dirty="0">
              <a:latin typeface="Arial" panose="020B0604020202020204" pitchFamily="34" charset="0"/>
              <a:cs typeface="Arial" panose="020B0604020202020204" pitchFamily="34" charset="0"/>
            </a:endParaRPr>
          </a:p>
          <a:p>
            <a:pPr>
              <a:buFont typeface="Arial" panose="020B0604020202020204" pitchFamily="34" charset="0"/>
              <a:buChar char="•"/>
            </a:pPr>
            <a:r>
              <a:rPr lang="hu-HU" dirty="0">
                <a:solidFill>
                  <a:schemeClr val="tx1"/>
                </a:solidFill>
                <a:latin typeface="Arial" panose="020B0604020202020204" pitchFamily="34" charset="0"/>
                <a:cs typeface="Arial" panose="020B0604020202020204" pitchFamily="34" charset="0"/>
              </a:rPr>
              <a:t>Read </a:t>
            </a:r>
            <a:r>
              <a:rPr lang="hu-HU" dirty="0" err="1">
                <a:solidFill>
                  <a:schemeClr val="tx1"/>
                </a:solidFill>
                <a:latin typeface="Arial" panose="020B0604020202020204" pitchFamily="34" charset="0"/>
                <a:cs typeface="Arial" panose="020B0604020202020204" pitchFamily="34" charset="0"/>
              </a:rPr>
              <a:t>the</a:t>
            </a:r>
            <a:r>
              <a:rPr lang="hu-HU" dirty="0">
                <a:solidFill>
                  <a:schemeClr val="tx1"/>
                </a:solidFill>
                <a:latin typeface="Arial" panose="020B0604020202020204" pitchFamily="34" charset="0"/>
                <a:cs typeface="Arial" panose="020B0604020202020204" pitchFamily="34" charset="0"/>
              </a:rPr>
              <a:t> </a:t>
            </a:r>
            <a:r>
              <a:rPr lang="hu-HU" dirty="0" err="1">
                <a:solidFill>
                  <a:schemeClr val="tx1"/>
                </a:solidFill>
                <a:latin typeface="Arial" panose="020B0604020202020204" pitchFamily="34" charset="0"/>
                <a:cs typeface="Arial" panose="020B0604020202020204" pitchFamily="34" charset="0"/>
              </a:rPr>
              <a:t>following</a:t>
            </a:r>
            <a:r>
              <a:rPr lang="hu-HU" dirty="0">
                <a:solidFill>
                  <a:schemeClr val="tx1"/>
                </a:solidFill>
                <a:latin typeface="Arial" panose="020B0604020202020204" pitchFamily="34" charset="0"/>
                <a:cs typeface="Arial" panose="020B0604020202020204" pitchFamily="34" charset="0"/>
              </a:rPr>
              <a:t> </a:t>
            </a:r>
            <a:r>
              <a:rPr lang="hu-HU" dirty="0" err="1">
                <a:solidFill>
                  <a:schemeClr val="tx1"/>
                </a:solidFill>
                <a:latin typeface="Arial" panose="020B0604020202020204" pitchFamily="34" charset="0"/>
                <a:cs typeface="Arial" panose="020B0604020202020204" pitchFamily="34" charset="0"/>
              </a:rPr>
              <a:t>article</a:t>
            </a:r>
            <a:r>
              <a:rPr lang="hu-HU" dirty="0">
                <a:solidFill>
                  <a:schemeClr val="tx1"/>
                </a:solidFill>
                <a:latin typeface="Arial" panose="020B0604020202020204" pitchFamily="34" charset="0"/>
                <a:cs typeface="Arial" panose="020B0604020202020204" pitchFamily="34" charset="0"/>
              </a:rPr>
              <a:t>!</a:t>
            </a:r>
          </a:p>
          <a:p>
            <a:pPr marL="0" indent="0">
              <a:buNone/>
            </a:pPr>
            <a:r>
              <a:rPr lang="hu-HU" u="sng" dirty="0">
                <a:latin typeface="Arial" panose="020B0604020202020204" pitchFamily="34" charset="0"/>
                <a:cs typeface="Arial" panose="020B0604020202020204" pitchFamily="34" charset="0"/>
                <a:hlinkClick r:id="rId3"/>
              </a:rPr>
              <a:t>https://brandbook.hu/2018/07/az-influencerek-hatasa-a-fogyasztoi-szokasainkra</a:t>
            </a:r>
            <a:endParaRPr lang="hu-HU" dirty="0">
              <a:latin typeface="Arial" panose="020B0604020202020204" pitchFamily="34" charset="0"/>
              <a:cs typeface="Arial" panose="020B0604020202020204" pitchFamily="34" charset="0"/>
            </a:endParaRPr>
          </a:p>
          <a:p>
            <a:pPr marL="0" indent="0">
              <a:buNone/>
            </a:pPr>
            <a:r>
              <a:rPr lang="en-US" u="sng" dirty="0">
                <a:solidFill>
                  <a:schemeClr val="tx1"/>
                </a:solidFill>
                <a:latin typeface="Arial" panose="020B0604020202020204" pitchFamily="34" charset="0"/>
                <a:cs typeface="Arial" panose="020B0604020202020204" pitchFamily="34" charset="0"/>
              </a:rPr>
              <a:t>Think back to your own recent, higher-value purchase. Who or they were, influenced your decision? How and how did it influence?</a:t>
            </a:r>
            <a:endParaRPr lang="hu-HU" u="sng" dirty="0">
              <a:solidFill>
                <a:schemeClr val="tx1"/>
              </a:solidFill>
              <a:latin typeface="Arial" panose="020B0604020202020204" pitchFamily="34" charset="0"/>
              <a:cs typeface="Arial" panose="020B0604020202020204" pitchFamily="34" charset="0"/>
            </a:endParaRPr>
          </a:p>
          <a:p>
            <a:pPr>
              <a:buFont typeface="Arial" panose="020B0604020202020204" pitchFamily="34" charset="0"/>
              <a:buChar char="•"/>
            </a:pPr>
            <a:r>
              <a:rPr lang="en-US" dirty="0">
                <a:solidFill>
                  <a:schemeClr val="tx1"/>
                </a:solidFill>
                <a:latin typeface="Arial" panose="020B0604020202020204" pitchFamily="34" charset="0"/>
                <a:cs typeface="Arial" panose="020B0604020202020204" pitchFamily="34" charset="0"/>
              </a:rPr>
              <a:t>Based on the following article, summarize the main characteristics of the consumer habits of generation Z in 3-5 sentences!</a:t>
            </a:r>
            <a:endParaRPr lang="hu-HU" dirty="0">
              <a:solidFill>
                <a:schemeClr val="tx1"/>
              </a:solidFill>
              <a:latin typeface="Arial" panose="020B0604020202020204" pitchFamily="34" charset="0"/>
              <a:cs typeface="Arial" panose="020B0604020202020204" pitchFamily="34" charset="0"/>
            </a:endParaRPr>
          </a:p>
          <a:p>
            <a:pPr marL="0" indent="0">
              <a:buNone/>
            </a:pPr>
            <a:r>
              <a:rPr lang="hu-HU" u="sng" dirty="0">
                <a:latin typeface="Arial" panose="020B0604020202020204" pitchFamily="34" charset="0"/>
                <a:cs typeface="Arial" panose="020B0604020202020204" pitchFamily="34" charset="0"/>
                <a:hlinkClick r:id="rId4"/>
              </a:rPr>
              <a:t>https</a:t>
            </a:r>
            <a:r>
              <a:rPr lang="hu-HU" dirty="0">
                <a:latin typeface="Arial" panose="020B0604020202020204" pitchFamily="34" charset="0"/>
                <a:cs typeface="Arial" panose="020B0604020202020204" pitchFamily="34" charset="0"/>
                <a:hlinkClick r:id="rId4"/>
              </a:rPr>
              <a:t>://hirado.hu/belfold/kozelet/cikk/2019/05/03/felforgatja-a-z-generacio-a-fogyasztoi-tarsadalom-modelljet/</a:t>
            </a:r>
            <a:endParaRPr lang="hu-HU" dirty="0">
              <a:latin typeface="Arial" panose="020B0604020202020204" pitchFamily="34" charset="0"/>
              <a:cs typeface="Arial" panose="020B0604020202020204" pitchFamily="34" charset="0"/>
            </a:endParaRPr>
          </a:p>
          <a:p>
            <a:pPr marL="0" indent="0">
              <a:buNone/>
            </a:pPr>
            <a:endParaRPr lang="hu-HU" u="sng" dirty="0">
              <a:latin typeface="Arial" panose="020B0604020202020204" pitchFamily="34" charset="0"/>
              <a:cs typeface="Arial" panose="020B0604020202020204" pitchFamily="34" charset="0"/>
            </a:endParaRPr>
          </a:p>
          <a:p>
            <a:pPr marL="0" indent="0">
              <a:buNone/>
            </a:pPr>
            <a:endParaRPr lang="hu-HU" dirty="0">
              <a:latin typeface="Arial" panose="020B0604020202020204" pitchFamily="34" charset="0"/>
              <a:cs typeface="Arial" panose="020B0604020202020204" pitchFamily="34" charset="0"/>
            </a:endParaRPr>
          </a:p>
          <a:p>
            <a:pPr marL="342900" indent="-342900">
              <a:buFont typeface="+mj-lt"/>
              <a:buAutoNum type="arabicPeriod"/>
            </a:pPr>
            <a:endParaRPr lang="hu-HU" dirty="0">
              <a:latin typeface="Arial" panose="020B0604020202020204" pitchFamily="34" charset="0"/>
              <a:cs typeface="Arial" panose="020B0604020202020204" pitchFamily="34" charset="0"/>
            </a:endParaRPr>
          </a:p>
          <a:p>
            <a:pPr lvl="1"/>
            <a:endParaRPr lang="hu-HU" dirty="0">
              <a:latin typeface="Arial" panose="020B0604020202020204" pitchFamily="34" charset="0"/>
              <a:cs typeface="Arial" panose="020B0604020202020204" pitchFamily="34" charset="0"/>
            </a:endParaRPr>
          </a:p>
          <a:p>
            <a:pPr marL="342900" indent="-342900">
              <a:buFont typeface="+mj-lt"/>
              <a:buAutoNum type="arabicPeriod"/>
            </a:pPr>
            <a:endParaRPr lang="hu-HU" dirty="0">
              <a:latin typeface="Arial" panose="020B0604020202020204" pitchFamily="34" charset="0"/>
              <a:cs typeface="Arial" panose="020B0604020202020204" pitchFamily="34" charset="0"/>
            </a:endParaRPr>
          </a:p>
          <a:p>
            <a:pPr marL="342900" indent="-342900">
              <a:buFont typeface="+mj-lt"/>
              <a:buAutoNum type="arabicPeriod"/>
            </a:pPr>
            <a:endParaRPr lang="hu-HU" dirty="0">
              <a:latin typeface="Arial" panose="020B0604020202020204" pitchFamily="34" charset="0"/>
              <a:cs typeface="Arial" panose="020B0604020202020204" pitchFamily="34" charset="0"/>
            </a:endParaRPr>
          </a:p>
          <a:p>
            <a:endParaRPr lang="hu-H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88415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271464" y="1268760"/>
            <a:ext cx="7200800" cy="735360"/>
          </a:xfrm>
        </p:spPr>
        <p:txBody>
          <a:bodyPr>
            <a:noAutofit/>
          </a:bodyPr>
          <a:lstStyle/>
          <a:p>
            <a:r>
              <a:rPr lang="hu-HU" sz="3600" b="1" dirty="0" err="1"/>
              <a:t>Follow-up</a:t>
            </a:r>
            <a:r>
              <a:rPr lang="hu-HU" sz="3600" b="1" dirty="0"/>
              <a:t> </a:t>
            </a:r>
            <a:r>
              <a:rPr lang="hu-HU" sz="3600" b="1" dirty="0" err="1"/>
              <a:t>questions</a:t>
            </a:r>
            <a:endParaRPr lang="hu-HU" sz="3600" b="1" dirty="0"/>
          </a:p>
        </p:txBody>
      </p:sp>
      <p:sp>
        <p:nvSpPr>
          <p:cNvPr id="3" name="Szöveg helye 2"/>
          <p:cNvSpPr>
            <a:spLocks noGrp="1"/>
          </p:cNvSpPr>
          <p:nvPr>
            <p:ph type="body" idx="1"/>
          </p:nvPr>
        </p:nvSpPr>
        <p:spPr>
          <a:xfrm>
            <a:off x="1271464" y="2204864"/>
            <a:ext cx="9577064" cy="4392488"/>
          </a:xfrm>
        </p:spPr>
        <p:txBody>
          <a:bodyPr anchor="t">
            <a:noAutofit/>
          </a:bodyPr>
          <a:lstStyle/>
          <a:p>
            <a:pPr marL="285750" indent="-285750">
              <a:lnSpc>
                <a:spcPct val="100000"/>
              </a:lnSpc>
              <a:buFont typeface="Arial" panose="020B0604020202020204" pitchFamily="34" charset="0"/>
              <a:buChar char="•"/>
            </a:pPr>
            <a:r>
              <a:rPr lang="en-US" sz="2200" dirty="0">
                <a:solidFill>
                  <a:schemeClr val="tx1"/>
                </a:solidFill>
              </a:rPr>
              <a:t>Think about your own consumption habits and lifestyle, and write down the five values that are really important to you in life.</a:t>
            </a:r>
          </a:p>
          <a:p>
            <a:pPr marL="285750" indent="-285750">
              <a:lnSpc>
                <a:spcPct val="100000"/>
              </a:lnSpc>
              <a:buFont typeface="Arial" panose="020B0604020202020204" pitchFamily="34" charset="0"/>
              <a:buChar char="•"/>
            </a:pPr>
            <a:r>
              <a:rPr lang="en-US" sz="2200" dirty="0">
                <a:solidFill>
                  <a:schemeClr val="tx1"/>
                </a:solidFill>
              </a:rPr>
              <a:t>Compare the values you care about with your parents' preferences. Is there a discrepancy? </a:t>
            </a:r>
          </a:p>
          <a:p>
            <a:pPr marL="285750" indent="-285750">
              <a:lnSpc>
                <a:spcPct val="100000"/>
              </a:lnSpc>
              <a:buFont typeface="Arial" panose="020B0604020202020204" pitchFamily="34" charset="0"/>
              <a:buChar char="•"/>
            </a:pPr>
            <a:r>
              <a:rPr lang="en-US" sz="2200" dirty="0">
                <a:solidFill>
                  <a:schemeClr val="tx1"/>
                </a:solidFill>
              </a:rPr>
              <a:t>What does the trend of individualism mean and what impact does it have on our consumption habits? Write five specific examples.</a:t>
            </a:r>
          </a:p>
          <a:p>
            <a:pPr marL="285750" indent="-285750">
              <a:lnSpc>
                <a:spcPct val="100000"/>
              </a:lnSpc>
              <a:buFont typeface="Arial" panose="020B0604020202020204" pitchFamily="34" charset="0"/>
              <a:buChar char="•"/>
            </a:pPr>
            <a:r>
              <a:rPr lang="en-US" sz="2200" dirty="0">
                <a:solidFill>
                  <a:schemeClr val="tx1"/>
                </a:solidFill>
              </a:rPr>
              <a:t>Consider a last, more valuable, complex purchasing decision. Based on what you've learned, what information sources did you feed on before making your purchase decision?</a:t>
            </a:r>
            <a:endParaRPr lang="hu-HU" sz="2200" dirty="0">
              <a:solidFill>
                <a:schemeClr val="tx1"/>
              </a:solidFill>
            </a:endParaRPr>
          </a:p>
        </p:txBody>
      </p:sp>
    </p:spTree>
    <p:extLst>
      <p:ext uri="{BB962C8B-B14F-4D97-AF65-F5344CB8AC3E}">
        <p14:creationId xmlns:p14="http://schemas.microsoft.com/office/powerpoint/2010/main" val="589071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0" y="2996952"/>
            <a:ext cx="12191999" cy="1448134"/>
          </a:xfrm>
        </p:spPr>
        <p:txBody>
          <a:bodyPr>
            <a:normAutofit/>
          </a:bodyPr>
          <a:lstStyle/>
          <a:p>
            <a:pPr marL="0" indent="0" algn="ctr">
              <a:buNone/>
            </a:pPr>
            <a:r>
              <a:rPr lang="en-US" sz="4000" b="1" dirty="0">
                <a:solidFill>
                  <a:srgbClr val="00B0F0"/>
                </a:solidFill>
              </a:rPr>
              <a:t>Thank you for your attention!</a:t>
            </a:r>
            <a:endParaRPr lang="hu-HU" sz="4000" b="1" dirty="0">
              <a:solidFill>
                <a:srgbClr val="00B0F0"/>
              </a:solidFill>
            </a:endParaRPr>
          </a:p>
        </p:txBody>
      </p:sp>
    </p:spTree>
    <p:extLst>
      <p:ext uri="{BB962C8B-B14F-4D97-AF65-F5344CB8AC3E}">
        <p14:creationId xmlns:p14="http://schemas.microsoft.com/office/powerpoint/2010/main" val="4016648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150174" y="1557995"/>
            <a:ext cx="10202410" cy="4463293"/>
          </a:xfrm>
        </p:spPr>
        <p:txBody>
          <a:bodyPr>
            <a:normAutofit/>
          </a:bodyPr>
          <a:lstStyle/>
          <a:p>
            <a:pPr marL="0" indent="0">
              <a:lnSpc>
                <a:spcPct val="100000"/>
              </a:lnSpc>
              <a:buNone/>
            </a:pPr>
            <a:r>
              <a:rPr lang="en-US" sz="3600" b="1" dirty="0">
                <a:solidFill>
                  <a:srgbClr val="00B0F0"/>
                </a:solidFill>
              </a:rPr>
              <a:t>Theoretical outlook: </a:t>
            </a:r>
            <a:endParaRPr lang="cs-CZ" sz="3600" b="1" dirty="0">
              <a:solidFill>
                <a:srgbClr val="00B0F0"/>
              </a:solidFill>
            </a:endParaRPr>
          </a:p>
          <a:p>
            <a:pPr marL="0" indent="0">
              <a:lnSpc>
                <a:spcPct val="100000"/>
              </a:lnSpc>
              <a:buNone/>
            </a:pPr>
            <a:r>
              <a:rPr lang="en-US" sz="3600" b="1" dirty="0">
                <a:solidFill>
                  <a:srgbClr val="00B0F0"/>
                </a:solidFill>
              </a:rPr>
              <a:t>introduction to consumer </a:t>
            </a:r>
            <a:r>
              <a:rPr lang="en-US" sz="3600" b="1" dirty="0" err="1">
                <a:solidFill>
                  <a:srgbClr val="00B0F0"/>
                </a:solidFill>
              </a:rPr>
              <a:t>behaviour</a:t>
            </a:r>
            <a:r>
              <a:rPr lang="en-US" sz="3600" b="1" dirty="0">
                <a:solidFill>
                  <a:srgbClr val="00B0F0"/>
                </a:solidFill>
              </a:rPr>
              <a:t> </a:t>
            </a:r>
          </a:p>
          <a:p>
            <a:pPr marL="0" indent="0">
              <a:lnSpc>
                <a:spcPct val="100000"/>
              </a:lnSpc>
              <a:buNone/>
            </a:pPr>
            <a:r>
              <a:rPr lang="en-US" sz="2400" b="1" dirty="0"/>
              <a:t>In this section you will learn about:</a:t>
            </a:r>
          </a:p>
          <a:p>
            <a:pPr marL="171450" indent="-171450" algn="just">
              <a:lnSpc>
                <a:spcPct val="100000"/>
              </a:lnSpc>
              <a:buFontTx/>
              <a:buChar char="-"/>
            </a:pPr>
            <a:r>
              <a:rPr lang="en-US" sz="2400" dirty="0"/>
              <a:t>consumer market, consumer and buyer</a:t>
            </a:r>
          </a:p>
          <a:p>
            <a:pPr marL="171450" indent="-171450" algn="just">
              <a:lnSpc>
                <a:spcPct val="100000"/>
              </a:lnSpc>
              <a:buFontTx/>
              <a:buChar char="-"/>
            </a:pPr>
            <a:r>
              <a:rPr lang="en-US" sz="2400" dirty="0"/>
              <a:t>with the development of the discipline of consumer behavior </a:t>
            </a:r>
          </a:p>
          <a:p>
            <a:pPr marL="171450" indent="-171450" algn="just">
              <a:lnSpc>
                <a:spcPct val="100000"/>
              </a:lnSpc>
              <a:buFontTx/>
              <a:buChar char="-"/>
            </a:pPr>
            <a:r>
              <a:rPr lang="en-US" sz="2400" dirty="0"/>
              <a:t>factors influencing consumer behavior and the consumer-buyer decision-making process</a:t>
            </a:r>
            <a:endParaRPr lang="hu-HU" sz="2400" dirty="0"/>
          </a:p>
        </p:txBody>
      </p:sp>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br>
            <a:endParaRPr lang="hu-HU" sz="4000" dirty="0"/>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br>
            <a:endParaRPr lang="hu-HU" sz="4000" dirty="0"/>
          </a:p>
        </p:txBody>
      </p:sp>
    </p:spTree>
    <p:extLst>
      <p:ext uri="{BB962C8B-B14F-4D97-AF65-F5344CB8AC3E}">
        <p14:creationId xmlns:p14="http://schemas.microsoft.com/office/powerpoint/2010/main" val="2110818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911424" y="1700808"/>
            <a:ext cx="10513168" cy="4940932"/>
          </a:xfrm>
        </p:spPr>
        <p:txBody>
          <a:bodyPr anchor="t">
            <a:normAutofit/>
          </a:bodyPr>
          <a:lstStyle/>
          <a:p>
            <a:pPr marL="0" indent="0">
              <a:lnSpc>
                <a:spcPct val="100000"/>
              </a:lnSpc>
              <a:buNone/>
            </a:pPr>
            <a:r>
              <a:rPr lang="en-US" sz="2000" dirty="0"/>
              <a:t>We know that a prerequisite for a good marketing decision is knowing how markets behave. </a:t>
            </a:r>
          </a:p>
          <a:p>
            <a:pPr marL="0" indent="0">
              <a:lnSpc>
                <a:spcPct val="100000"/>
              </a:lnSpc>
              <a:buNone/>
            </a:pPr>
            <a:r>
              <a:rPr lang="en-US" sz="2000" dirty="0"/>
              <a:t>One of the most important aspects of a marketing-oriented corporate behavior is consumer orientation. This means that it is necessary to know the buyers' motives for buying and the process of their purchase decision. </a:t>
            </a:r>
          </a:p>
          <a:p>
            <a:pPr>
              <a:lnSpc>
                <a:spcPct val="100000"/>
              </a:lnSpc>
            </a:pPr>
            <a:r>
              <a:rPr lang="en-US" sz="2000" b="1" dirty="0"/>
              <a:t>The consumer market </a:t>
            </a:r>
            <a:r>
              <a:rPr lang="en-US" sz="2000" dirty="0"/>
              <a:t>consists of individuals and households, i.e. final consumers, who buy goods and services for their personal needs, for individual consumption or for their families. </a:t>
            </a:r>
          </a:p>
          <a:p>
            <a:pPr>
              <a:lnSpc>
                <a:spcPct val="100000"/>
              </a:lnSpc>
            </a:pPr>
            <a:r>
              <a:rPr lang="en-US" sz="2000" b="1" dirty="0"/>
              <a:t>Consumer </a:t>
            </a:r>
            <a:r>
              <a:rPr lang="en-US" sz="2000" b="1" dirty="0" err="1"/>
              <a:t>behaviour</a:t>
            </a:r>
            <a:r>
              <a:rPr lang="en-US" sz="2000" b="1" dirty="0"/>
              <a:t> </a:t>
            </a:r>
            <a:r>
              <a:rPr lang="en-US" sz="2000" dirty="0"/>
              <a:t>is the totality of the consumer's actions aimed at acquiring, using, evaluating and dealing with goods and services after use, including the decision-making processes that precede and determine the action.</a:t>
            </a:r>
            <a:endParaRPr lang="hu-HU" sz="2000" dirty="0"/>
          </a:p>
        </p:txBody>
      </p:sp>
    </p:spTree>
    <p:extLst>
      <p:ext uri="{BB962C8B-B14F-4D97-AF65-F5344CB8AC3E}">
        <p14:creationId xmlns:p14="http://schemas.microsoft.com/office/powerpoint/2010/main" val="2917082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199456" y="1268996"/>
            <a:ext cx="10153128" cy="5589004"/>
          </a:xfrm>
        </p:spPr>
        <p:txBody>
          <a:bodyPr anchor="t">
            <a:normAutofit/>
          </a:bodyPr>
          <a:lstStyle/>
          <a:p>
            <a:pPr marL="0" indent="0">
              <a:buNone/>
            </a:pPr>
            <a:r>
              <a:rPr lang="en-US" sz="3600" b="1" dirty="0">
                <a:solidFill>
                  <a:srgbClr val="00B0F0"/>
                </a:solidFill>
              </a:rPr>
              <a:t>The emergence of the science </a:t>
            </a:r>
            <a:endParaRPr lang="cs-CZ" sz="3600" b="1" dirty="0">
              <a:solidFill>
                <a:srgbClr val="00B0F0"/>
              </a:solidFill>
            </a:endParaRPr>
          </a:p>
          <a:p>
            <a:pPr marL="0" indent="0">
              <a:buNone/>
            </a:pPr>
            <a:r>
              <a:rPr lang="en-US" sz="3600" b="1" dirty="0">
                <a:solidFill>
                  <a:srgbClr val="00B0F0"/>
                </a:solidFill>
              </a:rPr>
              <a:t>of consumer behavior</a:t>
            </a:r>
          </a:p>
          <a:p>
            <a:r>
              <a:rPr lang="en-US" sz="2200" b="1" dirty="0"/>
              <a:t>Economics</a:t>
            </a:r>
            <a:r>
              <a:rPr lang="en-US" sz="2200" dirty="0"/>
              <a:t> – It starts from rational economic behavior and assumes the same about the consumer. Central to his theories are demand, price, income, and the relationship between them </a:t>
            </a:r>
          </a:p>
          <a:p>
            <a:r>
              <a:rPr lang="en-US" sz="2200" b="1" dirty="0"/>
              <a:t>Sociology</a:t>
            </a:r>
            <a:r>
              <a:rPr lang="en-US" sz="2200" dirty="0"/>
              <a:t> – explores the relationships that have developed between individuals and groups in society and are decisive for consumption. </a:t>
            </a:r>
          </a:p>
          <a:p>
            <a:r>
              <a:rPr lang="en-US" sz="2200" b="1" dirty="0"/>
              <a:t>Psychology</a:t>
            </a:r>
            <a:r>
              <a:rPr lang="en-US" sz="2200" dirty="0"/>
              <a:t> – examines the psychological processes of the individual's spiritual, mental constitution, feelings, way of thinking and behavior. </a:t>
            </a:r>
          </a:p>
          <a:p>
            <a:r>
              <a:rPr lang="en-US" sz="2200" b="1" dirty="0"/>
              <a:t>Anthropology</a:t>
            </a:r>
            <a:r>
              <a:rPr lang="en-US" sz="2200" dirty="0"/>
              <a:t> – focuses on knowledge, experiences, actions, beliefs that are passed down from generation to generation within a certain group of people and affect lifestyle. (</a:t>
            </a:r>
            <a:r>
              <a:rPr lang="en-US" sz="2200" dirty="0" err="1"/>
              <a:t>Meffert</a:t>
            </a:r>
            <a:r>
              <a:rPr lang="en-US" sz="2200" dirty="0"/>
              <a:t>, 1992).</a:t>
            </a:r>
            <a:endParaRPr lang="hu-HU" sz="2200" dirty="0"/>
          </a:p>
        </p:txBody>
      </p:sp>
    </p:spTree>
    <p:extLst>
      <p:ext uri="{BB962C8B-B14F-4D97-AF65-F5344CB8AC3E}">
        <p14:creationId xmlns:p14="http://schemas.microsoft.com/office/powerpoint/2010/main" val="2734936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415480" y="1169720"/>
            <a:ext cx="8856984" cy="4851568"/>
          </a:xfrm>
        </p:spPr>
        <p:txBody>
          <a:bodyPr>
            <a:normAutofit/>
          </a:bodyPr>
          <a:lstStyle/>
          <a:p>
            <a:pPr marL="0" indent="0">
              <a:buNone/>
            </a:pPr>
            <a:r>
              <a:rPr lang="en-US" sz="3600" b="1" dirty="0">
                <a:solidFill>
                  <a:srgbClr val="00B0F0"/>
                </a:solidFill>
              </a:rPr>
              <a:t>Factors influencing consumer behavior </a:t>
            </a:r>
          </a:p>
          <a:p>
            <a:pPr algn="just"/>
            <a:r>
              <a:rPr lang="en-US" sz="2200" dirty="0"/>
              <a:t>When making a purchase, customers decide whether or not to buy the product as a result of a multifaceted and differentiated decision-making process. Only part of the purchase decision process is "visible", other part is unknown. </a:t>
            </a:r>
          </a:p>
          <a:p>
            <a:pPr algn="just"/>
            <a:r>
              <a:rPr lang="en-US" sz="2200" dirty="0"/>
              <a:t>The purchase decision is influenced by two types of stimuli:</a:t>
            </a:r>
            <a:endParaRPr lang="hu-HU" sz="2200" b="1" dirty="0">
              <a:solidFill>
                <a:schemeClr val="tx1"/>
              </a:solidFill>
            </a:endParaRPr>
          </a:p>
          <a:p>
            <a:pPr marL="0" indent="0">
              <a:buNone/>
            </a:pPr>
            <a:endParaRPr lang="hu-HU" b="1" dirty="0">
              <a:solidFill>
                <a:schemeClr val="tx1"/>
              </a:solidFill>
            </a:endParaRPr>
          </a:p>
          <a:p>
            <a:pPr marL="0" indent="0">
              <a:buNone/>
            </a:pPr>
            <a:endParaRPr lang="hu-HU" b="1" dirty="0">
              <a:solidFill>
                <a:schemeClr val="tx1"/>
              </a:solidFill>
            </a:endParaRPr>
          </a:p>
          <a:p>
            <a:pPr marL="0" indent="0">
              <a:buNone/>
            </a:pPr>
            <a:endParaRPr lang="hu-HU" b="1" dirty="0"/>
          </a:p>
          <a:p>
            <a:pPr marL="0" indent="0">
              <a:buNone/>
            </a:pPr>
            <a:endParaRPr lang="hu-HU" dirty="0"/>
          </a:p>
        </p:txBody>
      </p:sp>
      <p:graphicFrame>
        <p:nvGraphicFramePr>
          <p:cNvPr id="4" name="Táblázat 3"/>
          <p:cNvGraphicFramePr>
            <a:graphicFrameLocks noGrp="1"/>
          </p:cNvGraphicFramePr>
          <p:nvPr>
            <p:extLst>
              <p:ext uri="{D42A27DB-BD31-4B8C-83A1-F6EECF244321}">
                <p14:modId xmlns:p14="http://schemas.microsoft.com/office/powerpoint/2010/main" val="1663322363"/>
              </p:ext>
            </p:extLst>
          </p:nvPr>
        </p:nvGraphicFramePr>
        <p:xfrm>
          <a:off x="1775520" y="3717032"/>
          <a:ext cx="7116452" cy="2088232"/>
        </p:xfrm>
        <a:graphic>
          <a:graphicData uri="http://schemas.openxmlformats.org/drawingml/2006/table">
            <a:tbl>
              <a:tblPr firstRow="1" bandRow="1">
                <a:tableStyleId>{5940675A-B579-460E-94D1-54222C63F5DA}</a:tableStyleId>
              </a:tblPr>
              <a:tblGrid>
                <a:gridCol w="3558226">
                  <a:extLst>
                    <a:ext uri="{9D8B030D-6E8A-4147-A177-3AD203B41FA5}">
                      <a16:colId xmlns:a16="http://schemas.microsoft.com/office/drawing/2014/main" val="3375666591"/>
                    </a:ext>
                  </a:extLst>
                </a:gridCol>
                <a:gridCol w="3558226">
                  <a:extLst>
                    <a:ext uri="{9D8B030D-6E8A-4147-A177-3AD203B41FA5}">
                      <a16:colId xmlns:a16="http://schemas.microsoft.com/office/drawing/2014/main" val="1282152441"/>
                    </a:ext>
                  </a:extLst>
                </a:gridCol>
              </a:tblGrid>
              <a:tr h="755694">
                <a:tc>
                  <a:txBody>
                    <a:bodyPr/>
                    <a:lstStyle/>
                    <a:p>
                      <a:pPr algn="l"/>
                      <a:r>
                        <a:rPr lang="hu-HU" sz="1600" dirty="0" err="1">
                          <a:latin typeface="Arial" panose="020B0604020202020204" pitchFamily="34" charset="0"/>
                          <a:cs typeface="Arial" panose="020B0604020202020204" pitchFamily="34" charset="0"/>
                        </a:rPr>
                        <a:t>Exogenous</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factors</a:t>
                      </a:r>
                      <a:endParaRPr lang="hu-HU" sz="1600" dirty="0">
                        <a:latin typeface="Arial" panose="020B0604020202020204" pitchFamily="34" charset="0"/>
                        <a:cs typeface="Arial" panose="020B0604020202020204" pitchFamily="34" charset="0"/>
                      </a:endParaRPr>
                    </a:p>
                  </a:txBody>
                  <a:tcPr anchor="ctr"/>
                </a:tc>
                <a:tc>
                  <a:txBody>
                    <a:bodyPr/>
                    <a:lstStyle/>
                    <a:p>
                      <a:pPr algn="l"/>
                      <a:r>
                        <a:rPr lang="hu-HU" sz="1600" dirty="0" err="1">
                          <a:latin typeface="Arial" panose="020B0604020202020204" pitchFamily="34" charset="0"/>
                          <a:cs typeface="Arial" panose="020B0604020202020204" pitchFamily="34" charset="0"/>
                        </a:rPr>
                        <a:t>Endogenous</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factors</a:t>
                      </a:r>
                      <a:endParaRPr lang="hu-HU" sz="16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445862818"/>
                  </a:ext>
                </a:extLst>
              </a:tr>
              <a:tr h="1332538">
                <a:tc>
                  <a:txBody>
                    <a:bodyPr/>
                    <a:lstStyle/>
                    <a:p>
                      <a:pPr marL="285750" indent="-285750">
                        <a:buFont typeface="Arial" panose="020B0604020202020204" pitchFamily="34" charset="0"/>
                        <a:buChar char="•"/>
                      </a:pPr>
                      <a:r>
                        <a:rPr lang="en-US" sz="1600" dirty="0" err="1">
                          <a:latin typeface="Arial" panose="020B0604020202020204" pitchFamily="34" charset="0"/>
                          <a:cs typeface="Arial" panose="020B0604020202020204" pitchFamily="34" charset="0"/>
                        </a:rPr>
                        <a:t>Macroenvironment</a:t>
                      </a:r>
                      <a:r>
                        <a:rPr lang="en-US" sz="1600" dirty="0">
                          <a:latin typeface="Arial" panose="020B0604020202020204" pitchFamily="34" charset="0"/>
                          <a:cs typeface="Arial" panose="020B0604020202020204" pitchFamily="34" charset="0"/>
                        </a:rPr>
                        <a:t> (politics, culture, economy, technology)</a:t>
                      </a:r>
                    </a:p>
                    <a:p>
                      <a:pPr marL="285750" indent="-285750">
                        <a:buFont typeface="Arial" panose="020B0604020202020204" pitchFamily="34" charset="0"/>
                        <a:buChar char="•"/>
                      </a:pPr>
                      <a:r>
                        <a:rPr lang="en-US" sz="1600" dirty="0">
                          <a:latin typeface="Arial" panose="020B0604020202020204" pitchFamily="34" charset="0"/>
                          <a:cs typeface="Arial" panose="020B0604020202020204" pitchFamily="34" charset="0"/>
                        </a:rPr>
                        <a:t>Marketing mix (product, price, channel, promotion)</a:t>
                      </a:r>
                      <a:endParaRPr lang="hu-HU" sz="1600" dirty="0">
                        <a:latin typeface="Arial" panose="020B0604020202020204" pitchFamily="34" charset="0"/>
                        <a:cs typeface="Arial" panose="020B0604020202020204" pitchFamily="34" charset="0"/>
                      </a:endParaRPr>
                    </a:p>
                  </a:txBody>
                  <a:tcPr anchor="ctr"/>
                </a:tc>
                <a:tc>
                  <a:txBody>
                    <a:bodyPr/>
                    <a:lstStyle/>
                    <a:p>
                      <a:pPr marL="285750" indent="-285750">
                        <a:buFont typeface="Arial" panose="020B0604020202020204" pitchFamily="34" charset="0"/>
                        <a:buChar char="•"/>
                      </a:pPr>
                      <a:r>
                        <a:rPr lang="hu-HU" sz="1600" dirty="0" err="1">
                          <a:latin typeface="Arial" panose="020B0604020202020204" pitchFamily="34" charset="0"/>
                          <a:cs typeface="Arial" panose="020B0604020202020204" pitchFamily="34" charset="0"/>
                        </a:rPr>
                        <a:t>Cultural</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factors</a:t>
                      </a:r>
                      <a:endParaRPr lang="hu-HU"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hu-HU" sz="1600" dirty="0" err="1">
                          <a:latin typeface="Arial" panose="020B0604020202020204" pitchFamily="34" charset="0"/>
                          <a:cs typeface="Arial" panose="020B0604020202020204" pitchFamily="34" charset="0"/>
                        </a:rPr>
                        <a:t>Social</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factors</a:t>
                      </a:r>
                      <a:endParaRPr lang="hu-HU"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hu-HU" sz="1600" dirty="0" err="1">
                          <a:latin typeface="Arial" panose="020B0604020202020204" pitchFamily="34" charset="0"/>
                          <a:cs typeface="Arial" panose="020B0604020202020204" pitchFamily="34" charset="0"/>
                        </a:rPr>
                        <a:t>Personal</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factors</a:t>
                      </a:r>
                      <a:endParaRPr lang="hu-HU"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hu-HU" sz="1600" dirty="0" err="1">
                          <a:latin typeface="Arial" panose="020B0604020202020204" pitchFamily="34" charset="0"/>
                          <a:cs typeface="Arial" panose="020B0604020202020204" pitchFamily="34" charset="0"/>
                        </a:rPr>
                        <a:t>Psychological</a:t>
                      </a:r>
                      <a:r>
                        <a:rPr lang="hu-HU" sz="1600" dirty="0">
                          <a:latin typeface="Arial" panose="020B0604020202020204" pitchFamily="34" charset="0"/>
                          <a:cs typeface="Arial" panose="020B0604020202020204" pitchFamily="34" charset="0"/>
                        </a:rPr>
                        <a:t> </a:t>
                      </a:r>
                      <a:r>
                        <a:rPr lang="hu-HU" sz="1600" dirty="0" err="1">
                          <a:latin typeface="Arial" panose="020B0604020202020204" pitchFamily="34" charset="0"/>
                          <a:cs typeface="Arial" panose="020B0604020202020204" pitchFamily="34" charset="0"/>
                        </a:rPr>
                        <a:t>factors</a:t>
                      </a:r>
                      <a:endParaRPr lang="hu-HU" sz="16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3592976037"/>
                  </a:ext>
                </a:extLst>
              </a:tr>
            </a:tbl>
          </a:graphicData>
        </a:graphic>
      </p:graphicFrame>
    </p:spTree>
    <p:extLst>
      <p:ext uri="{BB962C8B-B14F-4D97-AF65-F5344CB8AC3E}">
        <p14:creationId xmlns:p14="http://schemas.microsoft.com/office/powerpoint/2010/main" val="392809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467580" y="1248280"/>
            <a:ext cx="10101028" cy="4851568"/>
          </a:xfrm>
        </p:spPr>
        <p:txBody>
          <a:bodyPr anchor="t">
            <a:normAutofit/>
          </a:bodyPr>
          <a:lstStyle/>
          <a:p>
            <a:pPr marL="0" indent="0">
              <a:lnSpc>
                <a:spcPct val="100000"/>
              </a:lnSpc>
              <a:buNone/>
            </a:pPr>
            <a:r>
              <a:rPr lang="en-US" sz="3600" b="1" dirty="0">
                <a:solidFill>
                  <a:srgbClr val="00B0F0"/>
                </a:solidFill>
              </a:rPr>
              <a:t>The process of making a purchase decision</a:t>
            </a:r>
          </a:p>
          <a:p>
            <a:pPr>
              <a:lnSpc>
                <a:spcPct val="100000"/>
              </a:lnSpc>
            </a:pPr>
            <a:r>
              <a:rPr lang="en-US" sz="2000" b="1" dirty="0"/>
              <a:t>The entry into the "black box" of exogenous (characteristics of the environment outside the receiver) and endogenous </a:t>
            </a:r>
            <a:r>
              <a:rPr lang="en-US" sz="2000" dirty="0"/>
              <a:t>(characteristics of the receiver) stimuli provokes a certain customer response. This </a:t>
            </a:r>
            <a:r>
              <a:rPr lang="en-US" sz="2000" b="1" dirty="0"/>
              <a:t>response is the buyer's decision</a:t>
            </a:r>
            <a:r>
              <a:rPr lang="hu-HU" sz="2000" b="1" dirty="0"/>
              <a:t>.</a:t>
            </a:r>
          </a:p>
        </p:txBody>
      </p:sp>
      <p:sp>
        <p:nvSpPr>
          <p:cNvPr id="10" name="Szabadkézi sokszög 9"/>
          <p:cNvSpPr>
            <a:spLocks/>
          </p:cNvSpPr>
          <p:nvPr/>
        </p:nvSpPr>
        <p:spPr bwMode="auto">
          <a:xfrm>
            <a:off x="6007913" y="6897027"/>
            <a:ext cx="531812" cy="531812"/>
          </a:xfrm>
          <a:custGeom>
            <a:avLst/>
            <a:gdLst>
              <a:gd name="G0" fmla="+- 0 0 0"/>
              <a:gd name="G1" fmla="+- 0 0 0"/>
              <a:gd name="G2" fmla="+- 0 0 0"/>
              <a:gd name="G3" fmla="+- 10800 0 0"/>
              <a:gd name="G4" fmla="+- 0 0 0"/>
              <a:gd name="T0" fmla="*/ 360 256 1"/>
              <a:gd name="T1" fmla="*/ 0 256 1"/>
              <a:gd name="G5" fmla="+- G2 T0 T1"/>
              <a:gd name="G6" fmla="?: G2 G2 G5"/>
              <a:gd name="G7" fmla="+- 0 0 G6"/>
              <a:gd name="G8" fmla="+- 0 0 0"/>
              <a:gd name="G9" fmla="+- 0 0 0"/>
              <a:gd name="G10" fmla="+- 0 0 2700"/>
              <a:gd name="G11" fmla="cos G10 0"/>
              <a:gd name="G12" fmla="sin G10 0"/>
              <a:gd name="G13" fmla="cos 13500 0"/>
              <a:gd name="G14" fmla="sin 13500 0"/>
              <a:gd name="G15" fmla="+- G11 10800 0"/>
              <a:gd name="G16" fmla="+- G12 10800 0"/>
              <a:gd name="G17" fmla="+- G13 10800 0"/>
              <a:gd name="G18" fmla="+- G14 10800 0"/>
              <a:gd name="G19" fmla="*/ 0 1 2"/>
              <a:gd name="G20" fmla="+- G19 5400 0"/>
              <a:gd name="G21" fmla="cos G20 0"/>
              <a:gd name="G22" fmla="sin G20 0"/>
              <a:gd name="G23" fmla="+- G21 10800 0"/>
              <a:gd name="G24" fmla="+- G12 G23 G22"/>
              <a:gd name="G25" fmla="+- G22 G23 G11"/>
              <a:gd name="G26" fmla="cos 10800 0"/>
              <a:gd name="G27" fmla="sin 10800 0"/>
              <a:gd name="G28" fmla="cos 0 0"/>
              <a:gd name="G29" fmla="sin 0 0"/>
              <a:gd name="G30" fmla="+- G26 10800 0"/>
              <a:gd name="G31" fmla="+- G27 10800 0"/>
              <a:gd name="G32" fmla="+- G28 10800 0"/>
              <a:gd name="G33" fmla="+- G29 10800 0"/>
              <a:gd name="G34" fmla="+- G19 5400 0"/>
              <a:gd name="G35" fmla="cos G34 0"/>
              <a:gd name="G36" fmla="sin G34 0"/>
              <a:gd name="G37" fmla="+/ 0 0 2"/>
              <a:gd name="T2" fmla="*/ 180 256 1"/>
              <a:gd name="T3" fmla="*/ 0 256 1"/>
              <a:gd name="G38" fmla="+- G37 T2 T3"/>
              <a:gd name="G39" fmla="?: G2 G37 G38"/>
              <a:gd name="G40" fmla="cos 10800 G39"/>
              <a:gd name="G41" fmla="sin 10800 G39"/>
              <a:gd name="G42" fmla="cos 0 G39"/>
              <a:gd name="G43" fmla="sin 0 G39"/>
              <a:gd name="G44" fmla="+- G40 10800 0"/>
              <a:gd name="G45" fmla="+- G41 10800 0"/>
              <a:gd name="G46" fmla="+- G42 10800 0"/>
              <a:gd name="G47" fmla="+- G43 10800 0"/>
              <a:gd name="G48" fmla="+- G35 10800 0"/>
              <a:gd name="G49" fmla="+- G36 10800 0"/>
              <a:gd name="T4" fmla="*/ 266063 w 532125"/>
              <a:gd name="T5" fmla="*/ 0 h 532125"/>
              <a:gd name="T6" fmla="*/ 532125 w 532125"/>
              <a:gd name="T7" fmla="*/ 266063 h 532125"/>
              <a:gd name="T8" fmla="*/ 266063 w 532125"/>
              <a:gd name="T9" fmla="*/ 532125 h 532125"/>
              <a:gd name="T10" fmla="*/ 0 w 532125"/>
              <a:gd name="T11" fmla="*/ 266063 h 532125"/>
              <a:gd name="T12" fmla="*/ 0 w 532125"/>
              <a:gd name="T13" fmla="*/ 0 h 532125"/>
              <a:gd name="T14" fmla="*/ 532125 w 532125"/>
              <a:gd name="T15" fmla="*/ 532125 h 532125"/>
              <a:gd name="T16" fmla="*/ 17694720 60000 65536"/>
              <a:gd name="T17" fmla="*/ 0 60000 65536"/>
              <a:gd name="T18" fmla="*/ 5898240 60000 65536"/>
              <a:gd name="T19" fmla="*/ 11796480 60000 65536"/>
              <a:gd name="T20" fmla="*/ 5898240 60000 65536"/>
              <a:gd name="T21" fmla="*/ 17694720 60000 65536"/>
              <a:gd name="T22" fmla="*/ 0 w 532125"/>
              <a:gd name="T23" fmla="*/ 0 h 532125"/>
              <a:gd name="T24" fmla="*/ 532125 w 532125"/>
              <a:gd name="T25" fmla="*/ 532125 h 532125"/>
            </a:gdLst>
            <a:ahLst/>
            <a:cxnLst>
              <a:cxn ang="T16">
                <a:pos x="T4" y="T5"/>
              </a:cxn>
              <a:cxn ang="T17">
                <a:pos x="T6" y="T7"/>
              </a:cxn>
              <a:cxn ang="T18">
                <a:pos x="T8" y="T9"/>
              </a:cxn>
              <a:cxn ang="T19">
                <a:pos x="T10" y="T11"/>
              </a:cxn>
              <a:cxn ang="T20">
                <a:pos x="T12" y="T13"/>
              </a:cxn>
              <a:cxn ang="T21">
                <a:pos x="T14" y="T15"/>
              </a:cxn>
            </a:cxnLst>
            <a:rect l="T22" t="T23" r="T24" b="T25"/>
            <a:pathLst/>
          </a:custGeom>
          <a:noFill/>
          <a:ln w="9528">
            <a:solidFill>
              <a:srgbClr val="000000"/>
            </a:solidFill>
            <a:round/>
            <a:headEnd/>
            <a:tailEnd type="arrow" w="med" len="med"/>
          </a:ln>
        </p:spPr>
        <p:txBody>
          <a:bodyPr rot="0" vert="horz" wrap="square" lIns="91440" tIns="45720" rIns="91440" bIns="45720" anchor="t" anchorCtr="0" upright="1">
            <a:noAutofit/>
          </a:bodyPr>
          <a:lstStyle/>
          <a:p>
            <a:endParaRPr lang="hu-HU"/>
          </a:p>
        </p:txBody>
      </p:sp>
      <p:sp>
        <p:nvSpPr>
          <p:cNvPr id="11" name="Szabadkézi sokszög 10"/>
          <p:cNvSpPr>
            <a:spLocks/>
          </p:cNvSpPr>
          <p:nvPr/>
        </p:nvSpPr>
        <p:spPr bwMode="auto">
          <a:xfrm flipH="1">
            <a:off x="5955525" y="7793964"/>
            <a:ext cx="584200" cy="584200"/>
          </a:xfrm>
          <a:custGeom>
            <a:avLst/>
            <a:gdLst>
              <a:gd name="G0" fmla="+- 0 0 0"/>
              <a:gd name="G1" fmla="+- 0 0 0"/>
              <a:gd name="G2" fmla="+- 0 0 0"/>
              <a:gd name="G3" fmla="+- 10800 0 0"/>
              <a:gd name="G4" fmla="+- 0 0 0"/>
              <a:gd name="T0" fmla="*/ 360 256 1"/>
              <a:gd name="T1" fmla="*/ 0 256 1"/>
              <a:gd name="G5" fmla="+- G2 T0 T1"/>
              <a:gd name="G6" fmla="?: G2 G2 G5"/>
              <a:gd name="G7" fmla="+- 0 0 G6"/>
              <a:gd name="G8" fmla="+- 0 0 0"/>
              <a:gd name="G9" fmla="+- 0 0 0"/>
              <a:gd name="G10" fmla="+- 0 0 2700"/>
              <a:gd name="G11" fmla="cos G10 0"/>
              <a:gd name="G12" fmla="sin G10 0"/>
              <a:gd name="G13" fmla="cos 13500 0"/>
              <a:gd name="G14" fmla="sin 13500 0"/>
              <a:gd name="G15" fmla="+- G11 10800 0"/>
              <a:gd name="G16" fmla="+- G12 10800 0"/>
              <a:gd name="G17" fmla="+- G13 10800 0"/>
              <a:gd name="G18" fmla="+- G14 10800 0"/>
              <a:gd name="G19" fmla="*/ 0 1 2"/>
              <a:gd name="G20" fmla="+- G19 5400 0"/>
              <a:gd name="G21" fmla="cos G20 0"/>
              <a:gd name="G22" fmla="sin G20 0"/>
              <a:gd name="G23" fmla="+- G21 10800 0"/>
              <a:gd name="G24" fmla="+- G12 G23 G22"/>
              <a:gd name="G25" fmla="+- G22 G23 G11"/>
              <a:gd name="G26" fmla="cos 10800 0"/>
              <a:gd name="G27" fmla="sin 10800 0"/>
              <a:gd name="G28" fmla="cos 0 0"/>
              <a:gd name="G29" fmla="sin 0 0"/>
              <a:gd name="G30" fmla="+- G26 10800 0"/>
              <a:gd name="G31" fmla="+- G27 10800 0"/>
              <a:gd name="G32" fmla="+- G28 10800 0"/>
              <a:gd name="G33" fmla="+- G29 10800 0"/>
              <a:gd name="G34" fmla="+- G19 5400 0"/>
              <a:gd name="G35" fmla="cos G34 0"/>
              <a:gd name="G36" fmla="sin G34 0"/>
              <a:gd name="G37" fmla="+/ 0 0 2"/>
              <a:gd name="T2" fmla="*/ 180 256 1"/>
              <a:gd name="T3" fmla="*/ 0 256 1"/>
              <a:gd name="G38" fmla="+- G37 T2 T3"/>
              <a:gd name="G39" fmla="?: G2 G37 G38"/>
              <a:gd name="G40" fmla="cos 10800 G39"/>
              <a:gd name="G41" fmla="sin 10800 G39"/>
              <a:gd name="G42" fmla="cos 0 G39"/>
              <a:gd name="G43" fmla="sin 0 G39"/>
              <a:gd name="G44" fmla="+- G40 10800 0"/>
              <a:gd name="G45" fmla="+- G41 10800 0"/>
              <a:gd name="G46" fmla="+- G42 10800 0"/>
              <a:gd name="G47" fmla="+- G43 10800 0"/>
              <a:gd name="G48" fmla="+- G35 10800 0"/>
              <a:gd name="G49" fmla="+- G36 10800 0"/>
              <a:gd name="T4" fmla="*/ 292736 w 585472"/>
              <a:gd name="T5" fmla="*/ 0 h 584831"/>
              <a:gd name="T6" fmla="*/ 585472 w 585472"/>
              <a:gd name="T7" fmla="*/ 292416 h 584831"/>
              <a:gd name="T8" fmla="*/ 292736 w 585472"/>
              <a:gd name="T9" fmla="*/ 584831 h 584831"/>
              <a:gd name="T10" fmla="*/ 0 w 585472"/>
              <a:gd name="T11" fmla="*/ 292416 h 584831"/>
              <a:gd name="T12" fmla="*/ 0 w 585472"/>
              <a:gd name="T13" fmla="*/ 0 h 584831"/>
              <a:gd name="T14" fmla="*/ 585472 w 585472"/>
              <a:gd name="T15" fmla="*/ 584831 h 584831"/>
              <a:gd name="T16" fmla="*/ 17694720 60000 65536"/>
              <a:gd name="T17" fmla="*/ 0 60000 65536"/>
              <a:gd name="T18" fmla="*/ 5898240 60000 65536"/>
              <a:gd name="T19" fmla="*/ 11796480 60000 65536"/>
              <a:gd name="T20" fmla="*/ 5898240 60000 65536"/>
              <a:gd name="T21" fmla="*/ 17694720 60000 65536"/>
              <a:gd name="T22" fmla="*/ 0 w 585472"/>
              <a:gd name="T23" fmla="*/ 0 h 584831"/>
              <a:gd name="T24" fmla="*/ 585472 w 585472"/>
              <a:gd name="T25" fmla="*/ 584831 h 584831"/>
            </a:gdLst>
            <a:ahLst/>
            <a:cxnLst>
              <a:cxn ang="T16">
                <a:pos x="T4" y="T5"/>
              </a:cxn>
              <a:cxn ang="T17">
                <a:pos x="T6" y="T7"/>
              </a:cxn>
              <a:cxn ang="T18">
                <a:pos x="T8" y="T9"/>
              </a:cxn>
              <a:cxn ang="T19">
                <a:pos x="T10" y="T11"/>
              </a:cxn>
              <a:cxn ang="T20">
                <a:pos x="T12" y="T13"/>
              </a:cxn>
              <a:cxn ang="T21">
                <a:pos x="T14" y="T15"/>
              </a:cxn>
            </a:cxnLst>
            <a:rect l="T22" t="T23" r="T24" b="T25"/>
            <a:pathLst/>
          </a:custGeom>
          <a:noFill/>
          <a:ln w="9528">
            <a:solidFill>
              <a:srgbClr val="000000"/>
            </a:solidFill>
            <a:round/>
            <a:headEnd type="arrow" w="med" len="med"/>
            <a:tailEnd/>
          </a:ln>
        </p:spPr>
        <p:txBody>
          <a:bodyPr rot="0" vert="horz" wrap="square" lIns="91440" tIns="45720" rIns="91440" bIns="45720" anchor="t" anchorCtr="0" upright="1">
            <a:noAutofit/>
          </a:bodyPr>
          <a:lstStyle/>
          <a:p>
            <a:endParaRPr lang="hu-HU"/>
          </a:p>
        </p:txBody>
      </p:sp>
      <p:sp>
        <p:nvSpPr>
          <p:cNvPr id="12" name="Szabadkézi sokszög 11"/>
          <p:cNvSpPr>
            <a:spLocks/>
          </p:cNvSpPr>
          <p:nvPr/>
        </p:nvSpPr>
        <p:spPr bwMode="auto">
          <a:xfrm>
            <a:off x="7230288" y="7676489"/>
            <a:ext cx="266700" cy="0"/>
          </a:xfrm>
          <a:custGeom>
            <a:avLst/>
            <a:gdLst>
              <a:gd name="G0" fmla="+- 0 0 0"/>
              <a:gd name="G1" fmla="+- 0 0 0"/>
              <a:gd name="G2" fmla="+- 0 0 0"/>
              <a:gd name="G3" fmla="+- 10800 0 0"/>
              <a:gd name="G4" fmla="+- 0 0 0"/>
              <a:gd name="T0" fmla="*/ 360 256 1"/>
              <a:gd name="T1" fmla="*/ 0 256 1"/>
              <a:gd name="G5" fmla="+- G2 T0 T1"/>
              <a:gd name="G6" fmla="?: G2 G2 G5"/>
              <a:gd name="G7" fmla="+- 0 0 G6"/>
              <a:gd name="G8" fmla="+- 0 0 0"/>
              <a:gd name="G9" fmla="+- 0 0 0"/>
              <a:gd name="G10" fmla="+- 0 0 2700"/>
              <a:gd name="G11" fmla="cos G10 0"/>
              <a:gd name="G12" fmla="sin G10 0"/>
              <a:gd name="G13" fmla="cos 13500 0"/>
              <a:gd name="G14" fmla="sin 13500 0"/>
              <a:gd name="G15" fmla="+- G11 10800 0"/>
              <a:gd name="G16" fmla="+- G12 10800 0"/>
              <a:gd name="G17" fmla="+- G13 10800 0"/>
              <a:gd name="G18" fmla="+- G14 10800 0"/>
              <a:gd name="G19" fmla="*/ 0 1 2"/>
              <a:gd name="G20" fmla="+- G19 5400 0"/>
              <a:gd name="G21" fmla="cos G20 0"/>
              <a:gd name="G22" fmla="sin G20 0"/>
              <a:gd name="G23" fmla="+- G21 10800 0"/>
              <a:gd name="G24" fmla="+- G12 G23 G22"/>
              <a:gd name="G25" fmla="+- G22 G23 G11"/>
              <a:gd name="G26" fmla="cos 10800 0"/>
              <a:gd name="G27" fmla="sin 10800 0"/>
              <a:gd name="G28" fmla="cos 0 0"/>
              <a:gd name="G29" fmla="sin 0 0"/>
              <a:gd name="G30" fmla="+- G26 10800 0"/>
              <a:gd name="G31" fmla="+- G27 10800 0"/>
              <a:gd name="G32" fmla="+- G28 10800 0"/>
              <a:gd name="G33" fmla="+- G29 10800 0"/>
              <a:gd name="G34" fmla="+- G19 5400 0"/>
              <a:gd name="G35" fmla="cos G34 0"/>
              <a:gd name="G36" fmla="sin G34 0"/>
              <a:gd name="G37" fmla="+/ 0 0 2"/>
              <a:gd name="T2" fmla="*/ 180 256 1"/>
              <a:gd name="T3" fmla="*/ 0 256 1"/>
              <a:gd name="G38" fmla="+- G37 T2 T3"/>
              <a:gd name="G39" fmla="?: G2 G37 G38"/>
              <a:gd name="G40" fmla="cos 10800 G39"/>
              <a:gd name="G41" fmla="sin 10800 G39"/>
              <a:gd name="G42" fmla="cos 0 G39"/>
              <a:gd name="G43" fmla="sin 0 G39"/>
              <a:gd name="G44" fmla="+- G40 10800 0"/>
              <a:gd name="G45" fmla="+- G41 10800 0"/>
              <a:gd name="G46" fmla="+- G42 10800 0"/>
              <a:gd name="G47" fmla="+- G43 10800 0"/>
              <a:gd name="G48" fmla="+- G35 10800 0"/>
              <a:gd name="G49" fmla="+- G36 10800 0"/>
              <a:gd name="T4" fmla="*/ 133352 w 266703"/>
              <a:gd name="T5" fmla="*/ 0 h 630"/>
              <a:gd name="T6" fmla="*/ 266703 w 266703"/>
              <a:gd name="T7" fmla="*/ 315 h 630"/>
              <a:gd name="T8" fmla="*/ 133352 w 266703"/>
              <a:gd name="T9" fmla="*/ 630 h 630"/>
              <a:gd name="T10" fmla="*/ 0 w 266703"/>
              <a:gd name="T11" fmla="*/ 315 h 630"/>
              <a:gd name="T12" fmla="*/ 0 w 266703"/>
              <a:gd name="T13" fmla="*/ 0 h 630"/>
              <a:gd name="T14" fmla="*/ 266703 w 266703"/>
              <a:gd name="T15" fmla="*/ 630 h 630"/>
              <a:gd name="T16" fmla="*/ 17694720 60000 65536"/>
              <a:gd name="T17" fmla="*/ 0 60000 65536"/>
              <a:gd name="T18" fmla="*/ 5898240 60000 65536"/>
              <a:gd name="T19" fmla="*/ 11796480 60000 65536"/>
              <a:gd name="T20" fmla="*/ 5898240 60000 65536"/>
              <a:gd name="T21" fmla="*/ 17694720 60000 65536"/>
              <a:gd name="T22" fmla="*/ 0 w 266703"/>
              <a:gd name="T23" fmla="*/ 0 h 630"/>
              <a:gd name="T24" fmla="*/ 266703 w 266703"/>
              <a:gd name="T25" fmla="*/ 630 h 630"/>
            </a:gdLst>
            <a:ahLst/>
            <a:cxnLst>
              <a:cxn ang="T16">
                <a:pos x="T4" y="T5"/>
              </a:cxn>
              <a:cxn ang="T17">
                <a:pos x="T6" y="T7"/>
              </a:cxn>
              <a:cxn ang="T18">
                <a:pos x="T8" y="T9"/>
              </a:cxn>
              <a:cxn ang="T19">
                <a:pos x="T10" y="T11"/>
              </a:cxn>
              <a:cxn ang="T20">
                <a:pos x="T12" y="T13"/>
              </a:cxn>
              <a:cxn ang="T21">
                <a:pos x="T14" y="T15"/>
              </a:cxn>
            </a:cxnLst>
            <a:rect l="T22" t="T23" r="T24" b="T25"/>
            <a:pathLst/>
          </a:custGeom>
          <a:noFill/>
          <a:ln w="9528">
            <a:solidFill>
              <a:srgbClr val="000000"/>
            </a:solidFill>
            <a:round/>
            <a:headEnd/>
            <a:tailEnd type="arrow" w="med" len="med"/>
          </a:ln>
        </p:spPr>
        <p:txBody>
          <a:bodyPr rot="0" vert="horz" wrap="square" lIns="91440" tIns="45720" rIns="91440" bIns="45720" anchor="t" anchorCtr="0" upright="1">
            <a:noAutofit/>
          </a:bodyPr>
          <a:lstStyle/>
          <a:p>
            <a:endParaRPr lang="hu-HU"/>
          </a:p>
        </p:txBody>
      </p:sp>
      <p:sp>
        <p:nvSpPr>
          <p:cNvPr id="13" name="Szabadkézi sokszög 12"/>
          <p:cNvSpPr>
            <a:spLocks/>
          </p:cNvSpPr>
          <p:nvPr/>
        </p:nvSpPr>
        <p:spPr bwMode="auto">
          <a:xfrm>
            <a:off x="8878113" y="7686014"/>
            <a:ext cx="266700" cy="1588"/>
          </a:xfrm>
          <a:custGeom>
            <a:avLst/>
            <a:gdLst>
              <a:gd name="G0" fmla="+- 0 0 0"/>
              <a:gd name="G1" fmla="+- 0 0 0"/>
              <a:gd name="G2" fmla="+- 0 0 0"/>
              <a:gd name="G3" fmla="+- 10800 0 0"/>
              <a:gd name="G4" fmla="+- 0 0 0"/>
              <a:gd name="T0" fmla="*/ 360 256 1"/>
              <a:gd name="T1" fmla="*/ 0 256 1"/>
              <a:gd name="G5" fmla="+- G2 T0 T1"/>
              <a:gd name="G6" fmla="?: G2 G2 G5"/>
              <a:gd name="G7" fmla="+- 0 0 G6"/>
              <a:gd name="G8" fmla="+- 0 0 0"/>
              <a:gd name="G9" fmla="+- 0 0 0"/>
              <a:gd name="G10" fmla="+- 0 0 2700"/>
              <a:gd name="G11" fmla="cos G10 0"/>
              <a:gd name="G12" fmla="sin G10 0"/>
              <a:gd name="G13" fmla="cos 13500 0"/>
              <a:gd name="G14" fmla="sin 13500 0"/>
              <a:gd name="G15" fmla="+- G11 10800 0"/>
              <a:gd name="G16" fmla="+- G12 10800 0"/>
              <a:gd name="G17" fmla="+- G13 10800 0"/>
              <a:gd name="G18" fmla="+- G14 10800 0"/>
              <a:gd name="G19" fmla="*/ 0 1 2"/>
              <a:gd name="G20" fmla="+- G19 5400 0"/>
              <a:gd name="G21" fmla="cos G20 0"/>
              <a:gd name="G22" fmla="sin G20 0"/>
              <a:gd name="G23" fmla="+- G21 10800 0"/>
              <a:gd name="G24" fmla="+- G12 G23 G22"/>
              <a:gd name="G25" fmla="+- G22 G23 G11"/>
              <a:gd name="G26" fmla="cos 10800 0"/>
              <a:gd name="G27" fmla="sin 10800 0"/>
              <a:gd name="G28" fmla="cos 0 0"/>
              <a:gd name="G29" fmla="sin 0 0"/>
              <a:gd name="G30" fmla="+- G26 10800 0"/>
              <a:gd name="G31" fmla="+- G27 10800 0"/>
              <a:gd name="G32" fmla="+- G28 10800 0"/>
              <a:gd name="G33" fmla="+- G29 10800 0"/>
              <a:gd name="G34" fmla="+- G19 5400 0"/>
              <a:gd name="G35" fmla="cos G34 0"/>
              <a:gd name="G36" fmla="sin G34 0"/>
              <a:gd name="G37" fmla="+/ 0 0 2"/>
              <a:gd name="T2" fmla="*/ 180 256 1"/>
              <a:gd name="T3" fmla="*/ 0 256 1"/>
              <a:gd name="G38" fmla="+- G37 T2 T3"/>
              <a:gd name="G39" fmla="?: G2 G37 G38"/>
              <a:gd name="G40" fmla="cos 10800 G39"/>
              <a:gd name="G41" fmla="sin 10800 G39"/>
              <a:gd name="G42" fmla="cos 0 G39"/>
              <a:gd name="G43" fmla="sin 0 G39"/>
              <a:gd name="G44" fmla="+- G40 10800 0"/>
              <a:gd name="G45" fmla="+- G41 10800 0"/>
              <a:gd name="G46" fmla="+- G42 10800 0"/>
              <a:gd name="G47" fmla="+- G43 10800 0"/>
              <a:gd name="G48" fmla="+- G35 10800 0"/>
              <a:gd name="G49" fmla="+- G36 10800 0"/>
              <a:gd name="T4" fmla="*/ 133352 w 266703"/>
              <a:gd name="T5" fmla="*/ 0 h 630"/>
              <a:gd name="T6" fmla="*/ 266703 w 266703"/>
              <a:gd name="T7" fmla="*/ 315 h 630"/>
              <a:gd name="T8" fmla="*/ 133352 w 266703"/>
              <a:gd name="T9" fmla="*/ 630 h 630"/>
              <a:gd name="T10" fmla="*/ 0 w 266703"/>
              <a:gd name="T11" fmla="*/ 315 h 630"/>
              <a:gd name="T12" fmla="*/ 0 w 266703"/>
              <a:gd name="T13" fmla="*/ 0 h 630"/>
              <a:gd name="T14" fmla="*/ 266703 w 266703"/>
              <a:gd name="T15" fmla="*/ 630 h 630"/>
              <a:gd name="T16" fmla="*/ 17694720 60000 65536"/>
              <a:gd name="T17" fmla="*/ 0 60000 65536"/>
              <a:gd name="T18" fmla="*/ 5898240 60000 65536"/>
              <a:gd name="T19" fmla="*/ 11796480 60000 65536"/>
              <a:gd name="T20" fmla="*/ 5898240 60000 65536"/>
              <a:gd name="T21" fmla="*/ 17694720 60000 65536"/>
              <a:gd name="T22" fmla="*/ 0 w 266703"/>
              <a:gd name="T23" fmla="*/ 0 h 630"/>
              <a:gd name="T24" fmla="*/ 266703 w 266703"/>
              <a:gd name="T25" fmla="*/ 630 h 630"/>
            </a:gdLst>
            <a:ahLst/>
            <a:cxnLst>
              <a:cxn ang="T16">
                <a:pos x="T4" y="T5"/>
              </a:cxn>
              <a:cxn ang="T17">
                <a:pos x="T6" y="T7"/>
              </a:cxn>
              <a:cxn ang="T18">
                <a:pos x="T8" y="T9"/>
              </a:cxn>
              <a:cxn ang="T19">
                <a:pos x="T10" y="T11"/>
              </a:cxn>
              <a:cxn ang="T20">
                <a:pos x="T12" y="T13"/>
              </a:cxn>
              <a:cxn ang="T21">
                <a:pos x="T14" y="T15"/>
              </a:cxn>
            </a:cxnLst>
            <a:rect l="T22" t="T23" r="T24" b="T25"/>
            <a:pathLst/>
          </a:custGeom>
          <a:noFill/>
          <a:ln w="9528">
            <a:solidFill>
              <a:srgbClr val="000000"/>
            </a:solidFill>
            <a:round/>
            <a:headEnd/>
            <a:tailEnd type="arrow" w="med" len="med"/>
          </a:ln>
        </p:spPr>
        <p:txBody>
          <a:bodyPr rot="0" vert="horz" wrap="square" lIns="91440" tIns="45720" rIns="91440" bIns="45720" anchor="t" anchorCtr="0" upright="1">
            <a:noAutofit/>
          </a:bodyPr>
          <a:lstStyle/>
          <a:p>
            <a:endParaRPr lang="hu-HU"/>
          </a:p>
        </p:txBody>
      </p:sp>
      <p:sp>
        <p:nvSpPr>
          <p:cNvPr id="14" name="Szabadkézi sokszög 13"/>
          <p:cNvSpPr>
            <a:spLocks/>
          </p:cNvSpPr>
          <p:nvPr/>
        </p:nvSpPr>
        <p:spPr bwMode="auto">
          <a:xfrm>
            <a:off x="9771876" y="7676489"/>
            <a:ext cx="244475" cy="0"/>
          </a:xfrm>
          <a:custGeom>
            <a:avLst/>
            <a:gdLst>
              <a:gd name="G0" fmla="+- 0 0 0"/>
              <a:gd name="G1" fmla="+- 0 0 0"/>
              <a:gd name="G2" fmla="+- 0 0 0"/>
              <a:gd name="G3" fmla="+- 10800 0 0"/>
              <a:gd name="G4" fmla="+- 0 0 0"/>
              <a:gd name="T0" fmla="*/ 360 256 1"/>
              <a:gd name="T1" fmla="*/ 0 256 1"/>
              <a:gd name="G5" fmla="+- G2 T0 T1"/>
              <a:gd name="G6" fmla="?: G2 G2 G5"/>
              <a:gd name="G7" fmla="+- 0 0 G6"/>
              <a:gd name="G8" fmla="+- 0 0 0"/>
              <a:gd name="G9" fmla="+- 0 0 0"/>
              <a:gd name="G10" fmla="+- 0 0 2700"/>
              <a:gd name="G11" fmla="cos G10 0"/>
              <a:gd name="G12" fmla="sin G10 0"/>
              <a:gd name="G13" fmla="cos 13500 0"/>
              <a:gd name="G14" fmla="sin 13500 0"/>
              <a:gd name="G15" fmla="+- G11 10800 0"/>
              <a:gd name="G16" fmla="+- G12 10800 0"/>
              <a:gd name="G17" fmla="+- G13 10800 0"/>
              <a:gd name="G18" fmla="+- G14 10800 0"/>
              <a:gd name="G19" fmla="*/ 0 1 2"/>
              <a:gd name="G20" fmla="+- G19 5400 0"/>
              <a:gd name="G21" fmla="cos G20 0"/>
              <a:gd name="G22" fmla="sin G20 0"/>
              <a:gd name="G23" fmla="+- G21 10800 0"/>
              <a:gd name="G24" fmla="+- G12 G23 G22"/>
              <a:gd name="G25" fmla="+- G22 G23 G11"/>
              <a:gd name="G26" fmla="cos 10800 0"/>
              <a:gd name="G27" fmla="sin 10800 0"/>
              <a:gd name="G28" fmla="cos 0 0"/>
              <a:gd name="G29" fmla="sin 0 0"/>
              <a:gd name="G30" fmla="+- G26 10800 0"/>
              <a:gd name="G31" fmla="+- G27 10800 0"/>
              <a:gd name="G32" fmla="+- G28 10800 0"/>
              <a:gd name="G33" fmla="+- G29 10800 0"/>
              <a:gd name="G34" fmla="+- G19 5400 0"/>
              <a:gd name="G35" fmla="cos G34 0"/>
              <a:gd name="G36" fmla="sin G34 0"/>
              <a:gd name="G37" fmla="+/ 0 0 2"/>
              <a:gd name="T2" fmla="*/ 180 256 1"/>
              <a:gd name="T3" fmla="*/ 0 256 1"/>
              <a:gd name="G38" fmla="+- G37 T2 T3"/>
              <a:gd name="G39" fmla="?: G2 G37 G38"/>
              <a:gd name="G40" fmla="cos 10800 G39"/>
              <a:gd name="G41" fmla="sin 10800 G39"/>
              <a:gd name="G42" fmla="cos 0 G39"/>
              <a:gd name="G43" fmla="sin 0 G39"/>
              <a:gd name="G44" fmla="+- G40 10800 0"/>
              <a:gd name="G45" fmla="+- G41 10800 0"/>
              <a:gd name="G46" fmla="+- G42 10800 0"/>
              <a:gd name="G47" fmla="+- G43 10800 0"/>
              <a:gd name="G48" fmla="+- G35 10800 0"/>
              <a:gd name="G49" fmla="+- G36 10800 0"/>
              <a:gd name="T4" fmla="*/ 122557 w 245114"/>
              <a:gd name="T5" fmla="*/ 0 h 630"/>
              <a:gd name="T6" fmla="*/ 245114 w 245114"/>
              <a:gd name="T7" fmla="*/ 315 h 630"/>
              <a:gd name="T8" fmla="*/ 122557 w 245114"/>
              <a:gd name="T9" fmla="*/ 630 h 630"/>
              <a:gd name="T10" fmla="*/ 0 w 245114"/>
              <a:gd name="T11" fmla="*/ 315 h 630"/>
              <a:gd name="T12" fmla="*/ 0 w 245114"/>
              <a:gd name="T13" fmla="*/ 0 h 630"/>
              <a:gd name="T14" fmla="*/ 245114 w 245114"/>
              <a:gd name="T15" fmla="*/ 630 h 630"/>
              <a:gd name="T16" fmla="*/ 17694720 60000 65536"/>
              <a:gd name="T17" fmla="*/ 0 60000 65536"/>
              <a:gd name="T18" fmla="*/ 5898240 60000 65536"/>
              <a:gd name="T19" fmla="*/ 11796480 60000 65536"/>
              <a:gd name="T20" fmla="*/ 5898240 60000 65536"/>
              <a:gd name="T21" fmla="*/ 17694720 60000 65536"/>
              <a:gd name="T22" fmla="*/ 0 w 245114"/>
              <a:gd name="T23" fmla="*/ 0 h 630"/>
              <a:gd name="T24" fmla="*/ 245114 w 245114"/>
              <a:gd name="T25" fmla="*/ 630 h 630"/>
            </a:gdLst>
            <a:ahLst/>
            <a:cxnLst>
              <a:cxn ang="T16">
                <a:pos x="T4" y="T5"/>
              </a:cxn>
              <a:cxn ang="T17">
                <a:pos x="T6" y="T7"/>
              </a:cxn>
              <a:cxn ang="T18">
                <a:pos x="T8" y="T9"/>
              </a:cxn>
              <a:cxn ang="T19">
                <a:pos x="T10" y="T11"/>
              </a:cxn>
              <a:cxn ang="T20">
                <a:pos x="T12" y="T13"/>
              </a:cxn>
              <a:cxn ang="T21">
                <a:pos x="T14" y="T15"/>
              </a:cxn>
            </a:cxnLst>
            <a:rect l="T22" t="T23" r="T24" b="T25"/>
            <a:pathLst/>
          </a:custGeom>
          <a:noFill/>
          <a:ln w="9528">
            <a:solidFill>
              <a:srgbClr val="000000"/>
            </a:solidFill>
            <a:round/>
            <a:headEnd/>
            <a:tailEnd type="arrow" w="med" len="med"/>
          </a:ln>
        </p:spPr>
        <p:txBody>
          <a:bodyPr rot="0" vert="horz" wrap="square" lIns="91440" tIns="45720" rIns="91440" bIns="45720" anchor="t" anchorCtr="0" upright="1">
            <a:noAutofit/>
          </a:bodyPr>
          <a:lstStyle/>
          <a:p>
            <a:endParaRPr lang="hu-HU"/>
          </a:p>
        </p:txBody>
      </p:sp>
      <p:grpSp>
        <p:nvGrpSpPr>
          <p:cNvPr id="22" name="Csoportba foglalás 21"/>
          <p:cNvGrpSpPr/>
          <p:nvPr/>
        </p:nvGrpSpPr>
        <p:grpSpPr>
          <a:xfrm>
            <a:off x="1727098" y="3212976"/>
            <a:ext cx="8456854" cy="2682182"/>
            <a:chOff x="677664" y="3768114"/>
            <a:chExt cx="7814686" cy="2021556"/>
          </a:xfrm>
        </p:grpSpPr>
        <p:sp>
          <p:nvSpPr>
            <p:cNvPr id="4" name="Szövegdoboz 3"/>
            <p:cNvSpPr txBox="1"/>
            <p:nvPr/>
          </p:nvSpPr>
          <p:spPr>
            <a:xfrm>
              <a:off x="677664" y="4074974"/>
              <a:ext cx="1224136" cy="556730"/>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hu-HU" sz="1400" dirty="0" err="1">
                  <a:latin typeface="Arial" panose="020B0604020202020204" pitchFamily="34" charset="0"/>
                  <a:cs typeface="Arial" panose="020B0604020202020204" pitchFamily="34" charset="0"/>
                </a:rPr>
                <a:t>Endogenous</a:t>
              </a:r>
              <a:r>
                <a:rPr lang="hu-HU" sz="1400" dirty="0">
                  <a:latin typeface="Arial" panose="020B0604020202020204" pitchFamily="34" charset="0"/>
                  <a:cs typeface="Arial" panose="020B0604020202020204" pitchFamily="34" charset="0"/>
                </a:rPr>
                <a:t> </a:t>
              </a:r>
              <a:r>
                <a:rPr lang="hu-HU" sz="1400" dirty="0" err="1">
                  <a:latin typeface="Arial" panose="020B0604020202020204" pitchFamily="34" charset="0"/>
                  <a:cs typeface="Arial" panose="020B0604020202020204" pitchFamily="34" charset="0"/>
                </a:rPr>
                <a:t>influencing</a:t>
              </a:r>
              <a:r>
                <a:rPr lang="hu-HU" sz="1400" dirty="0">
                  <a:latin typeface="Arial" panose="020B0604020202020204" pitchFamily="34" charset="0"/>
                  <a:cs typeface="Arial" panose="020B0604020202020204" pitchFamily="34" charset="0"/>
                </a:rPr>
                <a:t> </a:t>
              </a:r>
              <a:r>
                <a:rPr lang="hu-HU" sz="1400" dirty="0" err="1">
                  <a:latin typeface="Arial" panose="020B0604020202020204" pitchFamily="34" charset="0"/>
                  <a:cs typeface="Arial" panose="020B0604020202020204" pitchFamily="34" charset="0"/>
                </a:rPr>
                <a:t>factors</a:t>
              </a:r>
              <a:endParaRPr lang="hu-HU" sz="1400" dirty="0">
                <a:latin typeface="Arial" panose="020B0604020202020204" pitchFamily="34" charset="0"/>
                <a:cs typeface="Arial" panose="020B0604020202020204" pitchFamily="34" charset="0"/>
              </a:endParaRPr>
            </a:p>
          </p:txBody>
        </p:sp>
        <p:sp>
          <p:nvSpPr>
            <p:cNvPr id="15" name="Szövegdoboz 14"/>
            <p:cNvSpPr txBox="1"/>
            <p:nvPr/>
          </p:nvSpPr>
          <p:spPr>
            <a:xfrm>
              <a:off x="703197" y="5232940"/>
              <a:ext cx="1224136" cy="556730"/>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hu-HU" sz="1400" dirty="0" err="1">
                  <a:latin typeface="Arial" panose="020B0604020202020204" pitchFamily="34" charset="0"/>
                  <a:cs typeface="Arial" panose="020B0604020202020204" pitchFamily="34" charset="0"/>
                </a:rPr>
                <a:t>Exogenous</a:t>
              </a:r>
              <a:r>
                <a:rPr lang="hu-HU" sz="1400" dirty="0">
                  <a:latin typeface="Arial" panose="020B0604020202020204" pitchFamily="34" charset="0"/>
                  <a:cs typeface="Arial" panose="020B0604020202020204" pitchFamily="34" charset="0"/>
                </a:rPr>
                <a:t> </a:t>
              </a:r>
              <a:r>
                <a:rPr lang="hu-HU" sz="1400" dirty="0" err="1">
                  <a:latin typeface="Arial" panose="020B0604020202020204" pitchFamily="34" charset="0"/>
                  <a:cs typeface="Arial" panose="020B0604020202020204" pitchFamily="34" charset="0"/>
                </a:rPr>
                <a:t>influencing</a:t>
              </a:r>
              <a:r>
                <a:rPr lang="hu-HU" sz="1400" dirty="0">
                  <a:latin typeface="Arial" panose="020B0604020202020204" pitchFamily="34" charset="0"/>
                  <a:cs typeface="Arial" panose="020B0604020202020204" pitchFamily="34" charset="0"/>
                </a:rPr>
                <a:t> </a:t>
              </a:r>
              <a:r>
                <a:rPr lang="hu-HU" sz="1400" dirty="0" err="1">
                  <a:latin typeface="Arial" panose="020B0604020202020204" pitchFamily="34" charset="0"/>
                  <a:cs typeface="Arial" panose="020B0604020202020204" pitchFamily="34" charset="0"/>
                </a:rPr>
                <a:t>factors</a:t>
              </a:r>
              <a:endParaRPr lang="hu-HU" sz="1400" dirty="0">
                <a:latin typeface="Arial" panose="020B0604020202020204" pitchFamily="34" charset="0"/>
                <a:cs typeface="Arial" panose="020B0604020202020204" pitchFamily="34" charset="0"/>
              </a:endParaRPr>
            </a:p>
          </p:txBody>
        </p:sp>
        <p:sp>
          <p:nvSpPr>
            <p:cNvPr id="16" name="Szövegdoboz 15"/>
            <p:cNvSpPr txBox="1"/>
            <p:nvPr/>
          </p:nvSpPr>
          <p:spPr>
            <a:xfrm>
              <a:off x="2051720" y="4902539"/>
              <a:ext cx="1224136" cy="231971"/>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hu-HU" sz="1400" dirty="0">
                  <a:latin typeface="Arial" panose="020B0604020202020204" pitchFamily="34" charset="0"/>
                  <a:cs typeface="Arial" panose="020B0604020202020204" pitchFamily="34" charset="0"/>
                </a:rPr>
                <a:t>input</a:t>
              </a:r>
            </a:p>
          </p:txBody>
        </p:sp>
        <p:sp>
          <p:nvSpPr>
            <p:cNvPr id="17" name="Szövegdoboz 16"/>
            <p:cNvSpPr txBox="1"/>
            <p:nvPr/>
          </p:nvSpPr>
          <p:spPr>
            <a:xfrm>
              <a:off x="3524072" y="4687095"/>
              <a:ext cx="1696000" cy="394350"/>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hu-HU" sz="1400" dirty="0" err="1">
                  <a:latin typeface="Arial" panose="020B0604020202020204" pitchFamily="34" charset="0"/>
                  <a:cs typeface="Arial" panose="020B0604020202020204" pitchFamily="34" charset="0"/>
                </a:rPr>
                <a:t>Actual</a:t>
              </a:r>
              <a:r>
                <a:rPr lang="hu-HU" sz="1400" dirty="0">
                  <a:latin typeface="Arial" panose="020B0604020202020204" pitchFamily="34" charset="0"/>
                  <a:cs typeface="Arial" panose="020B0604020202020204" pitchFamily="34" charset="0"/>
                </a:rPr>
                <a:t> </a:t>
              </a:r>
              <a:r>
                <a:rPr lang="hu-HU" sz="1400" dirty="0" err="1">
                  <a:latin typeface="Arial" panose="020B0604020202020204" pitchFamily="34" charset="0"/>
                  <a:cs typeface="Arial" panose="020B0604020202020204" pitchFamily="34" charset="0"/>
                </a:rPr>
                <a:t>purchase</a:t>
              </a:r>
              <a:r>
                <a:rPr lang="hu-HU" sz="1400" dirty="0">
                  <a:latin typeface="Arial" panose="020B0604020202020204" pitchFamily="34" charset="0"/>
                  <a:cs typeface="Arial" panose="020B0604020202020204" pitchFamily="34" charset="0"/>
                </a:rPr>
                <a:t> decision </a:t>
              </a:r>
              <a:r>
                <a:rPr lang="hu-HU" sz="1400" dirty="0" err="1">
                  <a:latin typeface="Arial" panose="020B0604020202020204" pitchFamily="34" charset="0"/>
                  <a:cs typeface="Arial" panose="020B0604020202020204" pitchFamily="34" charset="0"/>
                </a:rPr>
                <a:t>process</a:t>
              </a:r>
              <a:endParaRPr lang="hu-HU" sz="1400" dirty="0">
                <a:latin typeface="Arial" panose="020B0604020202020204" pitchFamily="34" charset="0"/>
                <a:cs typeface="Arial" panose="020B0604020202020204" pitchFamily="34" charset="0"/>
              </a:endParaRPr>
            </a:p>
          </p:txBody>
        </p:sp>
        <p:sp>
          <p:nvSpPr>
            <p:cNvPr id="18" name="Szövegdoboz 17"/>
            <p:cNvSpPr txBox="1"/>
            <p:nvPr/>
          </p:nvSpPr>
          <p:spPr>
            <a:xfrm>
              <a:off x="5468288" y="4925163"/>
              <a:ext cx="1224136" cy="231971"/>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hu-HU" sz="1400" dirty="0">
                  <a:latin typeface="Arial" panose="020B0604020202020204" pitchFamily="34" charset="0"/>
                  <a:cs typeface="Arial" panose="020B0604020202020204" pitchFamily="34" charset="0"/>
                </a:rPr>
                <a:t>output</a:t>
              </a:r>
            </a:p>
          </p:txBody>
        </p:sp>
        <p:sp>
          <p:nvSpPr>
            <p:cNvPr id="19" name="Szövegdoboz 18"/>
            <p:cNvSpPr txBox="1"/>
            <p:nvPr/>
          </p:nvSpPr>
          <p:spPr>
            <a:xfrm>
              <a:off x="7030832" y="4687095"/>
              <a:ext cx="1461518" cy="394350"/>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1400" dirty="0">
                  <a:latin typeface="Arial" panose="020B0604020202020204" pitchFamily="34" charset="0"/>
                  <a:cs typeface="Arial" panose="020B0604020202020204" pitchFamily="34" charset="0"/>
                </a:rPr>
                <a:t>The completed act of purchase</a:t>
              </a:r>
              <a:endParaRPr lang="hu-HU" sz="1400" dirty="0">
                <a:latin typeface="Arial" panose="020B0604020202020204" pitchFamily="34" charset="0"/>
                <a:cs typeface="Arial" panose="020B0604020202020204" pitchFamily="34" charset="0"/>
              </a:endParaRPr>
            </a:p>
          </p:txBody>
        </p:sp>
        <p:sp>
          <p:nvSpPr>
            <p:cNvPr id="20" name="Szövegdoboz 19"/>
            <p:cNvSpPr txBox="1"/>
            <p:nvPr/>
          </p:nvSpPr>
          <p:spPr>
            <a:xfrm>
              <a:off x="3649213" y="3768114"/>
              <a:ext cx="1460068" cy="231971"/>
            </a:xfrm>
            <a:prstGeom prst="rect">
              <a:avLst/>
            </a:prstGeom>
            <a:ln/>
          </p:spPr>
          <p:style>
            <a:lnRef idx="1">
              <a:schemeClr val="accent1"/>
            </a:lnRef>
            <a:fillRef idx="3">
              <a:schemeClr val="accent1"/>
            </a:fillRef>
            <a:effectRef idx="2">
              <a:schemeClr val="accent1"/>
            </a:effectRef>
            <a:fontRef idx="minor">
              <a:schemeClr val="lt1"/>
            </a:fontRef>
          </p:style>
          <p:txBody>
            <a:bodyPr wrap="square" rtlCol="0">
              <a:spAutoFit/>
            </a:bodyPr>
            <a:lstStyle/>
            <a:p>
              <a:pPr algn="ctr"/>
              <a:r>
                <a:rPr lang="hu-HU" sz="1400" dirty="0">
                  <a:latin typeface="Arial" panose="020B0604020202020204" pitchFamily="34" charset="0"/>
                  <a:cs typeface="Arial" panose="020B0604020202020204" pitchFamily="34" charset="0"/>
                </a:rPr>
                <a:t>Black </a:t>
              </a:r>
              <a:r>
                <a:rPr lang="hu-HU" sz="1400" dirty="0" err="1">
                  <a:latin typeface="Arial" panose="020B0604020202020204" pitchFamily="34" charset="0"/>
                  <a:cs typeface="Arial" panose="020B0604020202020204" pitchFamily="34" charset="0"/>
                </a:rPr>
                <a:t>box</a:t>
              </a:r>
              <a:endParaRPr lang="hu-HU" sz="14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27686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983432" y="1449322"/>
            <a:ext cx="9937104" cy="3744415"/>
          </a:xfrm>
        </p:spPr>
        <p:txBody>
          <a:bodyPr>
            <a:normAutofit/>
          </a:bodyPr>
          <a:lstStyle/>
          <a:p>
            <a:pPr marL="457200" lvl="1" indent="0">
              <a:lnSpc>
                <a:spcPct val="100000"/>
              </a:lnSpc>
              <a:buNone/>
            </a:pPr>
            <a:r>
              <a:rPr lang="en-US" sz="3600" b="1" dirty="0">
                <a:solidFill>
                  <a:srgbClr val="00B0F0"/>
                </a:solidFill>
              </a:rPr>
              <a:t>Cultural environment influencing the consumer </a:t>
            </a:r>
          </a:p>
          <a:p>
            <a:pPr marL="457200" lvl="1" indent="0">
              <a:lnSpc>
                <a:spcPct val="100000"/>
              </a:lnSpc>
              <a:buNone/>
            </a:pPr>
            <a:r>
              <a:rPr lang="en-US" dirty="0"/>
              <a:t>In this chapter you will learn </a:t>
            </a:r>
          </a:p>
          <a:p>
            <a:pPr lvl="2">
              <a:lnSpc>
                <a:spcPct val="100000"/>
              </a:lnSpc>
            </a:pPr>
            <a:r>
              <a:rPr lang="en-US" sz="2400" dirty="0"/>
              <a:t>what does culture mean,</a:t>
            </a:r>
          </a:p>
          <a:p>
            <a:pPr lvl="2">
              <a:lnSpc>
                <a:spcPct val="100000"/>
              </a:lnSpc>
            </a:pPr>
            <a:r>
              <a:rPr lang="en-US" sz="2400" dirty="0"/>
              <a:t>learn about the dimensions of culture,</a:t>
            </a:r>
          </a:p>
          <a:p>
            <a:pPr lvl="2">
              <a:lnSpc>
                <a:spcPct val="100000"/>
              </a:lnSpc>
            </a:pPr>
            <a:r>
              <a:rPr lang="en-US" sz="2400" dirty="0"/>
              <a:t>Learn about the relationship between culture and values.</a:t>
            </a:r>
            <a:endParaRPr lang="hu-HU" sz="2400" dirty="0"/>
          </a:p>
        </p:txBody>
      </p:sp>
      <p:sp>
        <p:nvSpPr>
          <p:cNvPr id="7" name="Cím 1"/>
          <p:cNvSpPr txBox="1">
            <a:spLocks/>
          </p:cNvSpPr>
          <p:nvPr/>
        </p:nvSpPr>
        <p:spPr>
          <a:xfrm>
            <a:off x="1703512" y="5334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
        <p:nvSpPr>
          <p:cNvPr id="8" name="Cím 1"/>
          <p:cNvSpPr txBox="1">
            <a:spLocks/>
          </p:cNvSpPr>
          <p:nvPr/>
        </p:nvSpPr>
        <p:spPr>
          <a:xfrm>
            <a:off x="1855912" y="685800"/>
            <a:ext cx="8856984" cy="1815480"/>
          </a:xfrm>
          <a:prstGeom prst="rect">
            <a:avLst/>
          </a:prstGeom>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defRPr/>
            </a:pPr>
            <a:br>
              <a:rPr lang="hu-HU" sz="4000">
                <a:solidFill>
                  <a:prstClr val="white"/>
                </a:solidFill>
                <a:latin typeface="Century Gothic" panose="020B0502020202020204"/>
              </a:rPr>
            </a:br>
            <a:endParaRPr lang="hu-HU" sz="4000" dirty="0">
              <a:solidFill>
                <a:prstClr val="white"/>
              </a:solidFill>
              <a:latin typeface="Century Gothic" panose="020B0502020202020204"/>
            </a:endParaRPr>
          </a:p>
        </p:txBody>
      </p:sp>
    </p:spTree>
    <p:extLst>
      <p:ext uri="{BB962C8B-B14F-4D97-AF65-F5344CB8AC3E}">
        <p14:creationId xmlns:p14="http://schemas.microsoft.com/office/powerpoint/2010/main" val="3277466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1487488" y="1340768"/>
            <a:ext cx="9721080" cy="4851568"/>
          </a:xfrm>
        </p:spPr>
        <p:txBody>
          <a:bodyPr anchor="t">
            <a:normAutofit/>
          </a:bodyPr>
          <a:lstStyle/>
          <a:p>
            <a:pPr marL="0" indent="0">
              <a:lnSpc>
                <a:spcPct val="100000"/>
              </a:lnSpc>
              <a:buNone/>
            </a:pPr>
            <a:r>
              <a:rPr lang="en-US" sz="2400" b="1" dirty="0">
                <a:solidFill>
                  <a:srgbClr val="00B0F0"/>
                </a:solidFill>
              </a:rPr>
              <a:t>Culture</a:t>
            </a:r>
            <a:r>
              <a:rPr lang="en-US" sz="2400" dirty="0"/>
              <a:t> is a set of customs, beliefs, beliefs and values that guide the </a:t>
            </a:r>
            <a:r>
              <a:rPr lang="en-US" sz="2400" dirty="0" err="1"/>
              <a:t>behaviour</a:t>
            </a:r>
            <a:r>
              <a:rPr lang="en-US" sz="2400" dirty="0"/>
              <a:t> of a society or group of people.</a:t>
            </a:r>
            <a:endParaRPr lang="hu-HU" sz="2400" dirty="0"/>
          </a:p>
          <a:p>
            <a:pPr algn="just" fontAlgn="base">
              <a:lnSpc>
                <a:spcPct val="100000"/>
              </a:lnSpc>
            </a:pPr>
            <a:r>
              <a:rPr lang="en-US" sz="2400" dirty="0"/>
              <a:t>The most commonly mentioned peculiarities of culture are:</a:t>
            </a:r>
          </a:p>
          <a:p>
            <a:pPr lvl="1" algn="just" fontAlgn="base">
              <a:lnSpc>
                <a:spcPct val="100000"/>
              </a:lnSpc>
            </a:pPr>
            <a:r>
              <a:rPr lang="en-US" dirty="0"/>
              <a:t>the result of a </a:t>
            </a:r>
            <a:r>
              <a:rPr lang="en-US" b="1" dirty="0"/>
              <a:t>learning process,</a:t>
            </a:r>
          </a:p>
          <a:p>
            <a:pPr lvl="1" algn="just" fontAlgn="base">
              <a:lnSpc>
                <a:spcPct val="100000"/>
              </a:lnSpc>
            </a:pPr>
            <a:r>
              <a:rPr lang="en-US" b="1" dirty="0"/>
              <a:t>"inherited" from generation to generation,</a:t>
            </a:r>
          </a:p>
          <a:p>
            <a:pPr lvl="1" algn="just" fontAlgn="base">
              <a:lnSpc>
                <a:spcPct val="100000"/>
              </a:lnSpc>
            </a:pPr>
            <a:r>
              <a:rPr lang="en-US" b="1" dirty="0"/>
              <a:t>system of social institutions.</a:t>
            </a:r>
            <a:endParaRPr lang="hu-HU" b="1" dirty="0"/>
          </a:p>
          <a:p>
            <a:pPr fontAlgn="base">
              <a:lnSpc>
                <a:spcPct val="100000"/>
              </a:lnSpc>
            </a:pPr>
            <a:r>
              <a:rPr lang="en-US" sz="2400" dirty="0"/>
              <a:t>Members of a community acquire culture mostly </a:t>
            </a:r>
            <a:r>
              <a:rPr lang="en-US" sz="2400" b="1" dirty="0"/>
              <a:t>through learning</a:t>
            </a:r>
            <a:r>
              <a:rPr lang="en-US" sz="2400" dirty="0"/>
              <a:t>, a process called </a:t>
            </a:r>
            <a:r>
              <a:rPr lang="en-US" sz="2400" b="1" dirty="0"/>
              <a:t>socialization.</a:t>
            </a:r>
          </a:p>
          <a:p>
            <a:pPr fontAlgn="base">
              <a:lnSpc>
                <a:spcPct val="100000"/>
              </a:lnSpc>
            </a:pPr>
            <a:r>
              <a:rPr lang="en-US" sz="2400" dirty="0"/>
              <a:t>Culture can be interpreted at the level of a </a:t>
            </a:r>
            <a:r>
              <a:rPr lang="en-US" sz="2400" b="1" dirty="0"/>
              <a:t>group of countries, nations/countries, regions, ethnicities</a:t>
            </a:r>
            <a:r>
              <a:rPr lang="en-US" sz="2400" dirty="0"/>
              <a:t>, accordingly </a:t>
            </a:r>
            <a:r>
              <a:rPr lang="en-US" sz="2400" b="1" dirty="0"/>
              <a:t>we can talk about macro- and </a:t>
            </a:r>
            <a:r>
              <a:rPr lang="en-US" sz="2400" b="1" dirty="0" err="1"/>
              <a:t>microculture</a:t>
            </a:r>
            <a:r>
              <a:rPr lang="en-US" sz="2400" b="1" dirty="0"/>
              <a:t>.</a:t>
            </a:r>
            <a:endParaRPr lang="hu-HU" sz="2400" b="1" dirty="0"/>
          </a:p>
          <a:p>
            <a:pPr fontAlgn="base">
              <a:lnSpc>
                <a:spcPct val="100000"/>
              </a:lnSpc>
            </a:pPr>
            <a:endParaRPr lang="hu-HU" sz="2400" b="1" dirty="0"/>
          </a:p>
          <a:p>
            <a:pPr fontAlgn="base">
              <a:lnSpc>
                <a:spcPct val="100000"/>
              </a:lnSpc>
            </a:pPr>
            <a:endParaRPr lang="hu-HU" sz="2400" dirty="0"/>
          </a:p>
          <a:p>
            <a:pPr>
              <a:lnSpc>
                <a:spcPct val="100000"/>
              </a:lnSpc>
            </a:pPr>
            <a:endParaRPr lang="hu-HU" sz="2400" b="1" dirty="0"/>
          </a:p>
        </p:txBody>
      </p:sp>
    </p:spTree>
    <p:extLst>
      <p:ext uri="{BB962C8B-B14F-4D97-AF65-F5344CB8AC3E}">
        <p14:creationId xmlns:p14="http://schemas.microsoft.com/office/powerpoint/2010/main" val="4153843218"/>
      </p:ext>
    </p:extLst>
  </p:cSld>
  <p:clrMapOvr>
    <a:masterClrMapping/>
  </p:clrMapOvr>
</p:sld>
</file>

<file path=ppt/theme/theme1.xml><?xml version="1.0" encoding="utf-8"?>
<a:theme xmlns:a="http://schemas.openxmlformats.org/drawingml/2006/main" name="Śablona_prezentace_N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12" id="{0D558C50-51D4-4EF6-88BF-468640285203}" vid="{DC8905DB-F15E-4664-83D4-7E3B5AAF96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19c10944-04f6-4a56-b45b-bf26d6f81d58">
      <Terms xmlns="http://schemas.microsoft.com/office/infopath/2007/PartnerControls"/>
    </lcf76f155ced4ddcb4097134ff3c332f>
    <TaxCatchAll xmlns="62a0cf90-df98-468d-8e62-9dacbd9cd03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um" ma:contentTypeID="0x0101003680334D2C3CA24F9B60010E7D460BC3" ma:contentTypeVersion="14" ma:contentTypeDescription="Új dokumentum létrehozása." ma:contentTypeScope="" ma:versionID="159f34747255fe382f57fc01e5c7e086">
  <xsd:schema xmlns:xsd="http://www.w3.org/2001/XMLSchema" xmlns:xs="http://www.w3.org/2001/XMLSchema" xmlns:p="http://schemas.microsoft.com/office/2006/metadata/properties" xmlns:ns2="19c10944-04f6-4a56-b45b-bf26d6f81d58" xmlns:ns3="62a0cf90-df98-468d-8e62-9dacbd9cd031" targetNamespace="http://schemas.microsoft.com/office/2006/metadata/properties" ma:root="true" ma:fieldsID="72ead364c968a75155ff33fcabe7d437" ns2:_="" ns3:_="">
    <xsd:import namespace="19c10944-04f6-4a56-b45b-bf26d6f81d58"/>
    <xsd:import namespace="62a0cf90-df98-468d-8e62-9dacbd9cd03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SearchPropertie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10944-04f6-4a56-b45b-bf26d6f81d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Képcímkék" ma:readOnly="false" ma:fieldId="{5cf76f15-5ced-4ddc-b409-7134ff3c332f}" ma:taxonomyMulti="true" ma:sspId="42107113-769a-4d15-b935-6d8bd9557b3e" ma:termSetId="09814cd3-568e-fe90-9814-8d621ff8fb84" ma:anchorId="fba54fb3-c3e1-fe81-a776-ca4b69148c4d" ma:open="true" ma:isKeyword="false">
      <xsd:complexType>
        <xsd:sequence>
          <xsd:element ref="pc:Terms" minOccurs="0" maxOccurs="1"/>
        </xsd:sequence>
      </xsd:complex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2a0cf90-df98-468d-8e62-9dacbd9cd031"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3dbb0656-7c38-45e2-9d93-076a736f137d}" ma:internalName="TaxCatchAll" ma:showField="CatchAllData" ma:web="62a0cf90-df98-468d-8e62-9dacbd9cd031">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Résztvevők"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Megosztva részletekkel"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artalomtípus"/>
        <xsd:element ref="dc:title" minOccurs="0" maxOccurs="1" ma:index="4" ma:displayName="Cím"/>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E93EBA7-EC39-4F26-B031-C9776561D473}">
  <ds:schemaRefs>
    <ds:schemaRef ds:uri="http://schemas.microsoft.com/sharepoint/v3/contenttype/forms"/>
  </ds:schemaRefs>
</ds:datastoreItem>
</file>

<file path=customXml/itemProps2.xml><?xml version="1.0" encoding="utf-8"?>
<ds:datastoreItem xmlns:ds="http://schemas.openxmlformats.org/officeDocument/2006/customXml" ds:itemID="{51E0A4AE-8197-41F7-B86F-8D01A4DC59A5}">
  <ds:schemaRefs>
    <ds:schemaRef ds:uri="62a0cf90-df98-468d-8e62-9dacbd9cd031"/>
    <ds:schemaRef ds:uri="http://purl.org/dc/elements/1.1/"/>
    <ds:schemaRef ds:uri="http://schemas.microsoft.com/office/2006/metadata/properties"/>
    <ds:schemaRef ds:uri="19c10944-04f6-4a56-b45b-bf26d6f81d58"/>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CF0B57CC-B168-4C26-B796-1D79F6D6D1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10944-04f6-4a56-b45b-bf26d6f81d58"/>
    <ds:schemaRef ds:uri="62a0cf90-df98-468d-8e62-9dacbd9cd0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Śablona_prezentace_NICE</Template>
  <TotalTime>23576</TotalTime>
  <Words>2919</Words>
  <Application>Microsoft Office PowerPoint</Application>
  <PresentationFormat>Širokoúhlá obrazovka</PresentationFormat>
  <Paragraphs>229</Paragraphs>
  <Slides>29</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29</vt:i4>
      </vt:variant>
    </vt:vector>
  </HeadingPairs>
  <TitlesOfParts>
    <vt:vector size="35" baseType="lpstr">
      <vt:lpstr>Arial</vt:lpstr>
      <vt:lpstr>Calibri</vt:lpstr>
      <vt:lpstr>Calibri Light</vt:lpstr>
      <vt:lpstr>Century Gothic</vt:lpstr>
      <vt:lpstr>Wingdings 3</vt:lpstr>
      <vt:lpstr>Śablona_prezentace_NICE</vt:lpstr>
      <vt:lpstr> </vt:lpstr>
      <vt:lpstr>Outline of the lesson:</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Case study:</vt:lpstr>
      <vt:lpstr>Follow-up questions</vt:lpstr>
      <vt:lpstr>Prezentace aplikace PowerPoint</vt:lpstr>
    </vt:vector>
  </TitlesOfParts>
  <Company>BOPMH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Magyarország Alaptörvénye (2011. április 25.) Isten, áldd meg a magyart!</dc:title>
  <dc:creator>Dr. Kohlhoffer-Mizser Csilla</dc:creator>
  <cp:lastModifiedBy>Kulihova Kublova Tereza</cp:lastModifiedBy>
  <cp:revision>170</cp:revision>
  <dcterms:created xsi:type="dcterms:W3CDTF">2014-02-19T13:51:38Z</dcterms:created>
  <dcterms:modified xsi:type="dcterms:W3CDTF">2023-09-25T13:12:45Z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0x0101003680334D2C3CA24F9B60010E7D460BC3</vt:lpwstr>
  </property>
</Properties>
</file>