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5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347" r:id="rId28"/>
    <p:sldId id="292" r:id="rId29"/>
    <p:sldId id="293" r:id="rId30"/>
    <p:sldId id="348" r:id="rId31"/>
    <p:sldId id="296" r:id="rId32"/>
    <p:sldId id="297" r:id="rId33"/>
    <p:sldId id="299" r:id="rId34"/>
    <p:sldId id="300" r:id="rId35"/>
    <p:sldId id="301" r:id="rId36"/>
    <p:sldId id="302" r:id="rId37"/>
    <p:sldId id="303" r:id="rId38"/>
    <p:sldId id="305" r:id="rId39"/>
    <p:sldId id="308" r:id="rId40"/>
    <p:sldId id="312" r:id="rId41"/>
    <p:sldId id="349" r:id="rId42"/>
    <p:sldId id="316" r:id="rId43"/>
    <p:sldId id="317" r:id="rId44"/>
    <p:sldId id="318" r:id="rId45"/>
    <p:sldId id="319" r:id="rId46"/>
    <p:sldId id="320" r:id="rId47"/>
    <p:sldId id="321" r:id="rId48"/>
    <p:sldId id="323" r:id="rId49"/>
    <p:sldId id="337" r:id="rId50"/>
    <p:sldId id="338" r:id="rId51"/>
    <p:sldId id="342" r:id="rId52"/>
    <p:sldId id="346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60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352BAC-DDDD-4C82-87EE-7CA1ACBB660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11115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E3F17A-CF66-407F-818C-AB52BFDAC863}" type="slidenum">
              <a:rPr lang="pl-PL" altLang="pl-PL" smtClean="0"/>
              <a:pPr/>
              <a:t>1</a:t>
            </a:fld>
            <a:endParaRPr lang="pl-PL" altLang="pl-PL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3824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7009BA-E148-492B-ABC0-AE9D04D3B38D}" type="slidenum">
              <a:rPr lang="pl-PL" altLang="pl-PL" smtClean="0"/>
              <a:pPr/>
              <a:t>10</a:t>
            </a:fld>
            <a:endParaRPr lang="pl-PL" altLang="pl-PL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2130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26094-3A5F-4CD7-A899-E1F52E3BE71D}" type="slidenum">
              <a:rPr lang="pl-PL" altLang="pl-PL" smtClean="0"/>
              <a:pPr/>
              <a:t>11</a:t>
            </a:fld>
            <a:endParaRPr lang="pl-PL" altLang="pl-PL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1297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26CF61-634B-40B8-98A5-DEB7574B1B22}" type="slidenum">
              <a:rPr lang="pl-PL" altLang="pl-PL" smtClean="0"/>
              <a:pPr/>
              <a:t>12</a:t>
            </a:fld>
            <a:endParaRPr lang="pl-PL" altLang="pl-PL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4280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5EB694-BBA2-4CA6-B6E8-BE149833EB44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5666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D5184E-73BC-4FA5-B9AA-554EE3B1DA69}" type="slidenum">
              <a:rPr lang="pl-PL" altLang="pl-PL" smtClean="0"/>
              <a:pPr/>
              <a:t>14</a:t>
            </a:fld>
            <a:endParaRPr lang="pl-PL" altLang="pl-PL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816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4B7CD1-EB48-4E22-9B0E-CC9F36DAD88C}" type="slidenum">
              <a:rPr lang="pl-PL" altLang="pl-PL" smtClean="0"/>
              <a:pPr/>
              <a:t>15</a:t>
            </a:fld>
            <a:endParaRPr lang="pl-PL" altLang="pl-PL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3341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6233C8-2645-47AD-8762-ADF48F8FD046}" type="slidenum">
              <a:rPr lang="pl-PL" altLang="pl-PL" smtClean="0"/>
              <a:pPr/>
              <a:t>16</a:t>
            </a:fld>
            <a:endParaRPr lang="pl-PL" altLang="pl-P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4394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FE3237-0B64-4661-B7B5-D40D767C2B96}" type="slidenum">
              <a:rPr lang="pl-PL" altLang="pl-PL" smtClean="0"/>
              <a:pPr/>
              <a:t>17</a:t>
            </a:fld>
            <a:endParaRPr lang="pl-PL" altLang="pl-PL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2738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318D3A-80E1-4CDD-AC7D-E5957F08ABBF}" type="slidenum">
              <a:rPr lang="pl-PL" altLang="pl-PL" smtClean="0"/>
              <a:pPr/>
              <a:t>18</a:t>
            </a:fld>
            <a:endParaRPr lang="pl-PL" altLang="pl-PL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8034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08040D-03FA-48D3-9447-E87B2C049B36}" type="slidenum">
              <a:rPr lang="pl-PL" altLang="pl-PL" smtClean="0"/>
              <a:pPr/>
              <a:t>19</a:t>
            </a:fld>
            <a:endParaRPr lang="pl-PL" altLang="pl-PL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210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00E67-8A9E-4A6E-980F-B00F76BAE3F8}" type="slidenum">
              <a:rPr lang="pl-PL" altLang="pl-PL" smtClean="0"/>
              <a:pPr/>
              <a:t>2</a:t>
            </a:fld>
            <a:endParaRPr lang="pl-PL" altLang="pl-PL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821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5DF53E-1090-4783-9A08-5258A1180666}" type="slidenum">
              <a:rPr lang="pl-PL" altLang="pl-PL" smtClean="0"/>
              <a:pPr/>
              <a:t>20</a:t>
            </a:fld>
            <a:endParaRPr lang="pl-PL" altLang="pl-PL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2792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5A106C-8488-4C37-88C3-424AFE1C2806}" type="slidenum">
              <a:rPr lang="pl-PL" altLang="pl-PL" smtClean="0"/>
              <a:pPr/>
              <a:t>21</a:t>
            </a:fld>
            <a:endParaRPr lang="pl-PL" altLang="pl-PL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11714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D24EC7-C16F-48DB-B7F9-8EEA7E58E216}" type="slidenum">
              <a:rPr lang="pl-PL" altLang="pl-PL" smtClean="0"/>
              <a:pPr/>
              <a:t>22</a:t>
            </a:fld>
            <a:endParaRPr lang="pl-PL" altLang="pl-PL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97678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23DC8B-EFD3-4F28-B2A2-32C7242C68A7}" type="slidenum">
              <a:rPr lang="pl-PL" altLang="pl-PL" smtClean="0"/>
              <a:pPr/>
              <a:t>23</a:t>
            </a:fld>
            <a:endParaRPr lang="pl-PL" altLang="pl-PL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46918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2E45E3-B82A-4A14-9B8A-5B7B049B8C64}" type="slidenum">
              <a:rPr lang="pl-PL" altLang="pl-PL" smtClean="0"/>
              <a:pPr/>
              <a:t>24</a:t>
            </a:fld>
            <a:endParaRPr lang="pl-PL" altLang="pl-PL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943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71997B-793B-44BD-83FB-6A9D57BCF822}" type="slidenum">
              <a:rPr lang="pl-PL" altLang="pl-PL" smtClean="0"/>
              <a:pPr/>
              <a:t>25</a:t>
            </a:fld>
            <a:endParaRPr lang="pl-PL" altLang="pl-PL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93026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FFB81-19F1-4ADF-8BA7-C3CB78E8CBBB}" type="slidenum">
              <a:rPr lang="pl-PL" altLang="pl-PL" smtClean="0"/>
              <a:pPr/>
              <a:t>26</a:t>
            </a:fld>
            <a:endParaRPr lang="pl-PL" altLang="pl-PL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13520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FFB81-19F1-4ADF-8BA7-C3CB78E8CBBB}" type="slidenum">
              <a:rPr lang="pl-PL" altLang="pl-PL" smtClean="0"/>
              <a:pPr/>
              <a:t>27</a:t>
            </a:fld>
            <a:endParaRPr lang="pl-PL" altLang="pl-PL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62474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026312-6330-455D-AEEA-6FE933C1FE83}" type="slidenum">
              <a:rPr lang="pl-PL" altLang="pl-PL" smtClean="0"/>
              <a:pPr/>
              <a:t>28</a:t>
            </a:fld>
            <a:endParaRPr lang="pl-PL" altLang="pl-PL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0114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70BB31-AFF4-42D6-8873-D6031B95E03E}" type="slidenum">
              <a:rPr lang="pl-PL" altLang="pl-PL" smtClean="0"/>
              <a:pPr/>
              <a:t>29</a:t>
            </a:fld>
            <a:endParaRPr lang="pl-PL" altLang="pl-PL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956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CA01FD-0A6C-43B2-B2CB-5532996276BF}" type="slidenum">
              <a:rPr lang="pl-PL" altLang="pl-PL" smtClean="0"/>
              <a:pPr/>
              <a:t>3</a:t>
            </a:fld>
            <a:endParaRPr lang="pl-PL" altLang="pl-PL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22579776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FFB81-19F1-4ADF-8BA7-C3CB78E8CBBB}" type="slidenum">
              <a:rPr lang="pl-PL" altLang="pl-PL" smtClean="0"/>
              <a:pPr/>
              <a:t>30</a:t>
            </a:fld>
            <a:endParaRPr lang="pl-PL" altLang="pl-PL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80352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8D604B-42C6-4D71-AA4C-2D396B6B3271}" type="slidenum">
              <a:rPr lang="pl-PL" altLang="pl-PL" smtClean="0"/>
              <a:pPr/>
              <a:t>31</a:t>
            </a:fld>
            <a:endParaRPr lang="pl-PL" altLang="pl-PL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52627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A7FD04-E8D3-4C58-91C4-D13AC7D3AB8E}" type="slidenum">
              <a:rPr lang="pl-PL" altLang="pl-PL" smtClean="0"/>
              <a:pPr/>
              <a:t>32</a:t>
            </a:fld>
            <a:endParaRPr lang="pl-PL" altLang="pl-PL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87554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725DA3-E1CB-43CA-A33D-3D838AA151C9}" type="slidenum">
              <a:rPr lang="pl-PL" altLang="pl-PL" smtClean="0"/>
              <a:pPr/>
              <a:t>33</a:t>
            </a:fld>
            <a:endParaRPr lang="pl-PL" altLang="pl-PL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90954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35D2CC-2210-448C-A857-469F0339ED6A}" type="slidenum">
              <a:rPr lang="pl-PL" altLang="pl-PL" smtClean="0"/>
              <a:pPr/>
              <a:t>34</a:t>
            </a:fld>
            <a:endParaRPr lang="pl-PL" altLang="pl-PL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 sz="600"/>
          </a:p>
        </p:txBody>
      </p:sp>
    </p:spTree>
    <p:extLst>
      <p:ext uri="{BB962C8B-B14F-4D97-AF65-F5344CB8AC3E}">
        <p14:creationId xmlns:p14="http://schemas.microsoft.com/office/powerpoint/2010/main" val="19080832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B6C465-ED7B-4256-AB11-EE89A4FE52C5}" type="slidenum">
              <a:rPr lang="pl-PL" altLang="pl-PL" smtClean="0"/>
              <a:pPr/>
              <a:t>35</a:t>
            </a:fld>
            <a:endParaRPr lang="pl-PL" altLang="pl-PL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84698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182CB5-C631-4416-8E7F-0F71B40A1167}" type="slidenum">
              <a:rPr lang="pl-PL" altLang="pl-PL" smtClean="0"/>
              <a:pPr/>
              <a:t>36</a:t>
            </a:fld>
            <a:endParaRPr lang="pl-PL" altLang="pl-PL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460678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5DD1B4-7B95-4A47-A4CD-DC02B7B3D35A}" type="slidenum">
              <a:rPr lang="pl-PL" altLang="pl-PL" smtClean="0"/>
              <a:pPr/>
              <a:t>37</a:t>
            </a:fld>
            <a:endParaRPr lang="pl-PL" altLang="pl-PL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063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26D55-C7F5-42B6-884D-0F019E4A002C}" type="slidenum">
              <a:rPr lang="pl-PL" altLang="pl-PL" smtClean="0"/>
              <a:pPr/>
              <a:t>38</a:t>
            </a:fld>
            <a:endParaRPr lang="pl-PL" altLang="pl-PL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sz="1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0321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89A9C8-3630-4F72-BE8D-1561D8B14CA8}" type="slidenum">
              <a:rPr lang="pl-PL" altLang="pl-PL" smtClean="0"/>
              <a:pPr/>
              <a:t>39</a:t>
            </a:fld>
            <a:endParaRPr lang="pl-PL" altLang="pl-PL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3191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CD7F3A-6040-485A-88EC-6F8DFEE9E1DA}" type="slidenum">
              <a:rPr lang="pl-PL" altLang="pl-PL" smtClean="0"/>
              <a:pPr/>
              <a:t>4</a:t>
            </a:fld>
            <a:endParaRPr lang="pl-PL" altLang="pl-PL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900"/>
          </a:p>
        </p:txBody>
      </p:sp>
    </p:spTree>
    <p:extLst>
      <p:ext uri="{BB962C8B-B14F-4D97-AF65-F5344CB8AC3E}">
        <p14:creationId xmlns:p14="http://schemas.microsoft.com/office/powerpoint/2010/main" val="6656977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63468C-6780-4A63-BADB-B2651F9519F8}" type="slidenum">
              <a:rPr lang="pl-PL" altLang="pl-PL" smtClean="0"/>
              <a:pPr/>
              <a:t>40</a:t>
            </a:fld>
            <a:endParaRPr lang="pl-PL" altLang="pl-PL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78120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FFB81-19F1-4ADF-8BA7-C3CB78E8CBBB}" type="slidenum">
              <a:rPr lang="pl-PL" altLang="pl-PL" smtClean="0"/>
              <a:pPr/>
              <a:t>41</a:t>
            </a:fld>
            <a:endParaRPr lang="pl-PL" altLang="pl-PL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000488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1BF414-69EF-4473-9D3B-25DE7A7BA327}" type="slidenum">
              <a:rPr lang="pl-PL" altLang="pl-PL" smtClean="0"/>
              <a:pPr/>
              <a:t>42</a:t>
            </a:fld>
            <a:endParaRPr lang="pl-PL" altLang="pl-PL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08954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D553C9-20E3-4E1F-89E0-654379ADCAE4}" type="slidenum">
              <a:rPr lang="pl-PL" altLang="pl-PL" smtClean="0"/>
              <a:pPr/>
              <a:t>43</a:t>
            </a:fld>
            <a:endParaRPr lang="pl-PL" altLang="pl-PL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l-PL" altLang="pl-PL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1592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652504-2C30-418C-838F-221C681E1EF7}" type="slidenum">
              <a:rPr lang="pl-PL" altLang="pl-PL" smtClean="0"/>
              <a:pPr/>
              <a:t>44</a:t>
            </a:fld>
            <a:endParaRPr lang="pl-PL" altLang="pl-PL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35598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F9A619-7DD0-4107-AA6B-AC13A627864C}" type="slidenum">
              <a:rPr lang="pl-PL" altLang="pl-PL" smtClean="0"/>
              <a:pPr/>
              <a:t>45</a:t>
            </a:fld>
            <a:endParaRPr lang="pl-PL" altLang="pl-PL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535940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D8464-5A26-4AD2-8E5D-361C34ABAAB2}" type="slidenum">
              <a:rPr lang="pl-PL" altLang="pl-PL" smtClean="0"/>
              <a:pPr/>
              <a:t>46</a:t>
            </a:fld>
            <a:endParaRPr lang="pl-PL" altLang="pl-PL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17952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FD27CB-6ACF-46BF-B81C-34F8F9A0E11E}" type="slidenum">
              <a:rPr lang="pl-PL" altLang="pl-PL" smtClean="0"/>
              <a:pPr/>
              <a:t>47</a:t>
            </a:fld>
            <a:endParaRPr lang="pl-PL" altLang="pl-PL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868872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57341D-96D3-4960-8A1E-DBB7AD5520E9}" type="slidenum">
              <a:rPr lang="pl-PL" altLang="pl-PL" smtClean="0"/>
              <a:pPr/>
              <a:t>48</a:t>
            </a:fld>
            <a:endParaRPr lang="pl-PL" altLang="pl-PL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98305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228282-C775-4E23-930F-5EB796FEDA3E}" type="slidenum">
              <a:rPr lang="pl-PL" altLang="pl-PL" smtClean="0"/>
              <a:pPr/>
              <a:t>49</a:t>
            </a:fld>
            <a:endParaRPr lang="pl-PL" altLang="pl-PL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7741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0C8191-A5F7-428B-8CE1-957FEF81A8D5}" type="slidenum">
              <a:rPr lang="pl-PL" altLang="pl-PL" smtClean="0"/>
              <a:pPr/>
              <a:t>5</a:t>
            </a:fld>
            <a:endParaRPr lang="pl-PL" altLang="pl-PL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025832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ED60F6-6FD9-4D4F-9256-CB78B4D3A8FE}" type="slidenum">
              <a:rPr lang="pl-PL" altLang="pl-PL" smtClean="0"/>
              <a:pPr/>
              <a:t>50</a:t>
            </a:fld>
            <a:endParaRPr lang="pl-PL" altLang="pl-PL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000" dirty="0"/>
          </a:p>
        </p:txBody>
      </p:sp>
    </p:spTree>
    <p:extLst>
      <p:ext uri="{BB962C8B-B14F-4D97-AF65-F5344CB8AC3E}">
        <p14:creationId xmlns:p14="http://schemas.microsoft.com/office/powerpoint/2010/main" val="62676526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8D81C2-685C-454D-8E1E-D03D39FD3B8D}" type="slidenum">
              <a:rPr lang="pl-PL" altLang="pl-PL" smtClean="0"/>
              <a:pPr/>
              <a:t>51</a:t>
            </a:fld>
            <a:endParaRPr lang="pl-PL" altLang="pl-PL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9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F26674-F080-4D70-9F88-F8B27945A0C7}" type="slidenum">
              <a:rPr lang="pl-PL" altLang="pl-PL" smtClean="0"/>
              <a:pPr/>
              <a:t>6</a:t>
            </a:fld>
            <a:endParaRPr lang="pl-PL" altLang="pl-P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36691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DDCD0F-5A09-4DE6-A4D8-895051C73C9C}" type="slidenum">
              <a:rPr lang="pl-PL" altLang="pl-PL" smtClean="0"/>
              <a:pPr/>
              <a:t>7</a:t>
            </a:fld>
            <a:endParaRPr lang="pl-PL" altLang="pl-PL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9060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4074F9-EF4D-421F-A851-742A8C3812AC}" type="slidenum">
              <a:rPr lang="pl-PL" altLang="pl-PL" smtClean="0"/>
              <a:pPr/>
              <a:t>8</a:t>
            </a:fld>
            <a:endParaRPr lang="pl-PL" altLang="pl-PL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7024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03FD41-9837-48C4-A3A0-EB114F908F8A}" type="slidenum">
              <a:rPr lang="pl-PL" altLang="pl-PL" smtClean="0"/>
              <a:pPr/>
              <a:t>9</a:t>
            </a:fld>
            <a:endParaRPr lang="pl-PL" altLang="pl-PL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74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1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7171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33797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7105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39008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19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pos="9216" userDrawn="1">
          <p15:clr>
            <a:srgbClr val="F26B43"/>
          </p15:clr>
        </p15:guide>
        <p15:guide id="3" pos="1248" userDrawn="1">
          <p15:clr>
            <a:srgbClr val="F26B43"/>
          </p15:clr>
        </p15:guide>
        <p15:guide id="4" pos="115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560" y="2967087"/>
            <a:ext cx="8240513" cy="1470025"/>
          </a:xfrm>
        </p:spPr>
        <p:txBody>
          <a:bodyPr anchor="ctr">
            <a:noAutofit/>
          </a:bodyPr>
          <a:lstStyle/>
          <a:p>
            <a:r>
              <a:rPr lang="pl-PL" altLang="pl-PL" dirty="0"/>
              <a:t>INTERNET BUSINESS</a:t>
            </a:r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2135560" y="4437112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Realised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NICE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 for Inter-Institutional Cooperation in Entrepreneurial Education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/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financed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from the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Erasmus+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1124744"/>
            <a:ext cx="8964092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err="1">
                <a:cs typeface="Tahoma" panose="020B0604030504040204" pitchFamily="34" charset="0"/>
              </a:rPr>
              <a:t>Disadvantages</a:t>
            </a:r>
            <a:r>
              <a:rPr lang="pl-PL" altLang="pl-PL" sz="3300" b="1" dirty="0">
                <a:cs typeface="Tahoma" panose="020B0604030504040204" pitchFamily="34" charset="0"/>
              </a:rPr>
              <a:t> </a:t>
            </a:r>
            <a:r>
              <a:rPr lang="pl-PL" altLang="pl-PL" sz="4000" b="1" dirty="0">
                <a:cs typeface="Tahoma" panose="020B0604030504040204" pitchFamily="34" charset="0"/>
              </a:rPr>
              <a:t>and </a:t>
            </a:r>
            <a:r>
              <a:rPr lang="pl-PL" altLang="pl-PL" sz="4000" b="1" dirty="0" err="1">
                <a:cs typeface="Tahoma" panose="020B0604030504040204" pitchFamily="34" charset="0"/>
              </a:rPr>
              <a:t>inconveniences</a:t>
            </a:r>
            <a:r>
              <a:rPr lang="pl-PL" altLang="pl-PL" sz="4000" b="1" dirty="0">
                <a:cs typeface="Tahoma" panose="020B0604030504040204" pitchFamily="34" charset="0"/>
              </a:rPr>
              <a:t>:</a:t>
            </a:r>
            <a:endParaRPr lang="pl-PL" altLang="pl-PL" sz="40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2128687"/>
            <a:ext cx="8153400" cy="4114800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lack of a security system, 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reliability, 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standards and communication protocols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insufficient telecommunications network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constant evolution and changes of software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difficulties in integrating different systems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expensive internet access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numerous legal problems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customer resistance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insufficient additional services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the possibility of violating traditional interpersonal bonds</a:t>
            </a:r>
            <a:endParaRPr lang="pl-PL" altLang="pl-PL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1301924"/>
            <a:ext cx="7992888" cy="1695028"/>
          </a:xfrm>
        </p:spPr>
        <p:txBody>
          <a:bodyPr>
            <a:normAutofit/>
          </a:bodyPr>
          <a:lstStyle/>
          <a:p>
            <a:pPr algn="l"/>
            <a:r>
              <a:rPr lang="en-US" altLang="pl-PL" sz="4000" b="1" dirty="0"/>
              <a:t>Main categories</a:t>
            </a:r>
            <a:br>
              <a:rPr lang="cs-CZ" altLang="pl-PL" sz="4000" b="1" dirty="0"/>
            </a:br>
            <a:r>
              <a:rPr lang="en-US" altLang="pl-PL" sz="4000" b="1" dirty="0"/>
              <a:t>of electronic economy</a:t>
            </a:r>
            <a:endParaRPr lang="pl-PL" altLang="pl-PL" sz="4000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79576" y="2996952"/>
            <a:ext cx="8087816" cy="3200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pl-PL" sz="2200" dirty="0"/>
              <a:t>Consumer to consumer (</a:t>
            </a:r>
            <a:r>
              <a:rPr lang="en-US" altLang="pl-PL" sz="2200" dirty="0" err="1"/>
              <a:t>C2C</a:t>
            </a:r>
            <a:r>
              <a:rPr lang="en-US" altLang="pl-PL" sz="2200" dirty="0"/>
              <a:t>)</a:t>
            </a:r>
            <a:endParaRPr lang="pl-PL" altLang="pl-PL" sz="2200" dirty="0"/>
          </a:p>
          <a:p>
            <a:pPr>
              <a:spcBef>
                <a:spcPct val="50000"/>
              </a:spcBef>
            </a:pPr>
            <a:r>
              <a:rPr lang="en-US" altLang="pl-PL" sz="2200" dirty="0"/>
              <a:t>Business - business (</a:t>
            </a:r>
            <a:r>
              <a:rPr lang="en-US" altLang="pl-PL" sz="2200" dirty="0" err="1"/>
              <a:t>B2B</a:t>
            </a:r>
            <a:r>
              <a:rPr lang="en-US" altLang="pl-PL" sz="2200" dirty="0"/>
              <a:t>)</a:t>
            </a:r>
            <a:endParaRPr lang="pl-PL" altLang="pl-PL" sz="2200" dirty="0"/>
          </a:p>
          <a:p>
            <a:pPr>
              <a:spcBef>
                <a:spcPct val="50000"/>
              </a:spcBef>
            </a:pPr>
            <a:r>
              <a:rPr lang="en-US" altLang="pl-PL" sz="2200" dirty="0"/>
              <a:t>Business - consumer (</a:t>
            </a:r>
            <a:r>
              <a:rPr lang="en-US" altLang="pl-PL" sz="2200" dirty="0" err="1"/>
              <a:t>B2C</a:t>
            </a:r>
            <a:r>
              <a:rPr lang="en-US" altLang="pl-PL" sz="2200" dirty="0"/>
              <a:t>)</a:t>
            </a:r>
            <a:endParaRPr lang="pl-PL" altLang="pl-PL" sz="2200" dirty="0"/>
          </a:p>
          <a:p>
            <a:pPr>
              <a:spcBef>
                <a:spcPct val="50000"/>
              </a:spcBef>
            </a:pPr>
            <a:r>
              <a:rPr lang="en-US" altLang="pl-PL" sz="2200" dirty="0"/>
              <a:t>Business - public institutions (</a:t>
            </a:r>
            <a:r>
              <a:rPr lang="en-US" altLang="pl-PL" sz="2200" dirty="0" err="1"/>
              <a:t>B2A</a:t>
            </a:r>
            <a:r>
              <a:rPr lang="en-US" altLang="pl-PL" sz="2200" dirty="0"/>
              <a:t>)</a:t>
            </a:r>
            <a:endParaRPr lang="pl-PL" altLang="pl-PL" sz="2200" dirty="0"/>
          </a:p>
          <a:p>
            <a:pPr>
              <a:spcBef>
                <a:spcPct val="50000"/>
              </a:spcBef>
            </a:pPr>
            <a:r>
              <a:rPr lang="en-US" altLang="pl-PL" sz="2200" dirty="0"/>
              <a:t>Consumer – public institutions (</a:t>
            </a:r>
            <a:r>
              <a:rPr lang="en-US" altLang="pl-PL" sz="2200" dirty="0" err="1"/>
              <a:t>C2A</a:t>
            </a:r>
            <a:r>
              <a:rPr lang="en-US" altLang="pl-PL" sz="2200" dirty="0"/>
              <a:t>)</a:t>
            </a:r>
            <a:endParaRPr lang="pl-PL" altLang="pl-PL" sz="2200" dirty="0"/>
          </a:p>
        </p:txBody>
      </p:sp>
    </p:spTree>
  </p:cSld>
  <p:clrMapOvr>
    <a:masterClrMapping/>
  </p:clrMapOvr>
  <p:transition spd="med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0035" y="1877988"/>
            <a:ext cx="7200900" cy="1551012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err="1"/>
              <a:t>Electronic</a:t>
            </a:r>
            <a:r>
              <a:rPr lang="pl-PL" altLang="pl-PL" sz="4000" b="1" dirty="0"/>
              <a:t> market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3371208"/>
            <a:ext cx="8352928" cy="2297113"/>
          </a:xfrm>
        </p:spPr>
        <p:txBody>
          <a:bodyPr>
            <a:normAutofit/>
          </a:bodyPr>
          <a:lstStyle/>
          <a:p>
            <a:r>
              <a:rPr lang="en-US" altLang="pl-PL" sz="2200" b="1" dirty="0"/>
              <a:t>A virtual trading area where transactions are concluded via the network</a:t>
            </a:r>
            <a:endParaRPr lang="pl-PL" altLang="pl-PL" sz="2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6805" y="1245229"/>
            <a:ext cx="7431732" cy="1551012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Major e-</a:t>
            </a:r>
            <a:r>
              <a:rPr lang="pl-PL" altLang="pl-PL" sz="4000" b="1" dirty="0" err="1"/>
              <a:t>marketplace</a:t>
            </a:r>
            <a:r>
              <a:rPr lang="pl-PL" altLang="pl-PL" sz="4000" b="1" dirty="0"/>
              <a:t> </a:t>
            </a:r>
            <a:r>
              <a:rPr lang="pl-PL" altLang="pl-PL" sz="4000" b="1" dirty="0" err="1"/>
              <a:t>solutions</a:t>
            </a:r>
            <a:endParaRPr lang="pl-PL" altLang="pl-PL" sz="40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765425" y="2780928"/>
            <a:ext cx="6661150" cy="34194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altLang="pl-PL" sz="2200" dirty="0" err="1"/>
              <a:t>Auctions</a:t>
            </a:r>
            <a:endParaRPr lang="pl-PL" altLang="pl-PL" sz="2200" dirty="0"/>
          </a:p>
          <a:p>
            <a:pPr>
              <a:lnSpc>
                <a:spcPct val="100000"/>
              </a:lnSpc>
            </a:pPr>
            <a:r>
              <a:rPr lang="pl-PL" altLang="pl-PL" sz="2200" dirty="0" err="1"/>
              <a:t>advertising</a:t>
            </a:r>
            <a:r>
              <a:rPr lang="pl-PL" altLang="pl-PL" sz="2200" dirty="0"/>
              <a:t> </a:t>
            </a:r>
          </a:p>
          <a:p>
            <a:pPr>
              <a:lnSpc>
                <a:spcPct val="100000"/>
              </a:lnSpc>
            </a:pPr>
            <a:r>
              <a:rPr lang="pl-PL" altLang="pl-PL" sz="2200" dirty="0" err="1"/>
              <a:t>Websites</a:t>
            </a:r>
            <a:endParaRPr lang="pl-PL" altLang="pl-PL" sz="2200" dirty="0"/>
          </a:p>
          <a:p>
            <a:pPr>
              <a:lnSpc>
                <a:spcPct val="100000"/>
              </a:lnSpc>
            </a:pPr>
            <a:r>
              <a:rPr lang="pl-PL" altLang="pl-PL" sz="2200" dirty="0"/>
              <a:t>Internet </a:t>
            </a:r>
            <a:r>
              <a:rPr lang="pl-PL" altLang="pl-PL" sz="2200" dirty="0" err="1"/>
              <a:t>shops</a:t>
            </a:r>
            <a:endParaRPr lang="pl-PL" altLang="pl-PL" sz="2200" dirty="0"/>
          </a:p>
          <a:p>
            <a:pPr>
              <a:lnSpc>
                <a:spcPct val="100000"/>
              </a:lnSpc>
            </a:pPr>
            <a:r>
              <a:rPr lang="pl-PL" altLang="pl-PL" sz="2200" dirty="0"/>
              <a:t>shopping </a:t>
            </a:r>
            <a:r>
              <a:rPr lang="pl-PL" altLang="pl-PL" sz="2200" dirty="0" err="1"/>
              <a:t>arcades</a:t>
            </a:r>
            <a:endParaRPr lang="pl-PL" altLang="pl-PL" sz="2200" dirty="0"/>
          </a:p>
          <a:p>
            <a:pPr>
              <a:lnSpc>
                <a:spcPct val="100000"/>
              </a:lnSpc>
            </a:pPr>
            <a:r>
              <a:rPr lang="pl-PL" altLang="pl-PL" sz="2200" dirty="0" err="1"/>
              <a:t>virtual</a:t>
            </a:r>
            <a:r>
              <a:rPr lang="pl-PL" altLang="pl-PL" sz="2200" dirty="0"/>
              <a:t> exchange</a:t>
            </a:r>
          </a:p>
          <a:p>
            <a:pPr>
              <a:lnSpc>
                <a:spcPct val="100000"/>
              </a:lnSpc>
            </a:pPr>
            <a:r>
              <a:rPr lang="pl-PL" altLang="pl-PL" sz="2200" dirty="0" err="1"/>
              <a:t>stendersfair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2097579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INTERNET </a:t>
            </a:r>
            <a:r>
              <a:rPr lang="pl-PL" altLang="pl-PL" sz="4000" b="1" dirty="0" err="1"/>
              <a:t>AUCTION</a:t>
            </a:r>
            <a:endParaRPr lang="pl-PL" altLang="pl-PL" sz="40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3356992"/>
            <a:ext cx="10153128" cy="3791983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pl-PL" sz="2200" dirty="0"/>
              <a:t>a website where transactions take place based on auctions of purchased goods and services</a:t>
            </a:r>
            <a:endParaRPr lang="pl-PL" altLang="pl-PL" sz="2200" dirty="0"/>
          </a:p>
          <a:p>
            <a:pPr marL="609600" indent="-609600">
              <a:buFontTx/>
              <a:buAutoNum type="arabicPeriod"/>
            </a:pPr>
            <a:r>
              <a:rPr lang="en-US" altLang="pl-PL" sz="2200" dirty="0"/>
              <a:t>the bidding process itself for a given product put up for sale on a given auction site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772816"/>
            <a:ext cx="9650288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B2B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2924944"/>
            <a:ext cx="9477452" cy="3791983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„</a:t>
            </a:r>
            <a:r>
              <a:rPr lang="en-US" altLang="pl-PL" sz="2200" dirty="0"/>
              <a:t>a website where transactions take place based on auctions of purchased goods and </a:t>
            </a:r>
            <a:r>
              <a:rPr lang="en-US" altLang="pl-PL" sz="2200" dirty="0" err="1"/>
              <a:t>servicesthe</a:t>
            </a:r>
            <a:r>
              <a:rPr lang="en-US" altLang="pl-PL" sz="2200" dirty="0"/>
              <a:t> bidding process itself for a given product put up for sale on a given auction site</a:t>
            </a:r>
            <a:r>
              <a:rPr lang="pl-PL" altLang="pl-PL" sz="2200" dirty="0"/>
              <a:t>”</a:t>
            </a:r>
          </a:p>
          <a:p>
            <a:endParaRPr lang="pl-PL" altLang="pl-PL" dirty="0"/>
          </a:p>
          <a:p>
            <a:endParaRPr lang="pl-PL" altLang="pl-PL" dirty="0"/>
          </a:p>
          <a:p>
            <a:pPr marL="0" indent="0" algn="r">
              <a:buNone/>
            </a:pPr>
            <a:r>
              <a:rPr lang="pl-PL" altLang="pl-PL" dirty="0"/>
              <a:t>GUS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486" y="1412776"/>
            <a:ext cx="9591114" cy="9430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en-US" altLang="pl-PL" sz="4000" b="1" dirty="0">
                <a:solidFill>
                  <a:srgbClr val="00B0F0"/>
                </a:solidFill>
              </a:rPr>
              <a:t>Marketing activities and the Internet:</a:t>
            </a:r>
            <a:endParaRPr lang="pl-PL" altLang="pl-PL" sz="4000" dirty="0">
              <a:solidFill>
                <a:srgbClr val="00B0F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2492896"/>
            <a:ext cx="9144000" cy="4813300"/>
          </a:xfrm>
        </p:spPr>
        <p:txBody>
          <a:bodyPr>
            <a:normAutofit/>
          </a:bodyPr>
          <a:lstStyle/>
          <a:p>
            <a:pPr lvl="2">
              <a:lnSpc>
                <a:spcPct val="100000"/>
              </a:lnSpc>
            </a:pPr>
            <a:r>
              <a:rPr lang="en-US" altLang="pl-PL" sz="2200" dirty="0"/>
              <a:t>obtaining information for marketing research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adapting products to the individual needs of buyers, 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transmitted to producers via the network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collecting buyer orders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promoting the company and products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creating closer relationships with customers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sending messages by e-mail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searching and browsing pages</a:t>
            </a:r>
            <a:endParaRPr lang="pl-PL" altLang="pl-PL" sz="22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592" y="1556792"/>
            <a:ext cx="8473920" cy="752475"/>
          </a:xfrm>
        </p:spPr>
        <p:txBody>
          <a:bodyPr>
            <a:noAutofit/>
          </a:bodyPr>
          <a:lstStyle/>
          <a:p>
            <a:pPr algn="l"/>
            <a:r>
              <a:rPr lang="en-US" altLang="pl-PL" sz="3600" b="1" dirty="0">
                <a:solidFill>
                  <a:srgbClr val="00B0F0"/>
                </a:solidFill>
              </a:rPr>
              <a:t>Advantages of the Internet as a marketing tool:</a:t>
            </a:r>
            <a:endParaRPr lang="pl-PL" altLang="pl-PL" sz="3600" b="1" dirty="0">
              <a:solidFill>
                <a:srgbClr val="00B0F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2564904"/>
            <a:ext cx="9144000" cy="5373563"/>
          </a:xfrm>
        </p:spPr>
        <p:txBody>
          <a:bodyPr>
            <a:normAutofit/>
          </a:bodyPr>
          <a:lstStyle/>
          <a:p>
            <a:pPr lvl="2"/>
            <a:r>
              <a:rPr lang="en-US" altLang="pl-PL" sz="2200" dirty="0"/>
              <a:t>global reach of influence</a:t>
            </a:r>
            <a:endParaRPr lang="pl-PL" altLang="pl-PL" sz="2200" dirty="0"/>
          </a:p>
          <a:p>
            <a:pPr lvl="2"/>
            <a:r>
              <a:rPr lang="en-US" altLang="pl-PL" sz="2200" dirty="0"/>
              <a:t>the ability to reach many millions of people around the world</a:t>
            </a:r>
            <a:endParaRPr lang="pl-PL" altLang="pl-PL" sz="2200" dirty="0"/>
          </a:p>
          <a:p>
            <a:pPr lvl="2"/>
            <a:r>
              <a:rPr lang="en-US" altLang="pl-PL" sz="2200" dirty="0"/>
              <a:t>no bureaucratic restrictions</a:t>
            </a:r>
            <a:endParaRPr lang="pl-PL" altLang="pl-PL" sz="2200" dirty="0"/>
          </a:p>
          <a:p>
            <a:pPr lvl="2"/>
            <a:r>
              <a:rPr lang="en-US" altLang="pl-PL" sz="2200" dirty="0"/>
              <a:t>reaction speed</a:t>
            </a:r>
            <a:endParaRPr lang="pl-PL" altLang="pl-PL" sz="2200" dirty="0"/>
          </a:p>
          <a:p>
            <a:pPr lvl="2"/>
            <a:r>
              <a:rPr lang="en-US" altLang="pl-PL" sz="2200" dirty="0"/>
              <a:t>multimedia nature</a:t>
            </a:r>
            <a:endParaRPr lang="pl-PL" altLang="pl-PL" sz="2200" dirty="0"/>
          </a:p>
          <a:p>
            <a:pPr lvl="2"/>
            <a:r>
              <a:rPr lang="en-US" altLang="pl-PL" sz="2200" dirty="0"/>
              <a:t>no time limits or advertising space</a:t>
            </a:r>
            <a:endParaRPr lang="pl-PL" altLang="pl-PL" sz="2200" dirty="0"/>
          </a:p>
          <a:p>
            <a:pPr lvl="2"/>
            <a:r>
              <a:rPr lang="en-US" altLang="pl-PL" sz="2200" dirty="0"/>
              <a:t>flexibility of operation</a:t>
            </a:r>
            <a:endParaRPr lang="pl-PL" altLang="pl-PL" sz="2200" dirty="0"/>
          </a:p>
          <a:p>
            <a:pPr lvl="2"/>
            <a:r>
              <a:rPr lang="en-US" altLang="pl-PL" sz="2200" dirty="0"/>
              <a:t>Interactivity</a:t>
            </a:r>
            <a:r>
              <a:rPr lang="pl-PL" altLang="pl-PL" sz="2200" dirty="0"/>
              <a:t> </a:t>
            </a:r>
            <a:r>
              <a:rPr lang="en-US" altLang="pl-PL" sz="2200" dirty="0"/>
              <a:t>low cost of transmission</a:t>
            </a:r>
            <a:endParaRPr lang="pl-PL" altLang="pl-PL" sz="2200" dirty="0"/>
          </a:p>
          <a:p>
            <a:pPr lvl="2"/>
            <a:r>
              <a:rPr lang="en-US" altLang="pl-PL" sz="2200" dirty="0"/>
              <a:t>international standards</a:t>
            </a:r>
            <a:endParaRPr lang="pl-PL" altLang="pl-PL" sz="2200" dirty="0"/>
          </a:p>
          <a:p>
            <a:pPr lvl="2"/>
            <a:r>
              <a:rPr lang="en-US" altLang="pl-PL" sz="2200" dirty="0"/>
              <a:t>environmentally friendly nature</a:t>
            </a:r>
            <a:endParaRPr lang="pl-PL" altLang="pl-PL" sz="22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908720"/>
            <a:ext cx="7200900" cy="1485900"/>
          </a:xfrm>
        </p:spPr>
        <p:txBody>
          <a:bodyPr>
            <a:normAutofit/>
          </a:bodyPr>
          <a:lstStyle/>
          <a:p>
            <a:pPr algn="l"/>
            <a:r>
              <a:rPr lang="en-US" altLang="pl-PL" sz="3600" b="1" dirty="0">
                <a:solidFill>
                  <a:srgbClr val="00B0F0"/>
                </a:solidFill>
              </a:rPr>
              <a:t>The expected benefits of the Internet are:</a:t>
            </a:r>
            <a:endParaRPr lang="pl-PL" altLang="pl-PL" sz="4800" dirty="0">
              <a:solidFill>
                <a:srgbClr val="00B0F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487488" y="2276872"/>
            <a:ext cx="9677400" cy="4114800"/>
          </a:xfrm>
        </p:spPr>
        <p:txBody>
          <a:bodyPr>
            <a:normAutofit/>
          </a:bodyPr>
          <a:lstStyle/>
          <a:p>
            <a:pPr lvl="2">
              <a:lnSpc>
                <a:spcPct val="100000"/>
              </a:lnSpc>
            </a:pPr>
            <a:r>
              <a:rPr lang="en-US" altLang="pl-PL" sz="2200" dirty="0"/>
              <a:t>opportunity to improve the company's image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improvement of the customer service system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searching for new directions of company development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increasing the level of knowledge of the company and its products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execution of transactions via the Internet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development of the company's market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better adaptation to buyer requirements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cost reduction</a:t>
            </a:r>
            <a:endParaRPr lang="pl-PL" altLang="pl-PL" sz="22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841" y="908720"/>
            <a:ext cx="9244136" cy="881062"/>
          </a:xfrm>
        </p:spPr>
        <p:txBody>
          <a:bodyPr>
            <a:noAutofit/>
          </a:bodyPr>
          <a:lstStyle/>
          <a:p>
            <a:pPr algn="l"/>
            <a:r>
              <a:rPr lang="pl-PL" altLang="pl-PL" sz="3600" b="1" dirty="0">
                <a:solidFill>
                  <a:srgbClr val="00B0F0"/>
                </a:solidFill>
              </a:rPr>
              <a:t>Oczekiwane wady/zagrożenia Internetu </a:t>
            </a:r>
            <a:br>
              <a:rPr lang="pl-PL" altLang="pl-PL" sz="3600" b="1" dirty="0">
                <a:solidFill>
                  <a:srgbClr val="00B0F0"/>
                </a:solidFill>
              </a:rPr>
            </a:br>
            <a:r>
              <a:rPr lang="pl-PL" altLang="pl-PL" sz="3600" b="1" dirty="0">
                <a:solidFill>
                  <a:srgbClr val="00B0F0"/>
                </a:solidFill>
              </a:rPr>
              <a:t>w przypadku zastosowań biznesowych:</a:t>
            </a:r>
            <a:endParaRPr lang="pl-PL" altLang="pl-PL" sz="3600" dirty="0">
              <a:solidFill>
                <a:srgbClr val="00B0F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785841" y="2060848"/>
            <a:ext cx="9244136" cy="4322762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network intrusions, 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external attacks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viruses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return information after delivery of the </a:t>
            </a:r>
            <a:r>
              <a:rPr lang="en-US" alt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parcelun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satisfactory data transfer speed - crowds on the Internet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 allocation restrictions  cost of creating a website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little possibility of reaching the target customer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conservative nature of customers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price of telephone charges and/or subscription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cost and possibility of providing telecommunications connections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7" y="1527392"/>
            <a:ext cx="9146233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3600" dirty="0">
                <a:cs typeface="Tahoma" panose="020B0604030504040204" pitchFamily="34" charset="0"/>
              </a:rPr>
              <a:t>T</a:t>
            </a:r>
            <a:r>
              <a:rPr lang="en-US" altLang="pl-PL" sz="3600" dirty="0">
                <a:cs typeface="Tahoma" panose="020B0604030504040204" pitchFamily="34" charset="0"/>
              </a:rPr>
              <a:t>he world</a:t>
            </a:r>
            <a:r>
              <a:rPr lang="pl-PL" altLang="pl-PL" sz="3600" dirty="0">
                <a:cs typeface="Tahoma" panose="020B0604030504040204" pitchFamily="34" charset="0"/>
              </a:rPr>
              <a:t> </a:t>
            </a:r>
            <a:r>
              <a:rPr lang="pl-PL" altLang="pl-PL" sz="3600" dirty="0" err="1">
                <a:cs typeface="Tahoma" panose="020B0604030504040204" pitchFamily="34" charset="0"/>
              </a:rPr>
              <a:t>shape</a:t>
            </a:r>
            <a:r>
              <a:rPr lang="en-US" altLang="pl-PL" sz="3600" dirty="0">
                <a:cs typeface="Tahoma" panose="020B0604030504040204" pitchFamily="34" charset="0"/>
              </a:rPr>
              <a:t> in the 21st century</a:t>
            </a:r>
            <a:endParaRPr lang="pl-PL" altLang="pl-PL" sz="3600" dirty="0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flipH="1">
            <a:off x="2207567" y="4701299"/>
            <a:ext cx="4418872" cy="1200329"/>
          </a:xfrm>
          <a:prstGeom prst="leftArrowCallout">
            <a:avLst>
              <a:gd name="adj1" fmla="val 25000"/>
              <a:gd name="adj2" fmla="val 25000"/>
              <a:gd name="adj3" fmla="val 43308"/>
              <a:gd name="adj4" fmla="val 66667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globalization</a:t>
            </a:r>
            <a:endParaRPr lang="pl-PL" alt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207568" y="3068960"/>
            <a:ext cx="4399226" cy="1200329"/>
          </a:xfrm>
          <a:prstGeom prst="rightArrowCallout">
            <a:avLst>
              <a:gd name="adj1" fmla="val 25000"/>
              <a:gd name="adj2" fmla="val 25000"/>
              <a:gd name="adj3" fmla="val 51535"/>
              <a:gd name="adj4" fmla="val 66667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pl-PL" altLang="pl-P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pl-PL" alt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altLang="pl-P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pl-PL" alt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pl-PL" alt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626440" y="3833428"/>
            <a:ext cx="3442915" cy="830997"/>
          </a:xfrm>
          <a:prstGeom prst="rect">
            <a:avLst/>
          </a:prstGeom>
          <a:solidFill>
            <a:schemeClr val="bg2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Information </a:t>
            </a:r>
            <a:r>
              <a:rPr lang="pl-PL" altLang="pl-P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endParaRPr lang="pl-PL" alt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 autoUpdateAnimBg="0"/>
      <p:bldP spid="6149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628800"/>
            <a:ext cx="7200900" cy="1485900"/>
          </a:xfrm>
        </p:spPr>
        <p:txBody>
          <a:bodyPr>
            <a:noAutofit/>
          </a:bodyPr>
          <a:lstStyle/>
          <a:p>
            <a:pPr algn="l"/>
            <a:r>
              <a:rPr lang="en-US" altLang="pl-PL" sz="3600" b="1" dirty="0"/>
              <a:t>The most important Internet tools used in marketing:</a:t>
            </a:r>
            <a:endParaRPr lang="pl-PL" altLang="pl-PL" sz="3600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3254896"/>
            <a:ext cx="9865096" cy="3603104"/>
          </a:xfrm>
        </p:spPr>
        <p:txBody>
          <a:bodyPr>
            <a:normAutofit/>
          </a:bodyPr>
          <a:lstStyle/>
          <a:p>
            <a:pPr lvl="2"/>
            <a:r>
              <a:rPr lang="en-US" altLang="pl-PL" sz="2200" dirty="0"/>
              <a:t>electronic mail (e-mail)</a:t>
            </a:r>
            <a:endParaRPr lang="pl-PL" altLang="pl-PL" sz="2200" dirty="0"/>
          </a:p>
          <a:p>
            <a:pPr lvl="2"/>
            <a:endParaRPr lang="pl-PL" altLang="pl-PL" sz="2200" dirty="0"/>
          </a:p>
          <a:p>
            <a:pPr lvl="2"/>
            <a:r>
              <a:rPr lang="en-US" altLang="pl-PL" sz="2200" dirty="0"/>
              <a:t>discussion lists, i.e. automatic systems for sending electronic letters to people who have previously subscribed to such lists</a:t>
            </a:r>
            <a:endParaRPr lang="pl-PL" altLang="pl-PL" sz="2200" dirty="0"/>
          </a:p>
          <a:p>
            <a:pPr lvl="2"/>
            <a:endParaRPr lang="pl-PL" altLang="pl-PL" sz="2200" dirty="0"/>
          </a:p>
          <a:p>
            <a:pPr lvl="2"/>
            <a:r>
              <a:rPr lang="en-US" altLang="pl-PL" sz="2200" dirty="0"/>
              <a:t>WWW - World Wide Web</a:t>
            </a:r>
            <a:endParaRPr lang="pl-PL" altLang="pl-PL" sz="2200" dirty="0"/>
          </a:p>
          <a:p>
            <a:pPr lvl="2">
              <a:buFontTx/>
              <a:buNone/>
            </a:pPr>
            <a:endParaRPr lang="pl-PL" altLang="pl-PL" sz="22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3592" y="1278632"/>
            <a:ext cx="7200900" cy="108012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err="1">
                <a:solidFill>
                  <a:srgbClr val="00B0F0"/>
                </a:solidFill>
              </a:rPr>
              <a:t>Valued</a:t>
            </a:r>
            <a:r>
              <a:rPr lang="pl-PL" altLang="pl-PL" sz="4000" b="1" dirty="0">
                <a:solidFill>
                  <a:srgbClr val="00B0F0"/>
                </a:solidFill>
              </a:rPr>
              <a:t> by </a:t>
            </a:r>
            <a:r>
              <a:rPr lang="pl-PL" altLang="pl-PL" sz="4000" b="1" dirty="0" err="1">
                <a:solidFill>
                  <a:srgbClr val="00B0F0"/>
                </a:solidFill>
              </a:rPr>
              <a:t>recipients</a:t>
            </a:r>
            <a:endParaRPr lang="pl-PL" altLang="pl-PL" sz="4000" b="1" dirty="0">
              <a:solidFill>
                <a:srgbClr val="00B0F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423592" y="2358752"/>
            <a:ext cx="7200900" cy="4094584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offering necessary information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 adapted to the content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ease of use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possibility of personalizing functions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speed of operation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aesthetics of work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manshipcohesioninteractivity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5861" y="1373932"/>
            <a:ext cx="7200900" cy="1118964"/>
          </a:xfrm>
        </p:spPr>
        <p:txBody>
          <a:bodyPr/>
          <a:lstStyle/>
          <a:p>
            <a:pPr algn="l"/>
            <a:r>
              <a:rPr lang="pl-PL" altLang="pl-PL" b="1" dirty="0">
                <a:solidFill>
                  <a:srgbClr val="00B0F0"/>
                </a:solidFill>
              </a:rPr>
              <a:t>Not </a:t>
            </a:r>
            <a:r>
              <a:rPr lang="pl-PL" altLang="pl-PL" b="1" dirty="0" err="1">
                <a:solidFill>
                  <a:srgbClr val="00B0F0"/>
                </a:solidFill>
              </a:rPr>
              <a:t>received</a:t>
            </a:r>
            <a:r>
              <a:rPr lang="pl-PL" altLang="pl-PL" b="1" dirty="0">
                <a:solidFill>
                  <a:srgbClr val="00B0F0"/>
                </a:solidFill>
              </a:rPr>
              <a:t> </a:t>
            </a:r>
            <a:r>
              <a:rPr lang="pl-PL" altLang="pl-PL" b="1" dirty="0" err="1">
                <a:solidFill>
                  <a:srgbClr val="00B0F0"/>
                </a:solidFill>
              </a:rPr>
              <a:t>well</a:t>
            </a:r>
            <a:endParaRPr lang="pl-PL" altLang="pl-PL" b="1" dirty="0">
              <a:solidFill>
                <a:srgbClr val="00B0F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584014" y="2492896"/>
            <a:ext cx="7200900" cy="3806552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p</a:t>
            </a:r>
            <a:r>
              <a:rPr lang="en-US" altLang="pl-PL" sz="2200" dirty="0" err="1"/>
              <a:t>oorly</a:t>
            </a:r>
            <a:r>
              <a:rPr lang="en-US" altLang="pl-PL" sz="2200" dirty="0"/>
              <a:t> thought out structure and navigation</a:t>
            </a:r>
            <a:r>
              <a:rPr lang="pl-PL" altLang="pl-PL" sz="2200" dirty="0"/>
              <a:t> </a:t>
            </a:r>
          </a:p>
          <a:p>
            <a:r>
              <a:rPr lang="en-US" altLang="pl-PL" sz="2200" dirty="0"/>
              <a:t>poor graphics</a:t>
            </a:r>
            <a:endParaRPr lang="pl-PL" altLang="pl-PL" sz="2200" dirty="0"/>
          </a:p>
          <a:p>
            <a:r>
              <a:rPr lang="en-US" altLang="pl-PL" sz="2200" dirty="0"/>
              <a:t>too many decorations</a:t>
            </a:r>
            <a:endParaRPr lang="pl-PL" altLang="pl-PL" sz="2200" dirty="0"/>
          </a:p>
          <a:p>
            <a:r>
              <a:rPr lang="en-US" altLang="pl-PL" sz="2200" dirty="0"/>
              <a:t>lack of consistency of style, graphics and text</a:t>
            </a:r>
            <a:endParaRPr lang="pl-PL" altLang="pl-PL" sz="2200" dirty="0"/>
          </a:p>
          <a:p>
            <a:r>
              <a:rPr lang="en-US" altLang="pl-PL" sz="2200" dirty="0"/>
              <a:t>wrong language</a:t>
            </a:r>
            <a:endParaRPr lang="pl-PL" altLang="pl-PL" sz="2200" dirty="0"/>
          </a:p>
          <a:p>
            <a:r>
              <a:rPr lang="en-US" altLang="pl-PL" sz="2200" dirty="0"/>
              <a:t>inclusions of the website's authors</a:t>
            </a:r>
            <a:endParaRPr lang="pl-PL" altLang="pl-PL" sz="2200" dirty="0"/>
          </a:p>
          <a:p>
            <a:r>
              <a:rPr lang="en-US" altLang="pl-PL" sz="2200" dirty="0"/>
              <a:t>lack of care in finishing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844824"/>
            <a:ext cx="9001000" cy="1695028"/>
          </a:xfrm>
        </p:spPr>
        <p:txBody>
          <a:bodyPr>
            <a:normAutofit/>
          </a:bodyPr>
          <a:lstStyle/>
          <a:p>
            <a:pPr algn="l"/>
            <a:r>
              <a:rPr lang="en-US" altLang="pl-PL" sz="4000" b="1" dirty="0">
                <a:solidFill>
                  <a:srgbClr val="00B0F0"/>
                </a:solidFill>
              </a:rPr>
              <a:t>Marketing research on the Internet</a:t>
            </a:r>
            <a:endParaRPr lang="pl-PL" altLang="pl-PL" sz="4000" b="1" dirty="0">
              <a:solidFill>
                <a:srgbClr val="00B0F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95350" y="3212976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pl-PL" sz="2400" b="1" i="1" dirty="0"/>
              <a:t>Marketing research is the search, collection and analysis of all information about market phenomena (from primary and secondary sources); they are conducted in order to create the basis for making rational, economically justified decisions.</a:t>
            </a:r>
            <a:endParaRPr lang="pl-PL" altLang="pl-PL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1124744"/>
            <a:ext cx="7978080" cy="1695028"/>
          </a:xfrm>
        </p:spPr>
        <p:txBody>
          <a:bodyPr>
            <a:normAutofit/>
          </a:bodyPr>
          <a:lstStyle/>
          <a:p>
            <a:pPr algn="l"/>
            <a:r>
              <a:rPr lang="en-US" altLang="pl-PL" sz="4000" b="1" dirty="0">
                <a:solidFill>
                  <a:srgbClr val="00B0F0"/>
                </a:solidFill>
              </a:rPr>
              <a:t>Advantages of survey research via the Internet:</a:t>
            </a:r>
            <a:endParaRPr lang="pl-PL" altLang="pl-PL" sz="3600" dirty="0">
              <a:solidFill>
                <a:srgbClr val="00B0F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2600971"/>
            <a:ext cx="10734600" cy="4170660"/>
          </a:xfrm>
        </p:spPr>
        <p:txBody>
          <a:bodyPr>
            <a:noAutofit/>
          </a:bodyPr>
          <a:lstStyle/>
          <a:p>
            <a:pPr lvl="2"/>
            <a:r>
              <a:rPr lang="en-US" altLang="pl-PL" sz="2200" dirty="0"/>
              <a:t>no geographical barriers</a:t>
            </a:r>
            <a:endParaRPr lang="pl-PL" altLang="pl-PL" sz="2200" dirty="0"/>
          </a:p>
          <a:p>
            <a:pPr lvl="2"/>
            <a:r>
              <a:rPr lang="en-US" altLang="pl-PL" sz="2200" dirty="0"/>
              <a:t>the time it takes for the survey to reach respondents is shorter</a:t>
            </a:r>
            <a:endParaRPr lang="pl-PL" altLang="pl-PL" sz="2200" dirty="0"/>
          </a:p>
          <a:p>
            <a:pPr lvl="2"/>
            <a:r>
              <a:rPr lang="en-US" altLang="pl-PL" sz="2200" dirty="0"/>
              <a:t>relatively low cost of the test</a:t>
            </a:r>
            <a:endParaRPr lang="pl-PL" altLang="pl-PL" sz="2200" dirty="0"/>
          </a:p>
          <a:p>
            <a:pPr lvl="2"/>
            <a:r>
              <a:rPr lang="en-US" altLang="pl-PL" sz="2200" dirty="0"/>
              <a:t>high degree of objectivity of the answers</a:t>
            </a:r>
            <a:endParaRPr lang="pl-PL" altLang="pl-PL" sz="2200" dirty="0"/>
          </a:p>
          <a:p>
            <a:pPr lvl="2"/>
            <a:r>
              <a:rPr lang="en-US" altLang="pl-PL" sz="2200" dirty="0"/>
              <a:t>a great chance to ensure discretion and freedom of expression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speed of obtaining answers - faster data collection</a:t>
            </a:r>
            <a:endParaRPr lang="pl-PL" altLang="pl-PL" sz="2200" dirty="0"/>
          </a:p>
          <a:p>
            <a:pPr lvl="2"/>
            <a:r>
              <a:rPr lang="en-US" altLang="pl-PL" sz="2200" dirty="0"/>
              <a:t>high percentage of return of completed surveys</a:t>
            </a:r>
            <a:endParaRPr lang="pl-PL" altLang="pl-PL" sz="2200" dirty="0"/>
          </a:p>
          <a:p>
            <a:pPr lvl="2"/>
            <a:r>
              <a:rPr lang="en-US" altLang="pl-PL" sz="2200" dirty="0"/>
              <a:t>precision of Internet users' responses</a:t>
            </a:r>
            <a:endParaRPr lang="pl-PL" altLang="pl-PL" sz="2200" dirty="0"/>
          </a:p>
          <a:p>
            <a:pPr lvl="2"/>
            <a:r>
              <a:rPr lang="en-US" altLang="pl-PL" sz="2200" dirty="0"/>
              <a:t>higher quality of collected data</a:t>
            </a:r>
            <a:endParaRPr lang="pl-PL" altLang="pl-PL" sz="22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1738033"/>
            <a:ext cx="8424936" cy="1695028"/>
          </a:xfrm>
        </p:spPr>
        <p:txBody>
          <a:bodyPr>
            <a:noAutofit/>
          </a:bodyPr>
          <a:lstStyle/>
          <a:p>
            <a:pPr algn="l"/>
            <a:r>
              <a:rPr lang="pl-PL" altLang="pl-PL" sz="4000" b="1" dirty="0">
                <a:solidFill>
                  <a:srgbClr val="00B0F0"/>
                </a:solidFill>
              </a:rPr>
              <a:t>A</a:t>
            </a:r>
            <a:r>
              <a:rPr lang="en-US" altLang="pl-PL" sz="4000" b="1" dirty="0" err="1">
                <a:solidFill>
                  <a:srgbClr val="00B0F0"/>
                </a:solidFill>
              </a:rPr>
              <a:t>dvantages</a:t>
            </a:r>
            <a:r>
              <a:rPr lang="en-US" altLang="pl-PL" sz="4000" b="1" dirty="0">
                <a:solidFill>
                  <a:srgbClr val="00B0F0"/>
                </a:solidFill>
              </a:rPr>
              <a:t> of survey research via the Internet continued:</a:t>
            </a:r>
            <a:endParaRPr lang="pl-PL" altLang="pl-PL" sz="4000" dirty="0">
              <a:solidFill>
                <a:srgbClr val="00B0F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3416335"/>
            <a:ext cx="10009112" cy="4114800"/>
          </a:xfrm>
        </p:spPr>
        <p:txBody>
          <a:bodyPr>
            <a:normAutofit/>
          </a:bodyPr>
          <a:lstStyle/>
          <a:p>
            <a:pPr lvl="2"/>
            <a:r>
              <a:rPr lang="en-US" altLang="pl-PL" sz="2200" dirty="0"/>
              <a:t>international scope of the research project</a:t>
            </a:r>
            <a:endParaRPr lang="pl-PL" altLang="pl-PL" sz="2200" dirty="0"/>
          </a:p>
          <a:p>
            <a:pPr lvl="2"/>
            <a:r>
              <a:rPr lang="en-US" altLang="pl-PL" sz="2200" dirty="0"/>
              <a:t>possibility of giving a multimedia character to survey questionnaires</a:t>
            </a:r>
            <a:endParaRPr lang="pl-PL" altLang="pl-PL" sz="2200" dirty="0"/>
          </a:p>
          <a:p>
            <a:pPr lvl="2"/>
            <a:r>
              <a:rPr lang="en-US" altLang="pl-PL" sz="2200" dirty="0"/>
              <a:t>possibility of individualizing the questionnaire</a:t>
            </a:r>
            <a:endParaRPr lang="pl-PL" altLang="pl-PL" sz="2200" dirty="0"/>
          </a:p>
          <a:p>
            <a:pPr lvl="2"/>
            <a:r>
              <a:rPr lang="en-US" altLang="pl-PL" sz="2200" dirty="0"/>
              <a:t>a high degree of automation of the examination</a:t>
            </a:r>
            <a:endParaRPr lang="pl-PL" altLang="pl-PL" sz="2200" dirty="0"/>
          </a:p>
          <a:p>
            <a:endParaRPr lang="pl-PL" altLang="pl-PL" sz="2200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908720"/>
            <a:ext cx="8784976" cy="252028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en-US" altLang="pl-PL" sz="4000" b="1" dirty="0">
                <a:solidFill>
                  <a:srgbClr val="00B0F0"/>
                </a:solidFill>
              </a:rPr>
              <a:t>The online market is characterized by the following features:</a:t>
            </a:r>
            <a:endParaRPr lang="pl-PL" altLang="pl-PL" sz="4000" b="1" dirty="0">
              <a:solidFill>
                <a:srgbClr val="00B0F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207568" y="3068960"/>
            <a:ext cx="9145512" cy="43926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pl-PL" sz="2400" dirty="0"/>
              <a:t>large and constantly growing supply of products and their increasing diversity</a:t>
            </a:r>
            <a:endParaRPr lang="pl-PL" altLang="pl-PL" sz="2400" dirty="0"/>
          </a:p>
          <a:p>
            <a:pPr>
              <a:lnSpc>
                <a:spcPct val="90000"/>
              </a:lnSpc>
            </a:pPr>
            <a:r>
              <a:rPr lang="en-US" altLang="pl-PL" sz="2400" dirty="0"/>
              <a:t>increasing number of competitors</a:t>
            </a:r>
            <a:endParaRPr lang="pl-PL" altLang="pl-PL" sz="2400" dirty="0"/>
          </a:p>
          <a:p>
            <a:pPr>
              <a:lnSpc>
                <a:spcPct val="90000"/>
              </a:lnSpc>
            </a:pPr>
            <a:r>
              <a:rPr lang="en-US" altLang="pl-PL" sz="2400" dirty="0"/>
              <a:t>changing customer requirements</a:t>
            </a:r>
            <a:endParaRPr lang="pl-PL" altLang="pl-PL" sz="2400" dirty="0"/>
          </a:p>
          <a:p>
            <a:pPr>
              <a:lnSpc>
                <a:spcPct val="90000"/>
              </a:lnSpc>
            </a:pPr>
            <a:r>
              <a:rPr lang="en-US" altLang="pl-PL" sz="2400" dirty="0"/>
              <a:t>the impact of changes taking place in the broad market environment</a:t>
            </a:r>
            <a:endParaRPr lang="pl-PL" altLang="pl-PL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988840"/>
            <a:ext cx="8784976" cy="252028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b="1" dirty="0"/>
              <a:t>PROMOTION</a:t>
            </a:r>
            <a:endParaRPr lang="pl-PL" altLang="pl-PL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96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1457468"/>
            <a:ext cx="9146232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err="1"/>
              <a:t>Promotion</a:t>
            </a:r>
            <a:r>
              <a:rPr lang="pl-PL" altLang="pl-PL" sz="4000" b="1" dirty="0"/>
              <a:t> </a:t>
            </a:r>
            <a:r>
              <a:rPr lang="pl-PL" altLang="pl-PL" sz="4000" b="1" dirty="0" err="1"/>
              <a:t>tools</a:t>
            </a:r>
            <a:endParaRPr lang="pl-PL" altLang="pl-PL" sz="4000" b="1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207568" y="2783031"/>
            <a:ext cx="9938320" cy="37919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altLang="pl-PL" sz="2200" dirty="0" err="1"/>
              <a:t>advertisement</a:t>
            </a:r>
            <a:endParaRPr lang="pl-PL" altLang="pl-PL" sz="2200" dirty="0"/>
          </a:p>
          <a:p>
            <a:pPr>
              <a:lnSpc>
                <a:spcPct val="100000"/>
              </a:lnSpc>
            </a:pPr>
            <a:r>
              <a:rPr lang="pl-PL" altLang="pl-PL" sz="2200" dirty="0" err="1"/>
              <a:t>complementary</a:t>
            </a:r>
            <a:r>
              <a:rPr lang="pl-PL" altLang="pl-PL" sz="2200" dirty="0"/>
              <a:t> </a:t>
            </a:r>
            <a:r>
              <a:rPr lang="pl-PL" altLang="pl-PL" sz="2200" dirty="0" err="1"/>
              <a:t>promotion</a:t>
            </a:r>
            <a:endParaRPr lang="pl-PL" altLang="pl-PL" sz="2200" dirty="0"/>
          </a:p>
          <a:p>
            <a:pPr>
              <a:lnSpc>
                <a:spcPct val="100000"/>
              </a:lnSpc>
            </a:pPr>
            <a:r>
              <a:rPr lang="pl-PL" altLang="pl-PL" sz="2200" dirty="0"/>
              <a:t>public relations</a:t>
            </a:r>
          </a:p>
          <a:p>
            <a:pPr>
              <a:lnSpc>
                <a:spcPct val="100000"/>
              </a:lnSpc>
            </a:pPr>
            <a:r>
              <a:rPr lang="pl-PL" altLang="pl-PL" sz="2200" dirty="0"/>
              <a:t>sponsoring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692696"/>
            <a:ext cx="9145016" cy="1767036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en-US" altLang="pl-PL" sz="3200" b="1" dirty="0"/>
              <a:t>Advertising campaign goals and possibilities of their implementation on the Internet:​</a:t>
            </a:r>
            <a:endParaRPr lang="pl-PL" altLang="pl-PL" sz="3200" b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2171700"/>
            <a:ext cx="9651032" cy="4788768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escribing</a:t>
            </a: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services provided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building the company's image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about a new product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explaining how the product works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correcting "false perceptions about the product„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reducing consumer concerns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persuading the consumer to purchase or place an order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reminding where a given product can be purchased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maintaining previously acquired high awareness of the product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323" y="1743397"/>
            <a:ext cx="9722296" cy="1325563"/>
          </a:xfrm>
        </p:spPr>
        <p:txBody>
          <a:bodyPr/>
          <a:lstStyle/>
          <a:p>
            <a:pPr algn="l"/>
            <a:r>
              <a:rPr lang="pl-PL" altLang="pl-PL" b="1" dirty="0" err="1"/>
              <a:t>What</a:t>
            </a:r>
            <a:r>
              <a:rPr lang="pl-PL" altLang="pl-PL" b="1" dirty="0"/>
              <a:t> </a:t>
            </a:r>
            <a:r>
              <a:rPr lang="pl-PL" altLang="pl-PL" b="1" dirty="0" err="1"/>
              <a:t>is</a:t>
            </a:r>
            <a:r>
              <a:rPr lang="pl-PL" altLang="pl-PL" b="1" dirty="0"/>
              <a:t> </a:t>
            </a:r>
            <a:r>
              <a:rPr lang="pl-PL" altLang="pl-PL" sz="4000" b="1" dirty="0" err="1"/>
              <a:t>globalization</a:t>
            </a:r>
            <a:r>
              <a:rPr lang="pl-PL" altLang="pl-PL" b="1" dirty="0"/>
              <a:t>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621276" y="3068960"/>
            <a:ext cx="8075124" cy="3581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pl-PL" sz="2200" dirty="0"/>
              <a:t>generally – a higher and more advanced stage of the process of internationalization of business activities</a:t>
            </a:r>
            <a:endParaRPr lang="pl-PL" altLang="pl-PL" sz="2200" dirty="0"/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pl-PL" sz="2200" dirty="0"/>
              <a:t>the permeability of all boundaries increases over time</a:t>
            </a:r>
            <a:endParaRPr lang="pl-PL" altLang="pl-PL" sz="2200" dirty="0"/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pl-PL" sz="2200" dirty="0"/>
              <a:t>The winner is not the better one, but the faster one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988840"/>
            <a:ext cx="8784976" cy="252028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b="1" dirty="0"/>
              <a:t>PUBLIC RELATIONS</a:t>
            </a:r>
            <a:endParaRPr lang="pl-PL" altLang="pl-PL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97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1484784"/>
            <a:ext cx="921824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PR in Internecie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2636912"/>
            <a:ext cx="7200900" cy="3581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pl-PL" sz="2200" dirty="0"/>
              <a:t>forms:</a:t>
            </a:r>
            <a:endParaRPr lang="pl-PL" altLang="pl-PL" sz="2200" dirty="0"/>
          </a:p>
          <a:p>
            <a:pPr lvl="1">
              <a:lnSpc>
                <a:spcPct val="100000"/>
              </a:lnSpc>
            </a:pPr>
            <a:r>
              <a:rPr lang="pl-PL" altLang="pl-PL" sz="2200" dirty="0"/>
              <a:t>- </a:t>
            </a:r>
            <a:r>
              <a:rPr lang="en-US" altLang="pl-PL" sz="2200" dirty="0"/>
              <a:t>shaping the company's image</a:t>
            </a:r>
            <a:endParaRPr lang="pl-PL" altLang="pl-PL" sz="2200" dirty="0"/>
          </a:p>
          <a:p>
            <a:pPr lvl="1">
              <a:lnSpc>
                <a:spcPct val="100000"/>
              </a:lnSpc>
            </a:pPr>
            <a:r>
              <a:rPr lang="pl-PL" altLang="pl-PL" sz="2200" dirty="0"/>
              <a:t>- </a:t>
            </a:r>
            <a:r>
              <a:rPr lang="en-US" altLang="pl-PL" sz="2200" dirty="0"/>
              <a:t>cooperation with the mass media</a:t>
            </a:r>
            <a:endParaRPr lang="pl-PL" altLang="pl-PL" sz="2200" dirty="0"/>
          </a:p>
          <a:p>
            <a:pPr lvl="1">
              <a:lnSpc>
                <a:spcPct val="100000"/>
              </a:lnSpc>
            </a:pPr>
            <a:r>
              <a:rPr lang="pl-PL" altLang="pl-PL" sz="2200" dirty="0"/>
              <a:t>- </a:t>
            </a:r>
            <a:r>
              <a:rPr lang="en-US" altLang="pl-PL" sz="2200" dirty="0"/>
              <a:t>communicating with investors</a:t>
            </a:r>
            <a:endParaRPr lang="pl-PL" altLang="pl-PL" sz="2200" dirty="0"/>
          </a:p>
          <a:p>
            <a:pPr lvl="1">
              <a:lnSpc>
                <a:spcPct val="100000"/>
              </a:lnSpc>
            </a:pPr>
            <a:r>
              <a:rPr lang="pl-PL" altLang="pl-PL" sz="2200" dirty="0"/>
              <a:t>- </a:t>
            </a:r>
            <a:r>
              <a:rPr lang="en-US" altLang="pl-PL" sz="2200" dirty="0"/>
              <a:t>internal PR (employees)ways: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Web </a:t>
            </a:r>
            <a:r>
              <a:rPr lang="en-US" altLang="pl-PL" sz="2200" dirty="0" err="1"/>
              <a:t>pageonline</a:t>
            </a:r>
            <a:r>
              <a:rPr lang="en-US" altLang="pl-PL" sz="2200" dirty="0"/>
              <a:t> press offices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36118" y="1743397"/>
            <a:ext cx="9117682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PR – </a:t>
            </a:r>
            <a:r>
              <a:rPr lang="pl-PL" altLang="pl-PL" sz="4000" b="1" dirty="0" err="1"/>
              <a:t>functions</a:t>
            </a:r>
            <a:r>
              <a:rPr lang="pl-PL" altLang="pl-PL" sz="4000" b="1" dirty="0"/>
              <a:t>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2236118" y="3068960"/>
            <a:ext cx="9117682" cy="3514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pl-PL" sz="2400" dirty="0"/>
              <a:t>creating the image of the company</a:t>
            </a:r>
            <a:endParaRPr lang="pl-PL" altLang="pl-PL" sz="2400" dirty="0"/>
          </a:p>
          <a:p>
            <a:pPr>
              <a:lnSpc>
                <a:spcPct val="100000"/>
              </a:lnSpc>
            </a:pPr>
            <a:r>
              <a:rPr lang="en-US" altLang="pl-PL" sz="2400" dirty="0"/>
              <a:t>providing the public with information characterizing the activity and creating an image</a:t>
            </a:r>
            <a:endParaRPr lang="pl-PL" altLang="pl-PL" sz="2400" dirty="0"/>
          </a:p>
          <a:p>
            <a:pPr>
              <a:lnSpc>
                <a:spcPct val="100000"/>
              </a:lnSpc>
            </a:pPr>
            <a:r>
              <a:rPr lang="en-US" altLang="pl-PL" sz="2400" dirty="0"/>
              <a:t>creating sent information to understand specific company decisions</a:t>
            </a:r>
            <a:endParaRPr lang="pl-PL" altLang="pl-PL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1296422"/>
            <a:ext cx="8122096" cy="1623020"/>
          </a:xfrm>
        </p:spPr>
        <p:txBody>
          <a:bodyPr>
            <a:normAutofit/>
          </a:bodyPr>
          <a:lstStyle/>
          <a:p>
            <a:pPr algn="l"/>
            <a:r>
              <a:rPr lang="en-US" altLang="pl-PL" sz="4000" b="1" dirty="0"/>
              <a:t>Public Relations on the Internet is carried out through:</a:t>
            </a:r>
            <a:endParaRPr lang="pl-PL" altLang="pl-PL" sz="3600" b="1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631504" y="2924944"/>
            <a:ext cx="9937104" cy="3806552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placing publications intended for the press on websites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creating discussion groups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sending electronic bulletins containing information about the company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organizing teleconferences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sponsorship of news websites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internal PR, i.e. communicating via the network with company employees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1091852"/>
            <a:ext cx="9146232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err="1"/>
              <a:t>Forms</a:t>
            </a:r>
            <a:r>
              <a:rPr lang="pl-PL" altLang="pl-PL" sz="4000" b="1" dirty="0"/>
              <a:t> of online </a:t>
            </a:r>
            <a:r>
              <a:rPr lang="pl-PL" altLang="pl-PL" sz="4000" b="1" dirty="0" err="1"/>
              <a:t>advertising</a:t>
            </a:r>
            <a:endParaRPr lang="pl-PL" altLang="pl-PL" sz="4000" b="1" dirty="0">
              <a:solidFill>
                <a:schemeClr val="folHlink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2207568" y="2423184"/>
            <a:ext cx="8928992" cy="3958143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target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sites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reference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advertisements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websites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hutsadvertising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cuts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cenessister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windows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mini-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sites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(pop-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banners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active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modules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buttons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657350"/>
            <a:ext cx="8229600" cy="54292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4000" b="1" dirty="0" err="1"/>
              <a:t>Advantages</a:t>
            </a:r>
            <a:r>
              <a:rPr lang="pl-PL" altLang="pl-PL" sz="4000" b="1" dirty="0"/>
              <a:t> of online </a:t>
            </a:r>
            <a:r>
              <a:rPr lang="pl-PL" altLang="pl-PL" sz="4000" b="1" dirty="0" err="1"/>
              <a:t>advertising</a:t>
            </a:r>
            <a:endParaRPr lang="pl-PL" altLang="pl-PL" sz="4000" b="1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420888"/>
            <a:ext cx="8920121" cy="4319587"/>
          </a:xfrm>
        </p:spPr>
        <p:txBody>
          <a:bodyPr>
            <a:normAutofit/>
          </a:bodyPr>
          <a:lstStyle/>
          <a:p>
            <a:r>
              <a:rPr lang="en-US" altLang="pl-PL" sz="2200" dirty="0"/>
              <a:t>wide range</a:t>
            </a:r>
            <a:endParaRPr lang="pl-PL" altLang="pl-PL" sz="2200" dirty="0"/>
          </a:p>
          <a:p>
            <a:r>
              <a:rPr lang="en-US" altLang="pl-PL" sz="2200" dirty="0"/>
              <a:t>very low cost in relation to volume</a:t>
            </a:r>
            <a:endParaRPr lang="pl-PL" altLang="pl-PL" sz="2200" dirty="0"/>
          </a:p>
          <a:p>
            <a:r>
              <a:rPr lang="en-US" altLang="pl-PL" sz="2200" dirty="0"/>
              <a:t>providing comprehensive and comprehensive information</a:t>
            </a:r>
            <a:endParaRPr lang="pl-PL" altLang="pl-PL" sz="2200" dirty="0"/>
          </a:p>
          <a:p>
            <a:r>
              <a:rPr lang="en-US" altLang="pl-PL" sz="2200" dirty="0"/>
              <a:t>ease of frequent updating of the information provided</a:t>
            </a:r>
            <a:endParaRPr lang="pl-PL" altLang="pl-PL" sz="2200" dirty="0"/>
          </a:p>
          <a:p>
            <a:r>
              <a:rPr lang="en-US" altLang="pl-PL" sz="2200" dirty="0"/>
              <a:t>ability to copy and store information</a:t>
            </a:r>
            <a:endParaRPr lang="pl-PL" altLang="pl-PL" sz="2200" dirty="0"/>
          </a:p>
          <a:p>
            <a:r>
              <a:rPr lang="en-US" altLang="pl-PL" sz="2200" dirty="0"/>
              <a:t>Interactivity</a:t>
            </a:r>
            <a:endParaRPr lang="pl-PL" altLang="pl-PL" sz="2200" dirty="0"/>
          </a:p>
          <a:p>
            <a:r>
              <a:rPr lang="en-US" altLang="pl-PL" sz="2200" dirty="0"/>
              <a:t>ease of analyzing the effectiveness of this form of advertising</a:t>
            </a:r>
            <a:endParaRPr lang="pl-PL" altLang="pl-PL" sz="2200" dirty="0"/>
          </a:p>
          <a:p>
            <a:r>
              <a:rPr lang="en-US" altLang="pl-PL" sz="2200" dirty="0"/>
              <a:t>creating the image of a modern </a:t>
            </a:r>
            <a:r>
              <a:rPr lang="en-US" altLang="pl-PL" sz="2200" dirty="0" err="1"/>
              <a:t>compan</a:t>
            </a:r>
            <a:r>
              <a:rPr lang="pl-PL" altLang="pl-PL" sz="2200" dirty="0"/>
              <a:t>y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362200" y="1557338"/>
            <a:ext cx="7772400" cy="469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Blip>
                <a:blip r:embed="rId3"/>
              </a:buBlip>
            </a:pPr>
            <a:endParaRPr lang="pl-PL" altLang="pl-PL" sz="28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1696443"/>
            <a:ext cx="921824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err="1"/>
              <a:t>Search</a:t>
            </a:r>
            <a:r>
              <a:rPr lang="pl-PL" altLang="pl-PL" sz="4000" b="1" dirty="0"/>
              <a:t> </a:t>
            </a:r>
            <a:r>
              <a:rPr lang="pl-PL" altLang="pl-PL" sz="4000" b="1" dirty="0" err="1"/>
              <a:t>engine</a:t>
            </a:r>
            <a:r>
              <a:rPr lang="pl-PL" altLang="pl-PL" sz="4000" b="1" dirty="0"/>
              <a:t> marketing …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2996952"/>
            <a:ext cx="9073008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pl-PL" sz="2400" dirty="0" err="1"/>
              <a:t>SEM</a:t>
            </a:r>
            <a:r>
              <a:rPr lang="en-US" altLang="pl-PL" sz="2400" dirty="0"/>
              <a:t> – internet marketing in search engines – improving user access to the website by increasing its visibility</a:t>
            </a:r>
            <a:endParaRPr lang="pl-PL" altLang="pl-PL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628800"/>
            <a:ext cx="9362256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Natural (</a:t>
            </a:r>
            <a:r>
              <a:rPr lang="pl-PL" altLang="pl-PL" sz="4000" b="1" dirty="0" err="1"/>
              <a:t>organic</a:t>
            </a:r>
            <a:r>
              <a:rPr lang="pl-PL" altLang="pl-PL" sz="4000" b="1" dirty="0"/>
              <a:t>) </a:t>
            </a:r>
            <a:r>
              <a:rPr lang="pl-PL" altLang="pl-PL" sz="4000" b="1" dirty="0" err="1"/>
              <a:t>results</a:t>
            </a:r>
            <a:endParaRPr lang="pl-PL" altLang="pl-PL" sz="4000" b="1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2054807" y="2884137"/>
            <a:ext cx="9289032" cy="3950568"/>
          </a:xfrm>
        </p:spPr>
        <p:txBody>
          <a:bodyPr>
            <a:normAutofit/>
          </a:bodyPr>
          <a:lstStyle/>
          <a:p>
            <a:r>
              <a:rPr lang="en-US" altLang="pl-PL" sz="2200" dirty="0"/>
              <a:t>the position of the page depends on its quality, verified by the evaluation algorithm</a:t>
            </a:r>
            <a:endParaRPr lang="pl-PL" altLang="pl-PL" sz="2200" dirty="0"/>
          </a:p>
          <a:p>
            <a:r>
              <a:rPr lang="pl-PL" altLang="pl-PL" sz="2200" dirty="0"/>
              <a:t>t</a:t>
            </a:r>
            <a:r>
              <a:rPr lang="en-US" altLang="pl-PL" sz="2200" dirty="0"/>
              <a:t>here are no fees for displaying pages</a:t>
            </a:r>
            <a:endParaRPr lang="pl-PL" altLang="pl-PL" sz="2200" dirty="0"/>
          </a:p>
          <a:p>
            <a:r>
              <a:rPr lang="en-US" altLang="pl-PL" sz="2200" dirty="0"/>
              <a:t>the algorithm specification is not public</a:t>
            </a:r>
            <a:endParaRPr lang="pl-PL" altLang="pl-PL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1844824"/>
            <a:ext cx="9794304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err="1"/>
              <a:t>Paid</a:t>
            </a:r>
            <a:r>
              <a:rPr lang="pl-PL" altLang="pl-PL" sz="4000" b="1" dirty="0"/>
              <a:t> </a:t>
            </a:r>
            <a:r>
              <a:rPr lang="pl-PL" altLang="pl-PL" sz="4000" b="1" dirty="0" err="1"/>
              <a:t>results</a:t>
            </a:r>
            <a:endParaRPr lang="pl-PL" altLang="pl-PL" sz="4000" b="1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3170387"/>
            <a:ext cx="10009112" cy="3791983"/>
          </a:xfrm>
        </p:spPr>
        <p:txBody>
          <a:bodyPr>
            <a:normAutofit/>
          </a:bodyPr>
          <a:lstStyle/>
          <a:p>
            <a:r>
              <a:rPr lang="pl-PL" altLang="pl-PL" sz="2200" dirty="0" err="1"/>
              <a:t>sponsored</a:t>
            </a:r>
            <a:r>
              <a:rPr lang="pl-PL" altLang="pl-PL" sz="2200" dirty="0"/>
              <a:t> </a:t>
            </a:r>
            <a:r>
              <a:rPr lang="pl-PL" altLang="pl-PL" sz="2200" dirty="0" err="1"/>
              <a:t>links</a:t>
            </a:r>
            <a:r>
              <a:rPr lang="pl-PL" altLang="pl-PL" sz="2200" dirty="0"/>
              <a:t> – Google, </a:t>
            </a:r>
            <a:r>
              <a:rPr lang="pl-PL" altLang="pl-PL" sz="2200" dirty="0" err="1"/>
              <a:t>sponsored</a:t>
            </a:r>
            <a:r>
              <a:rPr lang="pl-PL" altLang="pl-PL" sz="2200" dirty="0"/>
              <a:t> </a:t>
            </a:r>
            <a:r>
              <a:rPr lang="pl-PL" altLang="pl-PL" sz="2200" dirty="0" err="1"/>
              <a:t>results</a:t>
            </a:r>
            <a:r>
              <a:rPr lang="pl-PL" altLang="pl-PL" sz="2200" dirty="0"/>
              <a:t> – Yahoo, </a:t>
            </a:r>
            <a:r>
              <a:rPr lang="pl-PL" altLang="pl-PL" sz="2200" dirty="0" err="1"/>
              <a:t>sponsored</a:t>
            </a:r>
            <a:r>
              <a:rPr lang="pl-PL" altLang="pl-PL" sz="2200" dirty="0"/>
              <a:t> </a:t>
            </a:r>
            <a:r>
              <a:rPr lang="pl-PL" altLang="pl-PL" sz="2200" dirty="0" err="1"/>
              <a:t>sites</a:t>
            </a:r>
            <a:r>
              <a:rPr lang="pl-PL" altLang="pl-PL" sz="2200" dirty="0"/>
              <a:t> – Microsoft)</a:t>
            </a:r>
          </a:p>
          <a:p>
            <a:r>
              <a:rPr lang="pl-PL" altLang="pl-PL" sz="2200" dirty="0" err="1"/>
              <a:t>sponsored</a:t>
            </a:r>
            <a:r>
              <a:rPr lang="pl-PL" altLang="pl-PL" sz="2200" dirty="0"/>
              <a:t> boxing – Onet, Wirtualna Polska, </a:t>
            </a:r>
            <a:r>
              <a:rPr lang="pl-PL" altLang="pl-PL" sz="2200" dirty="0" err="1"/>
              <a:t>NetSprint</a:t>
            </a:r>
            <a:endParaRPr lang="pl-PL" altLang="pl-PL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988840"/>
            <a:ext cx="9688966" cy="1325563"/>
          </a:xfrm>
          <a:noFill/>
        </p:spPr>
        <p:txBody>
          <a:bodyPr vert="horz" lIns="92075" tIns="46038" rIns="92075" bIns="46038" rtlCol="0" anchor="t">
            <a:normAutofit/>
          </a:bodyPr>
          <a:lstStyle/>
          <a:p>
            <a:pPr algn="l"/>
            <a:r>
              <a:rPr lang="pl-PL" altLang="pl-PL" sz="4000" b="1" dirty="0" err="1">
                <a:solidFill>
                  <a:srgbClr val="00B0F0"/>
                </a:solidFill>
              </a:rPr>
              <a:t>Advertising</a:t>
            </a:r>
            <a:r>
              <a:rPr lang="pl-PL" altLang="pl-PL" sz="4000" b="1" dirty="0">
                <a:solidFill>
                  <a:srgbClr val="00B0F0"/>
                </a:solidFill>
              </a:rPr>
              <a:t> </a:t>
            </a:r>
            <a:r>
              <a:rPr lang="pl-PL" altLang="pl-PL" sz="4000" b="1" dirty="0" err="1">
                <a:solidFill>
                  <a:srgbClr val="00B0F0"/>
                </a:solidFill>
              </a:rPr>
              <a:t>it</a:t>
            </a:r>
            <a:r>
              <a:rPr lang="pl-PL" altLang="pl-PL" sz="4000" b="1" dirty="0">
                <a:solidFill>
                  <a:srgbClr val="00B0F0"/>
                </a:solidFill>
              </a:rPr>
              <a:t> 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447594" y="2783031"/>
            <a:ext cx="9688966" cy="3791983"/>
          </a:xfrm>
        </p:spPr>
        <p:txBody>
          <a:bodyPr vert="horz" lIns="92075" tIns="46038" rIns="92075" bIns="46038" rtlCol="0">
            <a:normAutofit/>
          </a:bodyPr>
          <a:lstStyle/>
          <a:p>
            <a:pPr>
              <a:buFontTx/>
              <a:buNone/>
            </a:pPr>
            <a:r>
              <a:rPr lang="pl-PL" altLang="pl-PL" sz="2400" dirty="0"/>
              <a:t>   </a:t>
            </a:r>
            <a:r>
              <a:rPr lang="en-US" altLang="pl-PL" sz="2400" dirty="0"/>
              <a:t>a paid form of non-personal presentation and promotion of an idea, good or service, has the nature of public, repeated presentation in the mass media</a:t>
            </a: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1844824"/>
            <a:ext cx="9722296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err="1"/>
              <a:t>Globalization</a:t>
            </a:r>
            <a:r>
              <a:rPr lang="pl-PL" altLang="pl-PL" sz="4000" b="1" dirty="0"/>
              <a:t> </a:t>
            </a:r>
            <a:r>
              <a:rPr lang="pl-PL" altLang="pl-PL" sz="4000" b="1" dirty="0" err="1"/>
              <a:t>premises</a:t>
            </a:r>
            <a:endParaRPr lang="pl-PL" altLang="pl-PL" sz="40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31504" y="2636912"/>
            <a:ext cx="957706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altLang="pl-PL" sz="2200" dirty="0"/>
          </a:p>
          <a:p>
            <a:r>
              <a:rPr lang="en-US" altLang="pl-PL" sz="2200" dirty="0"/>
              <a:t>scientific and technical</a:t>
            </a:r>
            <a:r>
              <a:rPr lang="pl-PL" altLang="pl-PL" sz="2200" dirty="0"/>
              <a:t> </a:t>
            </a:r>
            <a:r>
              <a:rPr lang="en-US" altLang="pl-PL" sz="2200" dirty="0"/>
              <a:t>progress</a:t>
            </a:r>
            <a:endParaRPr lang="pl-PL" altLang="pl-PL" sz="2200" dirty="0"/>
          </a:p>
          <a:p>
            <a:endParaRPr lang="pl-PL" altLang="pl-PL" sz="2200" dirty="0"/>
          </a:p>
          <a:p>
            <a:r>
              <a:rPr lang="en-US" altLang="pl-PL" sz="2200" dirty="0"/>
              <a:t>liberalization of conditions for the development of international trade, foreign investments and financial markets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1340768"/>
            <a:ext cx="9866312" cy="1325563"/>
          </a:xfrm>
        </p:spPr>
        <p:txBody>
          <a:bodyPr>
            <a:normAutofit/>
          </a:bodyPr>
          <a:lstStyle/>
          <a:p>
            <a:pPr algn="l"/>
            <a:r>
              <a:rPr lang="en-US" altLang="pl-PL" sz="4000" b="1" dirty="0"/>
              <a:t>Advertising effectiveness and efficiency indicators</a:t>
            </a:r>
            <a:endParaRPr lang="pl-PL" altLang="pl-PL" sz="3600" b="1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1487488" y="2852936"/>
            <a:ext cx="9866312" cy="3695700"/>
          </a:xfrm>
        </p:spPr>
        <p:txBody>
          <a:bodyPr rtlCol="0">
            <a:norm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pl-PL" sz="2200" b="1" dirty="0" err="1"/>
              <a:t>AdViews</a:t>
            </a:r>
            <a:r>
              <a:rPr lang="en-US" altLang="pl-PL" sz="2200" dirty="0"/>
              <a:t> - the number of views of a given online advertisement</a:t>
            </a:r>
            <a:endParaRPr lang="pl-PL" altLang="pl-PL" sz="2200" dirty="0"/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pl-PL" sz="2200" b="1" dirty="0" err="1"/>
              <a:t>AdClicks</a:t>
            </a:r>
            <a:r>
              <a:rPr lang="en-US" altLang="pl-PL" sz="2200" dirty="0"/>
              <a:t> - an indicator determining how many times a given ad was noticed and opened</a:t>
            </a:r>
            <a:endParaRPr lang="pl-PL" altLang="pl-PL" sz="2200" dirty="0"/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pl-PL" sz="2200" b="1" dirty="0"/>
              <a:t>Click Rate </a:t>
            </a:r>
            <a:r>
              <a:rPr lang="en-US" altLang="pl-PL" sz="2200" dirty="0"/>
              <a:t>- the ratio of clicks on a given banner to the total number of its views on a given website</a:t>
            </a:r>
            <a:endParaRPr lang="pl-PL" altLang="pl-PL" sz="2200" dirty="0"/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pl-PL" sz="2200" b="1" dirty="0"/>
              <a:t>Click Through Rate (</a:t>
            </a:r>
            <a:r>
              <a:rPr lang="en-US" altLang="pl-PL" sz="2200" b="1" dirty="0" err="1"/>
              <a:t>CTR</a:t>
            </a:r>
            <a:r>
              <a:rPr lang="en-US" altLang="pl-PL" sz="2200" b="1" dirty="0"/>
              <a:t>) </a:t>
            </a:r>
            <a:r>
              <a:rPr lang="en-US" altLang="pl-PL" sz="2200" dirty="0"/>
              <a:t>- the percentage of viewers who decided to click on a given banner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988840"/>
            <a:ext cx="8784976" cy="252028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b="1" dirty="0"/>
              <a:t>PUBLIC RELATIONS</a:t>
            </a:r>
            <a:br>
              <a:rPr lang="pl-PL" altLang="pl-PL" b="1" dirty="0"/>
            </a:br>
            <a:r>
              <a:rPr lang="pl-PL" altLang="pl-PL" b="1" dirty="0"/>
              <a:t>IN INTERNET</a:t>
            </a:r>
            <a:endParaRPr lang="pl-PL" altLang="pl-PL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59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7262" y="1484784"/>
            <a:ext cx="88582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PR in Internecie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2495600" y="2636912"/>
            <a:ext cx="8640960" cy="39505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pl-PL" sz="2200" dirty="0"/>
              <a:t>forms:</a:t>
            </a:r>
            <a:endParaRPr lang="pl-PL" altLang="pl-PL" sz="2200" dirty="0"/>
          </a:p>
          <a:p>
            <a:pPr lvl="1">
              <a:lnSpc>
                <a:spcPct val="100000"/>
              </a:lnSpc>
            </a:pPr>
            <a:r>
              <a:rPr lang="en-US" altLang="pl-PL" sz="2200" dirty="0"/>
              <a:t>shaping the company's image</a:t>
            </a:r>
            <a:endParaRPr lang="pl-PL" altLang="pl-PL" sz="2200" dirty="0"/>
          </a:p>
          <a:p>
            <a:pPr lvl="1">
              <a:lnSpc>
                <a:spcPct val="100000"/>
              </a:lnSpc>
            </a:pPr>
            <a:r>
              <a:rPr lang="en-US" altLang="pl-PL" sz="2200" dirty="0"/>
              <a:t>cooperation with the mass media</a:t>
            </a:r>
            <a:endParaRPr lang="pl-PL" altLang="pl-PL" sz="2200" dirty="0"/>
          </a:p>
          <a:p>
            <a:pPr lvl="1">
              <a:lnSpc>
                <a:spcPct val="100000"/>
              </a:lnSpc>
            </a:pPr>
            <a:r>
              <a:rPr lang="en-US" altLang="pl-PL" sz="2200" dirty="0"/>
              <a:t>communicating with investors</a:t>
            </a:r>
            <a:endParaRPr lang="pl-PL" altLang="pl-PL" sz="2200" dirty="0"/>
          </a:p>
          <a:p>
            <a:pPr lvl="1">
              <a:lnSpc>
                <a:spcPct val="100000"/>
              </a:lnSpc>
            </a:pPr>
            <a:r>
              <a:rPr lang="en-US" altLang="pl-PL" sz="2200" dirty="0"/>
              <a:t>internal PR (employees)ways:</a:t>
            </a:r>
            <a:endParaRPr lang="pl-PL" altLang="pl-PL" sz="2200" dirty="0"/>
          </a:p>
          <a:p>
            <a:pPr lvl="2">
              <a:lnSpc>
                <a:spcPct val="100000"/>
              </a:lnSpc>
            </a:pPr>
            <a:r>
              <a:rPr lang="en-US" altLang="pl-PL" sz="2200" dirty="0"/>
              <a:t>Web </a:t>
            </a:r>
            <a:r>
              <a:rPr lang="en-US" altLang="pl-PL" sz="2200" dirty="0" err="1"/>
              <a:t>pageonline</a:t>
            </a:r>
            <a:r>
              <a:rPr lang="en-US" altLang="pl-PL" sz="2200" dirty="0"/>
              <a:t> press offices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1694" y="1653877"/>
            <a:ext cx="9362256" cy="1325563"/>
          </a:xfrm>
        </p:spPr>
        <p:txBody>
          <a:bodyPr/>
          <a:lstStyle/>
          <a:p>
            <a:pPr algn="l"/>
            <a:r>
              <a:rPr lang="pl-PL" altLang="pl-PL" b="1" dirty="0" err="1"/>
              <a:t>Building</a:t>
            </a:r>
            <a:r>
              <a:rPr lang="pl-PL" altLang="pl-PL" b="1" dirty="0"/>
              <a:t> </a:t>
            </a:r>
            <a:r>
              <a:rPr lang="pl-PL" altLang="pl-PL" b="1" dirty="0" err="1"/>
              <a:t>an</a:t>
            </a:r>
            <a:r>
              <a:rPr lang="pl-PL" altLang="pl-PL" b="1" dirty="0"/>
              <a:t> </a:t>
            </a:r>
            <a:r>
              <a:rPr lang="pl-PL" altLang="pl-PL" b="1" dirty="0" err="1"/>
              <a:t>effective</a:t>
            </a:r>
            <a:r>
              <a:rPr lang="pl-PL" altLang="pl-PL" b="1" dirty="0"/>
              <a:t> </a:t>
            </a:r>
            <a:r>
              <a:rPr lang="pl-PL" altLang="pl-PL" b="1" dirty="0" err="1"/>
              <a:t>website</a:t>
            </a:r>
            <a:endParaRPr lang="pl-PL" altLang="pl-PL" b="1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2979440"/>
            <a:ext cx="8784976" cy="3878560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b="1" dirty="0" err="1"/>
              <a:t>credible</a:t>
            </a:r>
            <a:r>
              <a:rPr lang="pl-PL" altLang="pl-PL" sz="2200" dirty="0"/>
              <a:t> – </a:t>
            </a:r>
            <a:r>
              <a:rPr lang="pl-PL" altLang="pl-PL" sz="2200" dirty="0" err="1"/>
              <a:t>current</a:t>
            </a:r>
            <a:r>
              <a:rPr lang="pl-PL" altLang="pl-PL" sz="2200" dirty="0"/>
              <a:t> and </a:t>
            </a:r>
            <a:r>
              <a:rPr lang="pl-PL" altLang="pl-PL" sz="2200" dirty="0" err="1"/>
              <a:t>reliable</a:t>
            </a:r>
            <a:r>
              <a:rPr lang="pl-PL" altLang="pl-PL" sz="2200" dirty="0"/>
              <a:t> </a:t>
            </a:r>
            <a:r>
              <a:rPr lang="pl-PL" altLang="pl-PL" sz="2200" dirty="0" err="1"/>
              <a:t>information</a:t>
            </a:r>
            <a:endParaRPr lang="pl-PL" altLang="pl-PL" sz="2200" dirty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b="1" dirty="0"/>
              <a:t>elegant</a:t>
            </a:r>
            <a:r>
              <a:rPr lang="pl-PL" altLang="pl-PL" sz="2200" dirty="0"/>
              <a:t> – </a:t>
            </a:r>
            <a:r>
              <a:rPr lang="pl-PL" altLang="pl-PL" sz="2200" dirty="0" err="1"/>
              <a:t>aesthetic</a:t>
            </a:r>
            <a:r>
              <a:rPr lang="pl-PL" altLang="pl-PL" sz="2200" dirty="0"/>
              <a:t> </a:t>
            </a:r>
            <a:r>
              <a:rPr lang="pl-PL" altLang="pl-PL" sz="2200" dirty="0" err="1"/>
              <a:t>graphic</a:t>
            </a:r>
            <a:r>
              <a:rPr lang="pl-PL" altLang="pl-PL" sz="2200" dirty="0"/>
              <a:t> design, </a:t>
            </a:r>
            <a:r>
              <a:rPr lang="pl-PL" altLang="pl-PL" sz="2200" dirty="0" err="1"/>
              <a:t>short</a:t>
            </a:r>
            <a:r>
              <a:rPr lang="pl-PL" altLang="pl-PL" sz="2200" dirty="0"/>
              <a:t> </a:t>
            </a:r>
            <a:r>
              <a:rPr lang="pl-PL" altLang="pl-PL" sz="2200" dirty="0" err="1"/>
              <a:t>loading</a:t>
            </a:r>
            <a:r>
              <a:rPr lang="pl-PL" altLang="pl-PL" sz="2200" dirty="0"/>
              <a:t> </a:t>
            </a:r>
            <a:r>
              <a:rPr lang="pl-PL" altLang="pl-PL" sz="2200" dirty="0" err="1"/>
              <a:t>time</a:t>
            </a:r>
            <a:endParaRPr lang="pl-PL" altLang="pl-PL" sz="2200" dirty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b="1" dirty="0" err="1"/>
              <a:t>friendly</a:t>
            </a:r>
            <a:r>
              <a:rPr lang="pl-PL" altLang="pl-PL" sz="2200" dirty="0"/>
              <a:t> – </a:t>
            </a:r>
            <a:r>
              <a:rPr lang="pl-PL" altLang="pl-PL" sz="2200" dirty="0" err="1"/>
              <a:t>intuitive</a:t>
            </a:r>
            <a:r>
              <a:rPr lang="pl-PL" altLang="pl-PL" sz="2200" dirty="0"/>
              <a:t> </a:t>
            </a:r>
            <a:r>
              <a:rPr lang="pl-PL" altLang="pl-PL" sz="2200" dirty="0" err="1"/>
              <a:t>navigation</a:t>
            </a:r>
            <a:r>
              <a:rPr lang="pl-PL" altLang="pl-PL" sz="2200" dirty="0"/>
              <a:t> system, </a:t>
            </a:r>
            <a:r>
              <a:rPr lang="pl-PL" altLang="pl-PL" sz="2200" dirty="0" err="1"/>
              <a:t>clear</a:t>
            </a:r>
            <a:r>
              <a:rPr lang="pl-PL" altLang="pl-PL" sz="2200" dirty="0"/>
              <a:t> </a:t>
            </a:r>
            <a:r>
              <a:rPr lang="pl-PL" altLang="pl-PL" sz="2200" dirty="0" err="1"/>
              <a:t>structure</a:t>
            </a:r>
            <a:r>
              <a:rPr lang="pl-PL" altLang="pl-PL" sz="2200" dirty="0"/>
              <a:t>, </a:t>
            </a:r>
            <a:r>
              <a:rPr lang="pl-PL" altLang="pl-PL" sz="2200" dirty="0" err="1"/>
              <a:t>information</a:t>
            </a:r>
            <a:r>
              <a:rPr lang="pl-PL" altLang="pl-PL" sz="2200" dirty="0"/>
              <a:t> </a:t>
            </a:r>
            <a:r>
              <a:rPr lang="pl-PL" altLang="pl-PL" sz="2200" dirty="0" err="1"/>
              <a:t>search</a:t>
            </a:r>
            <a:r>
              <a:rPr lang="pl-PL" altLang="pl-PL" sz="2200" dirty="0"/>
              <a:t> </a:t>
            </a:r>
            <a:r>
              <a:rPr lang="pl-PL" altLang="pl-PL" sz="2200" dirty="0" err="1"/>
              <a:t>tool</a:t>
            </a:r>
            <a:endParaRPr lang="pl-PL" altLang="pl-PL" sz="2200" dirty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b="1" dirty="0" err="1"/>
              <a:t>stechnically</a:t>
            </a:r>
            <a:r>
              <a:rPr lang="pl-PL" altLang="pl-PL" sz="2200" b="1" dirty="0"/>
              <a:t> </a:t>
            </a:r>
            <a:r>
              <a:rPr lang="pl-PL" altLang="pl-PL" sz="2200" b="1" dirty="0" err="1"/>
              <a:t>correct</a:t>
            </a:r>
            <a:r>
              <a:rPr lang="pl-PL" altLang="pl-PL" sz="2200" b="1" dirty="0"/>
              <a:t> </a:t>
            </a:r>
            <a:r>
              <a:rPr lang="pl-PL" altLang="pl-PL" sz="2200" dirty="0"/>
              <a:t>- </a:t>
            </a:r>
            <a:r>
              <a:rPr lang="pl-PL" altLang="pl-PL" sz="2200" dirty="0" err="1"/>
              <a:t>proper</a:t>
            </a:r>
            <a:r>
              <a:rPr lang="pl-PL" altLang="pl-PL" sz="2200" dirty="0"/>
              <a:t> </a:t>
            </a:r>
            <a:r>
              <a:rPr lang="pl-PL" altLang="pl-PL" sz="2200" dirty="0" err="1"/>
              <a:t>character</a:t>
            </a:r>
            <a:r>
              <a:rPr lang="pl-PL" altLang="pl-PL" sz="2200" dirty="0"/>
              <a:t> </a:t>
            </a:r>
            <a:r>
              <a:rPr lang="pl-PL" altLang="pl-PL" sz="2200" dirty="0" err="1"/>
              <a:t>encoding</a:t>
            </a:r>
            <a:endParaRPr lang="pl-PL" altLang="pl-PL" sz="2200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2151" y="1196752"/>
            <a:ext cx="10515600" cy="1325563"/>
          </a:xfrm>
        </p:spPr>
        <p:txBody>
          <a:bodyPr>
            <a:normAutofit/>
          </a:bodyPr>
          <a:lstStyle/>
          <a:p>
            <a:r>
              <a:rPr lang="pl-PL" altLang="pl-PL" sz="4000" b="1" dirty="0" err="1"/>
              <a:t>What</a:t>
            </a:r>
            <a:r>
              <a:rPr lang="pl-PL" altLang="pl-PL" sz="4000" b="1" dirty="0"/>
              <a:t> </a:t>
            </a:r>
            <a:r>
              <a:rPr lang="pl-PL" altLang="pl-PL" sz="4000" b="1" dirty="0" err="1"/>
              <a:t>is</a:t>
            </a:r>
            <a:r>
              <a:rPr lang="pl-PL" altLang="pl-PL" sz="4000" b="1" dirty="0"/>
              <a:t> </a:t>
            </a:r>
            <a:r>
              <a:rPr lang="pl-PL" altLang="pl-PL" sz="4000" b="1" dirty="0" err="1"/>
              <a:t>electronic</a:t>
            </a:r>
            <a:r>
              <a:rPr lang="pl-PL" altLang="pl-PL" sz="4000" b="1" dirty="0"/>
              <a:t> banking?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pl-PL" sz="2400" dirty="0"/>
              <a:t>different definitions depending on scope and detail</a:t>
            </a:r>
            <a:endParaRPr lang="pl-PL" altLang="pl-PL" sz="2400" dirty="0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2921599" y="3573016"/>
            <a:ext cx="6336704" cy="107721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n-US" altLang="pl-P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set of </a:t>
            </a:r>
            <a:r>
              <a:rPr lang="en-US" altLang="pl-P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</a:t>
            </a:r>
            <a:r>
              <a:rPr lang="en-US" altLang="pl-P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means enabling remote access to a bank account</a:t>
            </a:r>
            <a:endParaRPr lang="pl-PL" altLang="pl-P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88558" y="1340768"/>
            <a:ext cx="8786192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Internet in banking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2588558" y="2564904"/>
            <a:ext cx="7200900" cy="3878560"/>
          </a:xfrm>
        </p:spPr>
        <p:txBody>
          <a:bodyPr>
            <a:normAutofit/>
          </a:bodyPr>
          <a:lstStyle/>
          <a:p>
            <a:r>
              <a:rPr lang="en-US" altLang="pl-PL" sz="2200" dirty="0"/>
              <a:t>global scope of operation</a:t>
            </a:r>
            <a:endParaRPr lang="pl-PL" altLang="pl-PL" sz="2200" dirty="0"/>
          </a:p>
          <a:p>
            <a:r>
              <a:rPr lang="pl-PL" altLang="pl-PL" sz="2200" dirty="0"/>
              <a:t>s</a:t>
            </a:r>
            <a:r>
              <a:rPr lang="en-US" altLang="pl-PL" sz="2200" dirty="0"/>
              <a:t>peed</a:t>
            </a:r>
            <a:endParaRPr lang="pl-PL" altLang="pl-PL" sz="2200" dirty="0"/>
          </a:p>
          <a:p>
            <a:r>
              <a:rPr lang="en-US" altLang="pl-PL" sz="2200" dirty="0"/>
              <a:t>multimedia</a:t>
            </a:r>
            <a:endParaRPr lang="pl-PL" altLang="pl-PL" sz="2200" dirty="0"/>
          </a:p>
          <a:p>
            <a:r>
              <a:rPr lang="en-US" altLang="pl-PL" sz="2200" dirty="0"/>
              <a:t>no time limits</a:t>
            </a:r>
            <a:endParaRPr lang="pl-PL" altLang="pl-PL" sz="2200" dirty="0"/>
          </a:p>
          <a:p>
            <a:r>
              <a:rPr lang="en-US" altLang="pl-PL" sz="2200" dirty="0"/>
              <a:t>flexibility of operation</a:t>
            </a:r>
            <a:endParaRPr lang="pl-PL" altLang="pl-PL" sz="2200" dirty="0"/>
          </a:p>
          <a:p>
            <a:r>
              <a:rPr lang="en-US" altLang="pl-PL" sz="2200" dirty="0"/>
              <a:t>low cost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836712"/>
            <a:ext cx="8194104" cy="1623020"/>
          </a:xfrm>
        </p:spPr>
        <p:txBody>
          <a:bodyPr>
            <a:normAutofit/>
          </a:bodyPr>
          <a:lstStyle/>
          <a:p>
            <a:pPr algn="l"/>
            <a:r>
              <a:rPr lang="nl-NL" altLang="pl-PL" sz="4000" b="1" dirty="0"/>
              <a:t>Bank models in online banking</a:t>
            </a:r>
            <a:endParaRPr lang="pl-PL" altLang="pl-PL" sz="4000" b="1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2132856"/>
            <a:ext cx="9650288" cy="3791983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virtual bank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e.g. </a:t>
            </a:r>
            <a:r>
              <a:rPr lang="en-US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mBank</a:t>
            </a: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retail branch of </a:t>
            </a:r>
            <a:r>
              <a:rPr lang="en-US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BRE</a:t>
            </a: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Bank SA)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- First Network Bank in the USA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various electronic channels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limit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electronic access to a traditional bank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extending the services of a traditional bank with an online account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dependent virtual branches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transitional stage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1347210"/>
            <a:ext cx="885825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Terminal banking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2495550" y="2636912"/>
            <a:ext cx="7200900" cy="380655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pl-PL" sz="2200" dirty="0"/>
              <a:t>types:</a:t>
            </a:r>
            <a:endParaRPr lang="pl-PL" altLang="pl-PL" sz="2200" dirty="0"/>
          </a:p>
          <a:p>
            <a:r>
              <a:rPr lang="en-US" altLang="pl-PL" sz="2200" dirty="0" err="1"/>
              <a:t>ATMselectronic</a:t>
            </a:r>
            <a:r>
              <a:rPr lang="en-US" altLang="pl-PL" sz="2200" dirty="0"/>
              <a:t> terminals for accepting </a:t>
            </a:r>
            <a:endParaRPr lang="pl-PL" altLang="pl-PL" sz="2200" dirty="0"/>
          </a:p>
          <a:p>
            <a:r>
              <a:rPr lang="en-US" altLang="pl-PL" sz="2200" dirty="0"/>
              <a:t>cards</a:t>
            </a:r>
            <a:endParaRPr lang="pl-PL" altLang="pl-PL" sz="2200" dirty="0"/>
          </a:p>
          <a:p>
            <a:r>
              <a:rPr lang="en-US" altLang="pl-PL" sz="2200" dirty="0"/>
              <a:t>multimedia kiosks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853415"/>
            <a:ext cx="9722296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Online </a:t>
            </a:r>
            <a:r>
              <a:rPr lang="pl-PL" altLang="pl-PL" sz="4000" b="1" dirty="0" err="1"/>
              <a:t>payment</a:t>
            </a:r>
            <a:r>
              <a:rPr lang="pl-PL" altLang="pl-PL" sz="4000" b="1" dirty="0"/>
              <a:t> market</a:t>
            </a:r>
            <a:endParaRPr lang="pl-PL" altLang="pl-PL" sz="400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1631504" y="1916832"/>
            <a:ext cx="9722296" cy="4464496"/>
          </a:xfrm>
        </p:spPr>
        <p:txBody>
          <a:bodyPr rtlCol="0">
            <a:norm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CREDIT CARDS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number of payment cards in Poland has already exceeded 20 million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only 3.9 million of them enable online payments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2005, banks issued 3.5 million cards, which is an increase of over 20% compared to 2004.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e-</a:t>
            </a:r>
            <a:r>
              <a:rPr lang="en-US" altLang="pl-PL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TRANSFERSAt</a:t>
            </a:r>
            <a:r>
              <a:rPr lang="en-US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end of 2005, 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16.8 million bank accounts (in Poland), of which approximately 5.1 million can be used via the Internet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the end of 2005, approximately 3.3 million of their customers had access to bank accounts with the direct transfer function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1628800"/>
            <a:ext cx="9146232" cy="1325563"/>
          </a:xfrm>
        </p:spPr>
        <p:txBody>
          <a:bodyPr>
            <a:normAutofit/>
          </a:bodyPr>
          <a:lstStyle/>
          <a:p>
            <a:pPr algn="ctr"/>
            <a:r>
              <a:rPr lang="en-US" altLang="pl-PL" sz="4000" b="1" dirty="0"/>
              <a:t>Three rules of good web graphics</a:t>
            </a:r>
            <a:endParaRPr lang="pl-PL" altLang="pl-PL" sz="4000" b="1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757980" y="2708920"/>
            <a:ext cx="10010328" cy="3791983"/>
          </a:xfrm>
        </p:spPr>
        <p:txBody>
          <a:bodyPr>
            <a:normAutofit/>
          </a:bodyPr>
          <a:lstStyle/>
          <a:p>
            <a:pPr lvl="3"/>
            <a:endParaRPr lang="pl-PL" altLang="pl-PL" sz="2600" dirty="0"/>
          </a:p>
          <a:p>
            <a:pPr lvl="3"/>
            <a:r>
              <a:rPr lang="pl-PL" altLang="pl-PL" sz="2600" dirty="0" err="1"/>
              <a:t>Professionalism</a:t>
            </a:r>
            <a:endParaRPr lang="pl-PL" altLang="pl-PL" sz="2600" dirty="0"/>
          </a:p>
          <a:p>
            <a:pPr lvl="3"/>
            <a:r>
              <a:rPr lang="pl-PL" altLang="pl-PL" sz="2600" dirty="0"/>
              <a:t>Message</a:t>
            </a:r>
          </a:p>
          <a:p>
            <a:pPr lvl="3"/>
            <a:r>
              <a:rPr lang="pl-PL" altLang="pl-PL" sz="2600" dirty="0" err="1"/>
              <a:t>topicality</a:t>
            </a:r>
            <a:endParaRPr lang="pl-PL" altLang="pl-PL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752" y="2099002"/>
            <a:ext cx="9651504" cy="1325563"/>
          </a:xfrm>
        </p:spPr>
        <p:txBody>
          <a:bodyPr>
            <a:normAutofit/>
          </a:bodyPr>
          <a:lstStyle/>
          <a:p>
            <a:pPr algn="l"/>
            <a:r>
              <a:rPr lang="en-US" altLang="pl-PL" sz="4000" b="1" dirty="0"/>
              <a:t>3 elements of the Internet</a:t>
            </a:r>
            <a:endParaRPr lang="pl-PL" altLang="pl-PL" sz="40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3276600"/>
            <a:ext cx="9361040" cy="3581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pl-PL" sz="2200" dirty="0"/>
              <a:t>TCP/IP-based interconnected networks</a:t>
            </a:r>
            <a:endParaRPr lang="pl-PL" altLang="pl-PL" sz="2200" dirty="0"/>
          </a:p>
          <a:p>
            <a:pPr marL="514350" indent="-514350">
              <a:buFont typeface="+mj-lt"/>
              <a:buAutoNum type="arabicPeriod"/>
            </a:pPr>
            <a:r>
              <a:rPr lang="en-US" altLang="pl-PL" sz="2200" dirty="0"/>
              <a:t>The community that uses and develops these networks</a:t>
            </a:r>
            <a:endParaRPr lang="pl-PL" altLang="pl-PL" sz="2200" dirty="0"/>
          </a:p>
          <a:p>
            <a:pPr marL="514350" indent="-514350">
              <a:buFont typeface="+mj-lt"/>
              <a:buAutoNum type="arabicPeriod"/>
            </a:pPr>
            <a:r>
              <a:rPr lang="en-US" altLang="pl-PL" sz="2200" dirty="0"/>
              <a:t>A set of resources that can be accessed via the Internet.</a:t>
            </a:r>
            <a:endParaRPr lang="pl-PL" altLang="pl-PL" sz="2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148" y="908720"/>
            <a:ext cx="8482136" cy="1623020"/>
          </a:xfrm>
        </p:spPr>
        <p:txBody>
          <a:bodyPr/>
          <a:lstStyle/>
          <a:p>
            <a:pPr algn="l"/>
            <a:r>
              <a:rPr lang="pl-PL" altLang="pl-PL" b="1" dirty="0" err="1"/>
              <a:t>Graphic</a:t>
            </a:r>
            <a:r>
              <a:rPr lang="pl-PL" altLang="pl-PL" b="1" dirty="0"/>
              <a:t> </a:t>
            </a:r>
            <a:r>
              <a:rPr lang="pl-PL" altLang="pl-PL" b="1" dirty="0" err="1"/>
              <a:t>layout</a:t>
            </a:r>
            <a:endParaRPr lang="pl-PL" altLang="pl-PL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2136087"/>
            <a:ext cx="10441160" cy="4651066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consistency of all subpages</a:t>
            </a:r>
            <a:endParaRPr lang="pl-PL" altLang="pl-PL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animated elements (as little as possible, your website is not a screensaver)drawings, or rather I would recommend photos (sometimes it's nice to look at something pleasing to the eye)company logo</a:t>
            </a:r>
            <a:endParaRPr lang="pl-PL" altLang="pl-PL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photos of products (no one wants to buy a cat in a poke) - show at least a photo or virtual packaging, see e.g. e-book packaging on the website: </a:t>
            </a:r>
            <a:r>
              <a:rPr lang="en-US" altLang="pl-PL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zlotemysli.witryna.org</a:t>
            </a:r>
            <a:r>
              <a:rPr lang="en-US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pl-PL" altLang="pl-PL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uniqueness (especially important when using ready-made templates), and consistency for a given category of websites, which helps in navigation, e.g. online stores are usually similar to each other, which makes them easier for customers to use.</a:t>
            </a:r>
            <a:endParaRPr lang="pl-PL" altLang="pl-PL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company is about people, and a company website? - the website should prove that the Internet user is dealing with real people, at least take care of photos of employees​</a:t>
            </a: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1412776"/>
            <a:ext cx="9289032" cy="1623020"/>
          </a:xfrm>
        </p:spPr>
        <p:txBody>
          <a:bodyPr>
            <a:normAutofit/>
          </a:bodyPr>
          <a:lstStyle/>
          <a:p>
            <a:pPr algn="l"/>
            <a:r>
              <a:rPr lang="en-US" altLang="pl-PL" sz="4000" b="1" dirty="0"/>
              <a:t>Methods and means of sales support</a:t>
            </a:r>
            <a:endParaRPr lang="pl-PL" altLang="pl-PL" sz="4000" b="1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2780928"/>
            <a:ext cx="9505056" cy="36957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pl-PL" sz="2400" dirty="0"/>
              <a:t>Suggesting complementary and related products:„</a:t>
            </a:r>
            <a:endParaRPr lang="pl-PL" altLang="pl-PL" sz="2400" dirty="0"/>
          </a:p>
          <a:p>
            <a:pPr>
              <a:buFontTx/>
              <a:buNone/>
            </a:pPr>
            <a:r>
              <a:rPr lang="en-US" altLang="pl-PL" sz="2400" dirty="0"/>
              <a:t>customers who bought X also bought...„</a:t>
            </a:r>
            <a:endParaRPr lang="pl-PL" altLang="pl-PL" sz="2400" dirty="0"/>
          </a:p>
          <a:p>
            <a:pPr>
              <a:buFontTx/>
              <a:buNone/>
            </a:pPr>
            <a:r>
              <a:rPr lang="en-US" altLang="pl-PL" sz="2400" dirty="0"/>
              <a:t>"customers who viewed product X were also interested...„</a:t>
            </a:r>
            <a:endParaRPr lang="pl-PL" altLang="pl-PL" sz="2400" dirty="0"/>
          </a:p>
          <a:p>
            <a:pPr>
              <a:buFontTx/>
              <a:buNone/>
            </a:pPr>
            <a:r>
              <a:rPr lang="en-US" altLang="pl-PL" sz="2400" dirty="0"/>
              <a:t>"if you liked product X, we also recommend...„</a:t>
            </a:r>
            <a:endParaRPr lang="pl-PL" altLang="pl-PL" sz="2400" dirty="0"/>
          </a:p>
          <a:p>
            <a:pPr>
              <a:buFontTx/>
              <a:buNone/>
            </a:pPr>
            <a:r>
              <a:rPr lang="en-US" altLang="pl-PL" sz="2400" dirty="0"/>
              <a:t>"this product fits..."</a:t>
            </a:r>
            <a:endParaRPr lang="pl-PL" altLang="pl-P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64904"/>
            <a:ext cx="10515600" cy="379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000" b="1" dirty="0" err="1">
                <a:solidFill>
                  <a:srgbClr val="00B0F0"/>
                </a:solidFill>
              </a:rPr>
              <a:t>Thank</a:t>
            </a:r>
            <a:r>
              <a:rPr lang="pl-PL" sz="5000" b="1" dirty="0">
                <a:solidFill>
                  <a:srgbClr val="00B0F0"/>
                </a:solidFill>
              </a:rPr>
              <a:t> </a:t>
            </a:r>
            <a:r>
              <a:rPr lang="pl-PL" sz="5000" b="1" dirty="0" err="1">
                <a:solidFill>
                  <a:srgbClr val="00B0F0"/>
                </a:solidFill>
              </a:rPr>
              <a:t>you</a:t>
            </a:r>
            <a:r>
              <a:rPr lang="pl-PL" sz="5000" b="1" dirty="0">
                <a:solidFill>
                  <a:srgbClr val="00B0F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3342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pl-PL" b="1" dirty="0"/>
              <a:t>Laws of technology development in the "new economy"</a:t>
            </a:r>
            <a:endParaRPr lang="pl-PL" altLang="pl-PL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63452" y="3068960"/>
            <a:ext cx="9865096" cy="4035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pl-PL" altLang="pl-PL" sz="2200" dirty="0"/>
          </a:p>
          <a:p>
            <a:pPr>
              <a:lnSpc>
                <a:spcPct val="90000"/>
              </a:lnSpc>
            </a:pPr>
            <a:r>
              <a:rPr lang="en-US" altLang="pl-PL" sz="2200" dirty="0"/>
              <a:t>Moore's Law (Intel founder):</a:t>
            </a:r>
            <a:r>
              <a:rPr lang="cs-CZ" altLang="pl-PL" sz="2200" dirty="0"/>
              <a:t> „</a:t>
            </a:r>
            <a:r>
              <a:rPr lang="en-US" altLang="pl-PL" sz="2200" dirty="0"/>
              <a:t>the cost of computing power (computer speed) decreases exponentially over time</a:t>
            </a:r>
            <a:r>
              <a:rPr lang="cs-CZ" altLang="pl-PL" sz="2200" dirty="0"/>
              <a:t>“</a:t>
            </a:r>
            <a:endParaRPr lang="pl-PL" altLang="pl-PL" sz="2200" dirty="0"/>
          </a:p>
          <a:p>
            <a:pPr>
              <a:lnSpc>
                <a:spcPct val="90000"/>
              </a:lnSpc>
            </a:pPr>
            <a:endParaRPr lang="pl-PL" altLang="pl-PL" sz="2200" dirty="0"/>
          </a:p>
          <a:p>
            <a:pPr>
              <a:lnSpc>
                <a:spcPct val="90000"/>
              </a:lnSpc>
            </a:pPr>
            <a:r>
              <a:rPr lang="en-US" altLang="pl-PL" sz="2200" dirty="0"/>
              <a:t>Metcalfe's law (inventor of the local area network connecting computers):  </a:t>
            </a:r>
            <a:r>
              <a:rPr lang="cs-CZ" altLang="pl-PL" sz="2200" dirty="0"/>
              <a:t>„</a:t>
            </a:r>
            <a:r>
              <a:rPr lang="en-US" altLang="pl-PL" sz="2200" dirty="0"/>
              <a:t>the value of the network grows exponentially with the number of users</a:t>
            </a:r>
            <a:r>
              <a:rPr lang="cs-CZ" altLang="pl-PL" sz="2200" dirty="0"/>
              <a:t>“</a:t>
            </a:r>
            <a:endParaRPr lang="pl-PL" altLang="pl-PL" sz="2200" i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532" y="1628800"/>
            <a:ext cx="10212059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b="1" dirty="0"/>
              <a:t>e-commerce&lt;e-biznes&lt;</a:t>
            </a:r>
            <a:br>
              <a:rPr lang="pl-PL" altLang="pl-PL" b="1" dirty="0"/>
            </a:br>
            <a:r>
              <a:rPr lang="pl-PL" altLang="pl-PL" b="1" dirty="0"/>
              <a:t>e-economy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99456" y="3276600"/>
            <a:ext cx="9793088" cy="3581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pl-PL" sz="2200" b="1" dirty="0"/>
              <a:t>e-economy - "a virtual arena in which business is conducted, transactions are conducted, value is created and exchanged, and where direct contacts between its participants mature.„</a:t>
            </a:r>
            <a:endParaRPr lang="pl-PL" altLang="pl-PL" sz="2200" b="1" dirty="0"/>
          </a:p>
          <a:p>
            <a:pPr>
              <a:lnSpc>
                <a:spcPct val="100000"/>
              </a:lnSpc>
            </a:pPr>
            <a:endParaRPr lang="pl-PL" altLang="pl-PL" sz="2200" b="1" i="1" dirty="0">
              <a:solidFill>
                <a:schemeClr val="hlink"/>
              </a:solidFill>
            </a:endParaRPr>
          </a:p>
          <a:p>
            <a:pPr>
              <a:lnSpc>
                <a:spcPct val="100000"/>
              </a:lnSpc>
            </a:pPr>
            <a:r>
              <a:rPr lang="pl-PL" altLang="pl-PL" sz="2200" i="1" dirty="0"/>
              <a:t>J. Piela, </a:t>
            </a:r>
            <a:r>
              <a:rPr lang="pl-PL" altLang="pl-PL" sz="2200" i="1" dirty="0" err="1"/>
              <a:t>Electronic</a:t>
            </a:r>
            <a:r>
              <a:rPr lang="pl-PL" altLang="pl-PL" sz="2200" i="1" dirty="0"/>
              <a:t> Commerce in </a:t>
            </a:r>
            <a:r>
              <a:rPr lang="pl-PL" altLang="pl-PL" sz="2200" i="1" dirty="0" err="1"/>
              <a:t>European</a:t>
            </a:r>
            <a:r>
              <a:rPr lang="pl-PL" altLang="pl-PL" sz="2200" i="1" dirty="0"/>
              <a:t> Union </a:t>
            </a:r>
            <a:r>
              <a:rPr lang="pl-PL" altLang="pl-PL" sz="2200" i="1" dirty="0" err="1"/>
              <a:t>countries</a:t>
            </a:r>
            <a:endParaRPr lang="pl-PL" altLang="pl-PL" sz="22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988840"/>
            <a:ext cx="9938320" cy="1325563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pl-PL" altLang="pl-PL" sz="4800" b="1" dirty="0"/>
              <a:t>e-commerce&lt;e-biznes&lt;</a:t>
            </a:r>
            <a:br>
              <a:rPr lang="pl-PL" altLang="pl-PL" sz="4800" b="1" dirty="0"/>
            </a:br>
            <a:r>
              <a:rPr lang="pl-PL" altLang="pl-PL" sz="4800" b="1" dirty="0"/>
              <a:t>e-</a:t>
            </a:r>
            <a:r>
              <a:rPr lang="pl-PL" altLang="pl-PL" sz="4800" b="1" dirty="0" err="1"/>
              <a:t>economy</a:t>
            </a:r>
            <a:endParaRPr lang="pl-PL" altLang="pl-PL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3456543"/>
            <a:ext cx="9649072" cy="316071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altLang="pl-PL" sz="2200" b="1" dirty="0">
                <a:solidFill>
                  <a:schemeClr val="hlink"/>
                </a:solidFill>
              </a:rPr>
              <a:t>e-commerce</a:t>
            </a:r>
            <a:r>
              <a:rPr lang="pl-PL" altLang="pl-PL" sz="2200" b="1" dirty="0"/>
              <a:t> – </a:t>
            </a:r>
            <a:br>
              <a:rPr lang="pl-PL" altLang="pl-PL" sz="2200" dirty="0"/>
            </a:br>
            <a:r>
              <a:rPr lang="pl-PL" altLang="pl-PL" sz="2200" dirty="0"/>
              <a:t>„</a:t>
            </a:r>
            <a:r>
              <a:rPr lang="en-US" altLang="pl-PL" sz="2200" dirty="0"/>
              <a:t> the process of selling and buying products and services, i.e. concluding commercial transactions using electronic means via the Internet (traditional tools are often also helpful - fax or telephone</a:t>
            </a:r>
            <a:r>
              <a:rPr lang="pl-PL" altLang="pl-PL" sz="2200" dirty="0"/>
              <a:t>).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pl-PL" altLang="pl-PL" sz="1500" i="1" dirty="0"/>
              <a:t>B. Gregor, </a:t>
            </a:r>
            <a:r>
              <a:rPr lang="pl-PL" altLang="pl-PL" sz="1500" i="1" dirty="0" err="1"/>
              <a:t>M.Stawiszyński</a:t>
            </a:r>
            <a:endParaRPr lang="pl-PL" altLang="pl-PL" sz="15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2700" y="1196752"/>
            <a:ext cx="7232658" cy="1623020"/>
          </a:xfrm>
        </p:spPr>
        <p:txBody>
          <a:bodyPr/>
          <a:lstStyle/>
          <a:p>
            <a:pPr algn="l"/>
            <a:r>
              <a:rPr lang="pl-PL" altLang="pl-PL" b="1" dirty="0">
                <a:cs typeface="Tahoma" panose="020B0604030504040204" pitchFamily="34" charset="0"/>
              </a:rPr>
              <a:t>Standard </a:t>
            </a:r>
            <a:r>
              <a:rPr lang="pl-PL" altLang="pl-PL" b="1" dirty="0" err="1">
                <a:cs typeface="Tahoma" panose="020B0604030504040204" pitchFamily="34" charset="0"/>
              </a:rPr>
              <a:t>benefits</a:t>
            </a:r>
            <a:r>
              <a:rPr lang="pl-PL" altLang="pl-PL" b="1" dirty="0">
                <a:cs typeface="Tahoma" panose="020B0604030504040204" pitchFamily="34" charset="0"/>
              </a:rPr>
              <a:t>:</a:t>
            </a:r>
            <a:endParaRPr lang="pl-PL" altLang="pl-PL" dirty="0"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52700" y="2564904"/>
            <a:ext cx="7575748" cy="35814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eduction</a:t>
            </a: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 of commercial transaction costs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improving contacts with customers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strategic advantage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investor confidence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improving the quality of information flows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shortening the time cycles of commercial processes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elimination of paper flows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4392</TotalTime>
  <Words>2018</Words>
  <Application>Microsoft Office PowerPoint</Application>
  <PresentationFormat>Širokoúhlá obrazovka</PresentationFormat>
  <Paragraphs>346</Paragraphs>
  <Slides>52</Slides>
  <Notes>51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8" baseType="lpstr">
      <vt:lpstr>Arial</vt:lpstr>
      <vt:lpstr>Arial Narrow</vt:lpstr>
      <vt:lpstr>Calibri</vt:lpstr>
      <vt:lpstr>Franklin Gothic Book</vt:lpstr>
      <vt:lpstr>Wingdings 3</vt:lpstr>
      <vt:lpstr>Śablona_prezentace_NICE</vt:lpstr>
      <vt:lpstr>INTERNET BUSINESS</vt:lpstr>
      <vt:lpstr>The world shape in the 21st century</vt:lpstr>
      <vt:lpstr>What is globalization?</vt:lpstr>
      <vt:lpstr>Globalization premises</vt:lpstr>
      <vt:lpstr>3 elements of the Internet</vt:lpstr>
      <vt:lpstr>Laws of technology development in the "new economy"</vt:lpstr>
      <vt:lpstr>e-commerce&lt;e-biznes&lt; e-economy</vt:lpstr>
      <vt:lpstr>e-commerce&lt;e-biznes&lt; e-economy</vt:lpstr>
      <vt:lpstr>Standard benefits:</vt:lpstr>
      <vt:lpstr>Disadvantages and inconveniences:</vt:lpstr>
      <vt:lpstr>Main categories of electronic economy</vt:lpstr>
      <vt:lpstr>Electronic market</vt:lpstr>
      <vt:lpstr>Major e-marketplace solutions</vt:lpstr>
      <vt:lpstr>INTERNET AUCTION</vt:lpstr>
      <vt:lpstr>B2B</vt:lpstr>
      <vt:lpstr>Marketing activities and the Internet:</vt:lpstr>
      <vt:lpstr>Advantages of the Internet as a marketing tool:</vt:lpstr>
      <vt:lpstr>The expected benefits of the Internet are:</vt:lpstr>
      <vt:lpstr>Oczekiwane wady/zagrożenia Internetu  w przypadku zastosowań biznesowych:</vt:lpstr>
      <vt:lpstr>The most important Internet tools used in marketing:</vt:lpstr>
      <vt:lpstr>Valued by recipients</vt:lpstr>
      <vt:lpstr>Not received well</vt:lpstr>
      <vt:lpstr>Marketing research on the Internet</vt:lpstr>
      <vt:lpstr>Advantages of survey research via the Internet:</vt:lpstr>
      <vt:lpstr>Advantages of survey research via the Internet continued:</vt:lpstr>
      <vt:lpstr>The online market is characterized by the following features:</vt:lpstr>
      <vt:lpstr>PROMOTION</vt:lpstr>
      <vt:lpstr>Promotion tools</vt:lpstr>
      <vt:lpstr>Advertising campaign goals and possibilities of their implementation on the Internet:​</vt:lpstr>
      <vt:lpstr>PUBLIC RELATIONS</vt:lpstr>
      <vt:lpstr>PR in Internecie</vt:lpstr>
      <vt:lpstr>PR – functions </vt:lpstr>
      <vt:lpstr>Public Relations on the Internet is carried out through:</vt:lpstr>
      <vt:lpstr>Forms of online advertising</vt:lpstr>
      <vt:lpstr>Advantages of online advertising</vt:lpstr>
      <vt:lpstr>Search engine marketing …</vt:lpstr>
      <vt:lpstr>Natural (organic) results</vt:lpstr>
      <vt:lpstr>Paid results</vt:lpstr>
      <vt:lpstr>Advertising it :</vt:lpstr>
      <vt:lpstr>Advertising effectiveness and efficiency indicators</vt:lpstr>
      <vt:lpstr>PUBLIC RELATIONS IN INTERNET</vt:lpstr>
      <vt:lpstr>PR in Internecie</vt:lpstr>
      <vt:lpstr>Building an effective website</vt:lpstr>
      <vt:lpstr>What is electronic banking?</vt:lpstr>
      <vt:lpstr>Internet in banking</vt:lpstr>
      <vt:lpstr>Bank models in online banking</vt:lpstr>
      <vt:lpstr>Terminal banking</vt:lpstr>
      <vt:lpstr>Online payment market</vt:lpstr>
      <vt:lpstr>Three rules of good web graphics</vt:lpstr>
      <vt:lpstr>Graphic layout</vt:lpstr>
      <vt:lpstr>Methods and means of sales support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 w Internecie</dc:title>
  <dc:creator>Maria Kubica</dc:creator>
  <cp:lastModifiedBy>Kulihova Kublova Tereza</cp:lastModifiedBy>
  <cp:revision>28</cp:revision>
  <dcterms:created xsi:type="dcterms:W3CDTF">2007-05-21T16:48:33Z</dcterms:created>
  <dcterms:modified xsi:type="dcterms:W3CDTF">2023-09-27T12:42:33Z</dcterms:modified>
</cp:coreProperties>
</file>