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8" r:id="rId4"/>
  </p:sldMasterIdLst>
  <p:notesMasterIdLst>
    <p:notesMasterId r:id="rId29"/>
  </p:notesMasterIdLst>
  <p:sldIdLst>
    <p:sldId id="256" r:id="rId5"/>
    <p:sldId id="699" r:id="rId6"/>
    <p:sldId id="713" r:id="rId7"/>
    <p:sldId id="715" r:id="rId8"/>
    <p:sldId id="714" r:id="rId9"/>
    <p:sldId id="716" r:id="rId10"/>
    <p:sldId id="717" r:id="rId11"/>
    <p:sldId id="718" r:id="rId12"/>
    <p:sldId id="719" r:id="rId13"/>
    <p:sldId id="720" r:id="rId14"/>
    <p:sldId id="721" r:id="rId15"/>
    <p:sldId id="722" r:id="rId16"/>
    <p:sldId id="724" r:id="rId17"/>
    <p:sldId id="726" r:id="rId18"/>
    <p:sldId id="725" r:id="rId19"/>
    <p:sldId id="723" r:id="rId20"/>
    <p:sldId id="727" r:id="rId21"/>
    <p:sldId id="730" r:id="rId22"/>
    <p:sldId id="731" r:id="rId23"/>
    <p:sldId id="728" r:id="rId24"/>
    <p:sldId id="734" r:id="rId25"/>
    <p:sldId id="733" r:id="rId26"/>
    <p:sldId id="702" r:id="rId27"/>
    <p:sldId id="756"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dvolená sekcia" id="{D1B8AC1E-33F4-4838-93D4-16919597507E}">
          <p14:sldIdLst>
            <p14:sldId id="256"/>
            <p14:sldId id="699"/>
            <p14:sldId id="713"/>
            <p14:sldId id="715"/>
            <p14:sldId id="714"/>
            <p14:sldId id="716"/>
            <p14:sldId id="717"/>
            <p14:sldId id="718"/>
            <p14:sldId id="719"/>
            <p14:sldId id="720"/>
            <p14:sldId id="721"/>
            <p14:sldId id="722"/>
            <p14:sldId id="724"/>
            <p14:sldId id="726"/>
            <p14:sldId id="725"/>
            <p14:sldId id="723"/>
            <p14:sldId id="727"/>
            <p14:sldId id="730"/>
            <p14:sldId id="731"/>
            <p14:sldId id="728"/>
            <p14:sldId id="734"/>
            <p14:sldId id="733"/>
            <p14:sldId id="702"/>
            <p14:sldId id="7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1" autoAdjust="0"/>
    <p:restoredTop sz="89588" autoAdjust="0"/>
  </p:normalViewPr>
  <p:slideViewPr>
    <p:cSldViewPr>
      <p:cViewPr varScale="1">
        <p:scale>
          <a:sx n="68" d="100"/>
          <a:sy n="68" d="100"/>
        </p:scale>
        <p:origin x="424" y="5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93B3C2-1DA7-4B11-9BFF-EE9FCA0349A7}" type="datetimeFigureOut">
              <a:rPr lang="sk-SK" smtClean="0"/>
              <a:pPr/>
              <a:t>25. 9. 2023</a:t>
            </a:fld>
            <a:endParaRPr lang="sk-SK"/>
          </a:p>
        </p:txBody>
      </p:sp>
      <p:sp>
        <p:nvSpPr>
          <p:cNvPr id="4" name="Zástupný symbol obrazu snímky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47AE50-AC5B-410B-BEC0-4954EF8AF05C}" type="slidenum">
              <a:rPr lang="sk-SK" smtClean="0"/>
              <a:pPr/>
              <a:t>‹#›</a:t>
            </a:fld>
            <a:endParaRPr lang="sk-SK"/>
          </a:p>
        </p:txBody>
      </p:sp>
    </p:spTree>
    <p:extLst>
      <p:ext uri="{BB962C8B-B14F-4D97-AF65-F5344CB8AC3E}">
        <p14:creationId xmlns:p14="http://schemas.microsoft.com/office/powerpoint/2010/main" val="2170772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14" name="Obrázek 13">
            <a:extLst>
              <a:ext uri="{FF2B5EF4-FFF2-40B4-BE49-F238E27FC236}">
                <a16:creationId xmlns:a16="http://schemas.microsoft.com/office/drawing/2014/main" id="{D04FEA15-B052-4EF2-83CD-264C14861B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7990" y="3948576"/>
            <a:ext cx="3754010" cy="2957219"/>
          </a:xfrm>
          <a:prstGeom prst="rect">
            <a:avLst/>
          </a:prstGeom>
        </p:spPr>
      </p:pic>
      <p:pic>
        <p:nvPicPr>
          <p:cNvPr id="16" name="Obrázek 15">
            <a:extLst>
              <a:ext uri="{FF2B5EF4-FFF2-40B4-BE49-F238E27FC236}">
                <a16:creationId xmlns:a16="http://schemas.microsoft.com/office/drawing/2014/main" id="{37AB73D9-C2E7-4E6F-98F9-2170CD3187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615" y="0"/>
            <a:ext cx="4085924" cy="3852695"/>
          </a:xfrm>
          <a:prstGeom prst="rect">
            <a:avLst/>
          </a:prstGeom>
        </p:spPr>
      </p:pic>
      <p:sp>
        <p:nvSpPr>
          <p:cNvPr id="2" name="Nadpis 1">
            <a:extLst>
              <a:ext uri="{FF2B5EF4-FFF2-40B4-BE49-F238E27FC236}">
                <a16:creationId xmlns:a16="http://schemas.microsoft.com/office/drawing/2014/main" id="{B67B4897-D9B0-4CFD-8137-994B45F5B44A}"/>
              </a:ext>
            </a:extLst>
          </p:cNvPr>
          <p:cNvSpPr>
            <a:spLocks noGrp="1"/>
          </p:cNvSpPr>
          <p:nvPr>
            <p:ph type="ctrTitle"/>
          </p:nvPr>
        </p:nvSpPr>
        <p:spPr>
          <a:xfrm>
            <a:off x="2083578" y="2273955"/>
            <a:ext cx="7751805" cy="2387600"/>
          </a:xfrm>
        </p:spPr>
        <p:txBody>
          <a:bodyPr anchor="b"/>
          <a:lstStyle>
            <a:lvl1pPr algn="l">
              <a:defRPr sz="6000">
                <a:solidFill>
                  <a:srgbClr val="249CDC"/>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cs-CZ"/>
              <a:t>Kliknutím lze upravit styl.</a:t>
            </a:r>
            <a:endParaRPr lang="cs-CZ" dirty="0"/>
          </a:p>
        </p:txBody>
      </p:sp>
      <p:sp>
        <p:nvSpPr>
          <p:cNvPr id="3" name="Podnadpis 2">
            <a:extLst>
              <a:ext uri="{FF2B5EF4-FFF2-40B4-BE49-F238E27FC236}">
                <a16:creationId xmlns:a16="http://schemas.microsoft.com/office/drawing/2014/main" id="{5F7B8A41-B52E-4C71-8155-58470B56ECF8}"/>
              </a:ext>
            </a:extLst>
          </p:cNvPr>
          <p:cNvSpPr>
            <a:spLocks noGrp="1"/>
          </p:cNvSpPr>
          <p:nvPr>
            <p:ph type="subTitle" idx="1"/>
          </p:nvPr>
        </p:nvSpPr>
        <p:spPr>
          <a:xfrm>
            <a:off x="2083577" y="4780863"/>
            <a:ext cx="7751806" cy="1655762"/>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CF29AF1F-BEEC-4FDA-B82B-5BC9F5BE4C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064" y="222646"/>
            <a:ext cx="6285051" cy="1008987"/>
          </a:xfrm>
          <a:prstGeom prst="rect">
            <a:avLst/>
          </a:prstGeom>
        </p:spPr>
      </p:pic>
    </p:spTree>
    <p:extLst>
      <p:ext uri="{BB962C8B-B14F-4D97-AF65-F5344CB8AC3E}">
        <p14:creationId xmlns:p14="http://schemas.microsoft.com/office/powerpoint/2010/main" val="3160984679"/>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0D7F4B-178F-4068-847F-A3DD517FE5FD}"/>
              </a:ext>
            </a:extLst>
          </p:cNvPr>
          <p:cNvSpPr>
            <a:spLocks noGrp="1"/>
          </p:cNvSpPr>
          <p:nvPr>
            <p:ph type="title"/>
          </p:nvPr>
        </p:nvSpPr>
        <p:spPr>
          <a:xfrm>
            <a:off x="838200" y="85341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A1358C1A-5337-4345-ADC3-AC78C3B5D60B}"/>
              </a:ext>
            </a:extLst>
          </p:cNvPr>
          <p:cNvSpPr>
            <a:spLocks noGrp="1"/>
          </p:cNvSpPr>
          <p:nvPr>
            <p:ph idx="1"/>
          </p:nvPr>
        </p:nvSpPr>
        <p:spPr>
          <a:xfrm>
            <a:off x="838200" y="2384980"/>
            <a:ext cx="10515600" cy="379198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029476748"/>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E2E82-3A08-4406-970D-0BF0B3057EAF}"/>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cs-CZ"/>
              <a:t>Kliknutím lze upravit styl.</a:t>
            </a:r>
          </a:p>
        </p:txBody>
      </p:sp>
      <p:sp>
        <p:nvSpPr>
          <p:cNvPr id="3" name="Zástupný text 2">
            <a:extLst>
              <a:ext uri="{FF2B5EF4-FFF2-40B4-BE49-F238E27FC236}">
                <a16:creationId xmlns:a16="http://schemas.microsoft.com/office/drawing/2014/main" id="{2DFD0A80-C25E-48AB-ABAA-6FA451D46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Tree>
    <p:extLst>
      <p:ext uri="{BB962C8B-B14F-4D97-AF65-F5344CB8AC3E}">
        <p14:creationId xmlns:p14="http://schemas.microsoft.com/office/powerpoint/2010/main" val="243933803"/>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E939B-BCE0-45D2-B16D-41C78D41623E}"/>
              </a:ext>
            </a:extLst>
          </p:cNvPr>
          <p:cNvSpPr>
            <a:spLocks noGrp="1"/>
          </p:cNvSpPr>
          <p:nvPr>
            <p:ph type="title"/>
          </p:nvPr>
        </p:nvSpPr>
        <p:spPr>
          <a:xfrm>
            <a:off x="838200" y="87060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DFA8293E-F3D4-4048-8D1B-5997F2E2929E}"/>
              </a:ext>
            </a:extLst>
          </p:cNvPr>
          <p:cNvSpPr>
            <a:spLocks noGrp="1"/>
          </p:cNvSpPr>
          <p:nvPr>
            <p:ph sz="half" idx="1"/>
          </p:nvPr>
        </p:nvSpPr>
        <p:spPr>
          <a:xfrm>
            <a:off x="838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79915F5-46E8-47F6-BF11-5BC0A9F33403}"/>
              </a:ext>
            </a:extLst>
          </p:cNvPr>
          <p:cNvSpPr>
            <a:spLocks noGrp="1"/>
          </p:cNvSpPr>
          <p:nvPr>
            <p:ph sz="half" idx="2"/>
          </p:nvPr>
        </p:nvSpPr>
        <p:spPr>
          <a:xfrm>
            <a:off x="6172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pic>
        <p:nvPicPr>
          <p:cNvPr id="5" name="Picture 8">
            <a:extLst>
              <a:ext uri="{FF2B5EF4-FFF2-40B4-BE49-F238E27FC236}">
                <a16:creationId xmlns:a16="http://schemas.microsoft.com/office/drawing/2014/main" id="{77BCE427-B001-469F-87D2-2BE3F8EE4727}"/>
              </a:ext>
            </a:extLst>
          </p:cNvPr>
          <p:cNvPicPr>
            <a:picLocks noChangeAspect="1"/>
          </p:cNvPicPr>
          <p:nvPr userDrawn="1"/>
        </p:nvPicPr>
        <p:blipFill>
          <a:blip r:embed="rId2" cstate="print"/>
          <a:stretch>
            <a:fillRect/>
          </a:stretch>
        </p:blipFill>
        <p:spPr>
          <a:xfrm>
            <a:off x="863600" y="5733256"/>
            <a:ext cx="10464800" cy="1168400"/>
          </a:xfrm>
          <a:prstGeom prst="rect">
            <a:avLst/>
          </a:prstGeom>
        </p:spPr>
      </p:pic>
    </p:spTree>
    <p:extLst>
      <p:ext uri="{BB962C8B-B14F-4D97-AF65-F5344CB8AC3E}">
        <p14:creationId xmlns:p14="http://schemas.microsoft.com/office/powerpoint/2010/main" val="2055802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72F62-CCBA-4507-BF5D-6E31F320EF11}"/>
              </a:ext>
            </a:extLst>
          </p:cNvPr>
          <p:cNvSpPr>
            <a:spLocks noGrp="1"/>
          </p:cNvSpPr>
          <p:nvPr>
            <p:ph type="title"/>
          </p:nvPr>
        </p:nvSpPr>
        <p:spPr>
          <a:xfrm>
            <a:off x="838200" y="435298"/>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Tree>
    <p:extLst>
      <p:ext uri="{BB962C8B-B14F-4D97-AF65-F5344CB8AC3E}">
        <p14:creationId xmlns:p14="http://schemas.microsoft.com/office/powerpoint/2010/main" val="3100581048"/>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Obrázek 18">
            <a:extLst>
              <a:ext uri="{FF2B5EF4-FFF2-40B4-BE49-F238E27FC236}">
                <a16:creationId xmlns:a16="http://schemas.microsoft.com/office/drawing/2014/main" id="{B3592D6B-834C-43B3-839E-3773636F72B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60058" y="5414889"/>
            <a:ext cx="1831942" cy="1443111"/>
          </a:xfrm>
          <a:prstGeom prst="rect">
            <a:avLst/>
          </a:prstGeom>
        </p:spPr>
      </p:pic>
      <p:pic>
        <p:nvPicPr>
          <p:cNvPr id="7" name="Obrázek 6">
            <a:extLst>
              <a:ext uri="{FF2B5EF4-FFF2-40B4-BE49-F238E27FC236}">
                <a16:creationId xmlns:a16="http://schemas.microsoft.com/office/drawing/2014/main" id="{19B6C3F4-DEDF-4CE1-AC03-67790760053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615" y="0"/>
            <a:ext cx="2054116" cy="1936865"/>
          </a:xfrm>
          <a:prstGeom prst="rect">
            <a:avLst/>
          </a:prstGeom>
        </p:spPr>
      </p:pic>
      <p:sp>
        <p:nvSpPr>
          <p:cNvPr id="2" name="Zástupný nadpis 1">
            <a:extLst>
              <a:ext uri="{FF2B5EF4-FFF2-40B4-BE49-F238E27FC236}">
                <a16:creationId xmlns:a16="http://schemas.microsoft.com/office/drawing/2014/main" id="{4895BD18-3E86-4085-92D7-CBE4C890EB03}"/>
              </a:ext>
            </a:extLst>
          </p:cNvPr>
          <p:cNvSpPr>
            <a:spLocks noGrp="1"/>
          </p:cNvSpPr>
          <p:nvPr>
            <p:ph type="title"/>
          </p:nvPr>
        </p:nvSpPr>
        <p:spPr>
          <a:xfrm>
            <a:off x="838200" y="284470"/>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26EF8590-89EE-4F8A-B7C7-156DDD2DD6DD}"/>
              </a:ext>
            </a:extLst>
          </p:cNvPr>
          <p:cNvSpPr>
            <a:spLocks noGrp="1"/>
          </p:cNvSpPr>
          <p:nvPr>
            <p:ph type="body" idx="1"/>
          </p:nvPr>
        </p:nvSpPr>
        <p:spPr>
          <a:xfrm>
            <a:off x="838200" y="1800520"/>
            <a:ext cx="10515600" cy="4376444"/>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20" name="Obrázek 19">
            <a:extLst>
              <a:ext uri="{FF2B5EF4-FFF2-40B4-BE49-F238E27FC236}">
                <a16:creationId xmlns:a16="http://schemas.microsoft.com/office/drawing/2014/main" id="{A60F351C-0FBE-44A9-B1C3-843F7E43D30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75076" y="6367451"/>
            <a:ext cx="2837469" cy="455520"/>
          </a:xfrm>
          <a:prstGeom prst="rect">
            <a:avLst/>
          </a:prstGeom>
        </p:spPr>
      </p:pic>
    </p:spTree>
    <p:extLst>
      <p:ext uri="{BB962C8B-B14F-4D97-AF65-F5344CB8AC3E}">
        <p14:creationId xmlns:p14="http://schemas.microsoft.com/office/powerpoint/2010/main" val="1093207513"/>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Lst>
  <p:hf hdr="0" dt="0"/>
  <p:txStyles>
    <p:titleStyle>
      <a:lvl1pPr algn="ctr" defTabSz="914400" rtl="0" eaLnBrk="1" latinLnBrk="0" hangingPunct="1">
        <a:lnSpc>
          <a:spcPct val="90000"/>
        </a:lnSpc>
        <a:spcBef>
          <a:spcPct val="0"/>
        </a:spcBef>
        <a:buNone/>
        <a:defRPr sz="4400" b="1" kern="1200">
          <a:solidFill>
            <a:srgbClr val="249CDC"/>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1994847" y="3645024"/>
            <a:ext cx="8280920" cy="536154"/>
          </a:xfrm>
        </p:spPr>
        <p:txBody>
          <a:bodyPr>
            <a:noAutofit/>
          </a:bodyPr>
          <a:lstStyle/>
          <a:p>
            <a:pPr algn="l"/>
            <a:r>
              <a:rPr lang="sk-SK" b="1" dirty="0">
                <a:solidFill>
                  <a:srgbClr val="00B0F0"/>
                </a:solidFill>
              </a:rPr>
              <a:t>ACCOUNTING</a:t>
            </a:r>
            <a:br>
              <a:rPr lang="sk-SK" dirty="0">
                <a:solidFill>
                  <a:srgbClr val="00B0F0"/>
                </a:solidFill>
              </a:rPr>
            </a:br>
            <a:r>
              <a:rPr lang="sk-SK" b="1" dirty="0">
                <a:solidFill>
                  <a:srgbClr val="00B0F0"/>
                </a:solidFill>
              </a:rPr>
              <a:t>AND TAXATION</a:t>
            </a:r>
          </a:p>
        </p:txBody>
      </p:sp>
      <p:sp>
        <p:nvSpPr>
          <p:cNvPr id="5" name="Podnadpis 4"/>
          <p:cNvSpPr>
            <a:spLocks noGrp="1"/>
          </p:cNvSpPr>
          <p:nvPr>
            <p:ph type="subTitle" idx="1"/>
          </p:nvPr>
        </p:nvSpPr>
        <p:spPr>
          <a:xfrm>
            <a:off x="1991544" y="5311849"/>
            <a:ext cx="4209028" cy="595265"/>
          </a:xfrm>
        </p:spPr>
        <p:txBody>
          <a:bodyPr>
            <a:normAutofit/>
          </a:bodyPr>
          <a:lstStyle/>
          <a:p>
            <a:pPr algn="l">
              <a:lnSpc>
                <a:spcPct val="100000"/>
              </a:lnSpc>
              <a:spcBef>
                <a:spcPts val="100"/>
              </a:spcBef>
            </a:pPr>
            <a:r>
              <a:rPr lang="sk-SK" sz="1600" b="1" dirty="0"/>
              <a:t>Alena Andrejovská</a:t>
            </a:r>
          </a:p>
          <a:p>
            <a:pPr algn="l">
              <a:lnSpc>
                <a:spcPct val="100000"/>
              </a:lnSpc>
              <a:spcBef>
                <a:spcPts val="100"/>
              </a:spcBef>
            </a:pPr>
            <a:r>
              <a:rPr lang="sk-SK" sz="1600" dirty="0"/>
              <a:t>TUKE, Košice 2022</a:t>
            </a:r>
          </a:p>
        </p:txBody>
      </p:sp>
      <p:sp>
        <p:nvSpPr>
          <p:cNvPr id="3" name="TextBox 2"/>
          <p:cNvSpPr txBox="1"/>
          <p:nvPr/>
        </p:nvSpPr>
        <p:spPr>
          <a:xfrm>
            <a:off x="4832280" y="5815173"/>
            <a:ext cx="184731" cy="369332"/>
          </a:xfrm>
          <a:prstGeom prst="rect">
            <a:avLst/>
          </a:prstGeom>
          <a:noFill/>
        </p:spPr>
        <p:txBody>
          <a:bodyPr wrap="none" rtlCol="0">
            <a:spAutoFit/>
          </a:bodyPr>
          <a:lstStyle/>
          <a:p>
            <a:endParaRPr lang="en-US" dirty="0"/>
          </a:p>
        </p:txBody>
      </p:sp>
      <p:sp>
        <p:nvSpPr>
          <p:cNvPr id="11" name="Obdĺžnik 10"/>
          <p:cNvSpPr/>
          <p:nvPr/>
        </p:nvSpPr>
        <p:spPr>
          <a:xfrm>
            <a:off x="1985392" y="4273080"/>
            <a:ext cx="6048672" cy="523220"/>
          </a:xfrm>
          <a:prstGeom prst="rect">
            <a:avLst/>
          </a:prstGeom>
        </p:spPr>
        <p:txBody>
          <a:bodyPr wrap="square">
            <a:spAutoFit/>
          </a:bodyPr>
          <a:lstStyle/>
          <a:p>
            <a:r>
              <a:rPr lang="sk-SK" sz="2800" b="1" dirty="0" err="1"/>
              <a:t>Basic</a:t>
            </a:r>
            <a:r>
              <a:rPr lang="sk-SK" sz="2800" b="1" dirty="0"/>
              <a:t> </a:t>
            </a:r>
            <a:r>
              <a:rPr lang="sk-SK" sz="2800" b="1" dirty="0" err="1"/>
              <a:t>knowledge</a:t>
            </a:r>
            <a:endParaRPr lang="sk-SK" sz="2800" b="1" dirty="0"/>
          </a:p>
        </p:txBody>
      </p:sp>
    </p:spTree>
    <p:extLst>
      <p:ext uri="{BB962C8B-B14F-4D97-AF65-F5344CB8AC3E}">
        <p14:creationId xmlns:p14="http://schemas.microsoft.com/office/powerpoint/2010/main" val="43068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15480" y="1268760"/>
            <a:ext cx="9938320" cy="1325563"/>
          </a:xfrm>
        </p:spPr>
        <p:txBody>
          <a:bodyPr/>
          <a:lstStyle/>
          <a:p>
            <a:pPr algn="l"/>
            <a:r>
              <a:rPr lang="sk-SK" dirty="0" err="1">
                <a:cs typeface="Times New Roman" pitchFamily="18" charset="0"/>
              </a:rPr>
              <a:t>Valuation</a:t>
            </a:r>
            <a:r>
              <a:rPr lang="sk-SK" dirty="0">
                <a:cs typeface="Times New Roman" pitchFamily="18" charset="0"/>
              </a:rPr>
              <a:t> </a:t>
            </a:r>
            <a:r>
              <a:rPr lang="sk-SK" dirty="0" err="1">
                <a:cs typeface="Times New Roman" pitchFamily="18" charset="0"/>
              </a:rPr>
              <a:t>methods</a:t>
            </a:r>
            <a:endParaRPr lang="sk-SK" dirty="0"/>
          </a:p>
        </p:txBody>
      </p:sp>
      <p:sp>
        <p:nvSpPr>
          <p:cNvPr id="3" name="Zástupný objekt pre obsah 2"/>
          <p:cNvSpPr>
            <a:spLocks noGrp="1"/>
          </p:cNvSpPr>
          <p:nvPr>
            <p:ph idx="1"/>
          </p:nvPr>
        </p:nvSpPr>
        <p:spPr>
          <a:xfrm>
            <a:off x="1415480" y="2494406"/>
            <a:ext cx="10153128" cy="4351338"/>
          </a:xfrm>
        </p:spPr>
        <p:txBody>
          <a:bodyPr>
            <a:normAutofit fontScale="70000" lnSpcReduction="20000"/>
          </a:bodyPr>
          <a:lstStyle/>
          <a:p>
            <a:pPr>
              <a:lnSpc>
                <a:spcPct val="120000"/>
              </a:lnSpc>
            </a:pPr>
            <a:r>
              <a:rPr lang="sk-SK" b="1" dirty="0" err="1">
                <a:cs typeface="Times New Roman" pitchFamily="18" charset="0"/>
              </a:rPr>
              <a:t>Acquisition</a:t>
            </a:r>
            <a:r>
              <a:rPr lang="sk-SK" b="1" dirty="0">
                <a:cs typeface="Times New Roman" pitchFamily="18" charset="0"/>
              </a:rPr>
              <a:t> </a:t>
            </a:r>
            <a:r>
              <a:rPr lang="sk-SK" b="1" dirty="0" err="1">
                <a:cs typeface="Times New Roman" pitchFamily="18" charset="0"/>
              </a:rPr>
              <a:t>price</a:t>
            </a:r>
            <a:r>
              <a:rPr lang="sk-SK" b="1" dirty="0">
                <a:cs typeface="Times New Roman" pitchFamily="18" charset="0"/>
              </a:rPr>
              <a:t> –</a:t>
            </a:r>
            <a:r>
              <a:rPr lang="sk-SK" dirty="0">
                <a:cs typeface="Times New Roman" pitchFamily="18" charset="0"/>
              </a:rPr>
              <a:t> </a:t>
            </a:r>
            <a:r>
              <a:rPr lang="sk-SK" dirty="0" err="1">
                <a:cs typeface="Times New Roman" pitchFamily="18" charset="0"/>
              </a:rPr>
              <a:t>means</a:t>
            </a:r>
            <a:r>
              <a:rPr lang="sk-SK" dirty="0">
                <a:cs typeface="Times New Roman" pitchFamily="18" charset="0"/>
              </a:rPr>
              <a:t> </a:t>
            </a:r>
            <a:r>
              <a:rPr lang="en-US" dirty="0">
                <a:cs typeface="Times New Roman" pitchFamily="18" charset="0"/>
              </a:rPr>
              <a:t>the price for which the assets were acquired, including the costs related with the acquisition and all reductions of such an acquisition price</a:t>
            </a:r>
            <a:r>
              <a:rPr lang="sk-SK" dirty="0">
                <a:cs typeface="Times New Roman" pitchFamily="18" charset="0"/>
              </a:rPr>
              <a:t>.</a:t>
            </a:r>
          </a:p>
          <a:p>
            <a:pPr>
              <a:lnSpc>
                <a:spcPct val="120000"/>
              </a:lnSpc>
            </a:pPr>
            <a:endParaRPr lang="sk-SK" b="1" dirty="0">
              <a:cs typeface="Times New Roman" pitchFamily="18" charset="0"/>
            </a:endParaRPr>
          </a:p>
          <a:p>
            <a:pPr>
              <a:lnSpc>
                <a:spcPct val="120000"/>
              </a:lnSpc>
            </a:pPr>
            <a:r>
              <a:rPr lang="sk-SK" b="1" dirty="0" err="1">
                <a:cs typeface="Times New Roman" pitchFamily="18" charset="0"/>
              </a:rPr>
              <a:t>Conversion</a:t>
            </a:r>
            <a:r>
              <a:rPr lang="sk-SK" b="1" dirty="0">
                <a:cs typeface="Times New Roman" pitchFamily="18" charset="0"/>
              </a:rPr>
              <a:t> </a:t>
            </a:r>
            <a:r>
              <a:rPr lang="sk-SK" b="1" dirty="0" err="1">
                <a:cs typeface="Times New Roman" pitchFamily="18" charset="0"/>
              </a:rPr>
              <a:t>cost</a:t>
            </a:r>
            <a:r>
              <a:rPr lang="sk-SK" b="1" dirty="0">
                <a:cs typeface="Times New Roman" pitchFamily="18" charset="0"/>
              </a:rPr>
              <a:t> – </a:t>
            </a:r>
            <a:r>
              <a:rPr lang="sk-SK" dirty="0">
                <a:cs typeface="Times New Roman" pitchFamily="18" charset="0"/>
              </a:rPr>
              <a:t>are </a:t>
            </a:r>
            <a:r>
              <a:rPr lang="sk-SK" dirty="0" err="1">
                <a:cs typeface="Times New Roman" pitchFamily="18" charset="0"/>
              </a:rPr>
              <a:t>direct</a:t>
            </a:r>
            <a:r>
              <a:rPr lang="sk-SK" dirty="0">
                <a:cs typeface="Times New Roman" pitchFamily="18" charset="0"/>
              </a:rPr>
              <a:t> and </a:t>
            </a:r>
            <a:r>
              <a:rPr lang="sk-SK" dirty="0" err="1">
                <a:cs typeface="Times New Roman" pitchFamily="18" charset="0"/>
              </a:rPr>
              <a:t>indirect</a:t>
            </a:r>
            <a:r>
              <a:rPr lang="sk-SK" dirty="0">
                <a:cs typeface="Times New Roman" pitchFamily="18" charset="0"/>
              </a:rPr>
              <a:t> </a:t>
            </a:r>
            <a:r>
              <a:rPr lang="sk-SK" dirty="0" err="1">
                <a:cs typeface="Times New Roman" pitchFamily="18" charset="0"/>
              </a:rPr>
              <a:t>costs</a:t>
            </a:r>
            <a:r>
              <a:rPr lang="sk-SK" dirty="0">
                <a:cs typeface="Times New Roman" pitchFamily="18" charset="0"/>
              </a:rPr>
              <a:t> of </a:t>
            </a:r>
            <a:r>
              <a:rPr lang="sk-SK" dirty="0" err="1">
                <a:cs typeface="Times New Roman" pitchFamily="18" charset="0"/>
              </a:rPr>
              <a:t>production</a:t>
            </a:r>
            <a:r>
              <a:rPr lang="sk-SK" dirty="0">
                <a:cs typeface="Times New Roman" pitchFamily="18" charset="0"/>
              </a:rPr>
              <a:t> and </a:t>
            </a:r>
            <a:r>
              <a:rPr lang="sk-SK" dirty="0" err="1">
                <a:cs typeface="Times New Roman" pitchFamily="18" charset="0"/>
              </a:rPr>
              <a:t>other</a:t>
            </a:r>
            <a:r>
              <a:rPr lang="sk-SK" dirty="0">
                <a:cs typeface="Times New Roman" pitchFamily="18" charset="0"/>
              </a:rPr>
              <a:t> </a:t>
            </a:r>
            <a:r>
              <a:rPr lang="sk-SK" dirty="0" err="1">
                <a:cs typeface="Times New Roman" pitchFamily="18" charset="0"/>
              </a:rPr>
              <a:t>activities</a:t>
            </a:r>
            <a:r>
              <a:rPr lang="sk-SK" dirty="0">
                <a:cs typeface="Times New Roman" pitchFamily="18" charset="0"/>
              </a:rPr>
              <a:t>. </a:t>
            </a:r>
          </a:p>
          <a:p>
            <a:pPr>
              <a:lnSpc>
                <a:spcPct val="120000"/>
              </a:lnSpc>
            </a:pPr>
            <a:endParaRPr lang="sk-SK" b="1" dirty="0">
              <a:cs typeface="Times New Roman" pitchFamily="18" charset="0"/>
            </a:endParaRPr>
          </a:p>
          <a:p>
            <a:pPr>
              <a:lnSpc>
                <a:spcPct val="120000"/>
              </a:lnSpc>
            </a:pPr>
            <a:r>
              <a:rPr lang="sk-SK" b="1" dirty="0" err="1">
                <a:cs typeface="Times New Roman" pitchFamily="18" charset="0"/>
              </a:rPr>
              <a:t>Nominal</a:t>
            </a:r>
            <a:r>
              <a:rPr lang="sk-SK" b="1" dirty="0">
                <a:cs typeface="Times New Roman" pitchFamily="18" charset="0"/>
              </a:rPr>
              <a:t> </a:t>
            </a:r>
            <a:r>
              <a:rPr lang="sk-SK" b="1" dirty="0" err="1">
                <a:cs typeface="Times New Roman" pitchFamily="18" charset="0"/>
              </a:rPr>
              <a:t>value</a:t>
            </a:r>
            <a:r>
              <a:rPr lang="sk-SK" b="1" dirty="0">
                <a:cs typeface="Times New Roman" pitchFamily="18" charset="0"/>
              </a:rPr>
              <a:t> – </a:t>
            </a:r>
            <a:r>
              <a:rPr lang="sk-SK" dirty="0" err="1">
                <a:cs typeface="Times New Roman" pitchFamily="18" charset="0"/>
              </a:rPr>
              <a:t>value</a:t>
            </a:r>
            <a:r>
              <a:rPr lang="sk-SK" dirty="0">
                <a:cs typeface="Times New Roman" pitchFamily="18" charset="0"/>
              </a:rPr>
              <a:t> at cash </a:t>
            </a:r>
            <a:r>
              <a:rPr lang="sk-SK" dirty="0" err="1">
                <a:cs typeface="Times New Roman" pitchFamily="18" charset="0"/>
              </a:rPr>
              <a:t>equivalents</a:t>
            </a:r>
            <a:r>
              <a:rPr lang="sk-SK" dirty="0">
                <a:cs typeface="Times New Roman" pitchFamily="18" charset="0"/>
              </a:rPr>
              <a:t>, </a:t>
            </a:r>
            <a:r>
              <a:rPr lang="sk-SK" dirty="0" err="1">
                <a:cs typeface="Times New Roman" pitchFamily="18" charset="0"/>
              </a:rPr>
              <a:t>stamps</a:t>
            </a:r>
            <a:r>
              <a:rPr lang="sk-SK" dirty="0">
                <a:cs typeface="Times New Roman" pitchFamily="18" charset="0"/>
              </a:rPr>
              <a:t> and </a:t>
            </a:r>
            <a:r>
              <a:rPr lang="sk-SK" dirty="0" err="1">
                <a:cs typeface="Times New Roman" pitchFamily="18" charset="0"/>
              </a:rPr>
              <a:t>vouchers</a:t>
            </a:r>
            <a:r>
              <a:rPr lang="sk-SK" dirty="0">
                <a:cs typeface="Times New Roman" pitchFamily="18" charset="0"/>
              </a:rPr>
              <a:t>, or </a:t>
            </a:r>
            <a:r>
              <a:rPr lang="sk-SK" dirty="0" err="1">
                <a:cs typeface="Times New Roman" pitchFamily="18" charset="0"/>
              </a:rPr>
              <a:t>the</a:t>
            </a:r>
            <a:r>
              <a:rPr lang="sk-SK" dirty="0">
                <a:cs typeface="Times New Roman" pitchFamily="18" charset="0"/>
              </a:rPr>
              <a:t> </a:t>
            </a:r>
            <a:r>
              <a:rPr lang="sk-SK" dirty="0" err="1">
                <a:cs typeface="Times New Roman" pitchFamily="18" charset="0"/>
              </a:rPr>
              <a:t>amount</a:t>
            </a:r>
            <a:r>
              <a:rPr lang="sk-SK" dirty="0">
                <a:cs typeface="Times New Roman" pitchFamily="18" charset="0"/>
              </a:rPr>
              <a:t> of </a:t>
            </a:r>
            <a:r>
              <a:rPr lang="sk-SK" dirty="0" err="1">
                <a:cs typeface="Times New Roman" pitchFamily="18" charset="0"/>
              </a:rPr>
              <a:t>receivable</a:t>
            </a:r>
            <a:r>
              <a:rPr lang="sk-SK" dirty="0">
                <a:cs typeface="Times New Roman" pitchFamily="18" charset="0"/>
              </a:rPr>
              <a:t> and </a:t>
            </a:r>
            <a:r>
              <a:rPr lang="sk-SK" dirty="0" err="1">
                <a:cs typeface="Times New Roman" pitchFamily="18" charset="0"/>
              </a:rPr>
              <a:t>liability</a:t>
            </a:r>
            <a:r>
              <a:rPr lang="sk-SK" dirty="0">
                <a:cs typeface="Times New Roman" pitchFamily="18" charset="0"/>
              </a:rPr>
              <a:t>. </a:t>
            </a:r>
          </a:p>
          <a:p>
            <a:pPr>
              <a:lnSpc>
                <a:spcPct val="120000"/>
              </a:lnSpc>
            </a:pPr>
            <a:endParaRPr lang="sk-SK" b="1" dirty="0">
              <a:cs typeface="Times New Roman" pitchFamily="18" charset="0"/>
            </a:endParaRPr>
          </a:p>
          <a:p>
            <a:pPr>
              <a:lnSpc>
                <a:spcPct val="120000"/>
              </a:lnSpc>
            </a:pPr>
            <a:r>
              <a:rPr lang="sk-SK" b="1" dirty="0">
                <a:cs typeface="Times New Roman" pitchFamily="18" charset="0"/>
              </a:rPr>
              <a:t>Fair </a:t>
            </a:r>
            <a:r>
              <a:rPr lang="sk-SK" b="1" dirty="0" err="1">
                <a:cs typeface="Times New Roman" pitchFamily="18" charset="0"/>
              </a:rPr>
              <a:t>value</a:t>
            </a:r>
            <a:endParaRPr lang="sk-SK" b="1" dirty="0">
              <a:cs typeface="Times New Roman" pitchFamily="18" charset="0"/>
            </a:endParaRPr>
          </a:p>
        </p:txBody>
      </p:sp>
    </p:spTree>
    <p:extLst>
      <p:ext uri="{BB962C8B-B14F-4D97-AF65-F5344CB8AC3E}">
        <p14:creationId xmlns:p14="http://schemas.microsoft.com/office/powerpoint/2010/main" val="1364628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56656" y="1124744"/>
            <a:ext cx="10297144" cy="1325563"/>
          </a:xfrm>
        </p:spPr>
        <p:txBody>
          <a:bodyPr/>
          <a:lstStyle/>
          <a:p>
            <a:pPr algn="l"/>
            <a:r>
              <a:rPr lang="sk-SK" dirty="0">
                <a:cs typeface="Times New Roman" pitchFamily="18" charset="0"/>
              </a:rPr>
              <a:t>Fair </a:t>
            </a:r>
            <a:r>
              <a:rPr lang="sk-SK" dirty="0" err="1">
                <a:cs typeface="Times New Roman" pitchFamily="18" charset="0"/>
              </a:rPr>
              <a:t>value</a:t>
            </a:r>
            <a:endParaRPr lang="sk-SK" dirty="0"/>
          </a:p>
        </p:txBody>
      </p:sp>
      <p:sp>
        <p:nvSpPr>
          <p:cNvPr id="3" name="Zástupný objekt pre obsah 2"/>
          <p:cNvSpPr>
            <a:spLocks noGrp="1"/>
          </p:cNvSpPr>
          <p:nvPr>
            <p:ph idx="1"/>
          </p:nvPr>
        </p:nvSpPr>
        <p:spPr>
          <a:xfrm>
            <a:off x="1056656" y="2309837"/>
            <a:ext cx="10297144" cy="4548163"/>
          </a:xfrm>
        </p:spPr>
        <p:txBody>
          <a:bodyPr>
            <a:noAutofit/>
          </a:bodyPr>
          <a:lstStyle/>
          <a:p>
            <a:r>
              <a:rPr lang="sk-SK" sz="1700" b="1" dirty="0" err="1">
                <a:cs typeface="Times New Roman" pitchFamily="18" charset="0"/>
              </a:rPr>
              <a:t>Market</a:t>
            </a:r>
            <a:r>
              <a:rPr lang="sk-SK" sz="1700" b="1" dirty="0">
                <a:cs typeface="Times New Roman" pitchFamily="18" charset="0"/>
              </a:rPr>
              <a:t> </a:t>
            </a:r>
            <a:r>
              <a:rPr lang="sk-SK" sz="1700" b="1" dirty="0" err="1">
                <a:cs typeface="Times New Roman" pitchFamily="18" charset="0"/>
              </a:rPr>
              <a:t>price</a:t>
            </a:r>
            <a:r>
              <a:rPr lang="sk-SK" sz="1700" b="1" dirty="0">
                <a:cs typeface="Times New Roman" pitchFamily="18" charset="0"/>
              </a:rPr>
              <a:t> </a:t>
            </a:r>
            <a:r>
              <a:rPr lang="sk-SK" sz="1700" dirty="0" err="1">
                <a:cs typeface="Times New Roman" pitchFamily="18" charset="0"/>
              </a:rPr>
              <a:t>is</a:t>
            </a:r>
            <a:r>
              <a:rPr lang="sk-SK" sz="1700" dirty="0">
                <a:cs typeface="Times New Roman" pitchFamily="18" charset="0"/>
              </a:rPr>
              <a:t> </a:t>
            </a:r>
            <a:r>
              <a:rPr lang="en-GB" sz="1700" dirty="0">
                <a:ea typeface="Times New Roman" panose="02020603050405020304" pitchFamily="18" charset="0"/>
              </a:rPr>
              <a:t>the final price issued at the stock exchange</a:t>
            </a:r>
            <a:r>
              <a:rPr lang="sk-SK" sz="1700" dirty="0">
                <a:ea typeface="Times New Roman" panose="02020603050405020304" pitchFamily="18" charset="0"/>
              </a:rPr>
              <a:t>, or </a:t>
            </a:r>
            <a:r>
              <a:rPr lang="en-GB" sz="1700" dirty="0">
                <a:ea typeface="Times New Roman" panose="02020603050405020304" pitchFamily="18" charset="0"/>
              </a:rPr>
              <a:t>an </a:t>
            </a:r>
            <a:r>
              <a:rPr lang="sk-SK" sz="1700" dirty="0" err="1">
                <a:ea typeface="Times New Roman" panose="02020603050405020304" pitchFamily="18" charset="0"/>
              </a:rPr>
              <a:t>organized</a:t>
            </a:r>
            <a:r>
              <a:rPr lang="sk-SK" sz="1700" dirty="0">
                <a:ea typeface="Times New Roman" panose="02020603050405020304" pitchFamily="18" charset="0"/>
              </a:rPr>
              <a:t> </a:t>
            </a:r>
            <a:r>
              <a:rPr lang="en-GB" sz="1700" dirty="0">
                <a:ea typeface="Times New Roman" panose="02020603050405020304" pitchFamily="18" charset="0"/>
              </a:rPr>
              <a:t>active </a:t>
            </a:r>
            <a:r>
              <a:rPr lang="en-GB" sz="1700" dirty="0" err="1">
                <a:ea typeface="Times New Roman" panose="02020603050405020304" pitchFamily="18" charset="0"/>
              </a:rPr>
              <a:t>marke</a:t>
            </a:r>
            <a:r>
              <a:rPr lang="sk-SK" sz="1700" dirty="0">
                <a:ea typeface="Times New Roman" panose="02020603050405020304" pitchFamily="18" charset="0"/>
              </a:rPr>
              <a:t>t</a:t>
            </a:r>
            <a:r>
              <a:rPr lang="sk-SK" sz="1700" dirty="0">
                <a:cs typeface="Times New Roman" pitchFamily="18" charset="0"/>
              </a:rPr>
              <a:t>; </a:t>
            </a:r>
          </a:p>
          <a:p>
            <a:endParaRPr lang="sk-SK" sz="1700" dirty="0">
              <a:cs typeface="Times New Roman" pitchFamily="18" charset="0"/>
            </a:endParaRPr>
          </a:p>
          <a:p>
            <a:r>
              <a:rPr lang="sk-SK" sz="1700" b="1" dirty="0">
                <a:cs typeface="Times New Roman" pitchFamily="18" charset="0"/>
              </a:rPr>
              <a:t>T</a:t>
            </a:r>
            <a:r>
              <a:rPr lang="en-US" sz="1700" b="1" dirty="0">
                <a:cs typeface="Times New Roman" pitchFamily="18" charset="0"/>
              </a:rPr>
              <a:t>he value ascertained by means of an evaluation model</a:t>
            </a:r>
            <a:r>
              <a:rPr lang="sk-SK" sz="1700" b="1" dirty="0">
                <a:cs typeface="Times New Roman" pitchFamily="18" charset="0"/>
              </a:rPr>
              <a:t>, </a:t>
            </a:r>
            <a:r>
              <a:rPr lang="en-US" sz="1700" dirty="0">
                <a:cs typeface="Times New Roman" pitchFamily="18" charset="0"/>
              </a:rPr>
              <a:t>using information from operations or from the quotations at an active market provided that the price according to letter (a) is unknown;</a:t>
            </a:r>
            <a:endParaRPr lang="sk-SK" sz="1700" dirty="0">
              <a:cs typeface="Times New Roman" pitchFamily="18" charset="0"/>
            </a:endParaRPr>
          </a:p>
          <a:p>
            <a:endParaRPr lang="sk-SK" sz="1700" dirty="0">
              <a:cs typeface="Times New Roman" pitchFamily="18" charset="0"/>
            </a:endParaRPr>
          </a:p>
          <a:p>
            <a:r>
              <a:rPr lang="sk-SK" sz="1700" b="1" dirty="0">
                <a:cs typeface="Times New Roman" pitchFamily="18" charset="0"/>
              </a:rPr>
              <a:t>T</a:t>
            </a:r>
            <a:r>
              <a:rPr lang="en-US" sz="1700" b="1" dirty="0">
                <a:cs typeface="Times New Roman" pitchFamily="18" charset="0"/>
              </a:rPr>
              <a:t>he value ascertained by means of an evaluation mod</a:t>
            </a:r>
            <a:r>
              <a:rPr lang="sk-SK" sz="1700" b="1" dirty="0" err="1">
                <a:cs typeface="Times New Roman" pitchFamily="18" charset="0"/>
              </a:rPr>
              <a:t>el</a:t>
            </a:r>
            <a:r>
              <a:rPr lang="sk-SK" sz="1700" b="1" dirty="0">
                <a:cs typeface="Times New Roman" pitchFamily="18" charset="0"/>
              </a:rPr>
              <a:t>, </a:t>
            </a:r>
            <a:r>
              <a:rPr lang="en-US" sz="1700" dirty="0">
                <a:cs typeface="Times New Roman" pitchFamily="18" charset="0"/>
              </a:rPr>
              <a:t>using information from operations or from the quotations other than the active market provided that information which could be used in the evaluation model according to letter (b) is not available on the active market</a:t>
            </a:r>
            <a:r>
              <a:rPr lang="sk-SK" sz="1700" dirty="0">
                <a:cs typeface="Times New Roman" pitchFamily="18" charset="0"/>
              </a:rPr>
              <a:t>, or</a:t>
            </a:r>
          </a:p>
          <a:p>
            <a:endParaRPr lang="sk-SK" sz="1700" dirty="0">
              <a:cs typeface="Times New Roman" pitchFamily="18" charset="0"/>
            </a:endParaRPr>
          </a:p>
          <a:p>
            <a:r>
              <a:rPr lang="sk-SK" sz="1700" b="1" dirty="0">
                <a:cs typeface="Times New Roman" pitchFamily="18" charset="0"/>
              </a:rPr>
              <a:t>A</a:t>
            </a:r>
            <a:r>
              <a:rPr lang="en-US" sz="1700" b="1" dirty="0">
                <a:cs typeface="Times New Roman" pitchFamily="18" charset="0"/>
              </a:rPr>
              <a:t>n expert's opinion</a:t>
            </a:r>
            <a:r>
              <a:rPr lang="en-US" sz="1700" dirty="0">
                <a:cs typeface="Times New Roman" pitchFamily="18" charset="0"/>
              </a:rPr>
              <a:t> provided that it is impossible to ascertain the fair value of the evaluated asset item according to letters (a) to (c) or if an evaluation model is not available for the evaluated asset item, which could be used to estimate with sufficient reliability the price of the asset for which it could be sold in the given period</a:t>
            </a:r>
            <a:r>
              <a:rPr lang="sk-SK" sz="1700" dirty="0">
                <a:cs typeface="Times New Roman" pitchFamily="18" charset="0"/>
              </a:rPr>
              <a:t>.</a:t>
            </a:r>
          </a:p>
          <a:p>
            <a:endParaRPr lang="sk-SK" sz="1700" dirty="0"/>
          </a:p>
        </p:txBody>
      </p:sp>
    </p:spTree>
    <p:extLst>
      <p:ext uri="{BB962C8B-B14F-4D97-AF65-F5344CB8AC3E}">
        <p14:creationId xmlns:p14="http://schemas.microsoft.com/office/powerpoint/2010/main" val="2046004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1424" y="1285333"/>
            <a:ext cx="10548288" cy="1325563"/>
          </a:xfrm>
        </p:spPr>
        <p:txBody>
          <a:bodyPr>
            <a:normAutofit/>
          </a:bodyPr>
          <a:lstStyle/>
          <a:p>
            <a:pPr algn="l"/>
            <a:r>
              <a:rPr lang="sk-SK" sz="3600" dirty="0" err="1">
                <a:cs typeface="Times New Roman" pitchFamily="18" charset="0"/>
              </a:rPr>
              <a:t>Act</a:t>
            </a:r>
            <a:r>
              <a:rPr lang="sk-SK" sz="3600" dirty="0">
                <a:cs typeface="Times New Roman" pitchFamily="18" charset="0"/>
              </a:rPr>
              <a:t> No. 222/2004 </a:t>
            </a:r>
            <a:r>
              <a:rPr lang="sk-SK" sz="3600" dirty="0" err="1">
                <a:cs typeface="Times New Roman" pitchFamily="18" charset="0"/>
              </a:rPr>
              <a:t>Coll</a:t>
            </a:r>
            <a:r>
              <a:rPr lang="sk-SK" sz="3600" dirty="0">
                <a:cs typeface="Times New Roman" pitchFamily="18" charset="0"/>
              </a:rPr>
              <a:t>. On </a:t>
            </a:r>
            <a:r>
              <a:rPr lang="sk-SK" sz="3600" dirty="0" err="1">
                <a:cs typeface="Times New Roman" pitchFamily="18" charset="0"/>
              </a:rPr>
              <a:t>Value</a:t>
            </a:r>
            <a:r>
              <a:rPr lang="sk-SK" sz="3600" dirty="0">
                <a:cs typeface="Times New Roman" pitchFamily="18" charset="0"/>
              </a:rPr>
              <a:t> </a:t>
            </a:r>
            <a:r>
              <a:rPr lang="sk-SK" sz="3600" dirty="0" err="1">
                <a:cs typeface="Times New Roman" pitchFamily="18" charset="0"/>
              </a:rPr>
              <a:t>Added</a:t>
            </a:r>
            <a:r>
              <a:rPr lang="sk-SK" sz="3600" dirty="0">
                <a:cs typeface="Times New Roman" pitchFamily="18" charset="0"/>
              </a:rPr>
              <a:t> </a:t>
            </a:r>
            <a:r>
              <a:rPr lang="sk-SK" sz="3600" dirty="0" err="1">
                <a:cs typeface="Times New Roman" pitchFamily="18" charset="0"/>
              </a:rPr>
              <a:t>Tax</a:t>
            </a:r>
            <a:endParaRPr lang="sk-SK" sz="3600" dirty="0"/>
          </a:p>
        </p:txBody>
      </p:sp>
      <p:sp>
        <p:nvSpPr>
          <p:cNvPr id="3" name="Zástupný objekt pre obsah 2"/>
          <p:cNvSpPr>
            <a:spLocks noGrp="1"/>
          </p:cNvSpPr>
          <p:nvPr>
            <p:ph idx="1"/>
          </p:nvPr>
        </p:nvSpPr>
        <p:spPr>
          <a:xfrm>
            <a:off x="911535" y="2482909"/>
            <a:ext cx="10369152" cy="3528391"/>
          </a:xfrm>
        </p:spPr>
        <p:txBody>
          <a:bodyPr>
            <a:normAutofit/>
          </a:bodyPr>
          <a:lstStyle/>
          <a:p>
            <a:pPr>
              <a:lnSpc>
                <a:spcPct val="100000"/>
              </a:lnSpc>
              <a:buNone/>
            </a:pPr>
            <a:r>
              <a:rPr lang="sk-SK" sz="2000" dirty="0" err="1">
                <a:cs typeface="Times New Roman" pitchFamily="18" charset="0"/>
              </a:rPr>
              <a:t>The</a:t>
            </a:r>
            <a:r>
              <a:rPr lang="sk-SK" sz="2000" dirty="0">
                <a:cs typeface="Times New Roman" pitchFamily="18" charset="0"/>
              </a:rPr>
              <a:t> </a:t>
            </a:r>
            <a:r>
              <a:rPr lang="sk-SK" sz="2000" dirty="0" err="1">
                <a:cs typeface="Times New Roman" pitchFamily="18" charset="0"/>
              </a:rPr>
              <a:t>subject</a:t>
            </a:r>
            <a:r>
              <a:rPr lang="sk-SK" sz="2000" dirty="0">
                <a:cs typeface="Times New Roman" pitchFamily="18" charset="0"/>
              </a:rPr>
              <a:t> of </a:t>
            </a:r>
            <a:r>
              <a:rPr lang="sk-SK" sz="2000" dirty="0" err="1">
                <a:cs typeface="Times New Roman" pitchFamily="18" charset="0"/>
              </a:rPr>
              <a:t>this</a:t>
            </a:r>
            <a:r>
              <a:rPr lang="sk-SK" sz="2000" dirty="0">
                <a:cs typeface="Times New Roman" pitchFamily="18" charset="0"/>
              </a:rPr>
              <a:t> </a:t>
            </a:r>
            <a:r>
              <a:rPr lang="sk-SK" sz="2000" dirty="0" err="1">
                <a:cs typeface="Times New Roman" pitchFamily="18" charset="0"/>
              </a:rPr>
              <a:t>tax</a:t>
            </a:r>
            <a:r>
              <a:rPr lang="sk-SK" sz="2000" dirty="0">
                <a:cs typeface="Times New Roman" pitchFamily="18" charset="0"/>
              </a:rPr>
              <a:t> </a:t>
            </a:r>
            <a:r>
              <a:rPr lang="sk-SK" sz="2000" dirty="0" err="1">
                <a:cs typeface="Times New Roman" pitchFamily="18" charset="0"/>
              </a:rPr>
              <a:t>is</a:t>
            </a:r>
            <a:r>
              <a:rPr lang="sk-SK" sz="2000" dirty="0">
                <a:cs typeface="Times New Roman" pitchFamily="18" charset="0"/>
              </a:rPr>
              <a:t>:</a:t>
            </a:r>
          </a:p>
          <a:p>
            <a:pPr>
              <a:lnSpc>
                <a:spcPct val="100000"/>
              </a:lnSpc>
              <a:buNone/>
            </a:pPr>
            <a:r>
              <a:rPr lang="sk-SK" sz="2000" dirty="0">
                <a:cs typeface="Times New Roman" pitchFamily="18" charset="0"/>
              </a:rPr>
              <a:t>a) </a:t>
            </a:r>
            <a:r>
              <a:rPr lang="en-US" sz="2000" b="1" dirty="0">
                <a:cs typeface="Times New Roman" pitchFamily="18" charset="0"/>
              </a:rPr>
              <a:t>supply of goods</a:t>
            </a:r>
            <a:r>
              <a:rPr lang="en-US" sz="2000" dirty="0">
                <a:cs typeface="Times New Roman" pitchFamily="18" charset="0"/>
              </a:rPr>
              <a:t> for consideration within the territory of the country effected by a taxable person</a:t>
            </a:r>
            <a:r>
              <a:rPr lang="sk-SK" sz="2000" dirty="0">
                <a:cs typeface="Times New Roman" pitchFamily="18" charset="0"/>
              </a:rPr>
              <a:t>, </a:t>
            </a:r>
          </a:p>
          <a:p>
            <a:pPr>
              <a:lnSpc>
                <a:spcPct val="100000"/>
              </a:lnSpc>
              <a:buNone/>
            </a:pPr>
            <a:r>
              <a:rPr lang="sk-SK" sz="2000" dirty="0">
                <a:cs typeface="Times New Roman" pitchFamily="18" charset="0"/>
              </a:rPr>
              <a:t>b) </a:t>
            </a:r>
            <a:r>
              <a:rPr lang="en-US" sz="2000" b="1" dirty="0">
                <a:cs typeface="Times New Roman" pitchFamily="18" charset="0"/>
              </a:rPr>
              <a:t>provision of a service </a:t>
            </a:r>
            <a:r>
              <a:rPr lang="en-US" sz="2000" dirty="0">
                <a:cs typeface="Times New Roman" pitchFamily="18" charset="0"/>
              </a:rPr>
              <a:t>for consideration within the territory of the country effected by a taxable person</a:t>
            </a:r>
            <a:r>
              <a:rPr lang="sk-SK" sz="2000" dirty="0">
                <a:cs typeface="Times New Roman" pitchFamily="18" charset="0"/>
              </a:rPr>
              <a:t>, </a:t>
            </a:r>
          </a:p>
          <a:p>
            <a:pPr>
              <a:lnSpc>
                <a:spcPct val="100000"/>
              </a:lnSpc>
              <a:buNone/>
            </a:pPr>
            <a:r>
              <a:rPr lang="sk-SK" sz="2000" dirty="0">
                <a:cs typeface="Times New Roman" pitchFamily="18" charset="0"/>
              </a:rPr>
              <a:t>c) </a:t>
            </a:r>
            <a:r>
              <a:rPr lang="en-US" sz="2000" b="1" dirty="0">
                <a:cs typeface="Times New Roman" pitchFamily="18" charset="0"/>
              </a:rPr>
              <a:t>acquisition of goods</a:t>
            </a:r>
            <a:r>
              <a:rPr lang="en-US" sz="2000" dirty="0">
                <a:cs typeface="Times New Roman" pitchFamily="18" charset="0"/>
              </a:rPr>
              <a:t> for consideration within the territory of the country </a:t>
            </a:r>
            <a:r>
              <a:rPr lang="en-US" sz="2000" b="1" dirty="0">
                <a:cs typeface="Times New Roman" pitchFamily="18" charset="0"/>
              </a:rPr>
              <a:t>from another Member State of the European Union</a:t>
            </a:r>
            <a:r>
              <a:rPr lang="sk-SK" sz="2000" dirty="0">
                <a:cs typeface="Times New Roman" pitchFamily="18" charset="0"/>
              </a:rPr>
              <a:t>,</a:t>
            </a:r>
          </a:p>
          <a:p>
            <a:pPr>
              <a:lnSpc>
                <a:spcPct val="100000"/>
              </a:lnSpc>
              <a:buNone/>
            </a:pPr>
            <a:r>
              <a:rPr lang="sk-SK" sz="2000" dirty="0">
                <a:cs typeface="Times New Roman" pitchFamily="18" charset="0"/>
              </a:rPr>
              <a:t>d) </a:t>
            </a:r>
            <a:r>
              <a:rPr lang="en-US" sz="2000" b="1" dirty="0">
                <a:cs typeface="Times New Roman" pitchFamily="18" charset="0"/>
              </a:rPr>
              <a:t>importation of goods </a:t>
            </a:r>
            <a:r>
              <a:rPr lang="en-US" sz="2000" dirty="0">
                <a:cs typeface="Times New Roman" pitchFamily="18" charset="0"/>
              </a:rPr>
              <a:t>into the territory of the country</a:t>
            </a:r>
            <a:r>
              <a:rPr lang="sk-SK" sz="2000" dirty="0">
                <a:cs typeface="Times New Roman" pitchFamily="18" charset="0"/>
              </a:rPr>
              <a:t>.</a:t>
            </a:r>
          </a:p>
          <a:p>
            <a:pPr>
              <a:lnSpc>
                <a:spcPct val="100000"/>
              </a:lnSpc>
            </a:pPr>
            <a:endParaRPr lang="sk-SK" sz="2000" dirty="0"/>
          </a:p>
        </p:txBody>
      </p:sp>
    </p:spTree>
    <p:extLst>
      <p:ext uri="{BB962C8B-B14F-4D97-AF65-F5344CB8AC3E}">
        <p14:creationId xmlns:p14="http://schemas.microsoft.com/office/powerpoint/2010/main" val="2962792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27448" y="1374277"/>
            <a:ext cx="10153128" cy="1325563"/>
          </a:xfrm>
        </p:spPr>
        <p:txBody>
          <a:bodyPr/>
          <a:lstStyle/>
          <a:p>
            <a:pPr algn="l"/>
            <a:r>
              <a:rPr lang="sk-SK" dirty="0" err="1"/>
              <a:t>Registration</a:t>
            </a:r>
            <a:r>
              <a:rPr lang="sk-SK" dirty="0"/>
              <a:t> </a:t>
            </a:r>
            <a:r>
              <a:rPr lang="sk-SK" dirty="0" err="1"/>
              <a:t>Obligation</a:t>
            </a:r>
            <a:endParaRPr lang="sk-SK" dirty="0"/>
          </a:p>
        </p:txBody>
      </p:sp>
      <p:sp>
        <p:nvSpPr>
          <p:cNvPr id="3" name="Zástupný objekt pre obsah 2"/>
          <p:cNvSpPr>
            <a:spLocks noGrp="1"/>
          </p:cNvSpPr>
          <p:nvPr>
            <p:ph idx="1"/>
          </p:nvPr>
        </p:nvSpPr>
        <p:spPr>
          <a:xfrm>
            <a:off x="1127448" y="2203598"/>
            <a:ext cx="10153128" cy="4351338"/>
          </a:xfrm>
        </p:spPr>
        <p:txBody>
          <a:bodyPr>
            <a:normAutofit/>
          </a:bodyPr>
          <a:lstStyle/>
          <a:p>
            <a:pPr>
              <a:lnSpc>
                <a:spcPct val="100000"/>
              </a:lnSpc>
            </a:pPr>
            <a:endParaRPr lang="sk-SK" sz="2200" b="1" dirty="0">
              <a:cs typeface="Times New Roman" pitchFamily="18" charset="0"/>
            </a:endParaRPr>
          </a:p>
          <a:p>
            <a:pPr>
              <a:lnSpc>
                <a:spcPct val="100000"/>
              </a:lnSpc>
            </a:pPr>
            <a:r>
              <a:rPr lang="en-US" sz="2200" dirty="0">
                <a:cs typeface="Times New Roman" pitchFamily="18" charset="0"/>
              </a:rPr>
              <a:t>A </a:t>
            </a:r>
            <a:r>
              <a:rPr lang="en-US" sz="2200" b="1" dirty="0">
                <a:cs typeface="Times New Roman" pitchFamily="18" charset="0"/>
              </a:rPr>
              <a:t>taxable person</a:t>
            </a:r>
            <a:r>
              <a:rPr lang="en-US" sz="2200" dirty="0">
                <a:cs typeface="Times New Roman" pitchFamily="18" charset="0"/>
              </a:rPr>
              <a:t> who has his seat, place of business or fixed establishment within the territory of the country, and who achieved </a:t>
            </a:r>
            <a:r>
              <a:rPr lang="en-US" sz="2200" b="1" dirty="0">
                <a:cs typeface="Times New Roman" pitchFamily="18" charset="0"/>
              </a:rPr>
              <a:t>a turnover of EUR 49</a:t>
            </a:r>
            <a:r>
              <a:rPr lang="sk-SK" sz="2200" b="1" dirty="0">
                <a:cs typeface="Times New Roman" pitchFamily="18" charset="0"/>
              </a:rPr>
              <a:t> </a:t>
            </a:r>
            <a:r>
              <a:rPr lang="en-US" sz="2200" b="1" dirty="0">
                <a:cs typeface="Times New Roman" pitchFamily="18" charset="0"/>
              </a:rPr>
              <a:t>790 for not more than 12 preceding</a:t>
            </a:r>
            <a:r>
              <a:rPr lang="sk-SK" sz="2200" b="1" dirty="0">
                <a:cs typeface="Times New Roman" pitchFamily="18" charset="0"/>
              </a:rPr>
              <a:t> </a:t>
            </a:r>
            <a:r>
              <a:rPr lang="en-US" sz="2200" b="1" dirty="0">
                <a:cs typeface="Times New Roman" pitchFamily="18" charset="0"/>
              </a:rPr>
              <a:t>consecutive calendar months</a:t>
            </a:r>
            <a:r>
              <a:rPr lang="en-US" sz="2200" dirty="0">
                <a:cs typeface="Times New Roman" pitchFamily="18" charset="0"/>
              </a:rPr>
              <a:t>, shall be obliged to file a tax registration application with a tax office. </a:t>
            </a:r>
            <a:endParaRPr lang="sk-SK" sz="2200" dirty="0">
              <a:cs typeface="Times New Roman" pitchFamily="18" charset="0"/>
            </a:endParaRPr>
          </a:p>
          <a:p>
            <a:pPr>
              <a:lnSpc>
                <a:spcPct val="100000"/>
              </a:lnSpc>
            </a:pPr>
            <a:endParaRPr lang="sk-SK" sz="2200" dirty="0">
              <a:cs typeface="Times New Roman" pitchFamily="18" charset="0"/>
            </a:endParaRPr>
          </a:p>
          <a:p>
            <a:pPr>
              <a:lnSpc>
                <a:spcPct val="100000"/>
              </a:lnSpc>
            </a:pPr>
            <a:r>
              <a:rPr lang="en-US" sz="2200" dirty="0"/>
              <a:t>A </a:t>
            </a:r>
            <a:r>
              <a:rPr lang="en-US" sz="2200" b="1" dirty="0"/>
              <a:t>taxable person </a:t>
            </a:r>
            <a:r>
              <a:rPr lang="en-US" sz="2200" dirty="0"/>
              <a:t>shall be obliged to file the tax registration application </a:t>
            </a:r>
            <a:r>
              <a:rPr lang="en-US" sz="2200" b="1" dirty="0"/>
              <a:t>within the 20</a:t>
            </a:r>
            <a:r>
              <a:rPr lang="en-US" sz="2200" b="1" baseline="30000" dirty="0"/>
              <a:t>th</a:t>
            </a:r>
            <a:r>
              <a:rPr lang="en-US" sz="2200" b="1" dirty="0"/>
              <a:t> day of a calendar month</a:t>
            </a:r>
            <a:r>
              <a:rPr lang="en-US" sz="2200" dirty="0"/>
              <a:t> following the month in which he achieved the turnover</a:t>
            </a:r>
            <a:r>
              <a:rPr lang="sk-SK" sz="2200" dirty="0"/>
              <a:t>.</a:t>
            </a:r>
          </a:p>
        </p:txBody>
      </p:sp>
    </p:spTree>
    <p:extLst>
      <p:ext uri="{BB962C8B-B14F-4D97-AF65-F5344CB8AC3E}">
        <p14:creationId xmlns:p14="http://schemas.microsoft.com/office/powerpoint/2010/main" val="1486349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54038" y="1052736"/>
            <a:ext cx="9999762" cy="1325563"/>
          </a:xfrm>
        </p:spPr>
        <p:txBody>
          <a:bodyPr/>
          <a:lstStyle/>
          <a:p>
            <a:pPr algn="l"/>
            <a:r>
              <a:rPr lang="sk-SK" dirty="0" err="1">
                <a:cs typeface="Times New Roman" pitchFamily="18" charset="0"/>
              </a:rPr>
              <a:t>Tax</a:t>
            </a:r>
            <a:r>
              <a:rPr lang="sk-SK" dirty="0">
                <a:cs typeface="Times New Roman" pitchFamily="18" charset="0"/>
              </a:rPr>
              <a:t> </a:t>
            </a:r>
            <a:r>
              <a:rPr lang="sk-SK" dirty="0" err="1">
                <a:cs typeface="Times New Roman" pitchFamily="18" charset="0"/>
              </a:rPr>
              <a:t>rates</a:t>
            </a:r>
            <a:endParaRPr lang="sk-SK" dirty="0"/>
          </a:p>
        </p:txBody>
      </p:sp>
      <p:sp>
        <p:nvSpPr>
          <p:cNvPr id="3" name="Zástupný objekt pre obsah 2"/>
          <p:cNvSpPr>
            <a:spLocks noGrp="1"/>
          </p:cNvSpPr>
          <p:nvPr>
            <p:ph idx="1"/>
          </p:nvPr>
        </p:nvSpPr>
        <p:spPr>
          <a:xfrm>
            <a:off x="1354038" y="2276872"/>
            <a:ext cx="10286577" cy="3791983"/>
          </a:xfrm>
        </p:spPr>
        <p:txBody>
          <a:bodyPr>
            <a:normAutofit fontScale="92500" lnSpcReduction="10000"/>
          </a:bodyPr>
          <a:lstStyle/>
          <a:p>
            <a:pPr>
              <a:lnSpc>
                <a:spcPct val="110000"/>
              </a:lnSpc>
              <a:buNone/>
            </a:pPr>
            <a:r>
              <a:rPr lang="cs-CZ" sz="2200" dirty="0">
                <a:cs typeface="Times New Roman" pitchFamily="18" charset="0"/>
              </a:rPr>
              <a:t>   </a:t>
            </a:r>
            <a:r>
              <a:rPr lang="en-US" sz="2200" dirty="0">
                <a:cs typeface="Times New Roman" pitchFamily="18" charset="0"/>
              </a:rPr>
              <a:t>A </a:t>
            </a:r>
            <a:r>
              <a:rPr lang="en-US" sz="2200" b="1" dirty="0">
                <a:cs typeface="Times New Roman" pitchFamily="18" charset="0"/>
              </a:rPr>
              <a:t>standard tax rate on goods and services</a:t>
            </a:r>
            <a:r>
              <a:rPr lang="en-US" sz="2200" dirty="0">
                <a:cs typeface="Times New Roman" pitchFamily="18" charset="0"/>
              </a:rPr>
              <a:t> </a:t>
            </a:r>
            <a:r>
              <a:rPr lang="sk-SK" sz="2200" dirty="0" err="1">
                <a:cs typeface="Times New Roman" pitchFamily="18" charset="0"/>
              </a:rPr>
              <a:t>shall</a:t>
            </a:r>
            <a:r>
              <a:rPr lang="sk-SK" sz="2200" dirty="0">
                <a:cs typeface="Times New Roman" pitchFamily="18" charset="0"/>
              </a:rPr>
              <a:t> </a:t>
            </a:r>
            <a:r>
              <a:rPr lang="sk-SK" sz="2200" dirty="0" err="1">
                <a:cs typeface="Times New Roman" pitchFamily="18" charset="0"/>
              </a:rPr>
              <a:t>be</a:t>
            </a:r>
            <a:r>
              <a:rPr lang="sk-SK" sz="2200" dirty="0">
                <a:cs typeface="Times New Roman" pitchFamily="18" charset="0"/>
              </a:rPr>
              <a:t>:  </a:t>
            </a:r>
          </a:p>
          <a:p>
            <a:pPr>
              <a:lnSpc>
                <a:spcPct val="110000"/>
              </a:lnSpc>
            </a:pPr>
            <a:r>
              <a:rPr lang="sk-SK" sz="2200" b="1" dirty="0">
                <a:cs typeface="Times New Roman" pitchFamily="18" charset="0"/>
              </a:rPr>
              <a:t>  20 % </a:t>
            </a:r>
            <a:r>
              <a:rPr lang="sk-SK" sz="2200" dirty="0">
                <a:cs typeface="Times New Roman" pitchFamily="18" charset="0"/>
              </a:rPr>
              <a:t>of </a:t>
            </a:r>
            <a:r>
              <a:rPr lang="sk-SK" sz="2200" dirty="0" err="1">
                <a:cs typeface="Times New Roman" pitchFamily="18" charset="0"/>
              </a:rPr>
              <a:t>the</a:t>
            </a:r>
            <a:r>
              <a:rPr lang="sk-SK" sz="2200" dirty="0">
                <a:cs typeface="Times New Roman" pitchFamily="18" charset="0"/>
              </a:rPr>
              <a:t> </a:t>
            </a:r>
            <a:r>
              <a:rPr lang="sk-SK" sz="2200" dirty="0" err="1">
                <a:cs typeface="Times New Roman" pitchFamily="18" charset="0"/>
              </a:rPr>
              <a:t>taxable</a:t>
            </a:r>
            <a:r>
              <a:rPr lang="sk-SK" sz="2200" dirty="0">
                <a:cs typeface="Times New Roman" pitchFamily="18" charset="0"/>
              </a:rPr>
              <a:t> </a:t>
            </a:r>
            <a:r>
              <a:rPr lang="sk-SK" sz="2200" dirty="0" err="1">
                <a:cs typeface="Times New Roman" pitchFamily="18" charset="0"/>
              </a:rPr>
              <a:t>amount</a:t>
            </a:r>
            <a:r>
              <a:rPr lang="sk-SK" sz="2200" dirty="0">
                <a:cs typeface="Times New Roman" pitchFamily="18" charset="0"/>
              </a:rPr>
              <a:t>. </a:t>
            </a:r>
          </a:p>
          <a:p>
            <a:pPr>
              <a:lnSpc>
                <a:spcPct val="110000"/>
              </a:lnSpc>
              <a:buNone/>
            </a:pPr>
            <a:endParaRPr lang="sk-SK" sz="2200" dirty="0">
              <a:cs typeface="Times New Roman" pitchFamily="18" charset="0"/>
            </a:endParaRPr>
          </a:p>
          <a:p>
            <a:pPr>
              <a:lnSpc>
                <a:spcPct val="110000"/>
              </a:lnSpc>
              <a:buNone/>
            </a:pPr>
            <a:r>
              <a:rPr lang="cs-CZ" sz="2200" dirty="0">
                <a:cs typeface="Times New Roman" pitchFamily="18" charset="0"/>
              </a:rPr>
              <a:t>   </a:t>
            </a:r>
            <a:r>
              <a:rPr lang="en-US" sz="2200" dirty="0">
                <a:cs typeface="Times New Roman" pitchFamily="18" charset="0"/>
              </a:rPr>
              <a:t>A</a:t>
            </a:r>
            <a:r>
              <a:rPr lang="sk-SK" sz="2200" dirty="0" err="1">
                <a:cs typeface="Times New Roman" pitchFamily="18" charset="0"/>
              </a:rPr>
              <a:t>ccording</a:t>
            </a:r>
            <a:r>
              <a:rPr lang="sk-SK" sz="2200" dirty="0">
                <a:cs typeface="Times New Roman" pitchFamily="18" charset="0"/>
              </a:rPr>
              <a:t> to </a:t>
            </a:r>
            <a:r>
              <a:rPr lang="sk-SK" sz="2200" dirty="0" err="1">
                <a:cs typeface="Times New Roman" pitchFamily="18" charset="0"/>
              </a:rPr>
              <a:t>the</a:t>
            </a:r>
            <a:r>
              <a:rPr lang="sk-SK" sz="2200" dirty="0">
                <a:cs typeface="Times New Roman" pitchFamily="18" charset="0"/>
              </a:rPr>
              <a:t> </a:t>
            </a:r>
            <a:r>
              <a:rPr lang="sk-SK" sz="2200" dirty="0" err="1">
                <a:cs typeface="Times New Roman" pitchFamily="18" charset="0"/>
              </a:rPr>
              <a:t>Annex</a:t>
            </a:r>
            <a:r>
              <a:rPr lang="sk-SK" sz="2200" dirty="0">
                <a:cs typeface="Times New Roman" pitchFamily="18" charset="0"/>
              </a:rPr>
              <a:t> 7, a</a:t>
            </a:r>
            <a:r>
              <a:rPr lang="en-US" sz="2200" dirty="0">
                <a:cs typeface="Times New Roman" pitchFamily="18" charset="0"/>
              </a:rPr>
              <a:t> </a:t>
            </a:r>
            <a:r>
              <a:rPr lang="en-US" sz="2200" b="1" dirty="0">
                <a:cs typeface="Times New Roman" pitchFamily="18" charset="0"/>
              </a:rPr>
              <a:t>reduced tax rate 10 %</a:t>
            </a:r>
            <a:r>
              <a:rPr lang="en-US" sz="2200" dirty="0">
                <a:cs typeface="Times New Roman" pitchFamily="18" charset="0"/>
              </a:rPr>
              <a:t> of the taxable amount shall be</a:t>
            </a:r>
            <a:r>
              <a:rPr lang="cs-CZ" sz="2200" dirty="0">
                <a:cs typeface="Times New Roman" pitchFamily="18" charset="0"/>
              </a:rPr>
              <a:t> </a:t>
            </a:r>
            <a:r>
              <a:rPr lang="en-US" sz="2200" dirty="0">
                <a:cs typeface="Times New Roman" pitchFamily="18" charset="0"/>
              </a:rPr>
              <a:t>applicable on</a:t>
            </a:r>
            <a:r>
              <a:rPr lang="sk-SK" sz="2200" dirty="0">
                <a:cs typeface="Times New Roman" pitchFamily="18" charset="0"/>
              </a:rPr>
              <a:t>:</a:t>
            </a:r>
          </a:p>
          <a:p>
            <a:pPr>
              <a:lnSpc>
                <a:spcPct val="110000"/>
              </a:lnSpc>
            </a:pPr>
            <a:r>
              <a:rPr lang="sk-SK" sz="2200" b="1" dirty="0">
                <a:cs typeface="Times New Roman" pitchFamily="18" charset="0"/>
              </a:rPr>
              <a:t>  </a:t>
            </a:r>
            <a:r>
              <a:rPr lang="sk-SK" sz="2200" dirty="0" err="1">
                <a:cs typeface="Times New Roman" pitchFamily="18" charset="0"/>
              </a:rPr>
              <a:t>pharmaceutical</a:t>
            </a:r>
            <a:r>
              <a:rPr lang="sk-SK" sz="2200" dirty="0">
                <a:cs typeface="Times New Roman" pitchFamily="18" charset="0"/>
              </a:rPr>
              <a:t> and </a:t>
            </a:r>
            <a:r>
              <a:rPr lang="sk-SK" sz="2200" dirty="0" err="1">
                <a:cs typeface="Times New Roman" pitchFamily="18" charset="0"/>
              </a:rPr>
              <a:t>sanitary</a:t>
            </a:r>
            <a:r>
              <a:rPr lang="sk-SK" sz="2200" dirty="0">
                <a:cs typeface="Times New Roman" pitchFamily="18" charset="0"/>
              </a:rPr>
              <a:t> </a:t>
            </a:r>
            <a:r>
              <a:rPr lang="sk-SK" sz="2200" dirty="0" err="1">
                <a:cs typeface="Times New Roman" pitchFamily="18" charset="0"/>
              </a:rPr>
              <a:t>products</a:t>
            </a:r>
            <a:r>
              <a:rPr lang="sk-SK" sz="2200" dirty="0">
                <a:cs typeface="Times New Roman" pitchFamily="18" charset="0"/>
              </a:rPr>
              <a:t>,</a:t>
            </a:r>
          </a:p>
          <a:p>
            <a:pPr>
              <a:lnSpc>
                <a:spcPct val="110000"/>
              </a:lnSpc>
            </a:pPr>
            <a:r>
              <a:rPr lang="sk-SK" sz="2200" dirty="0">
                <a:cs typeface="Times New Roman" pitchFamily="18" charset="0"/>
              </a:rPr>
              <a:t>  p</a:t>
            </a:r>
            <a:r>
              <a:rPr lang="en-US" sz="2200" dirty="0" err="1">
                <a:cs typeface="Times New Roman" pitchFamily="18" charset="0"/>
              </a:rPr>
              <a:t>rinted</a:t>
            </a:r>
            <a:r>
              <a:rPr lang="en-US" sz="2200" dirty="0">
                <a:cs typeface="Times New Roman" pitchFamily="18" charset="0"/>
              </a:rPr>
              <a:t> books, brochures, leaflets</a:t>
            </a:r>
            <a:r>
              <a:rPr lang="sk-SK" sz="2200" dirty="0">
                <a:cs typeface="Times New Roman" pitchFamily="18" charset="0"/>
              </a:rPr>
              <a:t>, </a:t>
            </a:r>
            <a:r>
              <a:rPr lang="sk-SK" sz="2200" dirty="0" err="1">
                <a:cs typeface="Times New Roman" pitchFamily="18" charset="0"/>
              </a:rPr>
              <a:t>newspapers</a:t>
            </a:r>
            <a:r>
              <a:rPr lang="sk-SK" sz="2200" dirty="0">
                <a:cs typeface="Times New Roman" pitchFamily="18" charset="0"/>
              </a:rPr>
              <a:t>,</a:t>
            </a:r>
          </a:p>
          <a:p>
            <a:pPr>
              <a:lnSpc>
                <a:spcPct val="110000"/>
              </a:lnSpc>
            </a:pPr>
            <a:r>
              <a:rPr lang="sk-SK" sz="2200" dirty="0">
                <a:cs typeface="Times New Roman" pitchFamily="18" charset="0"/>
              </a:rPr>
              <a:t> </a:t>
            </a:r>
            <a:r>
              <a:rPr lang="sk-SK" sz="2200" dirty="0" err="1">
                <a:cs typeface="Times New Roman" pitchFamily="18" charset="0"/>
              </a:rPr>
              <a:t>selected</a:t>
            </a:r>
            <a:r>
              <a:rPr lang="sk-SK" sz="2200" dirty="0">
                <a:cs typeface="Times New Roman" pitchFamily="18" charset="0"/>
              </a:rPr>
              <a:t> </a:t>
            </a:r>
            <a:r>
              <a:rPr lang="sk-SK" sz="2200" dirty="0" err="1">
                <a:cs typeface="Times New Roman" pitchFamily="18" charset="0"/>
              </a:rPr>
              <a:t>foods</a:t>
            </a:r>
            <a:r>
              <a:rPr lang="sk-SK" sz="2200" dirty="0">
                <a:cs typeface="Times New Roman" pitchFamily="18" charset="0"/>
              </a:rPr>
              <a:t>, </a:t>
            </a:r>
            <a:r>
              <a:rPr lang="sk-SK" sz="2200" dirty="0" err="1">
                <a:cs typeface="Times New Roman" pitchFamily="18" charset="0"/>
              </a:rPr>
              <a:t>mainly</a:t>
            </a:r>
            <a:r>
              <a:rPr lang="sk-SK" sz="2200" dirty="0">
                <a:cs typeface="Times New Roman" pitchFamily="18" charset="0"/>
              </a:rPr>
              <a:t> meat, </a:t>
            </a:r>
            <a:r>
              <a:rPr lang="sk-SK" sz="2200" dirty="0" err="1">
                <a:cs typeface="Times New Roman" pitchFamily="18" charset="0"/>
              </a:rPr>
              <a:t>fish</a:t>
            </a:r>
            <a:r>
              <a:rPr lang="sk-SK" sz="2200" dirty="0">
                <a:cs typeface="Times New Roman" pitchFamily="18" charset="0"/>
              </a:rPr>
              <a:t>, </a:t>
            </a:r>
            <a:r>
              <a:rPr lang="sk-SK" sz="2200" dirty="0" err="1">
                <a:cs typeface="Times New Roman" pitchFamily="18" charset="0"/>
              </a:rPr>
              <a:t>milk</a:t>
            </a:r>
            <a:r>
              <a:rPr lang="sk-SK" sz="2200" dirty="0">
                <a:cs typeface="Times New Roman" pitchFamily="18" charset="0"/>
              </a:rPr>
              <a:t>, </a:t>
            </a:r>
            <a:r>
              <a:rPr lang="sk-SK" sz="2200" dirty="0" err="1">
                <a:cs typeface="Times New Roman" pitchFamily="18" charset="0"/>
              </a:rPr>
              <a:t>butter</a:t>
            </a:r>
            <a:r>
              <a:rPr lang="sk-SK" sz="2200" dirty="0">
                <a:cs typeface="Times New Roman" pitchFamily="18" charset="0"/>
              </a:rPr>
              <a:t>, </a:t>
            </a:r>
            <a:r>
              <a:rPr lang="sk-SK" sz="2200" dirty="0" err="1">
                <a:cs typeface="Times New Roman" pitchFamily="18" charset="0"/>
              </a:rPr>
              <a:t>natural</a:t>
            </a:r>
            <a:r>
              <a:rPr lang="sk-SK" sz="2200" dirty="0">
                <a:cs typeface="Times New Roman" pitchFamily="18" charset="0"/>
              </a:rPr>
              <a:t> </a:t>
            </a:r>
            <a:r>
              <a:rPr lang="sk-SK" sz="2200" dirty="0" err="1">
                <a:cs typeface="Times New Roman" pitchFamily="18" charset="0"/>
              </a:rPr>
              <a:t>honey</a:t>
            </a:r>
            <a:r>
              <a:rPr lang="sk-SK" sz="2200" dirty="0">
                <a:cs typeface="Times New Roman" pitchFamily="18" charset="0"/>
              </a:rPr>
              <a:t>, </a:t>
            </a:r>
            <a:r>
              <a:rPr lang="sk-SK" sz="2200" dirty="0" err="1">
                <a:cs typeface="Times New Roman" pitchFamily="18" charset="0"/>
              </a:rPr>
              <a:t>bread</a:t>
            </a:r>
            <a:r>
              <a:rPr lang="sk-SK" sz="2200" dirty="0">
                <a:cs typeface="Times New Roman" pitchFamily="18" charset="0"/>
              </a:rPr>
              <a:t>, and </a:t>
            </a:r>
            <a:r>
              <a:rPr lang="sk-SK" sz="2200" dirty="0" err="1">
                <a:cs typeface="Times New Roman" pitchFamily="18" charset="0"/>
              </a:rPr>
              <a:t>selected</a:t>
            </a:r>
            <a:r>
              <a:rPr lang="sk-SK" sz="2200" dirty="0">
                <a:cs typeface="Times New Roman" pitchFamily="18" charset="0"/>
              </a:rPr>
              <a:t> </a:t>
            </a:r>
            <a:r>
              <a:rPr lang="sk-SK" sz="2200" dirty="0" err="1">
                <a:cs typeface="Times New Roman" pitchFamily="18" charset="0"/>
              </a:rPr>
              <a:t>types</a:t>
            </a:r>
            <a:r>
              <a:rPr lang="sk-SK" sz="2200" dirty="0">
                <a:cs typeface="Times New Roman" pitchFamily="18" charset="0"/>
              </a:rPr>
              <a:t> of „</a:t>
            </a:r>
            <a:r>
              <a:rPr lang="sk-SK" sz="2200" dirty="0" err="1">
                <a:cs typeface="Times New Roman" pitchFamily="18" charset="0"/>
              </a:rPr>
              <a:t>healthy</a:t>
            </a:r>
            <a:r>
              <a:rPr lang="sk-SK" sz="2200" dirty="0">
                <a:cs typeface="Times New Roman" pitchFamily="18" charset="0"/>
              </a:rPr>
              <a:t> </a:t>
            </a:r>
            <a:r>
              <a:rPr lang="sk-SK" sz="2200" dirty="0" err="1">
                <a:cs typeface="Times New Roman" pitchFamily="18" charset="0"/>
              </a:rPr>
              <a:t>food</a:t>
            </a:r>
            <a:r>
              <a:rPr lang="sk-SK" sz="2200" dirty="0">
                <a:cs typeface="Times New Roman" pitchFamily="18" charset="0"/>
              </a:rPr>
              <a:t>“, </a:t>
            </a:r>
            <a:r>
              <a:rPr lang="sk-SK" sz="2200" dirty="0" err="1">
                <a:cs typeface="Times New Roman" pitchFamily="18" charset="0"/>
              </a:rPr>
              <a:t>such</a:t>
            </a:r>
            <a:r>
              <a:rPr lang="sk-SK" sz="2200" dirty="0">
                <a:cs typeface="Times New Roman" pitchFamily="18" charset="0"/>
              </a:rPr>
              <a:t> as </a:t>
            </a:r>
            <a:r>
              <a:rPr lang="sk-SK" sz="2200" dirty="0" err="1">
                <a:cs typeface="Times New Roman" pitchFamily="18" charset="0"/>
              </a:rPr>
              <a:t>potatoes</a:t>
            </a:r>
            <a:r>
              <a:rPr lang="sk-SK" sz="2200" dirty="0">
                <a:cs typeface="Times New Roman" pitchFamily="18" charset="0"/>
              </a:rPr>
              <a:t>, </a:t>
            </a:r>
            <a:r>
              <a:rPr lang="sk-SK" sz="2200" dirty="0" err="1">
                <a:cs typeface="Times New Roman" pitchFamily="18" charset="0"/>
              </a:rPr>
              <a:t>tomatoes</a:t>
            </a:r>
            <a:r>
              <a:rPr lang="sk-SK" sz="2200" dirty="0">
                <a:cs typeface="Times New Roman" pitchFamily="18" charset="0"/>
              </a:rPr>
              <a:t>, </a:t>
            </a:r>
            <a:r>
              <a:rPr lang="sk-SK" sz="2200" dirty="0" err="1">
                <a:cs typeface="Times New Roman" pitchFamily="18" charset="0"/>
              </a:rPr>
              <a:t>cucumbers</a:t>
            </a:r>
            <a:r>
              <a:rPr lang="sk-SK" sz="2200" dirty="0">
                <a:cs typeface="Times New Roman" pitchFamily="18" charset="0"/>
              </a:rPr>
              <a:t>, </a:t>
            </a:r>
            <a:r>
              <a:rPr lang="sk-SK" sz="2200" dirty="0" err="1">
                <a:cs typeface="Times New Roman" pitchFamily="18" charset="0"/>
              </a:rPr>
              <a:t>apples</a:t>
            </a:r>
            <a:r>
              <a:rPr lang="sk-SK" sz="2200" dirty="0">
                <a:cs typeface="Times New Roman" pitchFamily="18" charset="0"/>
              </a:rPr>
              <a:t>. </a:t>
            </a:r>
          </a:p>
        </p:txBody>
      </p:sp>
    </p:spTree>
    <p:extLst>
      <p:ext uri="{BB962C8B-B14F-4D97-AF65-F5344CB8AC3E}">
        <p14:creationId xmlns:p14="http://schemas.microsoft.com/office/powerpoint/2010/main" val="704851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43472" y="1196752"/>
            <a:ext cx="10010328" cy="1325563"/>
          </a:xfrm>
        </p:spPr>
        <p:txBody>
          <a:bodyPr/>
          <a:lstStyle/>
          <a:p>
            <a:pPr algn="l"/>
            <a:r>
              <a:rPr lang="sk-SK" dirty="0" err="1">
                <a:cs typeface="Times New Roman" panose="02020603050405020304" pitchFamily="18" charset="0"/>
              </a:rPr>
              <a:t>Value</a:t>
            </a:r>
            <a:r>
              <a:rPr lang="sk-SK" dirty="0">
                <a:cs typeface="Times New Roman" panose="02020603050405020304" pitchFamily="18" charset="0"/>
              </a:rPr>
              <a:t> </a:t>
            </a:r>
            <a:r>
              <a:rPr lang="sk-SK" dirty="0" err="1">
                <a:cs typeface="Times New Roman" panose="02020603050405020304" pitchFamily="18" charset="0"/>
              </a:rPr>
              <a:t>Added</a:t>
            </a:r>
            <a:r>
              <a:rPr lang="sk-SK" dirty="0">
                <a:cs typeface="Times New Roman" panose="02020603050405020304" pitchFamily="18" charset="0"/>
              </a:rPr>
              <a:t> </a:t>
            </a:r>
            <a:r>
              <a:rPr lang="sk-SK" dirty="0" err="1">
                <a:cs typeface="Times New Roman" panose="02020603050405020304" pitchFamily="18" charset="0"/>
              </a:rPr>
              <a:t>Tax</a:t>
            </a:r>
            <a:endParaRPr lang="sk-SK" dirty="0"/>
          </a:p>
        </p:txBody>
      </p:sp>
      <p:sp>
        <p:nvSpPr>
          <p:cNvPr id="3" name="Zástupný objekt pre obsah 2"/>
          <p:cNvSpPr>
            <a:spLocks noGrp="1"/>
          </p:cNvSpPr>
          <p:nvPr>
            <p:ph idx="1"/>
          </p:nvPr>
        </p:nvSpPr>
        <p:spPr>
          <a:xfrm>
            <a:off x="1343472" y="2384980"/>
            <a:ext cx="10010328" cy="3791983"/>
          </a:xfrm>
        </p:spPr>
        <p:txBody>
          <a:bodyPr>
            <a:noAutofit/>
          </a:bodyPr>
          <a:lstStyle/>
          <a:p>
            <a:pPr>
              <a:lnSpc>
                <a:spcPct val="110000"/>
              </a:lnSpc>
            </a:pPr>
            <a:r>
              <a:rPr lang="sk-SK" sz="2200" dirty="0" err="1">
                <a:cs typeface="Times New Roman" pitchFamily="18" charset="0"/>
              </a:rPr>
              <a:t>Value</a:t>
            </a:r>
            <a:r>
              <a:rPr lang="sk-SK" sz="2200" dirty="0">
                <a:cs typeface="Times New Roman" pitchFamily="18" charset="0"/>
              </a:rPr>
              <a:t> </a:t>
            </a:r>
            <a:r>
              <a:rPr lang="sk-SK" sz="2200" dirty="0" err="1">
                <a:cs typeface="Times New Roman" pitchFamily="18" charset="0"/>
              </a:rPr>
              <a:t>added</a:t>
            </a:r>
            <a:r>
              <a:rPr lang="sk-SK" sz="2200" dirty="0">
                <a:cs typeface="Times New Roman" pitchFamily="18" charset="0"/>
              </a:rPr>
              <a:t> </a:t>
            </a:r>
            <a:r>
              <a:rPr lang="sk-SK" sz="2200" dirty="0" err="1">
                <a:cs typeface="Times New Roman" pitchFamily="18" charset="0"/>
              </a:rPr>
              <a:t>tax</a:t>
            </a:r>
            <a:r>
              <a:rPr lang="sk-SK" sz="2200" dirty="0">
                <a:cs typeface="Times New Roman" pitchFamily="18" charset="0"/>
              </a:rPr>
              <a:t> </a:t>
            </a:r>
            <a:r>
              <a:rPr lang="sk-SK" sz="2200" dirty="0" err="1">
                <a:cs typeface="Times New Roman" pitchFamily="18" charset="0"/>
              </a:rPr>
              <a:t>is</a:t>
            </a:r>
            <a:r>
              <a:rPr lang="sk-SK" sz="2200" dirty="0">
                <a:cs typeface="Times New Roman" pitchFamily="18" charset="0"/>
              </a:rPr>
              <a:t> </a:t>
            </a:r>
            <a:r>
              <a:rPr lang="sk-SK" sz="2200" b="1" dirty="0" err="1">
                <a:cs typeface="Times New Roman" pitchFamily="18" charset="0"/>
              </a:rPr>
              <a:t>indirect</a:t>
            </a:r>
            <a:r>
              <a:rPr lang="sk-SK" sz="2200" b="1" dirty="0">
                <a:cs typeface="Times New Roman" pitchFamily="18" charset="0"/>
              </a:rPr>
              <a:t> </a:t>
            </a:r>
            <a:r>
              <a:rPr lang="sk-SK" sz="2200" b="1" dirty="0" err="1">
                <a:cs typeface="Times New Roman" pitchFamily="18" charset="0"/>
              </a:rPr>
              <a:t>tax</a:t>
            </a:r>
            <a:endParaRPr lang="sk-SK" sz="2200" b="1" dirty="0">
              <a:cs typeface="Times New Roman" pitchFamily="18" charset="0"/>
            </a:endParaRPr>
          </a:p>
          <a:p>
            <a:pPr>
              <a:lnSpc>
                <a:spcPct val="110000"/>
              </a:lnSpc>
            </a:pPr>
            <a:r>
              <a:rPr lang="sk-SK" sz="2200" dirty="0" err="1">
                <a:cs typeface="Times New Roman" pitchFamily="18" charset="0"/>
              </a:rPr>
              <a:t>It</a:t>
            </a:r>
            <a:r>
              <a:rPr lang="sk-SK" sz="2200" dirty="0">
                <a:cs typeface="Times New Roman" pitchFamily="18" charset="0"/>
              </a:rPr>
              <a:t> </a:t>
            </a:r>
            <a:r>
              <a:rPr lang="sk-SK" sz="2200" dirty="0" err="1">
                <a:cs typeface="Times New Roman" pitchFamily="18" charset="0"/>
              </a:rPr>
              <a:t>shall</a:t>
            </a:r>
            <a:r>
              <a:rPr lang="sk-SK" sz="2200" dirty="0">
                <a:cs typeface="Times New Roman" pitchFamily="18" charset="0"/>
              </a:rPr>
              <a:t> </a:t>
            </a:r>
            <a:r>
              <a:rPr lang="sk-SK" sz="2200" dirty="0" err="1">
                <a:cs typeface="Times New Roman" pitchFamily="18" charset="0"/>
              </a:rPr>
              <a:t>be</a:t>
            </a:r>
            <a:r>
              <a:rPr lang="sk-SK" sz="2200" dirty="0">
                <a:cs typeface="Times New Roman" pitchFamily="18" charset="0"/>
              </a:rPr>
              <a:t> </a:t>
            </a:r>
            <a:r>
              <a:rPr lang="sk-SK" sz="2200" dirty="0" err="1">
                <a:cs typeface="Times New Roman" pitchFamily="18" charset="0"/>
              </a:rPr>
              <a:t>recorded</a:t>
            </a:r>
            <a:r>
              <a:rPr lang="sk-SK" sz="2200" dirty="0">
                <a:cs typeface="Times New Roman" pitchFamily="18" charset="0"/>
              </a:rPr>
              <a:t> in </a:t>
            </a:r>
            <a:r>
              <a:rPr lang="sk-SK" sz="2200" dirty="0" err="1">
                <a:cs typeface="Times New Roman" pitchFamily="18" charset="0"/>
              </a:rPr>
              <a:t>Account</a:t>
            </a:r>
            <a:r>
              <a:rPr lang="sk-SK" sz="2200" dirty="0">
                <a:cs typeface="Times New Roman" pitchFamily="18" charset="0"/>
              </a:rPr>
              <a:t> </a:t>
            </a:r>
            <a:r>
              <a:rPr lang="sk-SK" sz="2200" b="1" dirty="0">
                <a:cs typeface="Times New Roman" pitchFamily="18" charset="0"/>
              </a:rPr>
              <a:t>343 – </a:t>
            </a:r>
            <a:r>
              <a:rPr lang="sk-SK" sz="2200" b="1" dirty="0" err="1">
                <a:cs typeface="Times New Roman" pitchFamily="18" charset="0"/>
              </a:rPr>
              <a:t>Value</a:t>
            </a:r>
            <a:r>
              <a:rPr lang="sk-SK" sz="2200" b="1" dirty="0">
                <a:cs typeface="Times New Roman" pitchFamily="18" charset="0"/>
              </a:rPr>
              <a:t> </a:t>
            </a:r>
            <a:r>
              <a:rPr lang="sk-SK" sz="2200" b="1" dirty="0" err="1">
                <a:cs typeface="Times New Roman" pitchFamily="18" charset="0"/>
              </a:rPr>
              <a:t>Added</a:t>
            </a:r>
            <a:r>
              <a:rPr lang="sk-SK" sz="2200" b="1" dirty="0">
                <a:cs typeface="Times New Roman" pitchFamily="18" charset="0"/>
              </a:rPr>
              <a:t> </a:t>
            </a:r>
            <a:r>
              <a:rPr lang="sk-SK" sz="2200" b="1" dirty="0" err="1">
                <a:cs typeface="Times New Roman" pitchFamily="18" charset="0"/>
              </a:rPr>
              <a:t>Tax</a:t>
            </a:r>
            <a:r>
              <a:rPr lang="sk-SK" sz="2200" b="1" dirty="0">
                <a:cs typeface="Times New Roman" pitchFamily="18" charset="0"/>
              </a:rPr>
              <a:t> (VAT)</a:t>
            </a:r>
          </a:p>
          <a:p>
            <a:pPr>
              <a:lnSpc>
                <a:spcPct val="110000"/>
              </a:lnSpc>
            </a:pPr>
            <a:endParaRPr lang="sk-SK" sz="2200" dirty="0">
              <a:cs typeface="Times New Roman" pitchFamily="18" charset="0"/>
            </a:endParaRPr>
          </a:p>
          <a:p>
            <a:pPr marL="0" indent="0">
              <a:lnSpc>
                <a:spcPct val="110000"/>
              </a:lnSpc>
              <a:buNone/>
            </a:pPr>
            <a:r>
              <a:rPr lang="sk-SK" sz="2200" dirty="0" err="1">
                <a:cs typeface="Times New Roman" pitchFamily="18" charset="0"/>
              </a:rPr>
              <a:t>Account</a:t>
            </a:r>
            <a:r>
              <a:rPr lang="sk-SK" sz="2200" dirty="0">
                <a:cs typeface="Times New Roman" pitchFamily="18" charset="0"/>
              </a:rPr>
              <a:t> </a:t>
            </a:r>
            <a:r>
              <a:rPr lang="sk-SK" sz="2200" b="1" dirty="0">
                <a:cs typeface="Times New Roman" pitchFamily="18" charset="0"/>
              </a:rPr>
              <a:t>343 – </a:t>
            </a:r>
            <a:r>
              <a:rPr lang="sk-SK" sz="2200" b="1" dirty="0" err="1">
                <a:cs typeface="Times New Roman" pitchFamily="18" charset="0"/>
              </a:rPr>
              <a:t>Value</a:t>
            </a:r>
            <a:r>
              <a:rPr lang="sk-SK" sz="2200" b="1" dirty="0">
                <a:cs typeface="Times New Roman" pitchFamily="18" charset="0"/>
              </a:rPr>
              <a:t> </a:t>
            </a:r>
            <a:r>
              <a:rPr lang="sk-SK" sz="2200" b="1" dirty="0" err="1">
                <a:cs typeface="Times New Roman" pitchFamily="18" charset="0"/>
              </a:rPr>
              <a:t>Added</a:t>
            </a:r>
            <a:r>
              <a:rPr lang="sk-SK" sz="2200" b="1" dirty="0">
                <a:cs typeface="Times New Roman" pitchFamily="18" charset="0"/>
              </a:rPr>
              <a:t> </a:t>
            </a:r>
            <a:r>
              <a:rPr lang="sk-SK" sz="2200" b="1" dirty="0" err="1">
                <a:cs typeface="Times New Roman" pitchFamily="18" charset="0"/>
              </a:rPr>
              <a:t>Tax</a:t>
            </a:r>
            <a:r>
              <a:rPr lang="sk-SK" sz="2200" b="1" dirty="0">
                <a:cs typeface="Times New Roman" pitchFamily="18" charset="0"/>
              </a:rPr>
              <a:t> (VAT) </a:t>
            </a:r>
            <a:r>
              <a:rPr lang="sk-SK" sz="2200" dirty="0">
                <a:cs typeface="Times New Roman" pitchFamily="18" charset="0"/>
              </a:rPr>
              <a:t>has </a:t>
            </a:r>
            <a:r>
              <a:rPr lang="sk-SK" sz="2200" b="1" dirty="0" err="1">
                <a:cs typeface="Times New Roman" pitchFamily="18" charset="0"/>
              </a:rPr>
              <a:t>variable</a:t>
            </a:r>
            <a:r>
              <a:rPr lang="sk-SK" sz="2200" b="1" dirty="0">
                <a:cs typeface="Times New Roman" pitchFamily="18" charset="0"/>
              </a:rPr>
              <a:t> </a:t>
            </a:r>
            <a:r>
              <a:rPr lang="sk-SK" sz="2200" b="1" dirty="0" err="1">
                <a:cs typeface="Times New Roman" pitchFamily="18" charset="0"/>
              </a:rPr>
              <a:t>balance</a:t>
            </a:r>
            <a:r>
              <a:rPr lang="sk-SK" sz="2200" dirty="0">
                <a:cs typeface="Times New Roman" pitchFamily="18" charset="0"/>
              </a:rPr>
              <a:t>:</a:t>
            </a:r>
          </a:p>
          <a:p>
            <a:pPr>
              <a:lnSpc>
                <a:spcPct val="110000"/>
              </a:lnSpc>
            </a:pPr>
            <a:r>
              <a:rPr lang="sk-SK" sz="2200" dirty="0" err="1">
                <a:cs typeface="Times New Roman" pitchFamily="18" charset="0"/>
              </a:rPr>
              <a:t>For</a:t>
            </a:r>
            <a:r>
              <a:rPr lang="sk-SK" sz="2200" dirty="0">
                <a:cs typeface="Times New Roman" pitchFamily="18" charset="0"/>
              </a:rPr>
              <a:t> </a:t>
            </a:r>
            <a:r>
              <a:rPr lang="sk-SK" sz="2200" dirty="0" err="1">
                <a:cs typeface="Times New Roman" pitchFamily="18" charset="0"/>
              </a:rPr>
              <a:t>supplier</a:t>
            </a:r>
            <a:r>
              <a:rPr lang="sk-SK" sz="2200" dirty="0">
                <a:cs typeface="Times New Roman" pitchFamily="18" charset="0"/>
              </a:rPr>
              <a:t> </a:t>
            </a:r>
            <a:r>
              <a:rPr lang="sk-SK" sz="2200" dirty="0" err="1">
                <a:cs typeface="Times New Roman" pitchFamily="18" charset="0"/>
              </a:rPr>
              <a:t>invoices</a:t>
            </a:r>
            <a:r>
              <a:rPr lang="sk-SK" sz="2200" dirty="0">
                <a:cs typeface="Times New Roman" pitchFamily="18" charset="0"/>
              </a:rPr>
              <a:t> </a:t>
            </a:r>
            <a:r>
              <a:rPr lang="sk-SK" sz="2200" b="1" dirty="0">
                <a:cs typeface="Times New Roman" pitchFamily="18" charset="0"/>
              </a:rPr>
              <a:t>– </a:t>
            </a:r>
            <a:r>
              <a:rPr lang="sk-SK" sz="2200" b="1" dirty="0" err="1">
                <a:cs typeface="Times New Roman" pitchFamily="18" charset="0"/>
              </a:rPr>
              <a:t>purchasing</a:t>
            </a:r>
            <a:endParaRPr lang="sk-SK" sz="2200" dirty="0">
              <a:cs typeface="Times New Roman" pitchFamily="18" charset="0"/>
            </a:endParaRPr>
          </a:p>
          <a:p>
            <a:pPr>
              <a:lnSpc>
                <a:spcPct val="110000"/>
              </a:lnSpc>
            </a:pPr>
            <a:r>
              <a:rPr lang="sk-SK" sz="2200" dirty="0" err="1">
                <a:cs typeface="Times New Roman" pitchFamily="18" charset="0"/>
              </a:rPr>
              <a:t>For</a:t>
            </a:r>
            <a:r>
              <a:rPr lang="sk-SK" sz="2200" dirty="0">
                <a:cs typeface="Times New Roman" pitchFamily="18" charset="0"/>
              </a:rPr>
              <a:t> </a:t>
            </a:r>
            <a:r>
              <a:rPr lang="sk-SK" sz="2200" dirty="0" err="1">
                <a:cs typeface="Times New Roman" pitchFamily="18" charset="0"/>
              </a:rPr>
              <a:t>customer</a:t>
            </a:r>
            <a:r>
              <a:rPr lang="sk-SK" sz="2200" dirty="0">
                <a:cs typeface="Times New Roman" pitchFamily="18" charset="0"/>
              </a:rPr>
              <a:t> </a:t>
            </a:r>
            <a:r>
              <a:rPr lang="sk-SK" sz="2200" dirty="0" err="1">
                <a:cs typeface="Times New Roman" pitchFamily="18" charset="0"/>
              </a:rPr>
              <a:t>invoices</a:t>
            </a:r>
            <a:r>
              <a:rPr lang="sk-SK" sz="2200" dirty="0">
                <a:cs typeface="Times New Roman" pitchFamily="18" charset="0"/>
              </a:rPr>
              <a:t> </a:t>
            </a:r>
            <a:r>
              <a:rPr lang="sk-SK" sz="2200" b="1" dirty="0">
                <a:cs typeface="Times New Roman" pitchFamily="18" charset="0"/>
              </a:rPr>
              <a:t>– </a:t>
            </a:r>
            <a:r>
              <a:rPr lang="sk-SK" sz="2200" b="1" dirty="0" err="1">
                <a:cs typeface="Times New Roman" pitchFamily="18" charset="0"/>
              </a:rPr>
              <a:t>sale</a:t>
            </a:r>
            <a:endParaRPr lang="sk-SK" sz="2200" b="1" dirty="0">
              <a:cs typeface="Times New Roman" pitchFamily="18" charset="0"/>
            </a:endParaRPr>
          </a:p>
          <a:p>
            <a:pPr>
              <a:lnSpc>
                <a:spcPct val="110000"/>
              </a:lnSpc>
            </a:pPr>
            <a:endParaRPr lang="sk-SK" sz="2200" dirty="0"/>
          </a:p>
        </p:txBody>
      </p:sp>
    </p:spTree>
    <p:extLst>
      <p:ext uri="{BB962C8B-B14F-4D97-AF65-F5344CB8AC3E}">
        <p14:creationId xmlns:p14="http://schemas.microsoft.com/office/powerpoint/2010/main" val="141408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43472" y="1052736"/>
            <a:ext cx="10010328" cy="1325563"/>
          </a:xfrm>
        </p:spPr>
        <p:txBody>
          <a:bodyPr/>
          <a:lstStyle/>
          <a:p>
            <a:pPr algn="l"/>
            <a:r>
              <a:rPr lang="sk-SK" dirty="0" err="1">
                <a:cs typeface="Times New Roman" panose="02020603050405020304" pitchFamily="18" charset="0"/>
              </a:rPr>
              <a:t>Corporate</a:t>
            </a:r>
            <a:r>
              <a:rPr lang="sk-SK" dirty="0">
                <a:cs typeface="Times New Roman" panose="02020603050405020304" pitchFamily="18" charset="0"/>
              </a:rPr>
              <a:t> </a:t>
            </a:r>
            <a:r>
              <a:rPr lang="sk-SK" dirty="0" err="1">
                <a:cs typeface="Times New Roman" panose="02020603050405020304" pitchFamily="18" charset="0"/>
              </a:rPr>
              <a:t>Income</a:t>
            </a:r>
            <a:r>
              <a:rPr lang="sk-SK" dirty="0">
                <a:cs typeface="Times New Roman" panose="02020603050405020304" pitchFamily="18" charset="0"/>
              </a:rPr>
              <a:t> </a:t>
            </a:r>
            <a:r>
              <a:rPr lang="sk-SK" dirty="0" err="1">
                <a:cs typeface="Times New Roman" panose="02020603050405020304" pitchFamily="18" charset="0"/>
              </a:rPr>
              <a:t>Tax</a:t>
            </a:r>
            <a:endParaRPr lang="sk-SK" dirty="0"/>
          </a:p>
        </p:txBody>
      </p:sp>
      <p:sp>
        <p:nvSpPr>
          <p:cNvPr id="3" name="Zástupný objekt pre obsah 2"/>
          <p:cNvSpPr>
            <a:spLocks noGrp="1"/>
          </p:cNvSpPr>
          <p:nvPr>
            <p:ph idx="1"/>
          </p:nvPr>
        </p:nvSpPr>
        <p:spPr>
          <a:xfrm>
            <a:off x="1343472" y="2201022"/>
            <a:ext cx="10298360" cy="4486274"/>
          </a:xfrm>
        </p:spPr>
        <p:txBody>
          <a:bodyPr>
            <a:normAutofit/>
          </a:bodyPr>
          <a:lstStyle/>
          <a:p>
            <a:pPr marL="0" indent="0">
              <a:lnSpc>
                <a:spcPct val="120000"/>
              </a:lnSpc>
              <a:buNone/>
            </a:pPr>
            <a:r>
              <a:rPr lang="sk-SK" altLang="sk-SK" sz="2200" dirty="0" err="1">
                <a:cs typeface="Times New Roman" panose="02020603050405020304" pitchFamily="18" charset="0"/>
              </a:rPr>
              <a:t>Legal</a:t>
            </a:r>
            <a:r>
              <a:rPr lang="sk-SK" altLang="sk-SK" sz="2200" dirty="0">
                <a:cs typeface="Times New Roman" panose="02020603050405020304" pitchFamily="18" charset="0"/>
              </a:rPr>
              <a:t> </a:t>
            </a:r>
            <a:r>
              <a:rPr lang="sk-SK" altLang="sk-SK" sz="2200" dirty="0" err="1">
                <a:cs typeface="Times New Roman" panose="02020603050405020304" pitchFamily="18" charset="0"/>
              </a:rPr>
              <a:t>entities</a:t>
            </a:r>
            <a:r>
              <a:rPr lang="sk-SK" altLang="sk-SK" sz="2200" dirty="0">
                <a:cs typeface="Times New Roman" panose="02020603050405020304" pitchFamily="18" charset="0"/>
              </a:rPr>
              <a:t> are:</a:t>
            </a:r>
          </a:p>
          <a:p>
            <a:pPr>
              <a:lnSpc>
                <a:spcPct val="120000"/>
              </a:lnSpc>
              <a:buFont typeface="Arial" panose="020B0604020202020204" pitchFamily="34" charset="0"/>
              <a:buChar char="•"/>
            </a:pPr>
            <a:r>
              <a:rPr lang="sk-SK" altLang="sk-SK" sz="2200" dirty="0" err="1">
                <a:cs typeface="Times New Roman" panose="02020603050405020304" pitchFamily="18" charset="0"/>
              </a:rPr>
              <a:t>Associations</a:t>
            </a:r>
            <a:r>
              <a:rPr lang="sk-SK" altLang="sk-SK" sz="2200" dirty="0">
                <a:cs typeface="Times New Roman" panose="02020603050405020304" pitchFamily="18" charset="0"/>
              </a:rPr>
              <a:t> of </a:t>
            </a:r>
            <a:r>
              <a:rPr lang="sk-SK" altLang="sk-SK" sz="2200" dirty="0" err="1">
                <a:cs typeface="Times New Roman" panose="02020603050405020304" pitchFamily="18" charset="0"/>
              </a:rPr>
              <a:t>individual</a:t>
            </a:r>
            <a:r>
              <a:rPr lang="sk-SK" altLang="sk-SK" sz="2200" dirty="0">
                <a:cs typeface="Times New Roman" panose="02020603050405020304" pitchFamily="18" charset="0"/>
              </a:rPr>
              <a:t> and </a:t>
            </a:r>
            <a:r>
              <a:rPr lang="sk-SK" altLang="sk-SK" sz="2200" dirty="0" err="1">
                <a:cs typeface="Times New Roman" panose="02020603050405020304" pitchFamily="18" charset="0"/>
              </a:rPr>
              <a:t>legal</a:t>
            </a:r>
            <a:r>
              <a:rPr lang="sk-SK" altLang="sk-SK" sz="2200" dirty="0">
                <a:cs typeface="Times New Roman" panose="02020603050405020304" pitchFamily="18" charset="0"/>
              </a:rPr>
              <a:t> </a:t>
            </a:r>
            <a:r>
              <a:rPr lang="sk-SK" altLang="sk-SK" sz="2200" dirty="0" err="1">
                <a:cs typeface="Times New Roman" panose="02020603050405020304" pitchFamily="18" charset="0"/>
              </a:rPr>
              <a:t>entities</a:t>
            </a:r>
            <a:r>
              <a:rPr lang="sk-SK" altLang="sk-SK" sz="2200" dirty="0">
                <a:cs typeface="Times New Roman" panose="02020603050405020304" pitchFamily="18" charset="0"/>
              </a:rPr>
              <a:t> – </a:t>
            </a:r>
            <a:r>
              <a:rPr lang="sk-SK" altLang="sk-SK" sz="2200" dirty="0" err="1">
                <a:cs typeface="Times New Roman" panose="02020603050405020304" pitchFamily="18" charset="0"/>
              </a:rPr>
              <a:t>limited</a:t>
            </a:r>
            <a:r>
              <a:rPr lang="sk-SK" altLang="sk-SK" sz="2200" dirty="0">
                <a:cs typeface="Times New Roman" panose="02020603050405020304" pitchFamily="18" charset="0"/>
              </a:rPr>
              <a:t> </a:t>
            </a:r>
            <a:r>
              <a:rPr lang="sk-SK" altLang="sk-SK" sz="2200" dirty="0" err="1">
                <a:cs typeface="Times New Roman" panose="02020603050405020304" pitchFamily="18" charset="0"/>
              </a:rPr>
              <a:t>liability</a:t>
            </a:r>
            <a:r>
              <a:rPr lang="sk-SK" altLang="sk-SK" sz="2200" dirty="0">
                <a:cs typeface="Times New Roman" panose="02020603050405020304" pitchFamily="18" charset="0"/>
              </a:rPr>
              <a:t> </a:t>
            </a:r>
            <a:r>
              <a:rPr lang="sk-SK" altLang="sk-SK" sz="2200" dirty="0" err="1">
                <a:cs typeface="Times New Roman" panose="02020603050405020304" pitchFamily="18" charset="0"/>
              </a:rPr>
              <a:t>companies</a:t>
            </a:r>
            <a:r>
              <a:rPr lang="sk-SK" altLang="sk-SK" sz="2200" dirty="0">
                <a:cs typeface="Times New Roman" panose="02020603050405020304" pitchFamily="18" charset="0"/>
              </a:rPr>
              <a:t>, </a:t>
            </a:r>
            <a:r>
              <a:rPr lang="sk-SK" altLang="sk-SK" sz="2200" dirty="0" err="1">
                <a:cs typeface="Times New Roman" panose="02020603050405020304" pitchFamily="18" charset="0"/>
              </a:rPr>
              <a:t>joint</a:t>
            </a:r>
            <a:r>
              <a:rPr lang="sk-SK" altLang="sk-SK" sz="2200" dirty="0">
                <a:cs typeface="Times New Roman" panose="02020603050405020304" pitchFamily="18" charset="0"/>
              </a:rPr>
              <a:t> </a:t>
            </a:r>
            <a:r>
              <a:rPr lang="sk-SK" altLang="sk-SK" sz="2200" dirty="0" err="1">
                <a:cs typeface="Times New Roman" panose="02020603050405020304" pitchFamily="18" charset="0"/>
              </a:rPr>
              <a:t>stock</a:t>
            </a:r>
            <a:r>
              <a:rPr lang="sk-SK" altLang="sk-SK" sz="2200" dirty="0">
                <a:cs typeface="Times New Roman" panose="02020603050405020304" pitchFamily="18" charset="0"/>
              </a:rPr>
              <a:t> </a:t>
            </a:r>
            <a:r>
              <a:rPr lang="sk-SK" altLang="sk-SK" sz="2200" dirty="0" err="1">
                <a:cs typeface="Times New Roman" panose="02020603050405020304" pitchFamily="18" charset="0"/>
              </a:rPr>
              <a:t>companies</a:t>
            </a:r>
            <a:r>
              <a:rPr lang="sk-SK" altLang="sk-SK" sz="2200" dirty="0">
                <a:cs typeface="Times New Roman" panose="02020603050405020304" pitchFamily="18" charset="0"/>
              </a:rPr>
              <a:t>, </a:t>
            </a:r>
            <a:r>
              <a:rPr lang="sk-SK" altLang="sk-SK" sz="2200" dirty="0" err="1">
                <a:cs typeface="Times New Roman" panose="02020603050405020304" pitchFamily="18" charset="0"/>
              </a:rPr>
              <a:t>general</a:t>
            </a:r>
            <a:r>
              <a:rPr lang="sk-SK" altLang="sk-SK" sz="2200" dirty="0">
                <a:cs typeface="Times New Roman" panose="02020603050405020304" pitchFamily="18" charset="0"/>
              </a:rPr>
              <a:t> </a:t>
            </a:r>
            <a:r>
              <a:rPr lang="sk-SK" altLang="sk-SK" sz="2200" dirty="0" err="1">
                <a:cs typeface="Times New Roman" panose="02020603050405020304" pitchFamily="18" charset="0"/>
              </a:rPr>
              <a:t>partnerships</a:t>
            </a:r>
            <a:r>
              <a:rPr lang="sk-SK" altLang="sk-SK" sz="2200" dirty="0">
                <a:cs typeface="Times New Roman" panose="02020603050405020304" pitchFamily="18" charset="0"/>
              </a:rPr>
              <a:t>, </a:t>
            </a:r>
            <a:r>
              <a:rPr lang="sk-SK" altLang="sk-SK" sz="2200" dirty="0" err="1">
                <a:cs typeface="Times New Roman" panose="02020603050405020304" pitchFamily="18" charset="0"/>
              </a:rPr>
              <a:t>cooperatives</a:t>
            </a:r>
            <a:r>
              <a:rPr lang="sk-SK" altLang="sk-SK" sz="2200" dirty="0">
                <a:cs typeface="Times New Roman" panose="02020603050405020304" pitchFamily="18" charset="0"/>
              </a:rPr>
              <a:t>, </a:t>
            </a:r>
            <a:r>
              <a:rPr lang="sk-SK" altLang="sk-SK" sz="2200" dirty="0" err="1">
                <a:cs typeface="Times New Roman" panose="02020603050405020304" pitchFamily="18" charset="0"/>
              </a:rPr>
              <a:t>civic</a:t>
            </a:r>
            <a:r>
              <a:rPr lang="sk-SK" altLang="sk-SK" sz="2200" dirty="0">
                <a:cs typeface="Times New Roman" panose="02020603050405020304" pitchFamily="18" charset="0"/>
              </a:rPr>
              <a:t> </a:t>
            </a:r>
            <a:r>
              <a:rPr lang="sk-SK" altLang="sk-SK" sz="2200" dirty="0" err="1">
                <a:cs typeface="Times New Roman" panose="02020603050405020304" pitchFamily="18" charset="0"/>
              </a:rPr>
              <a:t>associations</a:t>
            </a:r>
            <a:r>
              <a:rPr lang="sk-SK" altLang="sk-SK" sz="2200" dirty="0">
                <a:cs typeface="Times New Roman" panose="02020603050405020304" pitchFamily="18" charset="0"/>
              </a:rPr>
              <a:t>, </a:t>
            </a:r>
            <a:r>
              <a:rPr lang="sk-SK" altLang="sk-SK" sz="2200" dirty="0" err="1">
                <a:cs typeface="Times New Roman" panose="02020603050405020304" pitchFamily="18" charset="0"/>
              </a:rPr>
              <a:t>political</a:t>
            </a:r>
            <a:r>
              <a:rPr lang="sk-SK" altLang="sk-SK" sz="2200" dirty="0">
                <a:cs typeface="Times New Roman" panose="02020603050405020304" pitchFamily="18" charset="0"/>
              </a:rPr>
              <a:t> </a:t>
            </a:r>
            <a:r>
              <a:rPr lang="sk-SK" altLang="sk-SK" sz="2200" dirty="0" err="1">
                <a:cs typeface="Times New Roman" panose="02020603050405020304" pitchFamily="18" charset="0"/>
              </a:rPr>
              <a:t>parties</a:t>
            </a:r>
            <a:r>
              <a:rPr lang="sk-SK" altLang="sk-SK" sz="2200" dirty="0">
                <a:cs typeface="Times New Roman" panose="02020603050405020304" pitchFamily="18" charset="0"/>
              </a:rPr>
              <a:t>, </a:t>
            </a:r>
            <a:r>
              <a:rPr lang="sk-SK" altLang="sk-SK" sz="2200" dirty="0" err="1">
                <a:cs typeface="Times New Roman" panose="02020603050405020304" pitchFamily="18" charset="0"/>
              </a:rPr>
              <a:t>religious</a:t>
            </a:r>
            <a:r>
              <a:rPr lang="sk-SK" altLang="sk-SK" sz="2200" dirty="0">
                <a:cs typeface="Times New Roman" panose="02020603050405020304" pitchFamily="18" charset="0"/>
              </a:rPr>
              <a:t> </a:t>
            </a:r>
            <a:r>
              <a:rPr lang="sk-SK" altLang="sk-SK" sz="2200" dirty="0" err="1">
                <a:cs typeface="Times New Roman" panose="02020603050405020304" pitchFamily="18" charset="0"/>
              </a:rPr>
              <a:t>associations</a:t>
            </a:r>
            <a:r>
              <a:rPr lang="sk-SK" altLang="sk-SK" sz="2200" dirty="0">
                <a:cs typeface="Times New Roman" panose="02020603050405020304" pitchFamily="18" charset="0"/>
              </a:rPr>
              <a:t>, </a:t>
            </a:r>
            <a:r>
              <a:rPr lang="sk-SK" altLang="sk-SK" sz="2200" dirty="0" err="1">
                <a:cs typeface="Times New Roman" panose="02020603050405020304" pitchFamily="18" charset="0"/>
              </a:rPr>
              <a:t>professional</a:t>
            </a:r>
            <a:r>
              <a:rPr lang="sk-SK" altLang="sk-SK" sz="2200" dirty="0">
                <a:cs typeface="Times New Roman" panose="02020603050405020304" pitchFamily="18" charset="0"/>
              </a:rPr>
              <a:t> </a:t>
            </a:r>
            <a:r>
              <a:rPr lang="sk-SK" altLang="sk-SK" sz="2200" dirty="0" err="1">
                <a:cs typeface="Times New Roman" panose="02020603050405020304" pitchFamily="18" charset="0"/>
              </a:rPr>
              <a:t>chambers</a:t>
            </a:r>
            <a:r>
              <a:rPr lang="sk-SK" altLang="sk-SK" sz="2200" dirty="0">
                <a:cs typeface="Times New Roman" panose="02020603050405020304" pitchFamily="18" charset="0"/>
              </a:rPr>
              <a:t>;</a:t>
            </a:r>
          </a:p>
          <a:p>
            <a:pPr>
              <a:lnSpc>
                <a:spcPct val="120000"/>
              </a:lnSpc>
              <a:buFont typeface="Arial" panose="020B0604020202020204" pitchFamily="34" charset="0"/>
              <a:buChar char="•"/>
            </a:pPr>
            <a:r>
              <a:rPr lang="sk-SK" altLang="sk-SK" sz="2200" dirty="0" err="1">
                <a:cs typeface="Times New Roman" panose="02020603050405020304" pitchFamily="18" charset="0"/>
              </a:rPr>
              <a:t>Special-purpose</a:t>
            </a:r>
            <a:r>
              <a:rPr lang="sk-SK" altLang="sk-SK" sz="2200" dirty="0">
                <a:cs typeface="Times New Roman" panose="02020603050405020304" pitchFamily="18" charset="0"/>
              </a:rPr>
              <a:t> </a:t>
            </a:r>
            <a:r>
              <a:rPr lang="sk-SK" altLang="sk-SK" sz="2200" dirty="0" err="1">
                <a:cs typeface="Times New Roman" panose="02020603050405020304" pitchFamily="18" charset="0"/>
              </a:rPr>
              <a:t>property</a:t>
            </a:r>
            <a:r>
              <a:rPr lang="sk-SK" altLang="sk-SK" sz="2200" dirty="0">
                <a:cs typeface="Times New Roman" panose="02020603050405020304" pitchFamily="18" charset="0"/>
              </a:rPr>
              <a:t> </a:t>
            </a:r>
            <a:r>
              <a:rPr lang="sk-SK" altLang="sk-SK" sz="2200" dirty="0" err="1">
                <a:cs typeface="Times New Roman" panose="02020603050405020304" pitchFamily="18" charset="0"/>
              </a:rPr>
              <a:t>associations</a:t>
            </a:r>
            <a:r>
              <a:rPr lang="sk-SK" altLang="sk-SK" sz="2200" dirty="0">
                <a:cs typeface="Times New Roman" panose="02020603050405020304" pitchFamily="18" charset="0"/>
              </a:rPr>
              <a:t> – </a:t>
            </a:r>
            <a:r>
              <a:rPr lang="sk-SK" altLang="sk-SK" sz="2200" dirty="0" err="1">
                <a:cs typeface="Times New Roman" panose="02020603050405020304" pitchFamily="18" charset="0"/>
              </a:rPr>
              <a:t>foundations</a:t>
            </a:r>
            <a:r>
              <a:rPr lang="sk-SK" altLang="sk-SK" sz="2200" dirty="0">
                <a:cs typeface="Times New Roman" panose="02020603050405020304" pitchFamily="18" charset="0"/>
              </a:rPr>
              <a:t>, </a:t>
            </a:r>
            <a:r>
              <a:rPr lang="sk-SK" altLang="sk-SK" sz="2200" dirty="0" err="1">
                <a:cs typeface="Times New Roman" panose="02020603050405020304" pitchFamily="18" charset="0"/>
              </a:rPr>
              <a:t>funds</a:t>
            </a:r>
            <a:r>
              <a:rPr lang="sk-SK" altLang="sk-SK" sz="2200" dirty="0">
                <a:cs typeface="Times New Roman" panose="02020603050405020304" pitchFamily="18" charset="0"/>
              </a:rPr>
              <a:t>;</a:t>
            </a:r>
          </a:p>
          <a:p>
            <a:pPr>
              <a:lnSpc>
                <a:spcPct val="120000"/>
              </a:lnSpc>
              <a:buFont typeface="Arial" panose="020B0604020202020204" pitchFamily="34" charset="0"/>
              <a:buChar char="•"/>
            </a:pPr>
            <a:r>
              <a:rPr lang="sk-SK" altLang="sk-SK" sz="2200" dirty="0" err="1">
                <a:cs typeface="Times New Roman" panose="02020603050405020304" pitchFamily="18" charset="0"/>
              </a:rPr>
              <a:t>Territorial</a:t>
            </a:r>
            <a:r>
              <a:rPr lang="sk-SK" altLang="sk-SK" sz="2200" dirty="0">
                <a:cs typeface="Times New Roman" panose="02020603050405020304" pitchFamily="18" charset="0"/>
              </a:rPr>
              <a:t> </a:t>
            </a:r>
            <a:r>
              <a:rPr lang="sk-SK" altLang="sk-SK" sz="2200" dirty="0" err="1">
                <a:cs typeface="Times New Roman" panose="02020603050405020304" pitchFamily="18" charset="0"/>
              </a:rPr>
              <a:t>self-government</a:t>
            </a:r>
            <a:r>
              <a:rPr lang="sk-SK" altLang="sk-SK" sz="2200" dirty="0">
                <a:cs typeface="Times New Roman" panose="02020603050405020304" pitchFamily="18" charset="0"/>
              </a:rPr>
              <a:t> </a:t>
            </a:r>
            <a:r>
              <a:rPr lang="sk-SK" altLang="sk-SK" sz="2200" dirty="0" err="1">
                <a:cs typeface="Times New Roman" panose="02020603050405020304" pitchFamily="18" charset="0"/>
              </a:rPr>
              <a:t>units</a:t>
            </a:r>
            <a:r>
              <a:rPr lang="sk-SK" altLang="sk-SK" sz="2200" dirty="0">
                <a:cs typeface="Times New Roman" panose="02020603050405020304" pitchFamily="18" charset="0"/>
              </a:rPr>
              <a:t> – </a:t>
            </a:r>
            <a:r>
              <a:rPr lang="sk-SK" altLang="sk-SK" sz="2200" dirty="0" err="1">
                <a:cs typeface="Times New Roman" panose="02020603050405020304" pitchFamily="18" charset="0"/>
              </a:rPr>
              <a:t>municipalities</a:t>
            </a:r>
            <a:r>
              <a:rPr lang="sk-SK" altLang="sk-SK" sz="2200" dirty="0">
                <a:cs typeface="Times New Roman" panose="02020603050405020304" pitchFamily="18" charset="0"/>
              </a:rPr>
              <a:t>;</a:t>
            </a:r>
          </a:p>
          <a:p>
            <a:pPr>
              <a:lnSpc>
                <a:spcPct val="120000"/>
              </a:lnSpc>
              <a:buFont typeface="Arial" panose="020B0604020202020204" pitchFamily="34" charset="0"/>
              <a:buChar char="•"/>
            </a:pPr>
            <a:r>
              <a:rPr lang="sk-SK" sz="2200" dirty="0"/>
              <a:t>O</a:t>
            </a:r>
            <a:r>
              <a:rPr lang="en-US" sz="2200" dirty="0" err="1"/>
              <a:t>ther</a:t>
            </a:r>
            <a:r>
              <a:rPr lang="en-US" sz="2200" dirty="0"/>
              <a:t> entities - budgetary and contributory organizations, state funds, universities.</a:t>
            </a:r>
            <a:endParaRPr lang="sk-SK" sz="2200" dirty="0"/>
          </a:p>
        </p:txBody>
      </p:sp>
    </p:spTree>
    <p:extLst>
      <p:ext uri="{BB962C8B-B14F-4D97-AF65-F5344CB8AC3E}">
        <p14:creationId xmlns:p14="http://schemas.microsoft.com/office/powerpoint/2010/main" val="1335571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43472" y="1196752"/>
            <a:ext cx="10010328" cy="1325563"/>
          </a:xfrm>
        </p:spPr>
        <p:txBody>
          <a:bodyPr/>
          <a:lstStyle/>
          <a:p>
            <a:pPr algn="l"/>
            <a:r>
              <a:rPr lang="sk-SK" dirty="0" err="1">
                <a:cs typeface="Times New Roman" panose="02020603050405020304" pitchFamily="18" charset="0"/>
              </a:rPr>
              <a:t>Corporate</a:t>
            </a:r>
            <a:r>
              <a:rPr lang="sk-SK" dirty="0">
                <a:cs typeface="Times New Roman" panose="02020603050405020304" pitchFamily="18" charset="0"/>
              </a:rPr>
              <a:t> </a:t>
            </a:r>
            <a:r>
              <a:rPr lang="sk-SK" dirty="0" err="1">
                <a:cs typeface="Times New Roman" panose="02020603050405020304" pitchFamily="18" charset="0"/>
              </a:rPr>
              <a:t>Income</a:t>
            </a:r>
            <a:r>
              <a:rPr lang="sk-SK" dirty="0">
                <a:cs typeface="Times New Roman" panose="02020603050405020304" pitchFamily="18" charset="0"/>
              </a:rPr>
              <a:t> </a:t>
            </a:r>
            <a:r>
              <a:rPr lang="sk-SK" dirty="0" err="1">
                <a:cs typeface="Times New Roman" panose="02020603050405020304" pitchFamily="18" charset="0"/>
              </a:rPr>
              <a:t>Tax</a:t>
            </a:r>
            <a:endParaRPr lang="sk-SK" dirty="0"/>
          </a:p>
        </p:txBody>
      </p:sp>
      <p:sp>
        <p:nvSpPr>
          <p:cNvPr id="3" name="Zástupný objekt pre obsah 2"/>
          <p:cNvSpPr>
            <a:spLocks noGrp="1"/>
          </p:cNvSpPr>
          <p:nvPr>
            <p:ph idx="1"/>
          </p:nvPr>
        </p:nvSpPr>
        <p:spPr>
          <a:xfrm>
            <a:off x="1343472" y="2384980"/>
            <a:ext cx="10010328" cy="3791983"/>
          </a:xfrm>
        </p:spPr>
        <p:txBody>
          <a:bodyPr>
            <a:normAutofit fontScale="70000" lnSpcReduction="20000"/>
          </a:bodyPr>
          <a:lstStyle/>
          <a:p>
            <a:pPr marL="0" indent="0">
              <a:lnSpc>
                <a:spcPct val="120000"/>
              </a:lnSpc>
              <a:buNone/>
            </a:pPr>
            <a:r>
              <a:rPr lang="sk-SK" altLang="sk-SK" dirty="0" err="1">
                <a:cs typeface="Times New Roman" panose="02020603050405020304" pitchFamily="18" charset="0"/>
              </a:rPr>
              <a:t>The</a:t>
            </a:r>
            <a:r>
              <a:rPr lang="sk-SK" altLang="sk-SK" dirty="0">
                <a:cs typeface="Times New Roman" panose="02020603050405020304" pitchFamily="18" charset="0"/>
              </a:rPr>
              <a:t> </a:t>
            </a:r>
            <a:r>
              <a:rPr lang="sk-SK" altLang="sk-SK" dirty="0" err="1">
                <a:cs typeface="Times New Roman" panose="02020603050405020304" pitchFamily="18" charset="0"/>
              </a:rPr>
              <a:t>subject</a:t>
            </a:r>
            <a:r>
              <a:rPr lang="sk-SK" altLang="sk-SK" dirty="0">
                <a:cs typeface="Times New Roman" panose="02020603050405020304" pitchFamily="18" charset="0"/>
              </a:rPr>
              <a:t> of </a:t>
            </a:r>
            <a:r>
              <a:rPr lang="sk-SK" altLang="sk-SK" dirty="0" err="1">
                <a:cs typeface="Times New Roman" panose="02020603050405020304" pitchFamily="18" charset="0"/>
              </a:rPr>
              <a:t>this</a:t>
            </a:r>
            <a:r>
              <a:rPr lang="sk-SK" altLang="sk-SK" dirty="0">
                <a:cs typeface="Times New Roman" panose="02020603050405020304" pitchFamily="18" charset="0"/>
              </a:rPr>
              <a:t> </a:t>
            </a:r>
            <a:r>
              <a:rPr lang="sk-SK" altLang="sk-SK" dirty="0" err="1">
                <a:cs typeface="Times New Roman" panose="02020603050405020304" pitchFamily="18" charset="0"/>
              </a:rPr>
              <a:t>tax</a:t>
            </a:r>
            <a:r>
              <a:rPr lang="sk-SK" altLang="sk-SK" dirty="0">
                <a:cs typeface="Times New Roman" panose="02020603050405020304" pitchFamily="18" charset="0"/>
              </a:rPr>
              <a:t>:</a:t>
            </a:r>
          </a:p>
          <a:p>
            <a:pPr marL="0" indent="0">
              <a:lnSpc>
                <a:spcPct val="120000"/>
              </a:lnSpc>
              <a:buNone/>
            </a:pPr>
            <a:endParaRPr lang="sk-SK" altLang="sk-SK" dirty="0">
              <a:cs typeface="Times New Roman" panose="02020603050405020304" pitchFamily="18" charset="0"/>
            </a:endParaRPr>
          </a:p>
          <a:p>
            <a:pPr>
              <a:lnSpc>
                <a:spcPct val="120000"/>
              </a:lnSpc>
              <a:buFont typeface="Arial" panose="020B0604020202020204" pitchFamily="34" charset="0"/>
              <a:buChar char="•"/>
            </a:pPr>
            <a:r>
              <a:rPr lang="sk-SK" altLang="sk-SK" dirty="0" err="1">
                <a:cs typeface="Times New Roman" panose="02020603050405020304" pitchFamily="18" charset="0"/>
              </a:rPr>
              <a:t>Income</a:t>
            </a:r>
            <a:r>
              <a:rPr lang="sk-SK" altLang="sk-SK" dirty="0">
                <a:cs typeface="Times New Roman" panose="02020603050405020304" pitchFamily="18" charset="0"/>
              </a:rPr>
              <a:t> (</a:t>
            </a:r>
            <a:r>
              <a:rPr lang="sk-SK" altLang="sk-SK" dirty="0" err="1">
                <a:cs typeface="Times New Roman" panose="02020603050405020304" pitchFamily="18" charset="0"/>
              </a:rPr>
              <a:t>revenue</a:t>
            </a:r>
            <a:r>
              <a:rPr lang="sk-SK" altLang="sk-SK" dirty="0">
                <a:cs typeface="Times New Roman" panose="02020603050405020304" pitchFamily="18" charset="0"/>
              </a:rPr>
              <a:t>) </a:t>
            </a:r>
            <a:r>
              <a:rPr lang="sk-SK" altLang="sk-SK" dirty="0" err="1">
                <a:cs typeface="Times New Roman" panose="02020603050405020304" pitchFamily="18" charset="0"/>
              </a:rPr>
              <a:t>from</a:t>
            </a:r>
            <a:r>
              <a:rPr lang="sk-SK" altLang="sk-SK" dirty="0">
                <a:cs typeface="Times New Roman" panose="02020603050405020304" pitchFamily="18" charset="0"/>
              </a:rPr>
              <a:t> </a:t>
            </a:r>
            <a:r>
              <a:rPr lang="sk-SK" altLang="sk-SK" dirty="0" err="1">
                <a:cs typeface="Times New Roman" panose="02020603050405020304" pitchFamily="18" charset="0"/>
              </a:rPr>
              <a:t>the</a:t>
            </a:r>
            <a:r>
              <a:rPr lang="sk-SK" altLang="sk-SK" dirty="0">
                <a:cs typeface="Times New Roman" panose="02020603050405020304" pitchFamily="18" charset="0"/>
              </a:rPr>
              <a:t> </a:t>
            </a:r>
            <a:r>
              <a:rPr lang="sk-SK" altLang="sk-SK" dirty="0" err="1">
                <a:cs typeface="Times New Roman" panose="02020603050405020304" pitchFamily="18" charset="0"/>
              </a:rPr>
              <a:t>activities</a:t>
            </a:r>
            <a:r>
              <a:rPr lang="sk-SK" altLang="sk-SK" dirty="0">
                <a:cs typeface="Times New Roman" panose="02020603050405020304" pitchFamily="18" charset="0"/>
              </a:rPr>
              <a:t> and </a:t>
            </a:r>
            <a:r>
              <a:rPr lang="sk-SK" altLang="sk-SK" dirty="0" err="1">
                <a:cs typeface="Times New Roman" panose="02020603050405020304" pitchFamily="18" charset="0"/>
              </a:rPr>
              <a:t>disposal</a:t>
            </a:r>
            <a:r>
              <a:rPr lang="sk-SK" altLang="sk-SK" dirty="0">
                <a:cs typeface="Times New Roman" panose="02020603050405020304" pitchFamily="18" charset="0"/>
              </a:rPr>
              <a:t> of </a:t>
            </a:r>
            <a:r>
              <a:rPr lang="sk-SK" altLang="sk-SK" dirty="0" err="1">
                <a:cs typeface="Times New Roman" panose="02020603050405020304" pitchFamily="18" charset="0"/>
              </a:rPr>
              <a:t>the</a:t>
            </a:r>
            <a:r>
              <a:rPr lang="sk-SK" altLang="sk-SK" dirty="0">
                <a:cs typeface="Times New Roman" panose="02020603050405020304" pitchFamily="18" charset="0"/>
              </a:rPr>
              <a:t> </a:t>
            </a:r>
            <a:r>
              <a:rPr lang="sk-SK" altLang="sk-SK" dirty="0" err="1">
                <a:cs typeface="Times New Roman" panose="02020603050405020304" pitchFamily="18" charset="0"/>
              </a:rPr>
              <a:t>taxpayer´s</a:t>
            </a:r>
            <a:r>
              <a:rPr lang="sk-SK" altLang="sk-SK" dirty="0">
                <a:cs typeface="Times New Roman" panose="02020603050405020304" pitchFamily="18" charset="0"/>
              </a:rPr>
              <a:t> </a:t>
            </a:r>
            <a:r>
              <a:rPr lang="sk-SK" altLang="sk-SK" dirty="0" err="1">
                <a:cs typeface="Times New Roman" panose="02020603050405020304" pitchFamily="18" charset="0"/>
              </a:rPr>
              <a:t>property</a:t>
            </a:r>
            <a:r>
              <a:rPr lang="sk-SK" altLang="sk-SK" dirty="0">
                <a:cs typeface="Times New Roman" panose="02020603050405020304" pitchFamily="18" charset="0"/>
              </a:rPr>
              <a:t> of </a:t>
            </a:r>
            <a:r>
              <a:rPr lang="sk-SK" altLang="sk-SK" dirty="0" err="1">
                <a:cs typeface="Times New Roman" panose="02020603050405020304" pitchFamily="18" charset="0"/>
              </a:rPr>
              <a:t>monetary</a:t>
            </a:r>
            <a:r>
              <a:rPr lang="sk-SK" altLang="sk-SK" dirty="0">
                <a:cs typeface="Times New Roman" panose="02020603050405020304" pitchFamily="18" charset="0"/>
              </a:rPr>
              <a:t> and </a:t>
            </a:r>
            <a:r>
              <a:rPr lang="sk-SK" altLang="sk-SK" dirty="0" err="1">
                <a:cs typeface="Times New Roman" panose="02020603050405020304" pitchFamily="18" charset="0"/>
              </a:rPr>
              <a:t>non-monetary</a:t>
            </a:r>
            <a:r>
              <a:rPr lang="sk-SK" altLang="sk-SK" dirty="0">
                <a:cs typeface="Times New Roman" panose="02020603050405020304" pitchFamily="18" charset="0"/>
              </a:rPr>
              <a:t> </a:t>
            </a:r>
            <a:r>
              <a:rPr lang="sk-SK" altLang="sk-SK" dirty="0" err="1">
                <a:cs typeface="Times New Roman" panose="02020603050405020304" pitchFamily="18" charset="0"/>
              </a:rPr>
              <a:t>nature</a:t>
            </a:r>
            <a:r>
              <a:rPr lang="sk-SK" altLang="sk-SK" dirty="0">
                <a:cs typeface="Times New Roman" panose="02020603050405020304" pitchFamily="18" charset="0"/>
              </a:rPr>
              <a:t>.</a:t>
            </a:r>
          </a:p>
          <a:p>
            <a:pPr marL="0" indent="0">
              <a:lnSpc>
                <a:spcPct val="120000"/>
              </a:lnSpc>
              <a:buNone/>
            </a:pPr>
            <a:endParaRPr lang="sk-SK" altLang="sk-SK" dirty="0">
              <a:cs typeface="Times New Roman" panose="02020603050405020304" pitchFamily="18" charset="0"/>
            </a:endParaRPr>
          </a:p>
          <a:p>
            <a:pPr>
              <a:lnSpc>
                <a:spcPct val="120000"/>
              </a:lnSpc>
              <a:buFont typeface="Arial" panose="020B0604020202020204" pitchFamily="34" charset="0"/>
              <a:buChar char="•"/>
            </a:pPr>
            <a:r>
              <a:rPr lang="sk-SK" altLang="sk-SK" dirty="0" err="1">
                <a:cs typeface="Times New Roman" panose="02020603050405020304" pitchFamily="18" charset="0"/>
              </a:rPr>
              <a:t>For</a:t>
            </a:r>
            <a:r>
              <a:rPr lang="sk-SK" altLang="sk-SK" dirty="0">
                <a:cs typeface="Times New Roman" panose="02020603050405020304" pitchFamily="18" charset="0"/>
              </a:rPr>
              <a:t> </a:t>
            </a:r>
            <a:r>
              <a:rPr lang="sk-SK" altLang="sk-SK" dirty="0" err="1">
                <a:cs typeface="Times New Roman" panose="02020603050405020304" pitchFamily="18" charset="0"/>
              </a:rPr>
              <a:t>legal</a:t>
            </a:r>
            <a:r>
              <a:rPr lang="sk-SK" altLang="sk-SK" dirty="0">
                <a:cs typeface="Times New Roman" panose="02020603050405020304" pitchFamily="18" charset="0"/>
              </a:rPr>
              <a:t> </a:t>
            </a:r>
            <a:r>
              <a:rPr lang="sk-SK" altLang="sk-SK" dirty="0" err="1">
                <a:cs typeface="Times New Roman" panose="02020603050405020304" pitchFamily="18" charset="0"/>
              </a:rPr>
              <a:t>entities</a:t>
            </a:r>
            <a:r>
              <a:rPr lang="sk-SK" altLang="sk-SK" dirty="0">
                <a:cs typeface="Times New Roman" panose="02020603050405020304" pitchFamily="18" charset="0"/>
              </a:rPr>
              <a:t> </a:t>
            </a:r>
            <a:r>
              <a:rPr lang="sk-SK" altLang="sk-SK" dirty="0" err="1">
                <a:cs typeface="Times New Roman" panose="02020603050405020304" pitchFamily="18" charset="0"/>
              </a:rPr>
              <a:t>registered</a:t>
            </a:r>
            <a:r>
              <a:rPr lang="sk-SK" altLang="sk-SK" dirty="0">
                <a:cs typeface="Times New Roman" panose="02020603050405020304" pitchFamily="18" charset="0"/>
              </a:rPr>
              <a:t> </a:t>
            </a:r>
            <a:r>
              <a:rPr lang="sk-SK" altLang="sk-SK" dirty="0" err="1">
                <a:cs typeface="Times New Roman" panose="02020603050405020304" pitchFamily="18" charset="0"/>
              </a:rPr>
              <a:t>with</a:t>
            </a:r>
            <a:r>
              <a:rPr lang="sk-SK" altLang="sk-SK" dirty="0">
                <a:cs typeface="Times New Roman" panose="02020603050405020304" pitchFamily="18" charset="0"/>
              </a:rPr>
              <a:t> </a:t>
            </a:r>
            <a:r>
              <a:rPr lang="sk-SK" altLang="sk-SK" dirty="0" err="1">
                <a:cs typeface="Times New Roman" panose="02020603050405020304" pitchFamily="18" charset="0"/>
              </a:rPr>
              <a:t>the</a:t>
            </a:r>
            <a:r>
              <a:rPr lang="sk-SK" altLang="sk-SK" dirty="0">
                <a:cs typeface="Times New Roman" panose="02020603050405020304" pitchFamily="18" charset="0"/>
              </a:rPr>
              <a:t> Commercial Register, </a:t>
            </a:r>
            <a:r>
              <a:rPr lang="sk-SK" altLang="sk-SK" dirty="0" err="1">
                <a:cs typeface="Times New Roman" panose="02020603050405020304" pitchFamily="18" charset="0"/>
              </a:rPr>
              <a:t>income</a:t>
            </a:r>
            <a:r>
              <a:rPr lang="sk-SK" altLang="sk-SK" dirty="0">
                <a:cs typeface="Times New Roman" panose="02020603050405020304" pitchFamily="18" charset="0"/>
              </a:rPr>
              <a:t> </a:t>
            </a:r>
            <a:r>
              <a:rPr lang="sk-SK" altLang="sk-SK" dirty="0" err="1">
                <a:cs typeface="Times New Roman" panose="02020603050405020304" pitchFamily="18" charset="0"/>
              </a:rPr>
              <a:t>for</a:t>
            </a:r>
            <a:r>
              <a:rPr lang="sk-SK" altLang="sk-SK" dirty="0">
                <a:cs typeface="Times New Roman" panose="02020603050405020304" pitchFamily="18" charset="0"/>
              </a:rPr>
              <a:t> </a:t>
            </a:r>
            <a:r>
              <a:rPr lang="sk-SK" altLang="sk-SK" dirty="0" err="1">
                <a:cs typeface="Times New Roman" panose="02020603050405020304" pitchFamily="18" charset="0"/>
              </a:rPr>
              <a:t>all</a:t>
            </a:r>
            <a:r>
              <a:rPr lang="sk-SK" altLang="sk-SK" dirty="0">
                <a:cs typeface="Times New Roman" panose="02020603050405020304" pitchFamily="18" charset="0"/>
              </a:rPr>
              <a:t> </a:t>
            </a:r>
            <a:r>
              <a:rPr lang="sk-SK" altLang="sk-SK" dirty="0" err="1">
                <a:cs typeface="Times New Roman" panose="02020603050405020304" pitchFamily="18" charset="0"/>
              </a:rPr>
              <a:t>activities</a:t>
            </a:r>
            <a:r>
              <a:rPr lang="sk-SK" altLang="sk-SK" dirty="0">
                <a:cs typeface="Times New Roman" panose="02020603050405020304" pitchFamily="18" charset="0"/>
              </a:rPr>
              <a:t>.</a:t>
            </a:r>
          </a:p>
          <a:p>
            <a:pPr marL="0" indent="0">
              <a:lnSpc>
                <a:spcPct val="120000"/>
              </a:lnSpc>
              <a:buNone/>
            </a:pPr>
            <a:endParaRPr lang="sk-SK" altLang="sk-SK" dirty="0">
              <a:cs typeface="Times New Roman" panose="02020603050405020304" pitchFamily="18" charset="0"/>
            </a:endParaRPr>
          </a:p>
          <a:p>
            <a:pPr>
              <a:lnSpc>
                <a:spcPct val="120000"/>
              </a:lnSpc>
              <a:buFont typeface="Arial" panose="020B0604020202020204" pitchFamily="34" charset="0"/>
              <a:buChar char="•"/>
            </a:pPr>
            <a:r>
              <a:rPr lang="sk-SK" altLang="sk-SK" dirty="0" err="1">
                <a:cs typeface="Times New Roman" panose="02020603050405020304" pitchFamily="18" charset="0"/>
              </a:rPr>
              <a:t>For</a:t>
            </a:r>
            <a:r>
              <a:rPr lang="sk-SK" altLang="sk-SK" dirty="0">
                <a:cs typeface="Times New Roman" panose="02020603050405020304" pitchFamily="18" charset="0"/>
              </a:rPr>
              <a:t> </a:t>
            </a:r>
            <a:r>
              <a:rPr lang="sk-SK" altLang="sk-SK" dirty="0" err="1">
                <a:cs typeface="Times New Roman" panose="02020603050405020304" pitchFamily="18" charset="0"/>
              </a:rPr>
              <a:t>legal</a:t>
            </a:r>
            <a:r>
              <a:rPr lang="sk-SK" altLang="sk-SK" dirty="0">
                <a:cs typeface="Times New Roman" panose="02020603050405020304" pitchFamily="18" charset="0"/>
              </a:rPr>
              <a:t> </a:t>
            </a:r>
            <a:r>
              <a:rPr lang="sk-SK" altLang="sk-SK" dirty="0" err="1">
                <a:cs typeface="Times New Roman" panose="02020603050405020304" pitchFamily="18" charset="0"/>
              </a:rPr>
              <a:t>entities</a:t>
            </a:r>
            <a:r>
              <a:rPr lang="sk-SK" altLang="sk-SK" dirty="0">
                <a:cs typeface="Times New Roman" panose="02020603050405020304" pitchFamily="18" charset="0"/>
              </a:rPr>
              <a:t> </a:t>
            </a:r>
            <a:r>
              <a:rPr lang="sk-SK" altLang="sk-SK" dirty="0" err="1">
                <a:cs typeface="Times New Roman" panose="02020603050405020304" pitchFamily="18" charset="0"/>
              </a:rPr>
              <a:t>not</a:t>
            </a:r>
            <a:r>
              <a:rPr lang="sk-SK" altLang="sk-SK" dirty="0">
                <a:cs typeface="Times New Roman" panose="02020603050405020304" pitchFamily="18" charset="0"/>
              </a:rPr>
              <a:t> </a:t>
            </a:r>
            <a:r>
              <a:rPr lang="sk-SK" altLang="sk-SK" dirty="0" err="1">
                <a:cs typeface="Times New Roman" panose="02020603050405020304" pitchFamily="18" charset="0"/>
              </a:rPr>
              <a:t>established</a:t>
            </a:r>
            <a:r>
              <a:rPr lang="sk-SK" altLang="sk-SK" dirty="0">
                <a:cs typeface="Times New Roman" panose="02020603050405020304" pitchFamily="18" charset="0"/>
              </a:rPr>
              <a:t> </a:t>
            </a:r>
            <a:r>
              <a:rPr lang="sk-SK" altLang="sk-SK" dirty="0" err="1">
                <a:cs typeface="Times New Roman" panose="02020603050405020304" pitchFamily="18" charset="0"/>
              </a:rPr>
              <a:t>for</a:t>
            </a:r>
            <a:r>
              <a:rPr lang="sk-SK" altLang="sk-SK" dirty="0">
                <a:cs typeface="Times New Roman" panose="02020603050405020304" pitchFamily="18" charset="0"/>
              </a:rPr>
              <a:t> business </a:t>
            </a:r>
            <a:r>
              <a:rPr lang="sk-SK" altLang="sk-SK" dirty="0" err="1">
                <a:cs typeface="Times New Roman" panose="02020603050405020304" pitchFamily="18" charset="0"/>
              </a:rPr>
              <a:t>purposes</a:t>
            </a:r>
            <a:r>
              <a:rPr lang="sk-SK" altLang="sk-SK" dirty="0">
                <a:cs typeface="Times New Roman" panose="02020603050405020304" pitchFamily="18" charset="0"/>
              </a:rPr>
              <a:t> – </a:t>
            </a:r>
            <a:r>
              <a:rPr lang="sk-SK" altLang="sk-SK" dirty="0" err="1">
                <a:cs typeface="Times New Roman" panose="02020603050405020304" pitchFamily="18" charset="0"/>
              </a:rPr>
              <a:t>only</a:t>
            </a:r>
            <a:r>
              <a:rPr lang="sk-SK" altLang="sk-SK" dirty="0">
                <a:cs typeface="Times New Roman" panose="02020603050405020304" pitchFamily="18" charset="0"/>
              </a:rPr>
              <a:t> </a:t>
            </a:r>
            <a:r>
              <a:rPr lang="sk-SK" altLang="sk-SK" dirty="0" err="1">
                <a:cs typeface="Times New Roman" panose="02020603050405020304" pitchFamily="18" charset="0"/>
              </a:rPr>
              <a:t>income</a:t>
            </a:r>
            <a:r>
              <a:rPr lang="sk-SK" altLang="sk-SK" dirty="0">
                <a:cs typeface="Times New Roman" panose="02020603050405020304" pitchFamily="18" charset="0"/>
              </a:rPr>
              <a:t> </a:t>
            </a:r>
            <a:r>
              <a:rPr lang="sk-SK" altLang="sk-SK" dirty="0" err="1">
                <a:cs typeface="Times New Roman" panose="02020603050405020304" pitchFamily="18" charset="0"/>
              </a:rPr>
              <a:t>from</a:t>
            </a:r>
            <a:r>
              <a:rPr lang="sk-SK" altLang="sk-SK" dirty="0">
                <a:cs typeface="Times New Roman" panose="02020603050405020304" pitchFamily="18" charset="0"/>
              </a:rPr>
              <a:t> </a:t>
            </a:r>
            <a:r>
              <a:rPr lang="sk-SK" altLang="sk-SK" dirty="0" err="1">
                <a:cs typeface="Times New Roman" panose="02020603050405020304" pitchFamily="18" charset="0"/>
              </a:rPr>
              <a:t>profitable</a:t>
            </a:r>
            <a:r>
              <a:rPr lang="sk-SK" altLang="sk-SK" dirty="0">
                <a:cs typeface="Times New Roman" panose="02020603050405020304" pitchFamily="18" charset="0"/>
              </a:rPr>
              <a:t> </a:t>
            </a:r>
            <a:r>
              <a:rPr lang="sk-SK" altLang="sk-SK" dirty="0" err="1">
                <a:cs typeface="Times New Roman" panose="02020603050405020304" pitchFamily="18" charset="0"/>
              </a:rPr>
              <a:t>activities</a:t>
            </a:r>
            <a:r>
              <a:rPr lang="sk-SK" altLang="sk-SK" dirty="0">
                <a:cs typeface="Times New Roman" panose="02020603050405020304" pitchFamily="18" charset="0"/>
              </a:rPr>
              <a:t>, </a:t>
            </a:r>
            <a:r>
              <a:rPr lang="sk-SK" altLang="sk-SK" dirty="0" err="1">
                <a:cs typeface="Times New Roman" panose="02020603050405020304" pitchFamily="18" charset="0"/>
              </a:rPr>
              <a:t>e.g</a:t>
            </a:r>
            <a:r>
              <a:rPr lang="sk-SK" altLang="sk-SK" dirty="0">
                <a:cs typeface="Times New Roman" panose="02020603050405020304" pitchFamily="18" charset="0"/>
              </a:rPr>
              <a:t>. </a:t>
            </a:r>
            <a:r>
              <a:rPr lang="sk-SK" altLang="sk-SK" dirty="0" err="1">
                <a:cs typeface="Times New Roman" panose="02020603050405020304" pitchFamily="18" charset="0"/>
              </a:rPr>
              <a:t>from</a:t>
            </a:r>
            <a:r>
              <a:rPr lang="sk-SK" altLang="sk-SK" dirty="0">
                <a:cs typeface="Times New Roman" panose="02020603050405020304" pitchFamily="18" charset="0"/>
              </a:rPr>
              <a:t> </a:t>
            </a:r>
            <a:r>
              <a:rPr lang="sk-SK" altLang="sk-SK" dirty="0" err="1">
                <a:cs typeface="Times New Roman" panose="02020603050405020304" pitchFamily="18" charset="0"/>
              </a:rPr>
              <a:t>the</a:t>
            </a:r>
            <a:r>
              <a:rPr lang="sk-SK" altLang="sk-SK" dirty="0">
                <a:cs typeface="Times New Roman" panose="02020603050405020304" pitchFamily="18" charset="0"/>
              </a:rPr>
              <a:t> </a:t>
            </a:r>
            <a:r>
              <a:rPr lang="sk-SK" altLang="sk-SK" dirty="0" err="1">
                <a:cs typeface="Times New Roman" panose="02020603050405020304" pitchFamily="18" charset="0"/>
              </a:rPr>
              <a:t>sale</a:t>
            </a:r>
            <a:r>
              <a:rPr lang="sk-SK" altLang="sk-SK" dirty="0">
                <a:cs typeface="Times New Roman" panose="02020603050405020304" pitchFamily="18" charset="0"/>
              </a:rPr>
              <a:t> of </a:t>
            </a:r>
            <a:r>
              <a:rPr lang="sk-SK" altLang="sk-SK" dirty="0" err="1">
                <a:cs typeface="Times New Roman" panose="02020603050405020304" pitchFamily="18" charset="0"/>
              </a:rPr>
              <a:t>property</a:t>
            </a:r>
            <a:r>
              <a:rPr lang="sk-SK" altLang="sk-SK" dirty="0">
                <a:cs typeface="Times New Roman" panose="02020603050405020304" pitchFamily="18" charset="0"/>
              </a:rPr>
              <a:t>, rent, </a:t>
            </a:r>
            <a:r>
              <a:rPr lang="sk-SK" altLang="sk-SK" dirty="0" err="1">
                <a:cs typeface="Times New Roman" panose="02020603050405020304" pitchFamily="18" charset="0"/>
              </a:rPr>
              <a:t>advertising</a:t>
            </a:r>
            <a:r>
              <a:rPr lang="sk-SK" altLang="sk-SK" dirty="0">
                <a:cs typeface="Times New Roman" panose="02020603050405020304" pitchFamily="18" charset="0"/>
              </a:rPr>
              <a:t> etc.</a:t>
            </a:r>
            <a:endParaRPr lang="sk-SK" altLang="sk-SK" b="1" dirty="0">
              <a:cs typeface="Times New Roman" panose="02020603050405020304" pitchFamily="18" charset="0"/>
            </a:endParaRPr>
          </a:p>
          <a:p>
            <a:pPr>
              <a:lnSpc>
                <a:spcPct val="120000"/>
              </a:lnSpc>
              <a:buFont typeface="Arial" panose="020B0604020202020204" pitchFamily="34" charset="0"/>
              <a:buChar char="•"/>
            </a:pPr>
            <a:endParaRPr lang="sk-SK" dirty="0"/>
          </a:p>
        </p:txBody>
      </p:sp>
    </p:spTree>
    <p:extLst>
      <p:ext uri="{BB962C8B-B14F-4D97-AF65-F5344CB8AC3E}">
        <p14:creationId xmlns:p14="http://schemas.microsoft.com/office/powerpoint/2010/main" val="282243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38382" y="643955"/>
            <a:ext cx="10010328" cy="1325563"/>
          </a:xfrm>
        </p:spPr>
        <p:txBody>
          <a:bodyPr/>
          <a:lstStyle/>
          <a:p>
            <a:pPr algn="l"/>
            <a:r>
              <a:rPr lang="sk-SK" dirty="0" err="1">
                <a:cs typeface="Times New Roman" panose="02020603050405020304" pitchFamily="18" charset="0"/>
              </a:rPr>
              <a:t>Corporate</a:t>
            </a:r>
            <a:r>
              <a:rPr lang="sk-SK" dirty="0">
                <a:cs typeface="Times New Roman" panose="02020603050405020304" pitchFamily="18" charset="0"/>
              </a:rPr>
              <a:t> </a:t>
            </a:r>
            <a:r>
              <a:rPr lang="sk-SK" dirty="0" err="1">
                <a:cs typeface="Times New Roman" panose="02020603050405020304" pitchFamily="18" charset="0"/>
              </a:rPr>
              <a:t>Income</a:t>
            </a:r>
            <a:r>
              <a:rPr lang="sk-SK" dirty="0">
                <a:cs typeface="Times New Roman" panose="02020603050405020304" pitchFamily="18" charset="0"/>
              </a:rPr>
              <a:t> </a:t>
            </a:r>
            <a:r>
              <a:rPr lang="sk-SK" dirty="0" err="1">
                <a:cs typeface="Times New Roman" panose="02020603050405020304" pitchFamily="18" charset="0"/>
              </a:rPr>
              <a:t>Tax</a:t>
            </a:r>
            <a:r>
              <a:rPr lang="sk-SK" dirty="0">
                <a:cs typeface="Times New Roman" panose="02020603050405020304" pitchFamily="18" charset="0"/>
              </a:rPr>
              <a:t> – </a:t>
            </a:r>
            <a:r>
              <a:rPr lang="sk-SK" dirty="0" err="1">
                <a:cs typeface="Times New Roman" panose="02020603050405020304" pitchFamily="18" charset="0"/>
              </a:rPr>
              <a:t>Tax</a:t>
            </a:r>
            <a:r>
              <a:rPr lang="sk-SK" dirty="0">
                <a:cs typeface="Times New Roman" panose="02020603050405020304" pitchFamily="18" charset="0"/>
              </a:rPr>
              <a:t> base</a:t>
            </a:r>
          </a:p>
        </p:txBody>
      </p:sp>
      <p:sp>
        <p:nvSpPr>
          <p:cNvPr id="3" name="Zástupný objekt pre obsah 2"/>
          <p:cNvSpPr>
            <a:spLocks noGrp="1"/>
          </p:cNvSpPr>
          <p:nvPr>
            <p:ph idx="1"/>
          </p:nvPr>
        </p:nvSpPr>
        <p:spPr>
          <a:xfrm>
            <a:off x="1338382" y="1821408"/>
            <a:ext cx="10397280" cy="4486274"/>
          </a:xfrm>
        </p:spPr>
        <p:txBody>
          <a:bodyPr>
            <a:normAutofit/>
          </a:bodyPr>
          <a:lstStyle/>
          <a:p>
            <a:pPr marL="285750" indent="-285750">
              <a:lnSpc>
                <a:spcPct val="100000"/>
              </a:lnSpc>
              <a:buFont typeface="Arial" panose="020B0604020202020204" pitchFamily="34" charset="0"/>
              <a:buChar char="•"/>
              <a:defRPr/>
            </a:pPr>
            <a:r>
              <a:rPr lang="sk-SK" altLang="sk-SK" sz="2000" dirty="0">
                <a:cs typeface="Times New Roman" panose="02020603050405020304" pitchFamily="18" charset="0"/>
              </a:rPr>
              <a:t>CIT </a:t>
            </a:r>
            <a:r>
              <a:rPr lang="sk-SK" altLang="sk-SK" sz="2000" dirty="0" err="1">
                <a:cs typeface="Times New Roman" panose="02020603050405020304" pitchFamily="18" charset="0"/>
              </a:rPr>
              <a:t>tax</a:t>
            </a:r>
            <a:r>
              <a:rPr lang="sk-SK" altLang="sk-SK" sz="2000" dirty="0">
                <a:cs typeface="Times New Roman" panose="02020603050405020304" pitchFamily="18" charset="0"/>
              </a:rPr>
              <a:t> rate </a:t>
            </a:r>
            <a:r>
              <a:rPr lang="sk-SK" altLang="sk-SK" sz="2000" dirty="0" err="1">
                <a:cs typeface="Times New Roman" panose="02020603050405020304" pitchFamily="18" charset="0"/>
              </a:rPr>
              <a:t>is</a:t>
            </a:r>
            <a:r>
              <a:rPr lang="sk-SK" altLang="sk-SK" sz="2000" dirty="0">
                <a:cs typeface="Times New Roman" panose="02020603050405020304" pitchFamily="18" charset="0"/>
              </a:rPr>
              <a:t>  </a:t>
            </a:r>
            <a:r>
              <a:rPr lang="sk-SK" altLang="sk-SK" sz="2000" b="1" dirty="0">
                <a:cs typeface="Times New Roman" panose="02020603050405020304" pitchFamily="18" charset="0"/>
              </a:rPr>
              <a:t> 21 %</a:t>
            </a:r>
          </a:p>
          <a:p>
            <a:pPr marL="285750" indent="-285750">
              <a:lnSpc>
                <a:spcPct val="100000"/>
              </a:lnSpc>
              <a:buFont typeface="Arial" panose="020B0604020202020204" pitchFamily="34" charset="0"/>
              <a:buChar char="•"/>
              <a:defRPr/>
            </a:pPr>
            <a:r>
              <a:rPr lang="sk-SK" altLang="sk-SK" sz="2000" dirty="0" err="1">
                <a:cs typeface="Times New Roman" panose="02020603050405020304" pitchFamily="18" charset="0"/>
              </a:rPr>
              <a:t>Tax</a:t>
            </a:r>
            <a:r>
              <a:rPr lang="sk-SK" altLang="sk-SK" sz="2000" dirty="0">
                <a:cs typeface="Times New Roman" panose="02020603050405020304" pitchFamily="18" charset="0"/>
              </a:rPr>
              <a:t> rate </a:t>
            </a:r>
            <a:r>
              <a:rPr lang="sk-SK" altLang="sk-SK" sz="2000" dirty="0" err="1">
                <a:cs typeface="Times New Roman" panose="02020603050405020304" pitchFamily="18" charset="0"/>
              </a:rPr>
              <a:t>for</a:t>
            </a:r>
            <a:r>
              <a:rPr lang="sk-SK" altLang="sk-SK" sz="2000" dirty="0">
                <a:cs typeface="Times New Roman" panose="02020603050405020304" pitchFamily="18" charset="0"/>
              </a:rPr>
              <a:t> </a:t>
            </a:r>
            <a:r>
              <a:rPr lang="sk-SK" altLang="sk-SK" sz="2000" dirty="0" err="1">
                <a:cs typeface="Times New Roman" panose="02020603050405020304" pitchFamily="18" charset="0"/>
              </a:rPr>
              <a:t>individual</a:t>
            </a:r>
            <a:r>
              <a:rPr lang="sk-SK" altLang="sk-SK" sz="2000" dirty="0">
                <a:cs typeface="Times New Roman" panose="02020603050405020304" pitchFamily="18" charset="0"/>
              </a:rPr>
              <a:t> </a:t>
            </a:r>
            <a:r>
              <a:rPr lang="sk-SK" altLang="sk-SK" sz="2000" dirty="0" err="1">
                <a:cs typeface="Times New Roman" panose="02020603050405020304" pitchFamily="18" charset="0"/>
              </a:rPr>
              <a:t>entities</a:t>
            </a:r>
            <a:r>
              <a:rPr lang="sk-SK" altLang="sk-SK" sz="2000" dirty="0">
                <a:cs typeface="Times New Roman" panose="02020603050405020304" pitchFamily="18" charset="0"/>
              </a:rPr>
              <a:t> </a:t>
            </a:r>
            <a:r>
              <a:rPr lang="sk-SK" altLang="sk-SK" sz="2000" dirty="0" err="1">
                <a:cs typeface="Times New Roman" panose="02020603050405020304" pitchFamily="18" charset="0"/>
              </a:rPr>
              <a:t>is</a:t>
            </a:r>
            <a:r>
              <a:rPr lang="sk-SK" altLang="sk-SK" sz="2000" dirty="0">
                <a:cs typeface="Times New Roman" panose="02020603050405020304" pitchFamily="18" charset="0"/>
              </a:rPr>
              <a:t> </a:t>
            </a:r>
            <a:r>
              <a:rPr lang="sk-SK" altLang="sk-SK" sz="2000" b="1" dirty="0">
                <a:cs typeface="Times New Roman" panose="02020603050405020304" pitchFamily="18" charset="0"/>
              </a:rPr>
              <a:t> 19% </a:t>
            </a:r>
            <a:r>
              <a:rPr lang="sk-SK" altLang="sk-SK" sz="2000" dirty="0">
                <a:cs typeface="Times New Roman" panose="02020603050405020304" pitchFamily="18" charset="0"/>
              </a:rPr>
              <a:t> and</a:t>
            </a:r>
            <a:endParaRPr lang="sk-SK" altLang="sk-SK" sz="2000" b="1" dirty="0">
              <a:cs typeface="Times New Roman" panose="02020603050405020304" pitchFamily="18" charset="0"/>
            </a:endParaRPr>
          </a:p>
          <a:p>
            <a:pPr marL="628650" lvl="1" indent="-285750">
              <a:lnSpc>
                <a:spcPct val="100000"/>
              </a:lnSpc>
              <a:buFont typeface="Arial" panose="020B0604020202020204" pitchFamily="34" charset="0"/>
              <a:buChar char="•"/>
              <a:defRPr/>
            </a:pPr>
            <a:r>
              <a:rPr lang="sk-SK" altLang="sk-SK" sz="2000" b="1" dirty="0">
                <a:cs typeface="Times New Roman" panose="02020603050405020304" pitchFamily="18" charset="0"/>
              </a:rPr>
              <a:t>25%</a:t>
            </a:r>
            <a:r>
              <a:rPr lang="sk-SK" altLang="sk-SK" sz="2000" dirty="0">
                <a:cs typeface="Times New Roman" panose="02020603050405020304" pitchFamily="18" charset="0"/>
              </a:rPr>
              <a:t> </a:t>
            </a:r>
            <a:r>
              <a:rPr lang="en-US" altLang="sk-SK" sz="2000" dirty="0">
                <a:cs typeface="Times New Roman" panose="02020603050405020304" pitchFamily="18" charset="0"/>
              </a:rPr>
              <a:t>of that part of the tax base which is higher than the valid subsistence minimum</a:t>
            </a:r>
            <a:r>
              <a:rPr lang="sk-SK" altLang="sk-SK" sz="2000" dirty="0">
                <a:cs typeface="Times New Roman" panose="02020603050405020304" pitchFamily="18" charset="0"/>
              </a:rPr>
              <a:t> </a:t>
            </a:r>
            <a:r>
              <a:rPr lang="en-US" altLang="sk-SK" sz="2000" dirty="0">
                <a:cs typeface="Times New Roman" panose="02020603050405020304" pitchFamily="18" charset="0"/>
              </a:rPr>
              <a:t>multiplied by 176.8</a:t>
            </a:r>
            <a:r>
              <a:rPr lang="sk-SK" altLang="sk-SK" sz="2000" dirty="0">
                <a:cs typeface="Times New Roman" panose="02020603050405020304" pitchFamily="18" charset="0"/>
              </a:rPr>
              <a:t> (EUR 37 981.94)</a:t>
            </a:r>
          </a:p>
          <a:p>
            <a:pPr marL="628650" lvl="1" indent="-285750">
              <a:lnSpc>
                <a:spcPct val="100000"/>
              </a:lnSpc>
              <a:buFont typeface="Arial" panose="020B0604020202020204" pitchFamily="34" charset="0"/>
              <a:buChar char="•"/>
              <a:defRPr/>
            </a:pPr>
            <a:r>
              <a:rPr lang="sk-SK" altLang="sk-SK" sz="2000" b="1" dirty="0">
                <a:cs typeface="Times New Roman" panose="02020603050405020304" pitchFamily="18" charset="0"/>
              </a:rPr>
              <a:t>15% </a:t>
            </a:r>
            <a:r>
              <a:rPr lang="sk-SK" altLang="sk-SK" sz="2000" dirty="0" err="1">
                <a:cs typeface="Times New Roman" panose="02020603050405020304" pitchFamily="18" charset="0"/>
              </a:rPr>
              <a:t>for</a:t>
            </a:r>
            <a:r>
              <a:rPr lang="sk-SK" altLang="sk-SK" sz="2000" dirty="0">
                <a:cs typeface="Times New Roman" panose="02020603050405020304" pitchFamily="18" charset="0"/>
              </a:rPr>
              <a:t> </a:t>
            </a:r>
            <a:r>
              <a:rPr lang="sk-SK" altLang="sk-SK" sz="2000" dirty="0" err="1">
                <a:cs typeface="Times New Roman" panose="02020603050405020304" pitchFamily="18" charset="0"/>
              </a:rPr>
              <a:t>micro</a:t>
            </a:r>
            <a:r>
              <a:rPr lang="sk-SK" altLang="sk-SK" sz="2000" dirty="0">
                <a:cs typeface="Times New Roman" panose="02020603050405020304" pitchFamily="18" charset="0"/>
              </a:rPr>
              <a:t> </a:t>
            </a:r>
            <a:r>
              <a:rPr lang="sk-SK" altLang="sk-SK" sz="2000" dirty="0" err="1">
                <a:cs typeface="Times New Roman" panose="02020603050405020304" pitchFamily="18" charset="0"/>
              </a:rPr>
              <a:t>tax</a:t>
            </a:r>
            <a:r>
              <a:rPr lang="sk-SK" altLang="sk-SK" sz="2000" dirty="0">
                <a:cs typeface="Times New Roman" panose="02020603050405020304" pitchFamily="18" charset="0"/>
              </a:rPr>
              <a:t> </a:t>
            </a:r>
            <a:r>
              <a:rPr lang="sk-SK" altLang="sk-SK" sz="2000" dirty="0" err="1">
                <a:cs typeface="Times New Roman" panose="02020603050405020304" pitchFamily="18" charset="0"/>
              </a:rPr>
              <a:t>payer</a:t>
            </a:r>
            <a:r>
              <a:rPr lang="sk-SK" altLang="sk-SK" sz="2000" dirty="0">
                <a:cs typeface="Times New Roman" panose="02020603050405020304" pitchFamily="18" charset="0"/>
              </a:rPr>
              <a:t> (</a:t>
            </a:r>
            <a:r>
              <a:rPr lang="sk-SK" altLang="sk-SK" sz="2000" dirty="0" err="1">
                <a:cs typeface="Times New Roman" panose="02020603050405020304" pitchFamily="18" charset="0"/>
              </a:rPr>
              <a:t>income</a:t>
            </a:r>
            <a:r>
              <a:rPr lang="sk-SK" altLang="sk-SK" sz="2000" dirty="0">
                <a:cs typeface="Times New Roman" panose="02020603050405020304" pitchFamily="18" charset="0"/>
              </a:rPr>
              <a:t> </a:t>
            </a:r>
            <a:r>
              <a:rPr lang="sk-SK" altLang="sk-SK" sz="2000" dirty="0" err="1">
                <a:cs typeface="Times New Roman" panose="02020603050405020304" pitchFamily="18" charset="0"/>
              </a:rPr>
              <a:t>up</a:t>
            </a:r>
            <a:r>
              <a:rPr lang="sk-SK" altLang="sk-SK" sz="2000" dirty="0">
                <a:cs typeface="Times New Roman" panose="02020603050405020304" pitchFamily="18" charset="0"/>
              </a:rPr>
              <a:t> to EUR 49 790)</a:t>
            </a:r>
            <a:endParaRPr lang="sk-SK" altLang="sk-SK" sz="2000" b="1" dirty="0">
              <a:cs typeface="Times New Roman" panose="02020603050405020304" pitchFamily="18" charset="0"/>
            </a:endParaRPr>
          </a:p>
          <a:p>
            <a:pPr marL="0" indent="0">
              <a:lnSpc>
                <a:spcPct val="100000"/>
              </a:lnSpc>
              <a:buNone/>
              <a:defRPr/>
            </a:pPr>
            <a:endParaRPr lang="sk-SK" sz="2000" b="1" dirty="0">
              <a:cs typeface="Times New Roman" panose="02020603050405020304" pitchFamily="18" charset="0"/>
            </a:endParaRPr>
          </a:p>
          <a:p>
            <a:pPr marL="0" indent="0">
              <a:lnSpc>
                <a:spcPct val="100000"/>
              </a:lnSpc>
              <a:buNone/>
              <a:defRPr/>
            </a:pPr>
            <a:r>
              <a:rPr lang="en-US" sz="2000" b="1" dirty="0">
                <a:cs typeface="Times New Roman" panose="02020603050405020304" pitchFamily="18" charset="0"/>
              </a:rPr>
              <a:t>The tax calculated in the tax return shall not </a:t>
            </a:r>
            <a:r>
              <a:rPr lang="sk-SK" sz="2000" b="1" dirty="0" err="1">
                <a:cs typeface="Times New Roman" panose="02020603050405020304" pitchFamily="18" charset="0"/>
              </a:rPr>
              <a:t>be</a:t>
            </a:r>
            <a:r>
              <a:rPr lang="sk-SK" sz="2000" b="1" dirty="0">
                <a:cs typeface="Times New Roman" panose="02020603050405020304" pitchFamily="18" charset="0"/>
              </a:rPr>
              <a:t> </a:t>
            </a:r>
            <a:r>
              <a:rPr lang="en-US" sz="2000" b="1" dirty="0">
                <a:cs typeface="Times New Roman" panose="02020603050405020304" pitchFamily="18" charset="0"/>
              </a:rPr>
              <a:t>paid if it does not exceed</a:t>
            </a:r>
            <a:r>
              <a:rPr lang="sk-SK" sz="2000" b="1" dirty="0">
                <a:cs typeface="Times New Roman" panose="02020603050405020304" pitchFamily="18" charset="0"/>
              </a:rPr>
              <a:t>:</a:t>
            </a:r>
          </a:p>
          <a:p>
            <a:pPr marL="285750" indent="-285750">
              <a:lnSpc>
                <a:spcPct val="100000"/>
              </a:lnSpc>
              <a:spcBef>
                <a:spcPct val="0"/>
              </a:spcBef>
              <a:buFont typeface="Arial" panose="020B0604020202020204" pitchFamily="34" charset="0"/>
              <a:buChar char="•"/>
            </a:pPr>
            <a:r>
              <a:rPr lang="sk-SK" altLang="sk-SK" sz="2000" dirty="0">
                <a:cs typeface="Times New Roman" panose="02020603050405020304" pitchFamily="18" charset="0"/>
              </a:rPr>
              <a:t>EUR 5 </a:t>
            </a:r>
            <a:r>
              <a:rPr lang="sk-SK" altLang="sk-SK" sz="2000" dirty="0" err="1">
                <a:cs typeface="Times New Roman" panose="02020603050405020304" pitchFamily="18" charset="0"/>
              </a:rPr>
              <a:t>for</a:t>
            </a:r>
            <a:r>
              <a:rPr lang="sk-SK" altLang="sk-SK" sz="2000" dirty="0">
                <a:cs typeface="Times New Roman" panose="02020603050405020304" pitchFamily="18" charset="0"/>
              </a:rPr>
              <a:t> </a:t>
            </a:r>
            <a:r>
              <a:rPr lang="sk-SK" altLang="sk-SK" sz="2000" dirty="0" err="1">
                <a:cs typeface="Times New Roman" panose="02020603050405020304" pitchFamily="18" charset="0"/>
              </a:rPr>
              <a:t>legal</a:t>
            </a:r>
            <a:r>
              <a:rPr lang="sk-SK" altLang="sk-SK" sz="2000" dirty="0">
                <a:cs typeface="Times New Roman" panose="02020603050405020304" pitchFamily="18" charset="0"/>
              </a:rPr>
              <a:t> </a:t>
            </a:r>
            <a:r>
              <a:rPr lang="sk-SK" altLang="sk-SK" sz="2000" dirty="0" err="1">
                <a:cs typeface="Times New Roman" panose="02020603050405020304" pitchFamily="18" charset="0"/>
              </a:rPr>
              <a:t>entities</a:t>
            </a:r>
            <a:endParaRPr lang="sk-SK" altLang="sk-SK" sz="2000" dirty="0">
              <a:cs typeface="Times New Roman" panose="02020603050405020304" pitchFamily="18" charset="0"/>
            </a:endParaRPr>
          </a:p>
          <a:p>
            <a:pPr marL="285750" indent="-285750">
              <a:lnSpc>
                <a:spcPct val="100000"/>
              </a:lnSpc>
              <a:spcBef>
                <a:spcPct val="0"/>
              </a:spcBef>
              <a:buFont typeface="Arial" panose="020B0604020202020204" pitchFamily="34" charset="0"/>
              <a:buChar char="•"/>
            </a:pPr>
            <a:r>
              <a:rPr lang="sk-SK" altLang="sk-SK" sz="2000" dirty="0">
                <a:cs typeface="Times New Roman" panose="02020603050405020304" pitchFamily="18" charset="0"/>
              </a:rPr>
              <a:t>EUR 17 </a:t>
            </a:r>
            <a:r>
              <a:rPr lang="sk-SK" altLang="sk-SK" sz="2000" dirty="0" err="1">
                <a:cs typeface="Times New Roman" panose="02020603050405020304" pitchFamily="18" charset="0"/>
              </a:rPr>
              <a:t>for</a:t>
            </a:r>
            <a:r>
              <a:rPr lang="sk-SK" altLang="sk-SK" sz="2000" dirty="0">
                <a:cs typeface="Times New Roman" panose="02020603050405020304" pitchFamily="18" charset="0"/>
              </a:rPr>
              <a:t> </a:t>
            </a:r>
            <a:r>
              <a:rPr lang="sk-SK" altLang="sk-SK" sz="2000" dirty="0" err="1">
                <a:cs typeface="Times New Roman" panose="02020603050405020304" pitchFamily="18" charset="0"/>
              </a:rPr>
              <a:t>individual</a:t>
            </a:r>
            <a:r>
              <a:rPr lang="sk-SK" altLang="sk-SK" sz="2000" dirty="0">
                <a:cs typeface="Times New Roman" panose="02020603050405020304" pitchFamily="18" charset="0"/>
              </a:rPr>
              <a:t> </a:t>
            </a:r>
            <a:r>
              <a:rPr lang="sk-SK" altLang="sk-SK" sz="2000" dirty="0" err="1">
                <a:cs typeface="Times New Roman" panose="02020603050405020304" pitchFamily="18" charset="0"/>
              </a:rPr>
              <a:t>entities</a:t>
            </a:r>
            <a:r>
              <a:rPr lang="sk-SK" altLang="sk-SK" sz="2000" dirty="0">
                <a:cs typeface="Times New Roman" panose="02020603050405020304" pitchFamily="18" charset="0"/>
              </a:rPr>
              <a:t> or 50% of </a:t>
            </a:r>
            <a:r>
              <a:rPr lang="sk-SK" altLang="sk-SK" sz="2000" dirty="0" err="1">
                <a:cs typeface="Times New Roman" panose="02020603050405020304" pitchFamily="18" charset="0"/>
              </a:rPr>
              <a:t>non-taxed</a:t>
            </a:r>
            <a:r>
              <a:rPr lang="sk-SK" altLang="sk-SK" sz="2000" dirty="0">
                <a:cs typeface="Times New Roman" panose="02020603050405020304" pitchFamily="18" charset="0"/>
              </a:rPr>
              <a:t> </a:t>
            </a:r>
            <a:r>
              <a:rPr lang="sk-SK" altLang="sk-SK" sz="2000" dirty="0" err="1">
                <a:cs typeface="Times New Roman" panose="02020603050405020304" pitchFamily="18" charset="0"/>
              </a:rPr>
              <a:t>amount</a:t>
            </a:r>
            <a:endParaRPr lang="sk-SK" sz="2000" dirty="0"/>
          </a:p>
        </p:txBody>
      </p:sp>
      <p:pic>
        <p:nvPicPr>
          <p:cNvPr id="6" name="Zástupný objekt pre obsah 6"/>
          <p:cNvPicPr>
            <a:picLocks noChangeAspect="1"/>
          </p:cNvPicPr>
          <p:nvPr/>
        </p:nvPicPr>
        <p:blipFill>
          <a:blip r:embed="rId2"/>
          <a:stretch>
            <a:fillRect/>
          </a:stretch>
        </p:blipFill>
        <p:spPr>
          <a:xfrm>
            <a:off x="263352" y="5186817"/>
            <a:ext cx="2592288" cy="1635536"/>
          </a:xfrm>
          <a:prstGeom prst="rect">
            <a:avLst/>
          </a:prstGeom>
        </p:spPr>
      </p:pic>
    </p:spTree>
    <p:extLst>
      <p:ext uri="{BB962C8B-B14F-4D97-AF65-F5344CB8AC3E}">
        <p14:creationId xmlns:p14="http://schemas.microsoft.com/office/powerpoint/2010/main" val="80678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23592" y="430465"/>
            <a:ext cx="8911902" cy="687610"/>
          </a:xfrm>
        </p:spPr>
        <p:txBody>
          <a:bodyPr>
            <a:noAutofit/>
          </a:bodyPr>
          <a:lstStyle/>
          <a:p>
            <a:pPr algn="l"/>
            <a:r>
              <a:rPr lang="sk-SK" sz="3000" b="1" dirty="0"/>
              <a:t>D         710 – Profit and </a:t>
            </a:r>
            <a:r>
              <a:rPr lang="sk-SK" sz="3000" b="1" dirty="0" err="1"/>
              <a:t>Loss</a:t>
            </a:r>
            <a:r>
              <a:rPr lang="sk-SK" sz="3000" b="1" dirty="0"/>
              <a:t> </a:t>
            </a:r>
            <a:r>
              <a:rPr lang="sk-SK" sz="3000" b="1" dirty="0" err="1"/>
              <a:t>Account</a:t>
            </a:r>
            <a:r>
              <a:rPr lang="sk-SK" sz="3000" b="1" dirty="0"/>
              <a:t>         Cr</a:t>
            </a:r>
            <a:endParaRPr lang="sk-SK" sz="3000" dirty="0"/>
          </a:p>
        </p:txBody>
      </p:sp>
      <p:graphicFrame>
        <p:nvGraphicFramePr>
          <p:cNvPr id="6" name="Zástupný objekt pre obsah 5"/>
          <p:cNvGraphicFramePr>
            <a:graphicFrameLocks noGrp="1"/>
          </p:cNvGraphicFramePr>
          <p:nvPr>
            <p:ph idx="1"/>
            <p:extLst>
              <p:ext uri="{D42A27DB-BD31-4B8C-83A1-F6EECF244321}">
                <p14:modId xmlns:p14="http://schemas.microsoft.com/office/powerpoint/2010/main" val="2355306303"/>
              </p:ext>
            </p:extLst>
          </p:nvPr>
        </p:nvGraphicFramePr>
        <p:xfrm>
          <a:off x="2567608" y="1196358"/>
          <a:ext cx="7886700" cy="5003426"/>
        </p:xfrm>
        <a:graphic>
          <a:graphicData uri="http://schemas.openxmlformats.org/drawingml/2006/table">
            <a:tbl>
              <a:tblPr firstRow="1" bandRow="1">
                <a:tableStyleId>{5C22544A-7EE6-4342-B048-85BDC9FD1C3A}</a:tableStyleId>
              </a:tblPr>
              <a:tblGrid>
                <a:gridCol w="3943350">
                  <a:extLst>
                    <a:ext uri="{9D8B030D-6E8A-4147-A177-3AD203B41FA5}">
                      <a16:colId xmlns:a16="http://schemas.microsoft.com/office/drawing/2014/main" val="1820406241"/>
                    </a:ext>
                  </a:extLst>
                </a:gridCol>
                <a:gridCol w="3943350">
                  <a:extLst>
                    <a:ext uri="{9D8B030D-6E8A-4147-A177-3AD203B41FA5}">
                      <a16:colId xmlns:a16="http://schemas.microsoft.com/office/drawing/2014/main" val="113699752"/>
                    </a:ext>
                  </a:extLst>
                </a:gridCol>
              </a:tblGrid>
              <a:tr h="550745">
                <a:tc>
                  <a:txBody>
                    <a:bodyPr/>
                    <a:lstStyle/>
                    <a:p>
                      <a:pPr>
                        <a:spcAft>
                          <a:spcPts val="0"/>
                        </a:spcAft>
                      </a:pPr>
                      <a:r>
                        <a:rPr lang="sk-SK" sz="1400" b="0" dirty="0">
                          <a:solidFill>
                            <a:schemeClr val="tx1"/>
                          </a:solidFill>
                          <a:latin typeface="Arial" panose="020B0604020202020204" pitchFamily="34" charset="0"/>
                          <a:ea typeface="Calibri"/>
                          <a:cs typeface="Arial" panose="020B0604020202020204" pitchFamily="34" charset="0"/>
                        </a:rPr>
                        <a:t>Transfer of </a:t>
                      </a:r>
                      <a:r>
                        <a:rPr lang="sk-SK" sz="1400" b="0" dirty="0" err="1">
                          <a:solidFill>
                            <a:schemeClr val="tx1"/>
                          </a:solidFill>
                          <a:latin typeface="Arial" panose="020B0604020202020204" pitchFamily="34" charset="0"/>
                          <a:ea typeface="Calibri"/>
                          <a:cs typeface="Arial" panose="020B0604020202020204" pitchFamily="34" charset="0"/>
                        </a:rPr>
                        <a:t>closing</a:t>
                      </a:r>
                      <a:r>
                        <a:rPr lang="sk-SK" sz="1400" b="0" dirty="0">
                          <a:solidFill>
                            <a:schemeClr val="tx1"/>
                          </a:solidFill>
                          <a:latin typeface="Arial" panose="020B0604020202020204" pitchFamily="34" charset="0"/>
                          <a:ea typeface="Calibri"/>
                          <a:cs typeface="Arial" panose="020B0604020202020204" pitchFamily="34" charset="0"/>
                        </a:rPr>
                        <a:t> </a:t>
                      </a:r>
                      <a:r>
                        <a:rPr lang="sk-SK" sz="1400" b="0" dirty="0" err="1">
                          <a:solidFill>
                            <a:schemeClr val="tx1"/>
                          </a:solidFill>
                          <a:latin typeface="Arial" panose="020B0604020202020204" pitchFamily="34" charset="0"/>
                          <a:ea typeface="Calibri"/>
                          <a:cs typeface="Arial" panose="020B0604020202020204" pitchFamily="34" charset="0"/>
                        </a:rPr>
                        <a:t>balances</a:t>
                      </a:r>
                      <a:r>
                        <a:rPr lang="sk-SK" sz="1400" b="0" dirty="0">
                          <a:solidFill>
                            <a:schemeClr val="tx1"/>
                          </a:solidFill>
                          <a:latin typeface="Arial" panose="020B0604020202020204" pitchFamily="34" charset="0"/>
                          <a:ea typeface="Calibri"/>
                          <a:cs typeface="Arial" panose="020B0604020202020204" pitchFamily="34" charset="0"/>
                        </a:rPr>
                        <a:t> of </a:t>
                      </a:r>
                      <a:r>
                        <a:rPr lang="sk-SK" sz="1400" b="0" dirty="0" err="1">
                          <a:solidFill>
                            <a:schemeClr val="tx1"/>
                          </a:solidFill>
                          <a:latin typeface="Arial" panose="020B0604020202020204" pitchFamily="34" charset="0"/>
                          <a:ea typeface="Calibri"/>
                          <a:cs typeface="Arial" panose="020B0604020202020204" pitchFamily="34" charset="0"/>
                        </a:rPr>
                        <a:t>account</a:t>
                      </a:r>
                      <a:r>
                        <a:rPr lang="sk-SK" sz="1400" b="0" dirty="0">
                          <a:solidFill>
                            <a:schemeClr val="tx1"/>
                          </a:solidFill>
                          <a:latin typeface="Arial" panose="020B0604020202020204" pitchFamily="34" charset="0"/>
                          <a:ea typeface="Calibri"/>
                          <a:cs typeface="Arial" panose="020B0604020202020204" pitchFamily="34" charset="0"/>
                        </a:rPr>
                        <a:t> </a:t>
                      </a:r>
                      <a:r>
                        <a:rPr lang="sk-SK" sz="1400" b="0" dirty="0" err="1">
                          <a:solidFill>
                            <a:schemeClr val="tx1"/>
                          </a:solidFill>
                          <a:latin typeface="Arial" panose="020B0604020202020204" pitchFamily="34" charset="0"/>
                          <a:ea typeface="Calibri"/>
                          <a:cs typeface="Arial" panose="020B0604020202020204" pitchFamily="34" charset="0"/>
                        </a:rPr>
                        <a:t>groups</a:t>
                      </a:r>
                      <a:r>
                        <a:rPr lang="sk-SK" sz="1400" b="0" dirty="0">
                          <a:solidFill>
                            <a:schemeClr val="tx1"/>
                          </a:solidFill>
                          <a:latin typeface="Arial" panose="020B0604020202020204" pitchFamily="34" charset="0"/>
                          <a:ea typeface="Calibri"/>
                          <a:cs typeface="Arial" panose="020B0604020202020204" pitchFamily="34" charset="0"/>
                        </a:rPr>
                        <a:t> 50 - 55</a:t>
                      </a: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sk-SK" sz="1400" b="0" dirty="0">
                          <a:solidFill>
                            <a:schemeClr val="tx1"/>
                          </a:solidFill>
                          <a:latin typeface="Arial" panose="020B0604020202020204" pitchFamily="34" charset="0"/>
                          <a:ea typeface="Calibri"/>
                          <a:cs typeface="Arial" panose="020B0604020202020204" pitchFamily="34" charset="0"/>
                        </a:rPr>
                        <a:t>Transfer of </a:t>
                      </a:r>
                      <a:r>
                        <a:rPr lang="sk-SK" sz="1400" b="0" dirty="0" err="1">
                          <a:solidFill>
                            <a:schemeClr val="tx1"/>
                          </a:solidFill>
                          <a:latin typeface="Arial" panose="020B0604020202020204" pitchFamily="34" charset="0"/>
                          <a:ea typeface="Calibri"/>
                          <a:cs typeface="Arial" panose="020B0604020202020204" pitchFamily="34" charset="0"/>
                        </a:rPr>
                        <a:t>closing</a:t>
                      </a:r>
                      <a:r>
                        <a:rPr lang="sk-SK" sz="1400" b="0" dirty="0">
                          <a:solidFill>
                            <a:schemeClr val="tx1"/>
                          </a:solidFill>
                          <a:latin typeface="Arial" panose="020B0604020202020204" pitchFamily="34" charset="0"/>
                          <a:ea typeface="Calibri"/>
                          <a:cs typeface="Arial" panose="020B0604020202020204" pitchFamily="34" charset="0"/>
                        </a:rPr>
                        <a:t> </a:t>
                      </a:r>
                      <a:r>
                        <a:rPr lang="sk-SK" sz="1400" b="0" dirty="0" err="1">
                          <a:solidFill>
                            <a:schemeClr val="tx1"/>
                          </a:solidFill>
                          <a:latin typeface="Arial" panose="020B0604020202020204" pitchFamily="34" charset="0"/>
                          <a:ea typeface="Calibri"/>
                          <a:cs typeface="Arial" panose="020B0604020202020204" pitchFamily="34" charset="0"/>
                        </a:rPr>
                        <a:t>balances</a:t>
                      </a:r>
                      <a:r>
                        <a:rPr lang="sk-SK" sz="1400" b="0" dirty="0">
                          <a:solidFill>
                            <a:schemeClr val="tx1"/>
                          </a:solidFill>
                          <a:latin typeface="Arial" panose="020B0604020202020204" pitchFamily="34" charset="0"/>
                          <a:ea typeface="Calibri"/>
                          <a:cs typeface="Arial" panose="020B0604020202020204" pitchFamily="34" charset="0"/>
                        </a:rPr>
                        <a:t> of </a:t>
                      </a:r>
                      <a:r>
                        <a:rPr lang="sk-SK" sz="1400" b="0" dirty="0" err="1">
                          <a:solidFill>
                            <a:schemeClr val="tx1"/>
                          </a:solidFill>
                          <a:latin typeface="Arial" panose="020B0604020202020204" pitchFamily="34" charset="0"/>
                          <a:ea typeface="Calibri"/>
                          <a:cs typeface="Arial" panose="020B0604020202020204" pitchFamily="34" charset="0"/>
                        </a:rPr>
                        <a:t>account</a:t>
                      </a:r>
                      <a:r>
                        <a:rPr lang="sk-SK" sz="1400" b="0" dirty="0">
                          <a:solidFill>
                            <a:schemeClr val="tx1"/>
                          </a:solidFill>
                          <a:latin typeface="Arial" panose="020B0604020202020204" pitchFamily="34" charset="0"/>
                          <a:ea typeface="Calibri"/>
                          <a:cs typeface="Arial" panose="020B0604020202020204" pitchFamily="34" charset="0"/>
                        </a:rPr>
                        <a:t> </a:t>
                      </a:r>
                      <a:r>
                        <a:rPr lang="sk-SK" sz="1400" b="0" dirty="0" err="1">
                          <a:solidFill>
                            <a:schemeClr val="tx1"/>
                          </a:solidFill>
                          <a:latin typeface="Arial" panose="020B0604020202020204" pitchFamily="34" charset="0"/>
                          <a:ea typeface="Calibri"/>
                          <a:cs typeface="Arial" panose="020B0604020202020204" pitchFamily="34" charset="0"/>
                        </a:rPr>
                        <a:t>groups</a:t>
                      </a:r>
                      <a:r>
                        <a:rPr lang="sk-SK" sz="1400" b="0" dirty="0">
                          <a:solidFill>
                            <a:schemeClr val="tx1"/>
                          </a:solidFill>
                          <a:latin typeface="Arial" panose="020B0604020202020204" pitchFamily="34" charset="0"/>
                          <a:ea typeface="Calibri"/>
                          <a:cs typeface="Arial" panose="020B0604020202020204" pitchFamily="34" charset="0"/>
                        </a:rPr>
                        <a:t>  60 – 65</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535521607"/>
                  </a:ext>
                </a:extLst>
              </a:tr>
              <a:tr h="418796">
                <a:tc>
                  <a:txBody>
                    <a:bodyPr/>
                    <a:lstStyle/>
                    <a:p>
                      <a:pPr algn="just">
                        <a:spcAft>
                          <a:spcPts val="0"/>
                        </a:spcAft>
                      </a:pPr>
                      <a:r>
                        <a:rPr lang="sk-SK" sz="1400" b="1" dirty="0">
                          <a:latin typeface="Arial" panose="020B0604020202020204" pitchFamily="34" charset="0"/>
                          <a:ea typeface="Calibri"/>
                          <a:cs typeface="Arial" panose="020B0604020202020204" pitchFamily="34" charset="0"/>
                          <a:sym typeface="Symbol"/>
                        </a:rPr>
                        <a:t></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Operating</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costs</a:t>
                      </a:r>
                      <a:endParaRPr lang="sk-SK" sz="1400" dirty="0">
                        <a:latin typeface="Arial" panose="020B0604020202020204" pitchFamily="34" charset="0"/>
                        <a:ea typeface="Calibri"/>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sk-SK" sz="1400" b="1" dirty="0">
                          <a:latin typeface="Arial" panose="020B0604020202020204" pitchFamily="34" charset="0"/>
                          <a:ea typeface="Calibri"/>
                          <a:cs typeface="Arial" panose="020B0604020202020204" pitchFamily="34" charset="0"/>
                          <a:sym typeface="Symbol"/>
                        </a:rPr>
                        <a:t></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Income</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from</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operating</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activities</a:t>
                      </a:r>
                      <a:endParaRPr lang="sk-SK" sz="1400" dirty="0">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0464012"/>
                  </a:ext>
                </a:extLst>
              </a:tr>
              <a:tr h="550745">
                <a:tc>
                  <a:txBody>
                    <a:bodyPr/>
                    <a:lstStyle/>
                    <a:p>
                      <a:pPr marL="342900" indent="-342900" algn="just">
                        <a:spcAft>
                          <a:spcPts val="0"/>
                        </a:spcAft>
                        <a:buAutoNum type="alphaUcPeriod"/>
                      </a:pPr>
                      <a:r>
                        <a:rPr lang="sk-SK" sz="1400" b="1" dirty="0" err="1">
                          <a:latin typeface="Arial" panose="020B0604020202020204" pitchFamily="34" charset="0"/>
                          <a:ea typeface="Calibri"/>
                          <a:cs typeface="Arial" panose="020B0604020202020204" pitchFamily="34" charset="0"/>
                        </a:rPr>
                        <a:t>Economic</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result</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from</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operating</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activities</a:t>
                      </a:r>
                      <a:r>
                        <a:rPr lang="sk-SK" sz="1400" b="1" dirty="0">
                          <a:latin typeface="Arial" panose="020B0604020202020204" pitchFamily="34" charset="0"/>
                          <a:ea typeface="Calibri"/>
                          <a:cs typeface="Arial" panose="020B0604020202020204" pitchFamily="34" charset="0"/>
                        </a:rPr>
                        <a:t> </a:t>
                      </a:r>
                    </a:p>
                    <a:p>
                      <a:pPr marL="0" indent="0" algn="just">
                        <a:spcAft>
                          <a:spcPts val="0"/>
                        </a:spcAft>
                        <a:buNone/>
                      </a:pPr>
                      <a:r>
                        <a:rPr lang="sk-SK" sz="1400" b="1" dirty="0">
                          <a:latin typeface="Arial" panose="020B0604020202020204" pitchFamily="34" charset="0"/>
                          <a:ea typeface="Calibri"/>
                          <a:cs typeface="Arial" panose="020B0604020202020204" pitchFamily="34" charset="0"/>
                        </a:rPr>
                        <a:t>(</a:t>
                      </a:r>
                      <a:r>
                        <a:rPr lang="sk-SK" sz="1400" b="1" dirty="0" err="1">
                          <a:latin typeface="Arial" panose="020B0604020202020204" pitchFamily="34" charset="0"/>
                          <a:ea typeface="Calibri"/>
                          <a:cs typeface="Arial" panose="020B0604020202020204" pitchFamily="34" charset="0"/>
                        </a:rPr>
                        <a:t>Operating</a:t>
                      </a:r>
                      <a:r>
                        <a:rPr lang="sk-SK" sz="1400" b="1" dirty="0">
                          <a:latin typeface="Arial" panose="020B0604020202020204" pitchFamily="34" charset="0"/>
                          <a:ea typeface="Calibri"/>
                          <a:cs typeface="Arial" panose="020B0604020202020204" pitchFamily="34" charset="0"/>
                        </a:rPr>
                        <a:t> profit)</a:t>
                      </a:r>
                      <a:endParaRPr lang="sk-SK" sz="1400" dirty="0">
                        <a:latin typeface="Arial" panose="020B0604020202020204" pitchFamily="34" charset="0"/>
                        <a:ea typeface="Calibri"/>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indent="-342900" algn="just">
                        <a:spcAft>
                          <a:spcPts val="0"/>
                        </a:spcAft>
                        <a:buAutoNum type="alphaUcPeriod"/>
                      </a:pPr>
                      <a:r>
                        <a:rPr lang="sk-SK" sz="1400" b="1" dirty="0" err="1">
                          <a:latin typeface="Arial" panose="020B0604020202020204" pitchFamily="34" charset="0"/>
                          <a:ea typeface="Calibri"/>
                          <a:cs typeface="Arial" panose="020B0604020202020204" pitchFamily="34" charset="0"/>
                        </a:rPr>
                        <a:t>Economic</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result</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from</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operating</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activities</a:t>
                      </a:r>
                      <a:endParaRPr lang="sk-SK" sz="1400" b="1" dirty="0">
                        <a:latin typeface="Arial" panose="020B0604020202020204" pitchFamily="34" charset="0"/>
                        <a:ea typeface="Calibri"/>
                        <a:cs typeface="Arial" panose="020B0604020202020204" pitchFamily="34" charset="0"/>
                      </a:endParaRPr>
                    </a:p>
                    <a:p>
                      <a:pPr marL="0" indent="0" algn="just">
                        <a:spcAft>
                          <a:spcPts val="0"/>
                        </a:spcAft>
                        <a:buNone/>
                      </a:pPr>
                      <a:r>
                        <a:rPr lang="sk-SK" sz="1400" b="1" dirty="0">
                          <a:latin typeface="Arial" panose="020B0604020202020204" pitchFamily="34" charset="0"/>
                          <a:ea typeface="Calibri"/>
                          <a:cs typeface="Arial" panose="020B0604020202020204" pitchFamily="34" charset="0"/>
                        </a:rPr>
                        <a:t>(</a:t>
                      </a:r>
                      <a:r>
                        <a:rPr lang="sk-SK" sz="1400" b="1" dirty="0" err="1">
                          <a:latin typeface="Arial" panose="020B0604020202020204" pitchFamily="34" charset="0"/>
                          <a:ea typeface="Calibri"/>
                          <a:cs typeface="Arial" panose="020B0604020202020204" pitchFamily="34" charset="0"/>
                        </a:rPr>
                        <a:t>Loss</a:t>
                      </a:r>
                      <a:r>
                        <a:rPr lang="sk-SK" sz="1400" b="1" dirty="0">
                          <a:latin typeface="Arial" panose="020B0604020202020204" pitchFamily="34" charset="0"/>
                          <a:ea typeface="Calibri"/>
                          <a:cs typeface="Arial" panose="020B0604020202020204" pitchFamily="34" charset="0"/>
                        </a:rPr>
                        <a:t>)</a:t>
                      </a:r>
                      <a:endParaRPr lang="sk-SK" sz="1400" dirty="0">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7886982"/>
                  </a:ext>
                </a:extLst>
              </a:tr>
              <a:tr h="550745">
                <a:tc>
                  <a:txBody>
                    <a:bodyPr/>
                    <a:lstStyle/>
                    <a:p>
                      <a:pPr algn="just">
                        <a:spcAft>
                          <a:spcPts val="0"/>
                        </a:spcAft>
                      </a:pPr>
                      <a:r>
                        <a:rPr lang="sk-SK" sz="1400" b="0" dirty="0">
                          <a:solidFill>
                            <a:schemeClr val="tx1"/>
                          </a:solidFill>
                          <a:latin typeface="Arial" panose="020B0604020202020204" pitchFamily="34" charset="0"/>
                          <a:ea typeface="Calibri"/>
                          <a:cs typeface="Arial" panose="020B0604020202020204" pitchFamily="34" charset="0"/>
                        </a:rPr>
                        <a:t>Transfer of </a:t>
                      </a:r>
                      <a:r>
                        <a:rPr lang="sk-SK" sz="1400" b="0" dirty="0" err="1">
                          <a:solidFill>
                            <a:schemeClr val="tx1"/>
                          </a:solidFill>
                          <a:latin typeface="Arial" panose="020B0604020202020204" pitchFamily="34" charset="0"/>
                          <a:ea typeface="Calibri"/>
                          <a:cs typeface="Arial" panose="020B0604020202020204" pitchFamily="34" charset="0"/>
                        </a:rPr>
                        <a:t>closing</a:t>
                      </a:r>
                      <a:r>
                        <a:rPr lang="sk-SK" sz="1400" b="0" dirty="0">
                          <a:solidFill>
                            <a:schemeClr val="tx1"/>
                          </a:solidFill>
                          <a:latin typeface="Arial" panose="020B0604020202020204" pitchFamily="34" charset="0"/>
                          <a:ea typeface="Calibri"/>
                          <a:cs typeface="Arial" panose="020B0604020202020204" pitchFamily="34" charset="0"/>
                        </a:rPr>
                        <a:t> </a:t>
                      </a:r>
                      <a:r>
                        <a:rPr lang="sk-SK" sz="1400" b="0" dirty="0" err="1">
                          <a:solidFill>
                            <a:schemeClr val="tx1"/>
                          </a:solidFill>
                          <a:latin typeface="Arial" panose="020B0604020202020204" pitchFamily="34" charset="0"/>
                          <a:ea typeface="Calibri"/>
                          <a:cs typeface="Arial" panose="020B0604020202020204" pitchFamily="34" charset="0"/>
                        </a:rPr>
                        <a:t>balances</a:t>
                      </a:r>
                      <a:r>
                        <a:rPr lang="sk-SK" sz="1400" b="0" dirty="0">
                          <a:solidFill>
                            <a:schemeClr val="tx1"/>
                          </a:solidFill>
                          <a:latin typeface="Arial" panose="020B0604020202020204" pitchFamily="34" charset="0"/>
                          <a:ea typeface="Calibri"/>
                          <a:cs typeface="Arial" panose="020B0604020202020204" pitchFamily="34" charset="0"/>
                        </a:rPr>
                        <a:t> of </a:t>
                      </a:r>
                      <a:r>
                        <a:rPr lang="sk-SK" sz="1400" b="0" dirty="0" err="1">
                          <a:solidFill>
                            <a:schemeClr val="tx1"/>
                          </a:solidFill>
                          <a:latin typeface="Arial" panose="020B0604020202020204" pitchFamily="34" charset="0"/>
                          <a:ea typeface="Calibri"/>
                          <a:cs typeface="Arial" panose="020B0604020202020204" pitchFamily="34" charset="0"/>
                        </a:rPr>
                        <a:t>account</a:t>
                      </a:r>
                      <a:r>
                        <a:rPr lang="sk-SK" sz="1400" b="0" dirty="0">
                          <a:solidFill>
                            <a:schemeClr val="tx1"/>
                          </a:solidFill>
                          <a:latin typeface="Arial" panose="020B0604020202020204" pitchFamily="34" charset="0"/>
                          <a:ea typeface="Calibri"/>
                          <a:cs typeface="Arial" panose="020B0604020202020204" pitchFamily="34" charset="0"/>
                        </a:rPr>
                        <a:t> </a:t>
                      </a:r>
                      <a:r>
                        <a:rPr lang="sk-SK" sz="1400" b="0" dirty="0" err="1">
                          <a:solidFill>
                            <a:schemeClr val="tx1"/>
                          </a:solidFill>
                          <a:latin typeface="Arial" panose="020B0604020202020204" pitchFamily="34" charset="0"/>
                          <a:ea typeface="Calibri"/>
                          <a:cs typeface="Arial" panose="020B0604020202020204" pitchFamily="34" charset="0"/>
                        </a:rPr>
                        <a:t>group</a:t>
                      </a:r>
                      <a:r>
                        <a:rPr lang="sk-SK" sz="1400" dirty="0">
                          <a:latin typeface="Arial" panose="020B0604020202020204" pitchFamily="34" charset="0"/>
                          <a:ea typeface="Calibri"/>
                          <a:cs typeface="Arial" panose="020B0604020202020204" pitchFamily="34" charset="0"/>
                        </a:rPr>
                        <a:t> </a:t>
                      </a:r>
                    </a:p>
                    <a:p>
                      <a:pPr algn="just">
                        <a:spcAft>
                          <a:spcPts val="0"/>
                        </a:spcAft>
                      </a:pPr>
                      <a:r>
                        <a:rPr lang="sk-SK" sz="1400" dirty="0">
                          <a:latin typeface="Arial" panose="020B0604020202020204" pitchFamily="34" charset="0"/>
                          <a:ea typeface="Calibri"/>
                          <a:cs typeface="Arial" panose="020B0604020202020204" pitchFamily="34" charset="0"/>
                        </a:rPr>
                        <a:t>56 				</a:t>
                      </a: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sk-SK" sz="1400" b="0" dirty="0">
                          <a:solidFill>
                            <a:schemeClr val="tx1"/>
                          </a:solidFill>
                          <a:latin typeface="Arial" panose="020B0604020202020204" pitchFamily="34" charset="0"/>
                          <a:ea typeface="Calibri"/>
                          <a:cs typeface="Arial" panose="020B0604020202020204" pitchFamily="34" charset="0"/>
                        </a:rPr>
                        <a:t>Transfer of </a:t>
                      </a:r>
                      <a:r>
                        <a:rPr lang="sk-SK" sz="1400" b="0" dirty="0" err="1">
                          <a:solidFill>
                            <a:schemeClr val="tx1"/>
                          </a:solidFill>
                          <a:latin typeface="Arial" panose="020B0604020202020204" pitchFamily="34" charset="0"/>
                          <a:ea typeface="Calibri"/>
                          <a:cs typeface="Arial" panose="020B0604020202020204" pitchFamily="34" charset="0"/>
                        </a:rPr>
                        <a:t>closing</a:t>
                      </a:r>
                      <a:r>
                        <a:rPr lang="sk-SK" sz="1400" b="0" dirty="0">
                          <a:solidFill>
                            <a:schemeClr val="tx1"/>
                          </a:solidFill>
                          <a:latin typeface="Arial" panose="020B0604020202020204" pitchFamily="34" charset="0"/>
                          <a:ea typeface="Calibri"/>
                          <a:cs typeface="Arial" panose="020B0604020202020204" pitchFamily="34" charset="0"/>
                        </a:rPr>
                        <a:t> </a:t>
                      </a:r>
                      <a:r>
                        <a:rPr lang="sk-SK" sz="1400" b="0" dirty="0" err="1">
                          <a:solidFill>
                            <a:schemeClr val="tx1"/>
                          </a:solidFill>
                          <a:latin typeface="Arial" panose="020B0604020202020204" pitchFamily="34" charset="0"/>
                          <a:ea typeface="Calibri"/>
                          <a:cs typeface="Arial" panose="020B0604020202020204" pitchFamily="34" charset="0"/>
                        </a:rPr>
                        <a:t>balances</a:t>
                      </a:r>
                      <a:r>
                        <a:rPr lang="sk-SK" sz="1400" b="0" dirty="0">
                          <a:solidFill>
                            <a:schemeClr val="tx1"/>
                          </a:solidFill>
                          <a:latin typeface="Arial" panose="020B0604020202020204" pitchFamily="34" charset="0"/>
                          <a:ea typeface="Calibri"/>
                          <a:cs typeface="Arial" panose="020B0604020202020204" pitchFamily="34" charset="0"/>
                        </a:rPr>
                        <a:t> of </a:t>
                      </a:r>
                      <a:r>
                        <a:rPr lang="sk-SK" sz="1400" b="0" dirty="0" err="1">
                          <a:solidFill>
                            <a:schemeClr val="tx1"/>
                          </a:solidFill>
                          <a:latin typeface="Arial" panose="020B0604020202020204" pitchFamily="34" charset="0"/>
                          <a:ea typeface="Calibri"/>
                          <a:cs typeface="Arial" panose="020B0604020202020204" pitchFamily="34" charset="0"/>
                        </a:rPr>
                        <a:t>account</a:t>
                      </a:r>
                      <a:r>
                        <a:rPr lang="sk-SK" sz="1400" b="0" dirty="0">
                          <a:solidFill>
                            <a:schemeClr val="tx1"/>
                          </a:solidFill>
                          <a:latin typeface="Arial" panose="020B0604020202020204" pitchFamily="34" charset="0"/>
                          <a:ea typeface="Calibri"/>
                          <a:cs typeface="Arial" panose="020B0604020202020204" pitchFamily="34" charset="0"/>
                        </a:rPr>
                        <a:t> </a:t>
                      </a:r>
                      <a:r>
                        <a:rPr lang="sk-SK" sz="1400" b="0" dirty="0" err="1">
                          <a:solidFill>
                            <a:schemeClr val="tx1"/>
                          </a:solidFill>
                          <a:latin typeface="Arial" panose="020B0604020202020204" pitchFamily="34" charset="0"/>
                          <a:ea typeface="Calibri"/>
                          <a:cs typeface="Arial" panose="020B0604020202020204" pitchFamily="34" charset="0"/>
                        </a:rPr>
                        <a:t>group</a:t>
                      </a:r>
                      <a:r>
                        <a:rPr lang="sk-SK" sz="1400" dirty="0">
                          <a:latin typeface="Arial" panose="020B0604020202020204" pitchFamily="34" charset="0"/>
                          <a:ea typeface="Calibri"/>
                          <a:cs typeface="Arial" panose="020B0604020202020204" pitchFamily="34" charset="0"/>
                        </a:rPr>
                        <a:t> 66</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312766983"/>
                  </a:ext>
                </a:extLst>
              </a:tr>
              <a:tr h="550745">
                <a:tc>
                  <a:txBody>
                    <a:bodyPr/>
                    <a:lstStyle/>
                    <a:p>
                      <a:pPr algn="just">
                        <a:spcAft>
                          <a:spcPts val="0"/>
                        </a:spcAft>
                      </a:pPr>
                      <a:r>
                        <a:rPr lang="sk-SK" sz="1400" b="1" dirty="0">
                          <a:latin typeface="Arial" panose="020B0604020202020204" pitchFamily="34" charset="0"/>
                          <a:ea typeface="Calibri"/>
                          <a:cs typeface="Arial" panose="020B0604020202020204" pitchFamily="34" charset="0"/>
                          <a:sym typeface="Symbol"/>
                        </a:rPr>
                        <a:t> </a:t>
                      </a:r>
                      <a:r>
                        <a:rPr lang="sk-SK" sz="1400" b="1" dirty="0" err="1">
                          <a:latin typeface="Arial" panose="020B0604020202020204" pitchFamily="34" charset="0"/>
                          <a:ea typeface="Calibri"/>
                          <a:cs typeface="Arial" panose="020B0604020202020204" pitchFamily="34" charset="0"/>
                        </a:rPr>
                        <a:t>Financial</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costs</a:t>
                      </a:r>
                      <a:endParaRPr lang="sk-SK" sz="1400" dirty="0">
                        <a:latin typeface="Arial" panose="020B0604020202020204" pitchFamily="34" charset="0"/>
                        <a:ea typeface="Calibri"/>
                        <a:cs typeface="Arial" panose="020B0604020202020204" pitchFamily="34" charset="0"/>
                      </a:endParaRPr>
                    </a:p>
                    <a:p>
                      <a:pPr algn="just">
                        <a:spcAft>
                          <a:spcPts val="0"/>
                        </a:spcAft>
                      </a:pPr>
                      <a:r>
                        <a:rPr lang="sk-SK" sz="1400" b="1" dirty="0">
                          <a:latin typeface="Arial" panose="020B0604020202020204" pitchFamily="34" charset="0"/>
                          <a:ea typeface="Calibri"/>
                          <a:cs typeface="Arial" panose="020B0604020202020204" pitchFamily="34" charset="0"/>
                        </a:rPr>
                        <a:t>		</a:t>
                      </a:r>
                      <a:endParaRPr lang="sk-SK" sz="1400" dirty="0">
                        <a:latin typeface="Arial" panose="020B0604020202020204" pitchFamily="34" charset="0"/>
                        <a:ea typeface="Calibri"/>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sk-SK" sz="1400" b="1" dirty="0">
                          <a:latin typeface="Arial" panose="020B0604020202020204" pitchFamily="34" charset="0"/>
                          <a:ea typeface="Calibri"/>
                          <a:cs typeface="Arial" panose="020B0604020202020204" pitchFamily="34" charset="0"/>
                          <a:sym typeface="Symbol"/>
                        </a:rPr>
                        <a:t></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Financial</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income</a:t>
                      </a:r>
                      <a:endParaRPr lang="sk-SK" sz="1400" dirty="0">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4486427"/>
                  </a:ext>
                </a:extLst>
              </a:tr>
              <a:tr h="550745">
                <a:tc>
                  <a:txBody>
                    <a:bodyPr/>
                    <a:lstStyle/>
                    <a:p>
                      <a:pPr algn="just">
                        <a:spcAft>
                          <a:spcPts val="0"/>
                        </a:spcAft>
                      </a:pPr>
                      <a:r>
                        <a:rPr lang="sk-SK" sz="1400" b="1" dirty="0">
                          <a:latin typeface="Arial" panose="020B0604020202020204" pitchFamily="34" charset="0"/>
                          <a:ea typeface="Calibri"/>
                          <a:cs typeface="Arial" panose="020B0604020202020204" pitchFamily="34" charset="0"/>
                        </a:rPr>
                        <a:t>B.  </a:t>
                      </a:r>
                      <a:r>
                        <a:rPr lang="sk-SK" sz="1400" b="1" dirty="0" err="1">
                          <a:latin typeface="Arial" panose="020B0604020202020204" pitchFamily="34" charset="0"/>
                          <a:ea typeface="Calibri"/>
                          <a:cs typeface="Arial" panose="020B0604020202020204" pitchFamily="34" charset="0"/>
                        </a:rPr>
                        <a:t>Economic</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result</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from</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financial</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activities</a:t>
                      </a:r>
                      <a:r>
                        <a:rPr lang="sk-SK" sz="1400" b="1" dirty="0">
                          <a:latin typeface="Arial" panose="020B0604020202020204" pitchFamily="34" charset="0"/>
                          <a:ea typeface="Calibri"/>
                          <a:cs typeface="Arial" panose="020B0604020202020204" pitchFamily="34" charset="0"/>
                        </a:rPr>
                        <a:t> </a:t>
                      </a:r>
                    </a:p>
                    <a:p>
                      <a:pPr algn="just">
                        <a:spcAft>
                          <a:spcPts val="0"/>
                        </a:spcAft>
                      </a:pPr>
                      <a:r>
                        <a:rPr lang="sk-SK" sz="1400" b="1" dirty="0">
                          <a:latin typeface="Arial" panose="020B0604020202020204" pitchFamily="34" charset="0"/>
                          <a:ea typeface="Calibri"/>
                          <a:cs typeface="Arial" panose="020B0604020202020204" pitchFamily="34" charset="0"/>
                        </a:rPr>
                        <a:t>(Profit)</a:t>
                      </a:r>
                      <a:endParaRPr lang="sk-SK" sz="1400" dirty="0">
                        <a:latin typeface="Arial" panose="020B0604020202020204" pitchFamily="34" charset="0"/>
                        <a:ea typeface="Calibri"/>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sk-SK" sz="1400" dirty="0">
                          <a:latin typeface="Arial" panose="020B0604020202020204" pitchFamily="34" charset="0"/>
                          <a:ea typeface="Calibri"/>
                          <a:cs typeface="Arial" panose="020B0604020202020204" pitchFamily="34" charset="0"/>
                        </a:rPr>
                        <a:t>B. </a:t>
                      </a:r>
                      <a:r>
                        <a:rPr lang="sk-SK" sz="1400" b="1" dirty="0" err="1">
                          <a:latin typeface="Arial" panose="020B0604020202020204" pitchFamily="34" charset="0"/>
                          <a:ea typeface="Calibri"/>
                          <a:cs typeface="Arial" panose="020B0604020202020204" pitchFamily="34" charset="0"/>
                        </a:rPr>
                        <a:t>Economic</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result</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from</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operating</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activities</a:t>
                      </a:r>
                      <a:r>
                        <a:rPr lang="sk-SK" sz="1400" b="1" dirty="0">
                          <a:latin typeface="Arial" panose="020B0604020202020204" pitchFamily="34" charset="0"/>
                          <a:ea typeface="Calibri"/>
                          <a:cs typeface="Arial" panose="020B0604020202020204" pitchFamily="34" charset="0"/>
                        </a:rPr>
                        <a:t> </a:t>
                      </a:r>
                      <a:endParaRPr lang="sk-SK" sz="1400" dirty="0">
                        <a:latin typeface="Arial" panose="020B0604020202020204" pitchFamily="34" charset="0"/>
                        <a:ea typeface="Calibri"/>
                        <a:cs typeface="Arial" panose="020B0604020202020204" pitchFamily="34" charset="0"/>
                      </a:endParaRPr>
                    </a:p>
                    <a:p>
                      <a:pPr algn="just">
                        <a:spcAft>
                          <a:spcPts val="0"/>
                        </a:spcAft>
                      </a:pPr>
                      <a:r>
                        <a:rPr lang="sk-SK" sz="1400" b="1" dirty="0">
                          <a:latin typeface="Arial" panose="020B0604020202020204" pitchFamily="34" charset="0"/>
                          <a:ea typeface="Calibri"/>
                          <a:cs typeface="Arial" panose="020B0604020202020204" pitchFamily="34" charset="0"/>
                        </a:rPr>
                        <a:t>(</a:t>
                      </a:r>
                      <a:r>
                        <a:rPr lang="sk-SK" sz="1400" b="1" dirty="0" err="1">
                          <a:latin typeface="Arial" panose="020B0604020202020204" pitchFamily="34" charset="0"/>
                          <a:ea typeface="Calibri"/>
                          <a:cs typeface="Arial" panose="020B0604020202020204" pitchFamily="34" charset="0"/>
                        </a:rPr>
                        <a:t>Loss</a:t>
                      </a:r>
                      <a:r>
                        <a:rPr lang="sk-SK" sz="1400" b="1" dirty="0">
                          <a:latin typeface="Arial" panose="020B0604020202020204" pitchFamily="34" charset="0"/>
                          <a:ea typeface="Calibri"/>
                          <a:cs typeface="Arial" panose="020B0604020202020204" pitchFamily="34" charset="0"/>
                        </a:rPr>
                        <a:t>)</a:t>
                      </a:r>
                      <a:endParaRPr lang="sk-SK" sz="1400" dirty="0">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43322876"/>
                  </a:ext>
                </a:extLst>
              </a:tr>
              <a:tr h="550745">
                <a:tc>
                  <a:txBody>
                    <a:bodyPr/>
                    <a:lstStyle/>
                    <a:p>
                      <a:pPr algn="just">
                        <a:spcAft>
                          <a:spcPts val="0"/>
                        </a:spcAft>
                      </a:pPr>
                      <a:r>
                        <a:rPr lang="sk-SK" sz="1400" b="1" dirty="0">
                          <a:latin typeface="Arial" panose="020B0604020202020204" pitchFamily="34" charset="0"/>
                          <a:ea typeface="Calibri"/>
                          <a:cs typeface="Arial" panose="020B0604020202020204" pitchFamily="34" charset="0"/>
                          <a:sym typeface="Symbol"/>
                        </a:rPr>
                        <a:t></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Total</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costs</a:t>
                      </a:r>
                      <a:r>
                        <a:rPr lang="sk-SK" sz="1400" b="1" dirty="0">
                          <a:latin typeface="Arial" panose="020B0604020202020204" pitchFamily="34" charset="0"/>
                          <a:ea typeface="Calibri"/>
                          <a:cs typeface="Arial" panose="020B0604020202020204" pitchFamily="34" charset="0"/>
                        </a:rPr>
                        <a:t>			</a:t>
                      </a:r>
                      <a:endParaRPr lang="sk-SK" sz="1400" dirty="0">
                        <a:latin typeface="Arial" panose="020B0604020202020204" pitchFamily="34" charset="0"/>
                        <a:ea typeface="Calibri"/>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sk-SK" sz="1400" b="1" dirty="0">
                          <a:latin typeface="Arial" panose="020B0604020202020204" pitchFamily="34" charset="0"/>
                          <a:ea typeface="Calibri"/>
                          <a:cs typeface="Arial" panose="020B0604020202020204" pitchFamily="34" charset="0"/>
                          <a:sym typeface="Symbol"/>
                        </a:rPr>
                        <a:t></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Total</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income</a:t>
                      </a:r>
                      <a:endParaRPr lang="sk-SK" sz="1400" dirty="0">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086182"/>
                  </a:ext>
                </a:extLst>
              </a:tr>
              <a:tr h="550745">
                <a:tc>
                  <a:txBody>
                    <a:bodyPr/>
                    <a:lstStyle/>
                    <a:p>
                      <a:pPr algn="just">
                        <a:spcAft>
                          <a:spcPts val="0"/>
                        </a:spcAft>
                      </a:pPr>
                      <a:r>
                        <a:rPr lang="sk-SK" sz="1400" b="1" dirty="0" err="1">
                          <a:latin typeface="Arial" panose="020B0604020202020204" pitchFamily="34" charset="0"/>
                          <a:ea typeface="Calibri"/>
                          <a:cs typeface="Arial" panose="020B0604020202020204" pitchFamily="34" charset="0"/>
                        </a:rPr>
                        <a:t>Income</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before</a:t>
                      </a:r>
                      <a:r>
                        <a:rPr lang="sk-SK" sz="1400" b="1" dirty="0">
                          <a:latin typeface="Arial" panose="020B0604020202020204" pitchFamily="34" charset="0"/>
                          <a:ea typeface="Calibri"/>
                          <a:cs typeface="Arial" panose="020B0604020202020204" pitchFamily="34" charset="0"/>
                        </a:rPr>
                        <a:t> </a:t>
                      </a:r>
                      <a:r>
                        <a:rPr lang="sk-SK" sz="1400" b="1" dirty="0" err="1">
                          <a:latin typeface="Arial" panose="020B0604020202020204" pitchFamily="34" charset="0"/>
                          <a:ea typeface="Calibri"/>
                          <a:cs typeface="Arial" panose="020B0604020202020204" pitchFamily="34" charset="0"/>
                        </a:rPr>
                        <a:t>tax</a:t>
                      </a:r>
                      <a:r>
                        <a:rPr lang="sk-SK" sz="1400" b="1" dirty="0">
                          <a:latin typeface="Arial" panose="020B0604020202020204" pitchFamily="34" charset="0"/>
                          <a:ea typeface="Calibri"/>
                          <a:cs typeface="Arial" panose="020B0604020202020204" pitchFamily="34" charset="0"/>
                        </a:rPr>
                        <a:t> </a:t>
                      </a:r>
                    </a:p>
                    <a:p>
                      <a:pPr algn="just">
                        <a:spcAft>
                          <a:spcPts val="0"/>
                        </a:spcAft>
                      </a:pPr>
                      <a:r>
                        <a:rPr lang="sk-SK" sz="1400" b="1" dirty="0">
                          <a:latin typeface="Arial" panose="020B0604020202020204" pitchFamily="34" charset="0"/>
                          <a:ea typeface="Calibri"/>
                          <a:cs typeface="Arial" panose="020B0604020202020204" pitchFamily="34" charset="0"/>
                        </a:rPr>
                        <a:t> A+B (Net </a:t>
                      </a:r>
                      <a:r>
                        <a:rPr lang="sk-SK" sz="1400" b="1" dirty="0" err="1">
                          <a:latin typeface="Arial" panose="020B0604020202020204" pitchFamily="34" charset="0"/>
                          <a:ea typeface="Calibri"/>
                          <a:cs typeface="Arial" panose="020B0604020202020204" pitchFamily="34" charset="0"/>
                        </a:rPr>
                        <a:t>income</a:t>
                      </a:r>
                      <a:r>
                        <a:rPr lang="sk-SK" sz="1400" b="1" dirty="0">
                          <a:latin typeface="Arial" panose="020B0604020202020204" pitchFamily="34" charset="0"/>
                          <a:ea typeface="Calibri"/>
                          <a:cs typeface="Arial" panose="020B0604020202020204" pitchFamily="34" charset="0"/>
                        </a:rPr>
                        <a:t>)</a:t>
                      </a:r>
                      <a:endParaRPr lang="sk-SK" sz="1400" dirty="0">
                        <a:latin typeface="Arial" panose="020B0604020202020204" pitchFamily="34" charset="0"/>
                        <a:ea typeface="Calibri"/>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sk-SK" sz="1400" b="1" dirty="0">
                          <a:latin typeface="Arial" panose="020B0604020202020204" pitchFamily="34" charset="0"/>
                          <a:ea typeface="Calibri"/>
                          <a:cs typeface="Arial" panose="020B0604020202020204" pitchFamily="34" charset="0"/>
                        </a:rPr>
                        <a:t>(</a:t>
                      </a:r>
                      <a:r>
                        <a:rPr lang="sk-SK" sz="1400" b="1" dirty="0" err="1">
                          <a:latin typeface="Arial" panose="020B0604020202020204" pitchFamily="34" charset="0"/>
                          <a:ea typeface="Calibri"/>
                          <a:cs typeface="Arial" panose="020B0604020202020204" pitchFamily="34" charset="0"/>
                        </a:rPr>
                        <a:t>Loss</a:t>
                      </a:r>
                      <a:r>
                        <a:rPr lang="sk-SK" sz="1400" b="1" dirty="0">
                          <a:latin typeface="Arial" panose="020B0604020202020204" pitchFamily="34" charset="0"/>
                          <a:ea typeface="Calibri"/>
                          <a:cs typeface="Arial" panose="020B0604020202020204" pitchFamily="34" charset="0"/>
                        </a:rPr>
                        <a:t>)</a:t>
                      </a:r>
                      <a:endParaRPr lang="sk-SK" sz="1400" dirty="0">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9699938"/>
                  </a:ext>
                </a:extLst>
              </a:tr>
              <a:tr h="550745">
                <a:tc>
                  <a:txBody>
                    <a:bodyPr/>
                    <a:lstStyle/>
                    <a:p>
                      <a:pPr algn="just">
                        <a:spcAft>
                          <a:spcPts val="0"/>
                        </a:spcAft>
                      </a:pPr>
                      <a:r>
                        <a:rPr lang="sk-SK" sz="1400" b="0" dirty="0">
                          <a:solidFill>
                            <a:schemeClr val="tx1"/>
                          </a:solidFill>
                          <a:latin typeface="Arial" panose="020B0604020202020204" pitchFamily="34" charset="0"/>
                          <a:ea typeface="Calibri"/>
                          <a:cs typeface="Arial" panose="020B0604020202020204" pitchFamily="34" charset="0"/>
                        </a:rPr>
                        <a:t>Transfer of net </a:t>
                      </a:r>
                      <a:r>
                        <a:rPr lang="sk-SK" sz="1400" b="0" dirty="0" err="1">
                          <a:solidFill>
                            <a:schemeClr val="tx1"/>
                          </a:solidFill>
                          <a:latin typeface="Arial" panose="020B0604020202020204" pitchFamily="34" charset="0"/>
                          <a:ea typeface="Calibri"/>
                          <a:cs typeface="Arial" panose="020B0604020202020204" pitchFamily="34" charset="0"/>
                        </a:rPr>
                        <a:t>income</a:t>
                      </a:r>
                      <a:r>
                        <a:rPr lang="sk-SK" sz="1400" b="0" dirty="0">
                          <a:solidFill>
                            <a:schemeClr val="tx1"/>
                          </a:solidFill>
                          <a:latin typeface="Arial" panose="020B0604020202020204" pitchFamily="34" charset="0"/>
                          <a:ea typeface="Calibri"/>
                          <a:cs typeface="Arial" panose="020B0604020202020204" pitchFamily="34" charset="0"/>
                        </a:rPr>
                        <a:t> to </a:t>
                      </a:r>
                      <a:r>
                        <a:rPr lang="sk-SK" sz="1400" b="0" dirty="0" err="1">
                          <a:solidFill>
                            <a:schemeClr val="tx1"/>
                          </a:solidFill>
                          <a:latin typeface="Arial" panose="020B0604020202020204" pitchFamily="34" charset="0"/>
                          <a:ea typeface="Calibri"/>
                          <a:cs typeface="Arial" panose="020B0604020202020204" pitchFamily="34" charset="0"/>
                        </a:rPr>
                        <a:t>debit</a:t>
                      </a:r>
                      <a:r>
                        <a:rPr lang="sk-SK" sz="1400" b="0" dirty="0">
                          <a:solidFill>
                            <a:schemeClr val="tx1"/>
                          </a:solidFill>
                          <a:latin typeface="Arial" panose="020B0604020202020204" pitchFamily="34" charset="0"/>
                          <a:ea typeface="Calibri"/>
                          <a:cs typeface="Arial" panose="020B0604020202020204" pitchFamily="34" charset="0"/>
                        </a:rPr>
                        <a:t> </a:t>
                      </a:r>
                      <a:r>
                        <a:rPr lang="sk-SK" sz="1400" b="0" dirty="0" err="1">
                          <a:solidFill>
                            <a:schemeClr val="tx1"/>
                          </a:solidFill>
                          <a:latin typeface="Arial" panose="020B0604020202020204" pitchFamily="34" charset="0"/>
                          <a:ea typeface="Calibri"/>
                          <a:cs typeface="Arial" panose="020B0604020202020204" pitchFamily="34" charset="0"/>
                        </a:rPr>
                        <a:t>side</a:t>
                      </a:r>
                      <a:r>
                        <a:rPr lang="sk-SK" sz="1400" b="0" dirty="0">
                          <a:solidFill>
                            <a:schemeClr val="tx1"/>
                          </a:solidFill>
                          <a:latin typeface="Arial" panose="020B0604020202020204" pitchFamily="34" charset="0"/>
                          <a:ea typeface="Calibri"/>
                          <a:cs typeface="Arial" panose="020B0604020202020204" pitchFamily="34" charset="0"/>
                        </a:rPr>
                        <a:t> of </a:t>
                      </a:r>
                      <a:r>
                        <a:rPr lang="sk-SK" sz="1400" b="0" dirty="0" err="1">
                          <a:solidFill>
                            <a:schemeClr val="tx1"/>
                          </a:solidFill>
                          <a:latin typeface="Arial" panose="020B0604020202020204" pitchFamily="34" charset="0"/>
                          <a:ea typeface="Calibri"/>
                          <a:cs typeface="Arial" panose="020B0604020202020204" pitchFamily="34" charset="0"/>
                        </a:rPr>
                        <a:t>Account</a:t>
                      </a:r>
                      <a:r>
                        <a:rPr lang="sk-SK" sz="1400" b="0" dirty="0">
                          <a:solidFill>
                            <a:schemeClr val="tx1"/>
                          </a:solidFill>
                          <a:latin typeface="Arial" panose="020B0604020202020204" pitchFamily="34" charset="0"/>
                          <a:ea typeface="Calibri"/>
                          <a:cs typeface="Arial" panose="020B0604020202020204" pitchFamily="34" charset="0"/>
                        </a:rPr>
                        <a:t> 702 – </a:t>
                      </a:r>
                      <a:r>
                        <a:rPr lang="sk-SK" sz="1400" dirty="0" err="1">
                          <a:latin typeface="Arial" panose="020B0604020202020204" pitchFamily="34" charset="0"/>
                          <a:ea typeface="Calibri"/>
                          <a:cs typeface="Arial" panose="020B0604020202020204" pitchFamily="34" charset="0"/>
                        </a:rPr>
                        <a:t>Closing</a:t>
                      </a:r>
                      <a:r>
                        <a:rPr lang="sk-SK" sz="1400" dirty="0">
                          <a:latin typeface="Arial" panose="020B0604020202020204" pitchFamily="34" charset="0"/>
                          <a:ea typeface="Calibri"/>
                          <a:cs typeface="Arial" panose="020B0604020202020204" pitchFamily="34" charset="0"/>
                        </a:rPr>
                        <a:t> </a:t>
                      </a:r>
                      <a:r>
                        <a:rPr lang="sk-SK" sz="1400" dirty="0" err="1">
                          <a:latin typeface="Arial" panose="020B0604020202020204" pitchFamily="34" charset="0"/>
                          <a:ea typeface="Calibri"/>
                          <a:cs typeface="Arial" panose="020B0604020202020204" pitchFamily="34" charset="0"/>
                        </a:rPr>
                        <a:t>balance</a:t>
                      </a:r>
                      <a:r>
                        <a:rPr lang="sk-SK" sz="1400" dirty="0">
                          <a:latin typeface="Arial" panose="020B0604020202020204" pitchFamily="34" charset="0"/>
                          <a:ea typeface="Calibri"/>
                          <a:cs typeface="Arial" panose="020B0604020202020204" pitchFamily="34" charset="0"/>
                        </a:rPr>
                        <a:t> </a:t>
                      </a:r>
                      <a:r>
                        <a:rPr lang="sk-SK" sz="1400" dirty="0" err="1">
                          <a:latin typeface="Arial" panose="020B0604020202020204" pitchFamily="34" charset="0"/>
                          <a:ea typeface="Calibri"/>
                          <a:cs typeface="Arial" panose="020B0604020202020204" pitchFamily="34" charset="0"/>
                        </a:rPr>
                        <a:t>sheet</a:t>
                      </a:r>
                      <a:r>
                        <a:rPr lang="sk-SK" sz="1400" dirty="0">
                          <a:latin typeface="Arial" panose="020B0604020202020204" pitchFamily="34" charset="0"/>
                          <a:ea typeface="Calibri"/>
                          <a:cs typeface="Arial" panose="020B0604020202020204" pitchFamily="34" charset="0"/>
                        </a:rPr>
                        <a:t> </a:t>
                      </a:r>
                      <a:r>
                        <a:rPr lang="sk-SK" sz="1400" dirty="0" err="1">
                          <a:latin typeface="Arial" panose="020B0604020202020204" pitchFamily="34" charset="0"/>
                          <a:ea typeface="Calibri"/>
                          <a:cs typeface="Arial" panose="020B0604020202020204" pitchFamily="34" charset="0"/>
                        </a:rPr>
                        <a:t>account</a:t>
                      </a:r>
                      <a:r>
                        <a:rPr lang="sk-SK" sz="1400" dirty="0">
                          <a:latin typeface="Arial" panose="020B0604020202020204" pitchFamily="34" charset="0"/>
                          <a:ea typeface="Calibri"/>
                          <a:cs typeface="Arial" panose="020B0604020202020204" pitchFamily="34" charset="0"/>
                        </a:rPr>
                        <a:t>			</a:t>
                      </a: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just">
                        <a:spcAft>
                          <a:spcPts val="0"/>
                        </a:spcAft>
                      </a:pPr>
                      <a:r>
                        <a:rPr lang="sk-SK" sz="1400" b="0" dirty="0">
                          <a:solidFill>
                            <a:schemeClr val="tx1"/>
                          </a:solidFill>
                          <a:latin typeface="Arial" panose="020B0604020202020204" pitchFamily="34" charset="0"/>
                          <a:ea typeface="Calibri"/>
                          <a:cs typeface="Arial" panose="020B0604020202020204" pitchFamily="34" charset="0"/>
                        </a:rPr>
                        <a:t>Transfer of net </a:t>
                      </a:r>
                      <a:r>
                        <a:rPr lang="sk-SK" sz="1400" b="0" dirty="0" err="1">
                          <a:solidFill>
                            <a:schemeClr val="tx1"/>
                          </a:solidFill>
                          <a:latin typeface="Arial" panose="020B0604020202020204" pitchFamily="34" charset="0"/>
                          <a:ea typeface="Calibri"/>
                          <a:cs typeface="Arial" panose="020B0604020202020204" pitchFamily="34" charset="0"/>
                        </a:rPr>
                        <a:t>income</a:t>
                      </a:r>
                      <a:r>
                        <a:rPr lang="sk-SK" sz="1400" b="0" dirty="0">
                          <a:solidFill>
                            <a:schemeClr val="tx1"/>
                          </a:solidFill>
                          <a:latin typeface="Arial" panose="020B0604020202020204" pitchFamily="34" charset="0"/>
                          <a:ea typeface="Calibri"/>
                          <a:cs typeface="Arial" panose="020B0604020202020204" pitchFamily="34" charset="0"/>
                        </a:rPr>
                        <a:t> to </a:t>
                      </a:r>
                      <a:r>
                        <a:rPr lang="sk-SK" sz="1400" b="0" dirty="0" err="1">
                          <a:solidFill>
                            <a:schemeClr val="tx1"/>
                          </a:solidFill>
                          <a:latin typeface="Arial" panose="020B0604020202020204" pitchFamily="34" charset="0"/>
                          <a:ea typeface="Calibri"/>
                          <a:cs typeface="Arial" panose="020B0604020202020204" pitchFamily="34" charset="0"/>
                        </a:rPr>
                        <a:t>credit</a:t>
                      </a:r>
                      <a:r>
                        <a:rPr lang="sk-SK" sz="1400" b="0" dirty="0">
                          <a:solidFill>
                            <a:schemeClr val="tx1"/>
                          </a:solidFill>
                          <a:latin typeface="Arial" panose="020B0604020202020204" pitchFamily="34" charset="0"/>
                          <a:ea typeface="Calibri"/>
                          <a:cs typeface="Arial" panose="020B0604020202020204" pitchFamily="34" charset="0"/>
                        </a:rPr>
                        <a:t> </a:t>
                      </a:r>
                      <a:r>
                        <a:rPr lang="sk-SK" sz="1400" b="0" dirty="0" err="1">
                          <a:solidFill>
                            <a:schemeClr val="tx1"/>
                          </a:solidFill>
                          <a:latin typeface="Arial" panose="020B0604020202020204" pitchFamily="34" charset="0"/>
                          <a:ea typeface="Calibri"/>
                          <a:cs typeface="Arial" panose="020B0604020202020204" pitchFamily="34" charset="0"/>
                        </a:rPr>
                        <a:t>side</a:t>
                      </a:r>
                      <a:r>
                        <a:rPr lang="sk-SK" sz="1400" b="0" dirty="0">
                          <a:solidFill>
                            <a:schemeClr val="tx1"/>
                          </a:solidFill>
                          <a:latin typeface="Arial" panose="020B0604020202020204" pitchFamily="34" charset="0"/>
                          <a:ea typeface="Calibri"/>
                          <a:cs typeface="Arial" panose="020B0604020202020204" pitchFamily="34" charset="0"/>
                        </a:rPr>
                        <a:t> of </a:t>
                      </a:r>
                      <a:r>
                        <a:rPr lang="sk-SK" sz="1400" b="0" dirty="0" err="1">
                          <a:solidFill>
                            <a:schemeClr val="tx1"/>
                          </a:solidFill>
                          <a:latin typeface="Arial" panose="020B0604020202020204" pitchFamily="34" charset="0"/>
                          <a:ea typeface="Calibri"/>
                          <a:cs typeface="Arial" panose="020B0604020202020204" pitchFamily="34" charset="0"/>
                        </a:rPr>
                        <a:t>Account</a:t>
                      </a:r>
                      <a:r>
                        <a:rPr lang="sk-SK" sz="1400" b="0" dirty="0">
                          <a:solidFill>
                            <a:schemeClr val="tx1"/>
                          </a:solidFill>
                          <a:latin typeface="Arial" panose="020B0604020202020204" pitchFamily="34" charset="0"/>
                          <a:ea typeface="Calibri"/>
                          <a:cs typeface="Arial" panose="020B0604020202020204" pitchFamily="34" charset="0"/>
                        </a:rPr>
                        <a:t> 702 – </a:t>
                      </a:r>
                      <a:r>
                        <a:rPr lang="sk-SK" sz="1400" dirty="0" err="1">
                          <a:latin typeface="Arial" panose="020B0604020202020204" pitchFamily="34" charset="0"/>
                          <a:ea typeface="Calibri"/>
                          <a:cs typeface="Arial" panose="020B0604020202020204" pitchFamily="34" charset="0"/>
                        </a:rPr>
                        <a:t>Closing</a:t>
                      </a:r>
                      <a:r>
                        <a:rPr lang="sk-SK" sz="1400" dirty="0">
                          <a:latin typeface="Arial" panose="020B0604020202020204" pitchFamily="34" charset="0"/>
                          <a:ea typeface="Calibri"/>
                          <a:cs typeface="Arial" panose="020B0604020202020204" pitchFamily="34" charset="0"/>
                        </a:rPr>
                        <a:t> </a:t>
                      </a:r>
                      <a:r>
                        <a:rPr lang="sk-SK" sz="1400" dirty="0" err="1">
                          <a:latin typeface="Arial" panose="020B0604020202020204" pitchFamily="34" charset="0"/>
                          <a:ea typeface="Calibri"/>
                          <a:cs typeface="Arial" panose="020B0604020202020204" pitchFamily="34" charset="0"/>
                        </a:rPr>
                        <a:t>balance</a:t>
                      </a:r>
                      <a:r>
                        <a:rPr lang="sk-SK" sz="1400" dirty="0">
                          <a:latin typeface="Arial" panose="020B0604020202020204" pitchFamily="34" charset="0"/>
                          <a:ea typeface="Calibri"/>
                          <a:cs typeface="Arial" panose="020B0604020202020204" pitchFamily="34" charset="0"/>
                        </a:rPr>
                        <a:t> </a:t>
                      </a:r>
                      <a:r>
                        <a:rPr lang="sk-SK" sz="1400" dirty="0" err="1">
                          <a:latin typeface="Arial" panose="020B0604020202020204" pitchFamily="34" charset="0"/>
                          <a:ea typeface="Calibri"/>
                          <a:cs typeface="Arial" panose="020B0604020202020204" pitchFamily="34" charset="0"/>
                        </a:rPr>
                        <a:t>sheet</a:t>
                      </a:r>
                      <a:r>
                        <a:rPr lang="sk-SK" sz="1400" dirty="0">
                          <a:latin typeface="Arial" panose="020B0604020202020204" pitchFamily="34" charset="0"/>
                          <a:ea typeface="Calibri"/>
                          <a:cs typeface="Arial" panose="020B0604020202020204" pitchFamily="34" charset="0"/>
                        </a:rPr>
                        <a:t> </a:t>
                      </a:r>
                      <a:r>
                        <a:rPr lang="sk-SK" sz="1400" dirty="0" err="1">
                          <a:latin typeface="Arial" panose="020B0604020202020204" pitchFamily="34" charset="0"/>
                          <a:ea typeface="Calibri"/>
                          <a:cs typeface="Arial" panose="020B0604020202020204" pitchFamily="34" charset="0"/>
                        </a:rPr>
                        <a:t>account</a:t>
                      </a:r>
                      <a:endParaRPr lang="sk-SK" sz="1400" dirty="0">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357626355"/>
                  </a:ext>
                </a:extLst>
              </a:tr>
            </a:tbl>
          </a:graphicData>
        </a:graphic>
      </p:graphicFrame>
    </p:spTree>
    <p:extLst>
      <p:ext uri="{BB962C8B-B14F-4D97-AF65-F5344CB8AC3E}">
        <p14:creationId xmlns:p14="http://schemas.microsoft.com/office/powerpoint/2010/main" val="1675277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70619" y="1556183"/>
            <a:ext cx="9794304" cy="1325563"/>
          </a:xfrm>
        </p:spPr>
        <p:txBody>
          <a:bodyPr/>
          <a:lstStyle/>
          <a:p>
            <a:pPr algn="l"/>
            <a:r>
              <a:rPr lang="sk-SK" dirty="0"/>
              <a:t>Agenda</a:t>
            </a:r>
          </a:p>
        </p:txBody>
      </p:sp>
      <p:sp>
        <p:nvSpPr>
          <p:cNvPr id="3" name="Zástupný objekt pre obsah 2"/>
          <p:cNvSpPr>
            <a:spLocks noGrp="1"/>
          </p:cNvSpPr>
          <p:nvPr>
            <p:ph idx="1"/>
          </p:nvPr>
        </p:nvSpPr>
        <p:spPr>
          <a:xfrm>
            <a:off x="1559496" y="2906756"/>
            <a:ext cx="10515600" cy="3791983"/>
          </a:xfrm>
        </p:spPr>
        <p:txBody>
          <a:bodyPr>
            <a:normAutofit/>
          </a:bodyPr>
          <a:lstStyle/>
          <a:p>
            <a:pPr>
              <a:lnSpc>
                <a:spcPct val="100000"/>
              </a:lnSpc>
            </a:pPr>
            <a:r>
              <a:rPr lang="sk-SK" sz="2400" dirty="0" err="1"/>
              <a:t>Explaining</a:t>
            </a:r>
            <a:r>
              <a:rPr lang="sk-SK" sz="2400" dirty="0"/>
              <a:t> </a:t>
            </a:r>
            <a:r>
              <a:rPr lang="sk-SK" sz="2400" dirty="0" err="1"/>
              <a:t>basic</a:t>
            </a:r>
            <a:r>
              <a:rPr lang="sk-SK" sz="2400" dirty="0"/>
              <a:t> </a:t>
            </a:r>
            <a:r>
              <a:rPr lang="sk-SK" sz="2400" dirty="0" err="1"/>
              <a:t>definitions</a:t>
            </a:r>
            <a:endParaRPr lang="sk-SK" sz="2400" dirty="0"/>
          </a:p>
          <a:p>
            <a:pPr>
              <a:lnSpc>
                <a:spcPct val="100000"/>
              </a:lnSpc>
            </a:pPr>
            <a:r>
              <a:rPr lang="sk-SK" sz="2400" dirty="0" err="1"/>
              <a:t>Classification</a:t>
            </a:r>
            <a:r>
              <a:rPr lang="sk-SK" sz="2400" dirty="0"/>
              <a:t> of </a:t>
            </a:r>
            <a:r>
              <a:rPr lang="sk-SK" sz="2400" dirty="0" err="1"/>
              <a:t>enterprises</a:t>
            </a:r>
            <a:r>
              <a:rPr lang="sk-SK" sz="2400" dirty="0"/>
              <a:t> </a:t>
            </a:r>
            <a:r>
              <a:rPr lang="sk-SK" sz="2400" dirty="0" err="1"/>
              <a:t>into</a:t>
            </a:r>
            <a:r>
              <a:rPr lang="sk-SK" sz="2400" dirty="0"/>
              <a:t> </a:t>
            </a:r>
            <a:r>
              <a:rPr lang="sk-SK" sz="2400" dirty="0" err="1"/>
              <a:t>size</a:t>
            </a:r>
            <a:r>
              <a:rPr lang="sk-SK" sz="2400" dirty="0"/>
              <a:t> </a:t>
            </a:r>
            <a:r>
              <a:rPr lang="sk-SK" sz="2400" dirty="0" err="1"/>
              <a:t>groups</a:t>
            </a:r>
            <a:endParaRPr lang="sk-SK" sz="2400" dirty="0"/>
          </a:p>
          <a:p>
            <a:pPr>
              <a:lnSpc>
                <a:spcPct val="100000"/>
              </a:lnSpc>
            </a:pPr>
            <a:r>
              <a:rPr lang="sk-SK" sz="2400" dirty="0" err="1"/>
              <a:t>Valuation</a:t>
            </a:r>
            <a:r>
              <a:rPr lang="sk-SK" sz="2400" dirty="0"/>
              <a:t> </a:t>
            </a:r>
            <a:r>
              <a:rPr lang="sk-SK" sz="2400" dirty="0" err="1"/>
              <a:t>methods</a:t>
            </a:r>
            <a:endParaRPr lang="sk-SK" sz="2400" dirty="0"/>
          </a:p>
          <a:p>
            <a:pPr>
              <a:lnSpc>
                <a:spcPct val="100000"/>
              </a:lnSpc>
            </a:pPr>
            <a:r>
              <a:rPr lang="sk-SK" sz="2400" dirty="0" err="1"/>
              <a:t>Tax</a:t>
            </a:r>
            <a:r>
              <a:rPr lang="sk-SK" sz="2400" dirty="0"/>
              <a:t> </a:t>
            </a:r>
            <a:r>
              <a:rPr lang="sk-SK" sz="2400" dirty="0" err="1"/>
              <a:t>legislation</a:t>
            </a:r>
            <a:endParaRPr lang="sk-SK" sz="2400" dirty="0"/>
          </a:p>
          <a:p>
            <a:pPr>
              <a:lnSpc>
                <a:spcPct val="100000"/>
              </a:lnSpc>
            </a:pPr>
            <a:r>
              <a:rPr lang="sk-SK" sz="2400" dirty="0" err="1"/>
              <a:t>Transformation</a:t>
            </a:r>
            <a:r>
              <a:rPr lang="sk-SK" sz="2400" dirty="0"/>
              <a:t> of </a:t>
            </a:r>
            <a:r>
              <a:rPr lang="sk-SK" sz="2400" dirty="0" err="1"/>
              <a:t>accounting</a:t>
            </a:r>
            <a:r>
              <a:rPr lang="sk-SK" sz="2400" dirty="0"/>
              <a:t> profit/</a:t>
            </a:r>
            <a:r>
              <a:rPr lang="sk-SK" sz="2400" dirty="0" err="1"/>
              <a:t>loss</a:t>
            </a:r>
            <a:r>
              <a:rPr lang="sk-SK" sz="2400" dirty="0"/>
              <a:t> </a:t>
            </a:r>
            <a:r>
              <a:rPr lang="sk-SK" sz="2400" dirty="0" err="1"/>
              <a:t>into</a:t>
            </a:r>
            <a:r>
              <a:rPr lang="sk-SK" sz="2400" dirty="0"/>
              <a:t> CIT </a:t>
            </a:r>
            <a:r>
              <a:rPr lang="sk-SK" sz="2400" dirty="0" err="1"/>
              <a:t>tax</a:t>
            </a:r>
            <a:r>
              <a:rPr lang="sk-SK" sz="2400" dirty="0"/>
              <a:t> base</a:t>
            </a:r>
          </a:p>
          <a:p>
            <a:pPr marL="0" indent="0">
              <a:lnSpc>
                <a:spcPct val="100000"/>
              </a:lnSpc>
              <a:buNone/>
            </a:pPr>
            <a:endParaRPr lang="sk-SK" sz="2400" dirty="0"/>
          </a:p>
          <a:p>
            <a:pPr>
              <a:lnSpc>
                <a:spcPct val="100000"/>
              </a:lnSpc>
            </a:pPr>
            <a:endParaRPr lang="sk-SK" sz="2400" dirty="0"/>
          </a:p>
          <a:p>
            <a:pPr>
              <a:lnSpc>
                <a:spcPct val="100000"/>
              </a:lnSpc>
            </a:pPr>
            <a:endParaRPr lang="sk-SK" sz="2400" dirty="0"/>
          </a:p>
        </p:txBody>
      </p:sp>
    </p:spTree>
    <p:extLst>
      <p:ext uri="{BB962C8B-B14F-4D97-AF65-F5344CB8AC3E}">
        <p14:creationId xmlns:p14="http://schemas.microsoft.com/office/powerpoint/2010/main" val="3907550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92013" y="347235"/>
            <a:ext cx="8712968" cy="1325563"/>
          </a:xfrm>
        </p:spPr>
        <p:txBody>
          <a:bodyPr>
            <a:normAutofit/>
          </a:bodyPr>
          <a:lstStyle/>
          <a:p>
            <a:pPr algn="l"/>
            <a:r>
              <a:rPr lang="sk-SK" altLang="sk-SK" sz="3000" dirty="0" err="1">
                <a:cs typeface="Times New Roman" panose="02020603050405020304" pitchFamily="18" charset="0"/>
              </a:rPr>
              <a:t>Transformation</a:t>
            </a:r>
            <a:r>
              <a:rPr lang="sk-SK" altLang="sk-SK" sz="3000" dirty="0">
                <a:cs typeface="Times New Roman" panose="02020603050405020304" pitchFamily="18" charset="0"/>
              </a:rPr>
              <a:t> of </a:t>
            </a:r>
            <a:r>
              <a:rPr lang="sk-SK" altLang="sk-SK" sz="3000" dirty="0" err="1">
                <a:cs typeface="Times New Roman" panose="02020603050405020304" pitchFamily="18" charset="0"/>
              </a:rPr>
              <a:t>accounting</a:t>
            </a:r>
            <a:r>
              <a:rPr lang="sk-SK" altLang="sk-SK" sz="3000" dirty="0">
                <a:cs typeface="Times New Roman" panose="02020603050405020304" pitchFamily="18" charset="0"/>
              </a:rPr>
              <a:t> profit/</a:t>
            </a:r>
            <a:r>
              <a:rPr lang="sk-SK" altLang="sk-SK" sz="3000" dirty="0" err="1">
                <a:cs typeface="Times New Roman" panose="02020603050405020304" pitchFamily="18" charset="0"/>
              </a:rPr>
              <a:t>loss</a:t>
            </a:r>
            <a:r>
              <a:rPr lang="sk-SK" altLang="sk-SK" sz="3000" dirty="0">
                <a:cs typeface="Times New Roman" panose="02020603050405020304" pitchFamily="18" charset="0"/>
              </a:rPr>
              <a:t> </a:t>
            </a:r>
            <a:r>
              <a:rPr lang="sk-SK" altLang="sk-SK" sz="3000" dirty="0" err="1">
                <a:cs typeface="Times New Roman" panose="02020603050405020304" pitchFamily="18" charset="0"/>
              </a:rPr>
              <a:t>into</a:t>
            </a:r>
            <a:r>
              <a:rPr lang="sk-SK" altLang="sk-SK" sz="3000" dirty="0">
                <a:cs typeface="Times New Roman" panose="02020603050405020304" pitchFamily="18" charset="0"/>
              </a:rPr>
              <a:t> CIT </a:t>
            </a:r>
            <a:r>
              <a:rPr lang="sk-SK" altLang="sk-SK" sz="3000" dirty="0" err="1">
                <a:cs typeface="Times New Roman" panose="02020603050405020304" pitchFamily="18" charset="0"/>
              </a:rPr>
              <a:t>tax</a:t>
            </a:r>
            <a:r>
              <a:rPr lang="sk-SK" altLang="sk-SK" sz="3000" dirty="0">
                <a:cs typeface="Times New Roman" panose="02020603050405020304" pitchFamily="18" charset="0"/>
              </a:rPr>
              <a:t> base</a:t>
            </a:r>
            <a:endParaRPr lang="sk-SK" sz="3000" dirty="0"/>
          </a:p>
        </p:txBody>
      </p:sp>
      <p:sp>
        <p:nvSpPr>
          <p:cNvPr id="10" name="Rectangle: Rounded Corners 9">
            <a:extLst>
              <a:ext uri="{FF2B5EF4-FFF2-40B4-BE49-F238E27FC236}">
                <a16:creationId xmlns:a16="http://schemas.microsoft.com/office/drawing/2014/main" id="{48BE9AD6-221D-4392-869C-7479B543B623}"/>
              </a:ext>
            </a:extLst>
          </p:cNvPr>
          <p:cNvSpPr/>
          <p:nvPr/>
        </p:nvSpPr>
        <p:spPr>
          <a:xfrm>
            <a:off x="2596389" y="1839739"/>
            <a:ext cx="1985342" cy="57606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spcBef>
                <a:spcPts val="1800"/>
              </a:spcBef>
              <a:spcAft>
                <a:spcPts val="1800"/>
              </a:spcAft>
            </a:pPr>
            <a:r>
              <a:rPr lang="sk-SK" b="1"/>
              <a:t>Economic result</a:t>
            </a:r>
            <a:endParaRPr lang="sk-SK" b="1" dirty="0"/>
          </a:p>
        </p:txBody>
      </p:sp>
      <p:sp>
        <p:nvSpPr>
          <p:cNvPr id="11" name="Rectangle: Rounded Corners 10">
            <a:extLst>
              <a:ext uri="{FF2B5EF4-FFF2-40B4-BE49-F238E27FC236}">
                <a16:creationId xmlns:a16="http://schemas.microsoft.com/office/drawing/2014/main" id="{62C098A3-B0CA-443D-9481-0E8DC6CFADBF}"/>
              </a:ext>
            </a:extLst>
          </p:cNvPr>
          <p:cNvSpPr/>
          <p:nvPr/>
        </p:nvSpPr>
        <p:spPr>
          <a:xfrm>
            <a:off x="2567608" y="3284984"/>
            <a:ext cx="1985342" cy="57606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spcBef>
                <a:spcPts val="1800"/>
              </a:spcBef>
              <a:spcAft>
                <a:spcPts val="1800"/>
              </a:spcAft>
            </a:pPr>
            <a:r>
              <a:rPr lang="sk-SK" dirty="0" err="1"/>
              <a:t>Adjusted</a:t>
            </a:r>
            <a:r>
              <a:rPr lang="sk-SK" dirty="0"/>
              <a:t> </a:t>
            </a:r>
            <a:r>
              <a:rPr lang="sk-SK" dirty="0" err="1"/>
              <a:t>tax</a:t>
            </a:r>
            <a:r>
              <a:rPr lang="sk-SK" dirty="0"/>
              <a:t> base</a:t>
            </a:r>
          </a:p>
        </p:txBody>
      </p:sp>
      <p:sp>
        <p:nvSpPr>
          <p:cNvPr id="12" name="Rectangle: Rounded Corners 11">
            <a:extLst>
              <a:ext uri="{FF2B5EF4-FFF2-40B4-BE49-F238E27FC236}">
                <a16:creationId xmlns:a16="http://schemas.microsoft.com/office/drawing/2014/main" id="{04B807D8-A1B2-4C33-8EE6-E0F5501133AF}"/>
              </a:ext>
            </a:extLst>
          </p:cNvPr>
          <p:cNvSpPr/>
          <p:nvPr/>
        </p:nvSpPr>
        <p:spPr>
          <a:xfrm>
            <a:off x="2567608" y="4267533"/>
            <a:ext cx="1985342" cy="57606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spcBef>
                <a:spcPts val="1800"/>
              </a:spcBef>
              <a:spcAft>
                <a:spcPts val="1800"/>
              </a:spcAft>
            </a:pPr>
            <a:r>
              <a:rPr lang="sk-SK" dirty="0"/>
              <a:t>+ </a:t>
            </a:r>
            <a:r>
              <a:rPr lang="sk-SK" dirty="0" err="1"/>
              <a:t>controlled</a:t>
            </a:r>
            <a:r>
              <a:rPr lang="sk-SK" dirty="0"/>
              <a:t> </a:t>
            </a:r>
            <a:r>
              <a:rPr lang="sk-SK" dirty="0" err="1"/>
              <a:t>transactions</a:t>
            </a:r>
            <a:endParaRPr lang="sk-SK" dirty="0"/>
          </a:p>
        </p:txBody>
      </p:sp>
      <p:sp>
        <p:nvSpPr>
          <p:cNvPr id="13" name="Rectangle: Rounded Corners 12">
            <a:extLst>
              <a:ext uri="{FF2B5EF4-FFF2-40B4-BE49-F238E27FC236}">
                <a16:creationId xmlns:a16="http://schemas.microsoft.com/office/drawing/2014/main" id="{447B4B16-E08D-4FB4-88C0-1C040587A029}"/>
              </a:ext>
            </a:extLst>
          </p:cNvPr>
          <p:cNvSpPr/>
          <p:nvPr/>
        </p:nvSpPr>
        <p:spPr>
          <a:xfrm>
            <a:off x="2596389" y="5280679"/>
            <a:ext cx="1985342" cy="57606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spcBef>
                <a:spcPts val="1800"/>
              </a:spcBef>
              <a:spcAft>
                <a:spcPts val="1800"/>
              </a:spcAft>
            </a:pPr>
            <a:r>
              <a:rPr lang="sk-SK" dirty="0" err="1"/>
              <a:t>Final</a:t>
            </a:r>
            <a:r>
              <a:rPr lang="sk-SK" dirty="0"/>
              <a:t> </a:t>
            </a:r>
            <a:r>
              <a:rPr lang="sk-SK" dirty="0" err="1"/>
              <a:t>tax</a:t>
            </a:r>
            <a:r>
              <a:rPr lang="sk-SK" dirty="0"/>
              <a:t> base</a:t>
            </a:r>
          </a:p>
        </p:txBody>
      </p:sp>
      <p:sp>
        <p:nvSpPr>
          <p:cNvPr id="14" name="Rectangle: Rounded Corners 13">
            <a:extLst>
              <a:ext uri="{FF2B5EF4-FFF2-40B4-BE49-F238E27FC236}">
                <a16:creationId xmlns:a16="http://schemas.microsoft.com/office/drawing/2014/main" id="{E97C2EFE-2398-4998-A6BC-DAA6A253FA56}"/>
              </a:ext>
            </a:extLst>
          </p:cNvPr>
          <p:cNvSpPr/>
          <p:nvPr/>
        </p:nvSpPr>
        <p:spPr>
          <a:xfrm>
            <a:off x="5653708" y="2285182"/>
            <a:ext cx="4114700" cy="423739"/>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spcBef>
                <a:spcPts val="1800"/>
              </a:spcBef>
              <a:spcAft>
                <a:spcPts val="1800"/>
              </a:spcAft>
            </a:pPr>
            <a:r>
              <a:rPr lang="sk-SK" dirty="0" err="1"/>
              <a:t>Items</a:t>
            </a:r>
            <a:r>
              <a:rPr lang="sk-SK" dirty="0"/>
              <a:t> </a:t>
            </a:r>
            <a:r>
              <a:rPr lang="sk-SK" dirty="0" err="1"/>
              <a:t>increasing</a:t>
            </a:r>
            <a:r>
              <a:rPr lang="sk-SK" dirty="0"/>
              <a:t> </a:t>
            </a:r>
            <a:r>
              <a:rPr lang="sk-SK" dirty="0" err="1"/>
              <a:t>tax</a:t>
            </a:r>
            <a:r>
              <a:rPr lang="sk-SK" dirty="0"/>
              <a:t> base</a:t>
            </a:r>
          </a:p>
        </p:txBody>
      </p:sp>
      <p:sp>
        <p:nvSpPr>
          <p:cNvPr id="15" name="Rectangle: Rounded Corners 14">
            <a:extLst>
              <a:ext uri="{FF2B5EF4-FFF2-40B4-BE49-F238E27FC236}">
                <a16:creationId xmlns:a16="http://schemas.microsoft.com/office/drawing/2014/main" id="{E173C0BE-A7E6-4B15-91D4-679FB44A85A9}"/>
              </a:ext>
            </a:extLst>
          </p:cNvPr>
          <p:cNvSpPr/>
          <p:nvPr/>
        </p:nvSpPr>
        <p:spPr>
          <a:xfrm>
            <a:off x="5653708" y="2780929"/>
            <a:ext cx="4114700" cy="423739"/>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spcBef>
                <a:spcPts val="1800"/>
              </a:spcBef>
              <a:spcAft>
                <a:spcPts val="1800"/>
              </a:spcAft>
            </a:pPr>
            <a:r>
              <a:rPr lang="sk-SK" dirty="0" err="1"/>
              <a:t>Items</a:t>
            </a:r>
            <a:r>
              <a:rPr lang="sk-SK" dirty="0"/>
              <a:t> </a:t>
            </a:r>
            <a:r>
              <a:rPr lang="sk-SK" dirty="0" err="1"/>
              <a:t>decreasing</a:t>
            </a:r>
            <a:r>
              <a:rPr lang="sk-SK" dirty="0"/>
              <a:t> </a:t>
            </a:r>
            <a:r>
              <a:rPr lang="sk-SK" dirty="0" err="1"/>
              <a:t>tax</a:t>
            </a:r>
            <a:r>
              <a:rPr lang="sk-SK" dirty="0"/>
              <a:t> base</a:t>
            </a:r>
          </a:p>
        </p:txBody>
      </p:sp>
      <p:sp>
        <p:nvSpPr>
          <p:cNvPr id="17" name="Rectangle: Rounded Corners 16">
            <a:extLst>
              <a:ext uri="{FF2B5EF4-FFF2-40B4-BE49-F238E27FC236}">
                <a16:creationId xmlns:a16="http://schemas.microsoft.com/office/drawing/2014/main" id="{E3F93D58-34F8-4CE2-8D2F-25824B686B9E}"/>
              </a:ext>
            </a:extLst>
          </p:cNvPr>
          <p:cNvSpPr/>
          <p:nvPr/>
        </p:nvSpPr>
        <p:spPr>
          <a:xfrm>
            <a:off x="6456040" y="3248888"/>
            <a:ext cx="1985342" cy="576064"/>
          </a:xfrm>
          <a:prstGeom prst="roundRect">
            <a:avLst/>
          </a:prstGeom>
          <a:ln w="19050">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spcBef>
                <a:spcPts val="1800"/>
              </a:spcBef>
              <a:spcAft>
                <a:spcPts val="1800"/>
              </a:spcAft>
            </a:pPr>
            <a:r>
              <a:rPr lang="sk-SK" dirty="0"/>
              <a:t>Profit / </a:t>
            </a:r>
            <a:r>
              <a:rPr lang="sk-SK" dirty="0" err="1"/>
              <a:t>Loss</a:t>
            </a:r>
            <a:endParaRPr lang="sk-SK" dirty="0"/>
          </a:p>
        </p:txBody>
      </p:sp>
      <p:sp>
        <p:nvSpPr>
          <p:cNvPr id="18" name="Rectangle: Rounded Corners 17">
            <a:extLst>
              <a:ext uri="{FF2B5EF4-FFF2-40B4-BE49-F238E27FC236}">
                <a16:creationId xmlns:a16="http://schemas.microsoft.com/office/drawing/2014/main" id="{8EE00543-4A30-44B0-BF02-007C6443824E}"/>
              </a:ext>
            </a:extLst>
          </p:cNvPr>
          <p:cNvSpPr/>
          <p:nvPr/>
        </p:nvSpPr>
        <p:spPr>
          <a:xfrm>
            <a:off x="6528048" y="5280679"/>
            <a:ext cx="2880320" cy="57606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spcBef>
                <a:spcPts val="1800"/>
              </a:spcBef>
              <a:spcAft>
                <a:spcPts val="1800"/>
              </a:spcAft>
            </a:pPr>
            <a:r>
              <a:rPr lang="sk-SK" dirty="0"/>
              <a:t>= </a:t>
            </a:r>
            <a:r>
              <a:rPr lang="sk-SK" dirty="0" err="1"/>
              <a:t>Tax</a:t>
            </a:r>
            <a:r>
              <a:rPr lang="sk-SK" dirty="0"/>
              <a:t> </a:t>
            </a:r>
            <a:r>
              <a:rPr lang="sk-SK" dirty="0" err="1"/>
              <a:t>Liability</a:t>
            </a:r>
            <a:r>
              <a:rPr lang="sk-SK" dirty="0"/>
              <a:t> (</a:t>
            </a:r>
            <a:r>
              <a:rPr lang="sk-SK" dirty="0" err="1"/>
              <a:t>tax</a:t>
            </a:r>
            <a:r>
              <a:rPr lang="sk-SK" dirty="0"/>
              <a:t> </a:t>
            </a:r>
            <a:r>
              <a:rPr lang="sk-SK" dirty="0" err="1"/>
              <a:t>payable</a:t>
            </a:r>
            <a:r>
              <a:rPr lang="sk-SK" dirty="0"/>
              <a:t>)</a:t>
            </a:r>
          </a:p>
        </p:txBody>
      </p:sp>
      <p:sp>
        <p:nvSpPr>
          <p:cNvPr id="19" name="Rectangle: Rounded Corners 18">
            <a:extLst>
              <a:ext uri="{FF2B5EF4-FFF2-40B4-BE49-F238E27FC236}">
                <a16:creationId xmlns:a16="http://schemas.microsoft.com/office/drawing/2014/main" id="{8634EDEC-3F5F-4119-A255-762B0C74D8A5}"/>
              </a:ext>
            </a:extLst>
          </p:cNvPr>
          <p:cNvSpPr/>
          <p:nvPr/>
        </p:nvSpPr>
        <p:spPr>
          <a:xfrm>
            <a:off x="4727848" y="5284500"/>
            <a:ext cx="1728192" cy="576064"/>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spcBef>
                <a:spcPts val="1800"/>
              </a:spcBef>
              <a:spcAft>
                <a:spcPts val="1800"/>
              </a:spcAft>
            </a:pPr>
            <a:r>
              <a:rPr lang="sk-SK" dirty="0"/>
              <a:t>x </a:t>
            </a:r>
            <a:r>
              <a:rPr lang="sk-SK" dirty="0" err="1"/>
              <a:t>Tax</a:t>
            </a:r>
            <a:r>
              <a:rPr lang="sk-SK" dirty="0"/>
              <a:t> rate</a:t>
            </a:r>
          </a:p>
        </p:txBody>
      </p:sp>
      <p:cxnSp>
        <p:nvCxnSpPr>
          <p:cNvPr id="21" name="Straight Arrow Connector 20">
            <a:extLst>
              <a:ext uri="{FF2B5EF4-FFF2-40B4-BE49-F238E27FC236}">
                <a16:creationId xmlns:a16="http://schemas.microsoft.com/office/drawing/2014/main" id="{FCFDEE2D-01D9-4E42-BDC3-936C5427EBFF}"/>
              </a:ext>
            </a:extLst>
          </p:cNvPr>
          <p:cNvCxnSpPr>
            <a:stCxn id="10" idx="2"/>
            <a:endCxn id="11" idx="0"/>
          </p:cNvCxnSpPr>
          <p:nvPr/>
        </p:nvCxnSpPr>
        <p:spPr>
          <a:xfrm flipH="1">
            <a:off x="3560279" y="2415804"/>
            <a:ext cx="0" cy="8691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F81E7564-0CEF-4798-91C7-25C0C7928231}"/>
              </a:ext>
            </a:extLst>
          </p:cNvPr>
          <p:cNvCxnSpPr>
            <a:stCxn id="11" idx="2"/>
            <a:endCxn id="12" idx="0"/>
          </p:cNvCxnSpPr>
          <p:nvPr/>
        </p:nvCxnSpPr>
        <p:spPr>
          <a:xfrm>
            <a:off x="3560279" y="3861049"/>
            <a:ext cx="0" cy="40648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A5F8D04E-E811-40E7-964D-84106B5FB8E7}"/>
              </a:ext>
            </a:extLst>
          </p:cNvPr>
          <p:cNvCxnSpPr>
            <a:stCxn id="12" idx="2"/>
            <a:endCxn id="13" idx="0"/>
          </p:cNvCxnSpPr>
          <p:nvPr/>
        </p:nvCxnSpPr>
        <p:spPr>
          <a:xfrm>
            <a:off x="3560279" y="4843597"/>
            <a:ext cx="0" cy="4370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E08891F-0524-4D10-AB43-20F78671AB47}"/>
              </a:ext>
            </a:extLst>
          </p:cNvPr>
          <p:cNvCxnSpPr>
            <a:stCxn id="14" idx="1"/>
          </p:cNvCxnSpPr>
          <p:nvPr/>
        </p:nvCxnSpPr>
        <p:spPr>
          <a:xfrm flipH="1">
            <a:off x="3560280" y="2497051"/>
            <a:ext cx="20934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EE5BF46-93E7-4FA1-9CD1-342FB1DD4E86}"/>
              </a:ext>
            </a:extLst>
          </p:cNvPr>
          <p:cNvCxnSpPr/>
          <p:nvPr/>
        </p:nvCxnSpPr>
        <p:spPr>
          <a:xfrm flipH="1">
            <a:off x="3560280" y="2996952"/>
            <a:ext cx="20934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50309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31504" y="1196752"/>
            <a:ext cx="9722296" cy="1325563"/>
          </a:xfrm>
        </p:spPr>
        <p:txBody>
          <a:bodyPr/>
          <a:lstStyle/>
          <a:p>
            <a:pPr algn="l"/>
            <a:r>
              <a:rPr lang="sk-SK" dirty="0" err="1">
                <a:cs typeface="Times New Roman" panose="02020603050405020304" pitchFamily="18" charset="0"/>
              </a:rPr>
              <a:t>Deductible</a:t>
            </a:r>
            <a:r>
              <a:rPr lang="sk-SK" dirty="0">
                <a:cs typeface="Times New Roman" panose="02020603050405020304" pitchFamily="18" charset="0"/>
              </a:rPr>
              <a:t> </a:t>
            </a:r>
            <a:r>
              <a:rPr lang="sk-SK" dirty="0" err="1">
                <a:cs typeface="Times New Roman" panose="02020603050405020304" pitchFamily="18" charset="0"/>
              </a:rPr>
              <a:t>items</a:t>
            </a:r>
            <a:endParaRPr lang="sk-SK" b="1" dirty="0">
              <a:cs typeface="Times New Roman" panose="02020603050405020304" pitchFamily="18" charset="0"/>
            </a:endParaRPr>
          </a:p>
        </p:txBody>
      </p:sp>
      <p:sp>
        <p:nvSpPr>
          <p:cNvPr id="3" name="Zástupný objekt pre obsah 2"/>
          <p:cNvSpPr>
            <a:spLocks noGrp="1"/>
          </p:cNvSpPr>
          <p:nvPr>
            <p:ph idx="1"/>
          </p:nvPr>
        </p:nvSpPr>
        <p:spPr>
          <a:xfrm>
            <a:off x="1631504" y="2384980"/>
            <a:ext cx="9722296" cy="3791983"/>
          </a:xfrm>
        </p:spPr>
        <p:txBody>
          <a:bodyPr>
            <a:normAutofit fontScale="62500" lnSpcReduction="20000"/>
          </a:bodyPr>
          <a:lstStyle/>
          <a:p>
            <a:pPr>
              <a:lnSpc>
                <a:spcPct val="120000"/>
              </a:lnSpc>
            </a:pPr>
            <a:r>
              <a:rPr lang="sk-SK" dirty="0" err="1">
                <a:cs typeface="Times New Roman" pitchFamily="18" charset="0"/>
              </a:rPr>
              <a:t>The</a:t>
            </a:r>
            <a:r>
              <a:rPr lang="sk-SK" dirty="0">
                <a:cs typeface="Times New Roman" pitchFamily="18" charset="0"/>
              </a:rPr>
              <a:t> </a:t>
            </a:r>
            <a:r>
              <a:rPr lang="sk-SK" dirty="0" err="1">
                <a:cs typeface="Times New Roman" pitchFamily="18" charset="0"/>
              </a:rPr>
              <a:t>sum</a:t>
            </a:r>
            <a:r>
              <a:rPr lang="sk-SK" dirty="0">
                <a:cs typeface="Times New Roman" pitchFamily="18" charset="0"/>
              </a:rPr>
              <a:t> of </a:t>
            </a:r>
            <a:r>
              <a:rPr lang="sk-SK" dirty="0" err="1">
                <a:cs typeface="Times New Roman" pitchFamily="18" charset="0"/>
              </a:rPr>
              <a:t>operating</a:t>
            </a:r>
            <a:r>
              <a:rPr lang="sk-SK" dirty="0">
                <a:cs typeface="Times New Roman" pitchFamily="18" charset="0"/>
              </a:rPr>
              <a:t> and </a:t>
            </a:r>
            <a:r>
              <a:rPr lang="sk-SK" dirty="0" err="1">
                <a:cs typeface="Times New Roman" pitchFamily="18" charset="0"/>
              </a:rPr>
              <a:t>financial</a:t>
            </a:r>
            <a:r>
              <a:rPr lang="sk-SK" dirty="0">
                <a:cs typeface="Times New Roman" pitchFamily="18" charset="0"/>
              </a:rPr>
              <a:t> </a:t>
            </a:r>
            <a:r>
              <a:rPr lang="sk-SK" dirty="0" err="1">
                <a:cs typeface="Times New Roman" pitchFamily="18" charset="0"/>
              </a:rPr>
              <a:t>activity</a:t>
            </a:r>
            <a:endParaRPr lang="sk-SK" dirty="0">
              <a:cs typeface="Times New Roman" pitchFamily="18" charset="0"/>
            </a:endParaRPr>
          </a:p>
          <a:p>
            <a:pPr>
              <a:lnSpc>
                <a:spcPct val="120000"/>
              </a:lnSpc>
            </a:pPr>
            <a:endParaRPr lang="sk-SK" b="1" dirty="0">
              <a:cs typeface="Times New Roman" pitchFamily="18" charset="0"/>
            </a:endParaRPr>
          </a:p>
          <a:p>
            <a:pPr>
              <a:lnSpc>
                <a:spcPct val="120000"/>
              </a:lnSpc>
            </a:pPr>
            <a:r>
              <a:rPr lang="sk-SK" b="1" dirty="0" err="1">
                <a:cs typeface="Times New Roman" pitchFamily="18" charset="0"/>
              </a:rPr>
              <a:t>Items</a:t>
            </a:r>
            <a:r>
              <a:rPr lang="sk-SK" b="1" dirty="0">
                <a:cs typeface="Times New Roman" pitchFamily="18" charset="0"/>
              </a:rPr>
              <a:t> </a:t>
            </a:r>
            <a:r>
              <a:rPr lang="sk-SK" b="1" dirty="0" err="1">
                <a:cs typeface="Times New Roman" pitchFamily="18" charset="0"/>
              </a:rPr>
              <a:t>increasing</a:t>
            </a:r>
            <a:r>
              <a:rPr lang="sk-SK" b="1" dirty="0">
                <a:cs typeface="Times New Roman" pitchFamily="18" charset="0"/>
              </a:rPr>
              <a:t> </a:t>
            </a:r>
            <a:r>
              <a:rPr lang="sk-SK" b="1" dirty="0" err="1">
                <a:cs typeface="Times New Roman" pitchFamily="18" charset="0"/>
              </a:rPr>
              <a:t>tax</a:t>
            </a:r>
            <a:r>
              <a:rPr lang="sk-SK" b="1" dirty="0">
                <a:cs typeface="Times New Roman" pitchFamily="18" charset="0"/>
              </a:rPr>
              <a:t> base</a:t>
            </a:r>
            <a:r>
              <a:rPr lang="sk-SK" dirty="0">
                <a:cs typeface="Times New Roman" pitchFamily="18" charset="0"/>
              </a:rPr>
              <a:t>: </a:t>
            </a:r>
            <a:r>
              <a:rPr lang="sk-SK" dirty="0" err="1">
                <a:cs typeface="Times New Roman" pitchFamily="18" charset="0"/>
              </a:rPr>
              <a:t>entertaiment</a:t>
            </a:r>
            <a:r>
              <a:rPr lang="sk-SK" dirty="0">
                <a:cs typeface="Times New Roman" pitchFamily="18" charset="0"/>
              </a:rPr>
              <a:t> </a:t>
            </a:r>
            <a:r>
              <a:rPr lang="sk-SK" dirty="0" err="1">
                <a:cs typeface="Times New Roman" pitchFamily="18" charset="0"/>
              </a:rPr>
              <a:t>expenses</a:t>
            </a:r>
            <a:r>
              <a:rPr lang="sk-SK" dirty="0">
                <a:cs typeface="Times New Roman" pitchFamily="18" charset="0"/>
              </a:rPr>
              <a:t>, </a:t>
            </a:r>
            <a:r>
              <a:rPr lang="sk-SK" dirty="0" err="1">
                <a:cs typeface="Times New Roman" pitchFamily="18" charset="0"/>
              </a:rPr>
              <a:t>deficits</a:t>
            </a:r>
            <a:r>
              <a:rPr lang="sk-SK" dirty="0">
                <a:cs typeface="Times New Roman" pitchFamily="18" charset="0"/>
              </a:rPr>
              <a:t> and </a:t>
            </a:r>
            <a:r>
              <a:rPr lang="sk-SK" dirty="0" err="1">
                <a:cs typeface="Times New Roman" pitchFamily="18" charset="0"/>
              </a:rPr>
              <a:t>damages</a:t>
            </a:r>
            <a:r>
              <a:rPr lang="sk-SK" dirty="0">
                <a:cs typeface="Times New Roman" pitchFamily="18" charset="0"/>
              </a:rPr>
              <a:t> in </a:t>
            </a:r>
            <a:r>
              <a:rPr lang="sk-SK" dirty="0" err="1">
                <a:cs typeface="Times New Roman" pitchFamily="18" charset="0"/>
              </a:rPr>
              <a:t>excess</a:t>
            </a:r>
            <a:r>
              <a:rPr lang="sk-SK" dirty="0">
                <a:cs typeface="Times New Roman" pitchFamily="18" charset="0"/>
              </a:rPr>
              <a:t> of </a:t>
            </a:r>
            <a:r>
              <a:rPr lang="sk-SK" dirty="0" err="1">
                <a:cs typeface="Times New Roman" pitchFamily="18" charset="0"/>
              </a:rPr>
              <a:t>the</a:t>
            </a:r>
            <a:r>
              <a:rPr lang="sk-SK" dirty="0">
                <a:cs typeface="Times New Roman" pitchFamily="18" charset="0"/>
              </a:rPr>
              <a:t> </a:t>
            </a:r>
            <a:r>
              <a:rPr lang="sk-SK" dirty="0" err="1">
                <a:cs typeface="Times New Roman" pitchFamily="18" charset="0"/>
              </a:rPr>
              <a:t>compensation</a:t>
            </a:r>
            <a:r>
              <a:rPr lang="sk-SK" dirty="0">
                <a:cs typeface="Times New Roman" pitchFamily="18" charset="0"/>
              </a:rPr>
              <a:t> </a:t>
            </a:r>
            <a:r>
              <a:rPr lang="sk-SK" dirty="0" err="1">
                <a:cs typeface="Times New Roman" pitchFamily="18" charset="0"/>
              </a:rPr>
              <a:t>received</a:t>
            </a:r>
            <a:r>
              <a:rPr lang="sk-SK" dirty="0">
                <a:cs typeface="Times New Roman" pitchFamily="18" charset="0"/>
              </a:rPr>
              <a:t>, </a:t>
            </a:r>
            <a:r>
              <a:rPr lang="sk-SK" dirty="0" err="1">
                <a:cs typeface="Times New Roman" pitchFamily="18" charset="0"/>
              </a:rPr>
              <a:t>expenses</a:t>
            </a:r>
            <a:r>
              <a:rPr lang="sk-SK" dirty="0">
                <a:cs typeface="Times New Roman" pitchFamily="18" charset="0"/>
              </a:rPr>
              <a:t> in </a:t>
            </a:r>
            <a:r>
              <a:rPr lang="sk-SK" dirty="0" err="1">
                <a:cs typeface="Times New Roman" pitchFamily="18" charset="0"/>
              </a:rPr>
              <a:t>excess</a:t>
            </a:r>
            <a:r>
              <a:rPr lang="sk-SK" dirty="0">
                <a:cs typeface="Times New Roman" pitchFamily="18" charset="0"/>
              </a:rPr>
              <a:t> of </a:t>
            </a:r>
            <a:r>
              <a:rPr lang="sk-SK" dirty="0" err="1">
                <a:cs typeface="Times New Roman" pitchFamily="18" charset="0"/>
              </a:rPr>
              <a:t>the</a:t>
            </a:r>
            <a:r>
              <a:rPr lang="sk-SK" dirty="0">
                <a:cs typeface="Times New Roman" pitchFamily="18" charset="0"/>
              </a:rPr>
              <a:t> </a:t>
            </a:r>
            <a:r>
              <a:rPr lang="sk-SK" dirty="0" err="1">
                <a:cs typeface="Times New Roman" pitchFamily="18" charset="0"/>
              </a:rPr>
              <a:t>statutory</a:t>
            </a:r>
            <a:r>
              <a:rPr lang="sk-SK" dirty="0">
                <a:cs typeface="Times New Roman" pitchFamily="18" charset="0"/>
              </a:rPr>
              <a:t> limit (</a:t>
            </a:r>
            <a:r>
              <a:rPr lang="sk-SK" dirty="0" err="1">
                <a:cs typeface="Times New Roman" pitchFamily="18" charset="0"/>
              </a:rPr>
              <a:t>such</a:t>
            </a:r>
            <a:r>
              <a:rPr lang="sk-SK" dirty="0">
                <a:cs typeface="Times New Roman" pitchFamily="18" charset="0"/>
              </a:rPr>
              <a:t> as </a:t>
            </a:r>
            <a:r>
              <a:rPr lang="sk-SK" dirty="0" err="1">
                <a:cs typeface="Times New Roman" pitchFamily="18" charset="0"/>
              </a:rPr>
              <a:t>meal</a:t>
            </a:r>
            <a:r>
              <a:rPr lang="sk-SK" dirty="0">
                <a:cs typeface="Times New Roman" pitchFamily="18" charset="0"/>
              </a:rPr>
              <a:t> </a:t>
            </a:r>
            <a:r>
              <a:rPr lang="sk-SK" dirty="0" err="1">
                <a:cs typeface="Times New Roman" pitchFamily="18" charset="0"/>
              </a:rPr>
              <a:t>vouchers</a:t>
            </a:r>
            <a:r>
              <a:rPr lang="sk-SK" dirty="0">
                <a:cs typeface="Times New Roman" pitchFamily="18" charset="0"/>
              </a:rPr>
              <a:t>)</a:t>
            </a:r>
          </a:p>
          <a:p>
            <a:pPr>
              <a:lnSpc>
                <a:spcPct val="120000"/>
              </a:lnSpc>
            </a:pPr>
            <a:endParaRPr lang="sk-SK" b="1" dirty="0">
              <a:cs typeface="Times New Roman" pitchFamily="18" charset="0"/>
            </a:endParaRPr>
          </a:p>
          <a:p>
            <a:pPr>
              <a:lnSpc>
                <a:spcPct val="120000"/>
              </a:lnSpc>
            </a:pPr>
            <a:r>
              <a:rPr lang="sk-SK" b="1" dirty="0" err="1">
                <a:cs typeface="Times New Roman" pitchFamily="18" charset="0"/>
              </a:rPr>
              <a:t>Items</a:t>
            </a:r>
            <a:r>
              <a:rPr lang="sk-SK" b="1" dirty="0">
                <a:cs typeface="Times New Roman" pitchFamily="18" charset="0"/>
              </a:rPr>
              <a:t> </a:t>
            </a:r>
            <a:r>
              <a:rPr lang="sk-SK" b="1" dirty="0" err="1">
                <a:cs typeface="Times New Roman" pitchFamily="18" charset="0"/>
              </a:rPr>
              <a:t>decreasing</a:t>
            </a:r>
            <a:r>
              <a:rPr lang="sk-SK" b="1" dirty="0">
                <a:cs typeface="Times New Roman" pitchFamily="18" charset="0"/>
              </a:rPr>
              <a:t> </a:t>
            </a:r>
            <a:r>
              <a:rPr lang="sk-SK" b="1" dirty="0" err="1">
                <a:cs typeface="Times New Roman" pitchFamily="18" charset="0"/>
              </a:rPr>
              <a:t>tax</a:t>
            </a:r>
            <a:r>
              <a:rPr lang="sk-SK" b="1" dirty="0">
                <a:cs typeface="Times New Roman" pitchFamily="18" charset="0"/>
              </a:rPr>
              <a:t> base: </a:t>
            </a:r>
            <a:r>
              <a:rPr lang="sk-SK" dirty="0" err="1">
                <a:cs typeface="Times New Roman" pitchFamily="18" charset="0"/>
              </a:rPr>
              <a:t>accrued</a:t>
            </a:r>
            <a:r>
              <a:rPr lang="sk-SK" dirty="0">
                <a:cs typeface="Times New Roman" pitchFamily="18" charset="0"/>
              </a:rPr>
              <a:t> </a:t>
            </a:r>
            <a:r>
              <a:rPr lang="sk-SK" dirty="0" err="1">
                <a:cs typeface="Times New Roman" pitchFamily="18" charset="0"/>
              </a:rPr>
              <a:t>income</a:t>
            </a:r>
            <a:r>
              <a:rPr lang="sk-SK" dirty="0">
                <a:cs typeface="Times New Roman" pitchFamily="18" charset="0"/>
              </a:rPr>
              <a:t> </a:t>
            </a:r>
            <a:r>
              <a:rPr lang="sk-SK" dirty="0" err="1">
                <a:cs typeface="Times New Roman" pitchFamily="18" charset="0"/>
              </a:rPr>
              <a:t>from</a:t>
            </a:r>
            <a:r>
              <a:rPr lang="sk-SK" dirty="0">
                <a:cs typeface="Times New Roman" pitchFamily="18" charset="0"/>
              </a:rPr>
              <a:t> </a:t>
            </a:r>
            <a:r>
              <a:rPr lang="sk-SK" dirty="0" err="1">
                <a:cs typeface="Times New Roman" pitchFamily="18" charset="0"/>
              </a:rPr>
              <a:t>other</a:t>
            </a:r>
            <a:r>
              <a:rPr lang="sk-SK" dirty="0">
                <a:cs typeface="Times New Roman" pitchFamily="18" charset="0"/>
              </a:rPr>
              <a:t> </a:t>
            </a:r>
            <a:r>
              <a:rPr lang="sk-SK" dirty="0" err="1">
                <a:cs typeface="Times New Roman" pitchFamily="18" charset="0"/>
              </a:rPr>
              <a:t>provisions</a:t>
            </a:r>
            <a:r>
              <a:rPr lang="sk-SK" dirty="0">
                <a:cs typeface="Times New Roman" pitchFamily="18" charset="0"/>
              </a:rPr>
              <a:t>, </a:t>
            </a:r>
            <a:r>
              <a:rPr lang="sk-SK" dirty="0" err="1">
                <a:cs typeface="Times New Roman" pitchFamily="18" charset="0"/>
              </a:rPr>
              <a:t>amortized</a:t>
            </a:r>
            <a:r>
              <a:rPr lang="sk-SK" dirty="0">
                <a:cs typeface="Times New Roman" pitchFamily="18" charset="0"/>
              </a:rPr>
              <a:t> </a:t>
            </a:r>
            <a:r>
              <a:rPr lang="sk-SK" dirty="0" err="1">
                <a:cs typeface="Times New Roman" pitchFamily="18" charset="0"/>
              </a:rPr>
              <a:t>loss</a:t>
            </a:r>
            <a:r>
              <a:rPr lang="sk-SK" dirty="0">
                <a:cs typeface="Times New Roman" pitchFamily="18" charset="0"/>
              </a:rPr>
              <a:t> </a:t>
            </a:r>
            <a:r>
              <a:rPr lang="sk-SK" dirty="0" err="1">
                <a:cs typeface="Times New Roman" pitchFamily="18" charset="0"/>
              </a:rPr>
              <a:t>within</a:t>
            </a:r>
            <a:r>
              <a:rPr lang="sk-SK" dirty="0">
                <a:cs typeface="Times New Roman" pitchFamily="18" charset="0"/>
              </a:rPr>
              <a:t> a maximum of </a:t>
            </a:r>
            <a:r>
              <a:rPr lang="sk-SK" dirty="0" err="1">
                <a:cs typeface="Times New Roman" pitchFamily="18" charset="0"/>
              </a:rPr>
              <a:t>five</a:t>
            </a:r>
            <a:r>
              <a:rPr lang="sk-SK" dirty="0">
                <a:cs typeface="Times New Roman" pitchFamily="18" charset="0"/>
              </a:rPr>
              <a:t> </a:t>
            </a:r>
            <a:r>
              <a:rPr lang="sk-SK" dirty="0" err="1">
                <a:cs typeface="Times New Roman" pitchFamily="18" charset="0"/>
              </a:rPr>
              <a:t>years</a:t>
            </a:r>
            <a:endParaRPr lang="sk-SK" dirty="0">
              <a:cs typeface="Times New Roman" pitchFamily="18" charset="0"/>
            </a:endParaRPr>
          </a:p>
          <a:p>
            <a:pPr>
              <a:lnSpc>
                <a:spcPct val="120000"/>
              </a:lnSpc>
            </a:pPr>
            <a:endParaRPr lang="sk-SK" dirty="0">
              <a:cs typeface="Times New Roman" pitchFamily="18" charset="0"/>
            </a:endParaRPr>
          </a:p>
          <a:p>
            <a:pPr>
              <a:lnSpc>
                <a:spcPct val="120000"/>
              </a:lnSpc>
            </a:pPr>
            <a:r>
              <a:rPr lang="sk-SK" dirty="0" err="1">
                <a:cs typeface="Times New Roman" pitchFamily="18" charset="0"/>
              </a:rPr>
              <a:t>Calculation</a:t>
            </a:r>
            <a:r>
              <a:rPr lang="sk-SK" dirty="0">
                <a:cs typeface="Times New Roman" pitchFamily="18" charset="0"/>
              </a:rPr>
              <a:t> of  </a:t>
            </a:r>
            <a:r>
              <a:rPr lang="sk-SK" b="1" dirty="0" err="1">
                <a:cs typeface="Times New Roman" pitchFamily="18" charset="0"/>
              </a:rPr>
              <a:t>tax</a:t>
            </a:r>
            <a:r>
              <a:rPr lang="sk-SK" b="1" dirty="0">
                <a:cs typeface="Times New Roman" pitchFamily="18" charset="0"/>
              </a:rPr>
              <a:t> base</a:t>
            </a:r>
            <a:endParaRPr lang="sk-SK" dirty="0">
              <a:cs typeface="Times New Roman" pitchFamily="18" charset="0"/>
            </a:endParaRPr>
          </a:p>
          <a:p>
            <a:pPr>
              <a:lnSpc>
                <a:spcPct val="120000"/>
              </a:lnSpc>
            </a:pPr>
            <a:endParaRPr lang="sk-SK" dirty="0"/>
          </a:p>
        </p:txBody>
      </p:sp>
    </p:spTree>
    <p:extLst>
      <p:ext uri="{BB962C8B-B14F-4D97-AF65-F5344CB8AC3E}">
        <p14:creationId xmlns:p14="http://schemas.microsoft.com/office/powerpoint/2010/main" val="3257450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52650" y="188640"/>
            <a:ext cx="7886700" cy="471586"/>
          </a:xfrm>
        </p:spPr>
        <p:txBody>
          <a:bodyPr>
            <a:noAutofit/>
          </a:bodyPr>
          <a:lstStyle/>
          <a:p>
            <a:r>
              <a:rPr lang="sk-SK" sz="3000" dirty="0" err="1">
                <a:cs typeface="Times New Roman" panose="02020603050405020304" pitchFamily="18" charset="0"/>
              </a:rPr>
              <a:t>Calculation</a:t>
            </a:r>
            <a:r>
              <a:rPr lang="sk-SK" sz="3000" dirty="0">
                <a:cs typeface="Times New Roman" panose="02020603050405020304" pitchFamily="18" charset="0"/>
              </a:rPr>
              <a:t> of </a:t>
            </a:r>
            <a:r>
              <a:rPr lang="sk-SK" sz="3000" dirty="0" err="1">
                <a:cs typeface="Times New Roman" panose="02020603050405020304" pitchFamily="18" charset="0"/>
              </a:rPr>
              <a:t>tax</a:t>
            </a:r>
            <a:r>
              <a:rPr lang="sk-SK" sz="3000" dirty="0">
                <a:cs typeface="Times New Roman" panose="02020603050405020304" pitchFamily="18" charset="0"/>
              </a:rPr>
              <a:t> base</a:t>
            </a:r>
            <a:endParaRPr lang="sk-SK" sz="3000" b="1" dirty="0">
              <a:cs typeface="Times New Roman" panose="02020603050405020304" pitchFamily="18" charset="0"/>
            </a:endParaRPr>
          </a:p>
        </p:txBody>
      </p:sp>
      <p:graphicFrame>
        <p:nvGraphicFramePr>
          <p:cNvPr id="7" name="Zástupný objekt pre obsah 6"/>
          <p:cNvGraphicFramePr>
            <a:graphicFrameLocks noGrp="1"/>
          </p:cNvGraphicFramePr>
          <p:nvPr>
            <p:ph idx="1"/>
            <p:extLst>
              <p:ext uri="{D42A27DB-BD31-4B8C-83A1-F6EECF244321}">
                <p14:modId xmlns:p14="http://schemas.microsoft.com/office/powerpoint/2010/main" val="4059030266"/>
              </p:ext>
            </p:extLst>
          </p:nvPr>
        </p:nvGraphicFramePr>
        <p:xfrm>
          <a:off x="1919534" y="677930"/>
          <a:ext cx="8496948" cy="5541233"/>
        </p:xfrm>
        <a:graphic>
          <a:graphicData uri="http://schemas.openxmlformats.org/drawingml/2006/table">
            <a:tbl>
              <a:tblPr firstRow="1" bandRow="1">
                <a:tableStyleId>{5C22544A-7EE6-4342-B048-85BDC9FD1C3A}</a:tableStyleId>
              </a:tblPr>
              <a:tblGrid>
                <a:gridCol w="3744418">
                  <a:extLst>
                    <a:ext uri="{9D8B030D-6E8A-4147-A177-3AD203B41FA5}">
                      <a16:colId xmlns:a16="http://schemas.microsoft.com/office/drawing/2014/main" val="2107122266"/>
                    </a:ext>
                  </a:extLst>
                </a:gridCol>
                <a:gridCol w="1512168">
                  <a:extLst>
                    <a:ext uri="{9D8B030D-6E8A-4147-A177-3AD203B41FA5}">
                      <a16:colId xmlns:a16="http://schemas.microsoft.com/office/drawing/2014/main" val="4042299481"/>
                    </a:ext>
                  </a:extLst>
                </a:gridCol>
                <a:gridCol w="1512168">
                  <a:extLst>
                    <a:ext uri="{9D8B030D-6E8A-4147-A177-3AD203B41FA5}">
                      <a16:colId xmlns:a16="http://schemas.microsoft.com/office/drawing/2014/main" val="1589975952"/>
                    </a:ext>
                  </a:extLst>
                </a:gridCol>
                <a:gridCol w="1728194">
                  <a:extLst>
                    <a:ext uri="{9D8B030D-6E8A-4147-A177-3AD203B41FA5}">
                      <a16:colId xmlns:a16="http://schemas.microsoft.com/office/drawing/2014/main" val="1931640191"/>
                    </a:ext>
                  </a:extLst>
                </a:gridCol>
              </a:tblGrid>
              <a:tr h="450193">
                <a:tc>
                  <a:txBody>
                    <a:bodyPr/>
                    <a:lstStyle/>
                    <a:p>
                      <a:pPr algn="ctr">
                        <a:lnSpc>
                          <a:spcPct val="100000"/>
                        </a:lnSpc>
                        <a:spcAft>
                          <a:spcPts val="0"/>
                        </a:spcAft>
                      </a:pPr>
                      <a:r>
                        <a:rPr lang="sk-SK" sz="1100" dirty="0" err="1">
                          <a:solidFill>
                            <a:schemeClr val="tx1"/>
                          </a:solidFill>
                          <a:effectLst/>
                          <a:latin typeface="Arial" panose="020B0604020202020204" pitchFamily="34" charset="0"/>
                          <a:cs typeface="Arial" panose="020B0604020202020204" pitchFamily="34" charset="0"/>
                        </a:rPr>
                        <a:t>Item</a:t>
                      </a:r>
                      <a:endParaRPr lang="sk-SK"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00000"/>
                        </a:lnSpc>
                        <a:spcAft>
                          <a:spcPts val="0"/>
                        </a:spcAft>
                      </a:pPr>
                      <a:r>
                        <a:rPr lang="sk-SK" sz="11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Increasing</a:t>
                      </a:r>
                      <a:r>
                        <a:rPr lang="sk-SK"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sk-SK" sz="11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tax</a:t>
                      </a:r>
                      <a:r>
                        <a:rPr lang="sk-SK"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 base</a:t>
                      </a: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00000"/>
                        </a:lnSpc>
                        <a:spcAft>
                          <a:spcPts val="0"/>
                        </a:spcAft>
                      </a:pPr>
                      <a:r>
                        <a:rPr lang="sk-SK" sz="1100" dirty="0" err="1">
                          <a:solidFill>
                            <a:schemeClr val="tx1"/>
                          </a:solidFill>
                          <a:effectLst/>
                          <a:latin typeface="Arial" panose="020B0604020202020204" pitchFamily="34" charset="0"/>
                          <a:cs typeface="Arial" panose="020B0604020202020204" pitchFamily="34" charset="0"/>
                        </a:rPr>
                        <a:t>Decreasing</a:t>
                      </a:r>
                      <a:r>
                        <a:rPr lang="sk-SK" sz="1100" dirty="0">
                          <a:solidFill>
                            <a:schemeClr val="tx1"/>
                          </a:solidFill>
                          <a:effectLst/>
                          <a:latin typeface="Arial" panose="020B0604020202020204" pitchFamily="34" charset="0"/>
                          <a:cs typeface="Arial" panose="020B0604020202020204" pitchFamily="34" charset="0"/>
                        </a:rPr>
                        <a:t> </a:t>
                      </a:r>
                      <a:r>
                        <a:rPr lang="sk-SK" sz="1100" dirty="0" err="1">
                          <a:solidFill>
                            <a:schemeClr val="tx1"/>
                          </a:solidFill>
                          <a:effectLst/>
                          <a:latin typeface="Arial" panose="020B0604020202020204" pitchFamily="34" charset="0"/>
                          <a:cs typeface="Arial" panose="020B0604020202020204" pitchFamily="34" charset="0"/>
                        </a:rPr>
                        <a:t>tax</a:t>
                      </a:r>
                      <a:r>
                        <a:rPr lang="sk-SK" sz="1100" dirty="0">
                          <a:solidFill>
                            <a:schemeClr val="tx1"/>
                          </a:solidFill>
                          <a:effectLst/>
                          <a:latin typeface="Arial" panose="020B0604020202020204" pitchFamily="34" charset="0"/>
                          <a:cs typeface="Arial" panose="020B0604020202020204" pitchFamily="34" charset="0"/>
                        </a:rPr>
                        <a:t> base</a:t>
                      </a:r>
                      <a:endParaRPr lang="sk-SK"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00000"/>
                        </a:lnSpc>
                        <a:spcAft>
                          <a:spcPts val="0"/>
                        </a:spcAft>
                      </a:pPr>
                      <a:r>
                        <a:rPr lang="sk-SK" sz="1100" dirty="0" err="1">
                          <a:solidFill>
                            <a:schemeClr val="tx1"/>
                          </a:solidFill>
                          <a:effectLst/>
                          <a:latin typeface="Arial" panose="020B0604020202020204" pitchFamily="34" charset="0"/>
                          <a:cs typeface="Arial" panose="020B0604020202020204" pitchFamily="34" charset="0"/>
                        </a:rPr>
                        <a:t>Tax</a:t>
                      </a:r>
                      <a:r>
                        <a:rPr lang="sk-SK" sz="1100" dirty="0">
                          <a:solidFill>
                            <a:schemeClr val="tx1"/>
                          </a:solidFill>
                          <a:effectLst/>
                          <a:latin typeface="Arial" panose="020B0604020202020204" pitchFamily="34" charset="0"/>
                          <a:cs typeface="Arial" panose="020B0604020202020204" pitchFamily="34" charset="0"/>
                        </a:rPr>
                        <a:t> base </a:t>
                      </a:r>
                      <a:r>
                        <a:rPr lang="sk-SK" sz="1100" dirty="0" err="1">
                          <a:solidFill>
                            <a:schemeClr val="tx1"/>
                          </a:solidFill>
                          <a:effectLst/>
                          <a:latin typeface="Arial" panose="020B0604020202020204" pitchFamily="34" charset="0"/>
                          <a:cs typeface="Arial" panose="020B0604020202020204" pitchFamily="34" charset="0"/>
                        </a:rPr>
                        <a:t>transformation</a:t>
                      </a:r>
                      <a:endParaRPr lang="sk-SK"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23076772"/>
                  </a:ext>
                </a:extLst>
              </a:tr>
              <a:tr h="307592">
                <a:tc>
                  <a:txBody>
                    <a:bodyPr/>
                    <a:lstStyle/>
                    <a:p>
                      <a:pPr>
                        <a:lnSpc>
                          <a:spcPct val="100000"/>
                        </a:lnSpc>
                        <a:spcAft>
                          <a:spcPts val="0"/>
                        </a:spcAft>
                      </a:pPr>
                      <a:r>
                        <a:rPr lang="sk-SK" sz="1100" dirty="0" err="1">
                          <a:effectLst/>
                          <a:latin typeface="Arial" panose="020B0604020202020204" pitchFamily="34" charset="0"/>
                          <a:ea typeface="Calibri" panose="020F0502020204030204" pitchFamily="34" charset="0"/>
                          <a:cs typeface="Arial" panose="020B0604020202020204" pitchFamily="34" charset="0"/>
                        </a:rPr>
                        <a:t>Accounting</a:t>
                      </a:r>
                      <a:r>
                        <a:rPr lang="sk-SK" sz="1100" dirty="0">
                          <a:effectLst/>
                          <a:latin typeface="Arial" panose="020B0604020202020204" pitchFamily="34" charset="0"/>
                          <a:ea typeface="Calibri" panose="020F0502020204030204" pitchFamily="34" charset="0"/>
                          <a:cs typeface="Arial" panose="020B0604020202020204" pitchFamily="34" charset="0"/>
                        </a:rPr>
                        <a:t> profit / </a:t>
                      </a:r>
                      <a:r>
                        <a:rPr lang="sk-SK" sz="1100" dirty="0" err="1">
                          <a:effectLst/>
                          <a:latin typeface="Arial" panose="020B0604020202020204" pitchFamily="34" charset="0"/>
                          <a:ea typeface="Calibri" panose="020F0502020204030204" pitchFamily="34" charset="0"/>
                          <a:cs typeface="Arial" panose="020B0604020202020204" pitchFamily="34" charset="0"/>
                        </a:rPr>
                        <a:t>loss</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endParaRPr lang="sk-SK" sz="1100" dirty="0">
                        <a:effectLst/>
                        <a:latin typeface="Arial" panose="020B060402020202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endParaRPr lang="sk-SK" sz="1100" dirty="0">
                        <a:effectLst/>
                        <a:latin typeface="Arial" panose="020B060402020202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b="1" dirty="0">
                          <a:effectLst/>
                          <a:latin typeface="Arial" panose="020B0604020202020204" pitchFamily="34" charset="0"/>
                          <a:cs typeface="Arial" panose="020B0604020202020204" pitchFamily="34" charset="0"/>
                        </a:rPr>
                        <a:t>+ 10 000</a:t>
                      </a:r>
                      <a:endParaRPr lang="sk-SK" sz="1100" b="1"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62967078"/>
                  </a:ext>
                </a:extLst>
              </a:tr>
              <a:tr h="307592">
                <a:tc>
                  <a:txBody>
                    <a:bodyPr/>
                    <a:lstStyle/>
                    <a:p>
                      <a:pPr>
                        <a:lnSpc>
                          <a:spcPct val="100000"/>
                        </a:lnSpc>
                        <a:spcAft>
                          <a:spcPts val="0"/>
                        </a:spcAft>
                      </a:pPr>
                      <a:r>
                        <a:rPr lang="sk-SK" sz="1100" dirty="0">
                          <a:effectLst/>
                          <a:latin typeface="Arial" panose="020B0604020202020204" pitchFamily="34" charset="0"/>
                          <a:cs typeface="Arial" panose="020B0604020202020204" pitchFamily="34" charset="0"/>
                        </a:rPr>
                        <a:t>551 - </a:t>
                      </a:r>
                      <a:r>
                        <a:rPr lang="en-US" sz="1100" dirty="0">
                          <a:effectLst/>
                          <a:latin typeface="Arial" panose="020B0604020202020204" pitchFamily="34" charset="0"/>
                          <a:cs typeface="Arial" panose="020B0604020202020204" pitchFamily="34" charset="0"/>
                        </a:rPr>
                        <a:t>Amortization of long-term intangible a</a:t>
                      </a:r>
                      <a:r>
                        <a:rPr lang="sk-SK" sz="1100" dirty="0" err="1">
                          <a:effectLst/>
                          <a:latin typeface="Arial" panose="020B0604020202020204" pitchFamily="34" charset="0"/>
                          <a:cs typeface="Arial" panose="020B0604020202020204" pitchFamily="34" charset="0"/>
                        </a:rPr>
                        <a:t>nd</a:t>
                      </a:r>
                      <a:r>
                        <a:rPr lang="sk-SK" sz="11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tangible assets</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endParaRPr lang="sk-SK" sz="1100" dirty="0">
                        <a:effectLst/>
                        <a:latin typeface="Arial" panose="020B060402020202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solidFill>
                            <a:schemeClr val="tx1"/>
                          </a:solidFill>
                          <a:effectLst/>
                          <a:latin typeface="Arial" panose="020B0604020202020204" pitchFamily="34" charset="0"/>
                          <a:cs typeface="Arial" panose="020B0604020202020204" pitchFamily="34" charset="0"/>
                        </a:rPr>
                        <a:t>500</a:t>
                      </a:r>
                      <a:endParaRPr lang="sk-SK"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-500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1744889"/>
                  </a:ext>
                </a:extLst>
              </a:tr>
              <a:tr h="391721">
                <a:tc>
                  <a:txBody>
                    <a:bodyPr/>
                    <a:lstStyle/>
                    <a:p>
                      <a:pPr>
                        <a:lnSpc>
                          <a:spcPct val="100000"/>
                        </a:lnSpc>
                        <a:spcAft>
                          <a:spcPts val="0"/>
                        </a:spcAft>
                      </a:pPr>
                      <a:r>
                        <a:rPr lang="sk-SK" sz="1100" dirty="0">
                          <a:effectLst/>
                          <a:latin typeface="Arial" panose="020B0604020202020204" pitchFamily="34" charset="0"/>
                          <a:cs typeface="Arial" panose="020B0604020202020204" pitchFamily="34" charset="0"/>
                        </a:rPr>
                        <a:t>547 – </a:t>
                      </a:r>
                      <a:r>
                        <a:rPr lang="sk-SK" sz="1100" dirty="0" err="1">
                          <a:effectLst/>
                          <a:latin typeface="Arial" panose="020B0604020202020204" pitchFamily="34" charset="0"/>
                          <a:cs typeface="Arial" panose="020B0604020202020204" pitchFamily="34" charset="0"/>
                        </a:rPr>
                        <a:t>Adjusting</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entry</a:t>
                      </a:r>
                      <a:r>
                        <a:rPr lang="sk-SK" sz="1100" dirty="0">
                          <a:effectLst/>
                          <a:latin typeface="Arial" panose="020B0604020202020204" pitchFamily="34" charset="0"/>
                          <a:cs typeface="Arial" panose="020B0604020202020204" pitchFamily="34" charset="0"/>
                        </a:rPr>
                        <a:t> to </a:t>
                      </a:r>
                      <a:r>
                        <a:rPr lang="sk-SK" sz="1100" dirty="0" err="1">
                          <a:effectLst/>
                          <a:latin typeface="Arial" panose="020B0604020202020204" pitchFamily="34" charset="0"/>
                          <a:cs typeface="Arial" panose="020B0604020202020204" pitchFamily="34" charset="0"/>
                        </a:rPr>
                        <a:t>receivables</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excess</a:t>
                      </a:r>
                      <a:r>
                        <a:rPr lang="sk-SK" sz="1100" dirty="0">
                          <a:effectLst/>
                          <a:latin typeface="Arial" panose="020B0604020202020204" pitchFamily="34" charset="0"/>
                          <a:cs typeface="Arial" panose="020B0604020202020204" pitchFamily="34" charset="0"/>
                        </a:rPr>
                        <a:t> of </a:t>
                      </a:r>
                      <a:r>
                        <a:rPr lang="sk-SK" sz="1100" dirty="0" err="1">
                          <a:effectLst/>
                          <a:latin typeface="Arial" panose="020B0604020202020204" pitchFamily="34" charset="0"/>
                          <a:cs typeface="Arial" panose="020B0604020202020204" pitchFamily="34" charset="0"/>
                        </a:rPr>
                        <a:t>statutory</a:t>
                      </a:r>
                      <a:r>
                        <a:rPr lang="sk-SK" sz="1100" dirty="0">
                          <a:effectLst/>
                          <a:latin typeface="Arial" panose="020B0604020202020204" pitchFamily="34" charset="0"/>
                          <a:cs typeface="Arial" panose="020B0604020202020204" pitchFamily="34" charset="0"/>
                        </a:rPr>
                        <a:t> limit</a:t>
                      </a:r>
                      <a:r>
                        <a:rPr lang="sk-SK" sz="1100" baseline="0" dirty="0">
                          <a:effectLst/>
                          <a:latin typeface="Arial" panose="020B0604020202020204" pitchFamily="34" charset="0"/>
                          <a:cs typeface="Arial" panose="020B0604020202020204" pitchFamily="34" charset="0"/>
                        </a:rPr>
                        <a:t>)</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endParaRPr lang="sk-SK" sz="1100" dirty="0">
                        <a:effectLst/>
                        <a:latin typeface="Arial" panose="020B060402020202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solidFill>
                            <a:schemeClr val="tx1"/>
                          </a:solidFill>
                          <a:effectLst/>
                          <a:latin typeface="Arial" panose="020B0604020202020204" pitchFamily="34" charset="0"/>
                          <a:cs typeface="Arial" panose="020B0604020202020204" pitchFamily="34" charset="0"/>
                        </a:rPr>
                        <a:t>200</a:t>
                      </a:r>
                      <a:endParaRPr lang="sk-SK"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-200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5796290"/>
                  </a:ext>
                </a:extLst>
              </a:tr>
              <a:tr h="391721">
                <a:tc>
                  <a:txBody>
                    <a:bodyPr/>
                    <a:lstStyle/>
                    <a:p>
                      <a:pPr>
                        <a:lnSpc>
                          <a:spcPct val="100000"/>
                        </a:lnSpc>
                        <a:spcAft>
                          <a:spcPts val="0"/>
                        </a:spcAft>
                      </a:pPr>
                      <a:r>
                        <a:rPr lang="sk-SK" sz="1100" dirty="0">
                          <a:effectLst/>
                          <a:latin typeface="Arial" panose="020B0604020202020204" pitchFamily="34" charset="0"/>
                          <a:cs typeface="Arial" panose="020B0604020202020204" pitchFamily="34" charset="0"/>
                        </a:rPr>
                        <a:t>553 –</a:t>
                      </a:r>
                      <a:r>
                        <a:rPr lang="sk-SK" sz="1100" dirty="0" err="1">
                          <a:effectLst/>
                          <a:latin typeface="Arial" panose="020B0604020202020204" pitchFamily="34" charset="0"/>
                          <a:cs typeface="Arial" panose="020B0604020202020204" pitchFamily="34" charset="0"/>
                        </a:rPr>
                        <a:t>Adjusting</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entry</a:t>
                      </a:r>
                      <a:r>
                        <a:rPr lang="sk-SK" sz="1100" dirty="0">
                          <a:effectLst/>
                          <a:latin typeface="Arial" panose="020B0604020202020204" pitchFamily="34" charset="0"/>
                          <a:cs typeface="Arial" panose="020B0604020202020204" pitchFamily="34" charset="0"/>
                        </a:rPr>
                        <a:t> to </a:t>
                      </a:r>
                      <a:r>
                        <a:rPr lang="sk-SK" sz="1100" dirty="0" err="1">
                          <a:effectLst/>
                          <a:latin typeface="Arial" panose="020B0604020202020204" pitchFamily="34" charset="0"/>
                          <a:cs typeface="Arial" panose="020B0604020202020204" pitchFamily="34" charset="0"/>
                        </a:rPr>
                        <a:t>long</a:t>
                      </a:r>
                      <a:r>
                        <a:rPr lang="sk-SK" sz="1100" dirty="0">
                          <a:effectLst/>
                          <a:latin typeface="Arial" panose="020B0604020202020204" pitchFamily="34" charset="0"/>
                          <a:cs typeface="Arial" panose="020B0604020202020204" pitchFamily="34" charset="0"/>
                        </a:rPr>
                        <a:t>-term </a:t>
                      </a:r>
                      <a:r>
                        <a:rPr lang="sk-SK" sz="1100" dirty="0" err="1">
                          <a:effectLst/>
                          <a:latin typeface="Arial" panose="020B0604020202020204" pitchFamily="34" charset="0"/>
                          <a:cs typeface="Arial" panose="020B0604020202020204" pitchFamily="34" charset="0"/>
                        </a:rPr>
                        <a:t>assets</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endParaRPr lang="sk-SK" sz="1100" dirty="0">
                        <a:effectLst/>
                        <a:latin typeface="Arial" panose="020B060402020202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solidFill>
                            <a:schemeClr val="tx1"/>
                          </a:solidFill>
                          <a:effectLst/>
                          <a:latin typeface="Arial" panose="020B0604020202020204" pitchFamily="34" charset="0"/>
                          <a:cs typeface="Arial" panose="020B0604020202020204" pitchFamily="34" charset="0"/>
                        </a:rPr>
                        <a:t>200</a:t>
                      </a:r>
                      <a:endParaRPr lang="sk-SK"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-200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7831753"/>
                  </a:ext>
                </a:extLst>
              </a:tr>
              <a:tr h="307592">
                <a:tc>
                  <a:txBody>
                    <a:bodyPr/>
                    <a:lstStyle/>
                    <a:p>
                      <a:pPr>
                        <a:lnSpc>
                          <a:spcPct val="100000"/>
                        </a:lnSpc>
                        <a:spcAft>
                          <a:spcPts val="0"/>
                        </a:spcAft>
                      </a:pPr>
                      <a:r>
                        <a:rPr lang="sk-SK" sz="1100" dirty="0">
                          <a:effectLst/>
                          <a:latin typeface="Arial" panose="020B0604020202020204" pitchFamily="34" charset="0"/>
                          <a:cs typeface="Arial" panose="020B0604020202020204" pitchFamily="34" charset="0"/>
                        </a:rPr>
                        <a:t>665 – </a:t>
                      </a:r>
                      <a:r>
                        <a:rPr lang="sk-SK" sz="1100" dirty="0" err="1">
                          <a:effectLst/>
                          <a:latin typeface="Arial" panose="020B0604020202020204" pitchFamily="34" charset="0"/>
                          <a:cs typeface="Arial" panose="020B0604020202020204" pitchFamily="34" charset="0"/>
                        </a:rPr>
                        <a:t>Revenues</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from</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long</a:t>
                      </a:r>
                      <a:r>
                        <a:rPr lang="sk-SK" sz="1100" dirty="0">
                          <a:effectLst/>
                          <a:latin typeface="Arial" panose="020B0604020202020204" pitchFamily="34" charset="0"/>
                          <a:cs typeface="Arial" panose="020B0604020202020204" pitchFamily="34" charset="0"/>
                        </a:rPr>
                        <a:t>-term </a:t>
                      </a:r>
                      <a:r>
                        <a:rPr lang="sk-SK" sz="1100" dirty="0" err="1">
                          <a:effectLst/>
                          <a:latin typeface="Arial" panose="020B0604020202020204" pitchFamily="34" charset="0"/>
                          <a:cs typeface="Arial" panose="020B0604020202020204" pitchFamily="34" charset="0"/>
                        </a:rPr>
                        <a:t>financial</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assets</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endParaRPr lang="sk-SK" sz="1100" dirty="0">
                        <a:effectLst/>
                        <a:latin typeface="Arial" panose="020B060402020202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solidFill>
                            <a:schemeClr val="tx1"/>
                          </a:solidFill>
                          <a:effectLst/>
                          <a:latin typeface="Arial" panose="020B0604020202020204" pitchFamily="34" charset="0"/>
                          <a:cs typeface="Arial" panose="020B0604020202020204" pitchFamily="34" charset="0"/>
                        </a:rPr>
                        <a:t>4 000</a:t>
                      </a:r>
                      <a:endParaRPr lang="sk-SK"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-4 000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9951302"/>
                  </a:ext>
                </a:extLst>
              </a:tr>
              <a:tr h="307592">
                <a:tc>
                  <a:txBody>
                    <a:bodyPr/>
                    <a:lstStyle/>
                    <a:p>
                      <a:pPr>
                        <a:lnSpc>
                          <a:spcPct val="100000"/>
                        </a:lnSpc>
                        <a:spcAft>
                          <a:spcPts val="0"/>
                        </a:spcAft>
                      </a:pPr>
                      <a:r>
                        <a:rPr lang="sk-SK" sz="1100" dirty="0">
                          <a:effectLst/>
                          <a:latin typeface="Arial" panose="020B0604020202020204" pitchFamily="34" charset="0"/>
                          <a:cs typeface="Arial" panose="020B0604020202020204" pitchFamily="34" charset="0"/>
                        </a:rPr>
                        <a:t>662 – </a:t>
                      </a:r>
                      <a:r>
                        <a:rPr lang="sk-SK" sz="1100" dirty="0" err="1">
                          <a:effectLst/>
                          <a:latin typeface="Arial" panose="020B0604020202020204" pitchFamily="34" charset="0"/>
                          <a:cs typeface="Arial" panose="020B0604020202020204" pitchFamily="34" charset="0"/>
                        </a:rPr>
                        <a:t>Interest</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received</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endParaRPr lang="sk-SK" sz="1100" dirty="0">
                        <a:effectLst/>
                        <a:latin typeface="Arial" panose="020B060402020202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solidFill>
                            <a:schemeClr val="tx1"/>
                          </a:solidFill>
                          <a:effectLst/>
                          <a:latin typeface="Arial" panose="020B0604020202020204" pitchFamily="34" charset="0"/>
                          <a:cs typeface="Arial" panose="020B0604020202020204" pitchFamily="34" charset="0"/>
                        </a:rPr>
                        <a:t>50</a:t>
                      </a:r>
                      <a:endParaRPr lang="sk-SK"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-50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0980410"/>
                  </a:ext>
                </a:extLst>
              </a:tr>
              <a:tr h="391721">
                <a:tc>
                  <a:txBody>
                    <a:bodyPr/>
                    <a:lstStyle/>
                    <a:p>
                      <a:pPr>
                        <a:lnSpc>
                          <a:spcPct val="100000"/>
                        </a:lnSpc>
                        <a:spcAft>
                          <a:spcPts val="0"/>
                        </a:spcAft>
                      </a:pPr>
                      <a:r>
                        <a:rPr lang="sk-SK" sz="1100" dirty="0">
                          <a:effectLst/>
                          <a:latin typeface="Arial" panose="020B0604020202020204" pitchFamily="34" charset="0"/>
                          <a:cs typeface="Arial" panose="020B0604020202020204" pitchFamily="34" charset="0"/>
                        </a:rPr>
                        <a:t>501- </a:t>
                      </a:r>
                      <a:r>
                        <a:rPr lang="sk-SK" sz="1100" dirty="0" err="1">
                          <a:effectLst/>
                          <a:latin typeface="Arial" panose="020B0604020202020204" pitchFamily="34" charset="0"/>
                          <a:cs typeface="Arial" panose="020B0604020202020204" pitchFamily="34" charset="0"/>
                        </a:rPr>
                        <a:t>Consumed</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material</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fuel</a:t>
                      </a:r>
                      <a:r>
                        <a:rPr lang="sk-SK" sz="1100" dirty="0">
                          <a:effectLst/>
                          <a:latin typeface="Arial" panose="020B0604020202020204" pitchFamily="34" charset="0"/>
                          <a:cs typeface="Arial" panose="020B0604020202020204" pitchFamily="34" charset="0"/>
                        </a:rPr>
                        <a:t> in </a:t>
                      </a:r>
                      <a:r>
                        <a:rPr lang="sk-SK" sz="1100" dirty="0" err="1">
                          <a:effectLst/>
                          <a:latin typeface="Arial" panose="020B0604020202020204" pitchFamily="34" charset="0"/>
                          <a:cs typeface="Arial" panose="020B0604020202020204" pitchFamily="34" charset="0"/>
                        </a:rPr>
                        <a:t>excess</a:t>
                      </a:r>
                      <a:r>
                        <a:rPr lang="sk-SK" sz="1100" dirty="0">
                          <a:effectLst/>
                          <a:latin typeface="Arial" panose="020B0604020202020204" pitchFamily="34" charset="0"/>
                          <a:cs typeface="Arial" panose="020B0604020202020204" pitchFamily="34" charset="0"/>
                        </a:rPr>
                        <a:t>) </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200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 </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+200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8518479"/>
                  </a:ext>
                </a:extLst>
              </a:tr>
              <a:tr h="307592">
                <a:tc>
                  <a:txBody>
                    <a:bodyPr/>
                    <a:lstStyle/>
                    <a:p>
                      <a:pPr>
                        <a:lnSpc>
                          <a:spcPct val="100000"/>
                        </a:lnSpc>
                        <a:spcAft>
                          <a:spcPts val="0"/>
                        </a:spcAft>
                      </a:pPr>
                      <a:r>
                        <a:rPr lang="sk-SK" sz="1100" dirty="0">
                          <a:effectLst/>
                          <a:latin typeface="Arial" panose="020B0604020202020204" pitchFamily="34" charset="0"/>
                          <a:cs typeface="Arial" panose="020B0604020202020204" pitchFamily="34" charset="0"/>
                        </a:rPr>
                        <a:t>512 – </a:t>
                      </a:r>
                      <a:r>
                        <a:rPr lang="sk-SK" sz="1100" dirty="0" err="1">
                          <a:effectLst/>
                          <a:latin typeface="Arial" panose="020B0604020202020204" pitchFamily="34" charset="0"/>
                          <a:cs typeface="Arial" panose="020B0604020202020204" pitchFamily="34" charset="0"/>
                        </a:rPr>
                        <a:t>Travel</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expenses</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abroad</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allowance</a:t>
                      </a:r>
                      <a:r>
                        <a:rPr lang="sk-SK" sz="1100" dirty="0">
                          <a:effectLst/>
                          <a:latin typeface="Arial" panose="020B0604020202020204" pitchFamily="34" charset="0"/>
                          <a:cs typeface="Arial" panose="020B0604020202020204" pitchFamily="34" charset="0"/>
                        </a:rPr>
                        <a:t>)</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400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 </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+400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8178302"/>
                  </a:ext>
                </a:extLst>
              </a:tr>
              <a:tr h="307592">
                <a:tc>
                  <a:txBody>
                    <a:bodyPr/>
                    <a:lstStyle/>
                    <a:p>
                      <a:pPr>
                        <a:lnSpc>
                          <a:spcPct val="100000"/>
                        </a:lnSpc>
                        <a:spcAft>
                          <a:spcPts val="0"/>
                        </a:spcAft>
                      </a:pPr>
                      <a:r>
                        <a:rPr lang="sk-SK" sz="1100" dirty="0">
                          <a:effectLst/>
                          <a:latin typeface="Arial" panose="020B0604020202020204" pitchFamily="34" charset="0"/>
                          <a:cs typeface="Arial" panose="020B0604020202020204" pitchFamily="34" charset="0"/>
                        </a:rPr>
                        <a:t>513 – </a:t>
                      </a:r>
                      <a:r>
                        <a:rPr lang="sk-SK" sz="1100" dirty="0" err="1">
                          <a:effectLst/>
                          <a:latin typeface="Arial" panose="020B0604020202020204" pitchFamily="34" charset="0"/>
                          <a:cs typeface="Arial" panose="020B0604020202020204" pitchFamily="34" charset="0"/>
                        </a:rPr>
                        <a:t>Representation</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expenses</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300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 </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+300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0030441"/>
                  </a:ext>
                </a:extLst>
              </a:tr>
              <a:tr h="307592">
                <a:tc>
                  <a:txBody>
                    <a:bodyPr/>
                    <a:lstStyle/>
                    <a:p>
                      <a:pPr>
                        <a:lnSpc>
                          <a:spcPct val="100000"/>
                        </a:lnSpc>
                        <a:spcAft>
                          <a:spcPts val="0"/>
                        </a:spcAft>
                      </a:pPr>
                      <a:r>
                        <a:rPr lang="sk-SK" sz="1100" dirty="0">
                          <a:effectLst/>
                          <a:latin typeface="Arial" panose="020B0604020202020204" pitchFamily="34" charset="0"/>
                          <a:cs typeface="Arial" panose="020B0604020202020204" pitchFamily="34" charset="0"/>
                        </a:rPr>
                        <a:t>543 - </a:t>
                      </a:r>
                      <a:r>
                        <a:rPr lang="sk-SK" sz="1100" dirty="0" err="1">
                          <a:effectLst/>
                          <a:latin typeface="Arial" panose="020B0604020202020204" pitchFamily="34" charset="0"/>
                          <a:cs typeface="Arial" panose="020B0604020202020204" pitchFamily="34" charset="0"/>
                        </a:rPr>
                        <a:t>Donations</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500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 </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+500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789106"/>
                  </a:ext>
                </a:extLst>
              </a:tr>
              <a:tr h="307592">
                <a:tc>
                  <a:txBody>
                    <a:bodyPr/>
                    <a:lstStyle/>
                    <a:p>
                      <a:pPr>
                        <a:lnSpc>
                          <a:spcPct val="100000"/>
                        </a:lnSpc>
                        <a:spcAft>
                          <a:spcPts val="0"/>
                        </a:spcAft>
                      </a:pPr>
                      <a:r>
                        <a:rPr lang="sk-SK" sz="1100" dirty="0">
                          <a:effectLst/>
                          <a:latin typeface="Arial" panose="020B0604020202020204" pitchFamily="34" charset="0"/>
                          <a:cs typeface="Arial" panose="020B0604020202020204" pitchFamily="34" charset="0"/>
                        </a:rPr>
                        <a:t>549 – </a:t>
                      </a:r>
                      <a:r>
                        <a:rPr lang="sk-SK" sz="1100" dirty="0" err="1">
                          <a:effectLst/>
                          <a:latin typeface="Arial" panose="020B0604020202020204" pitchFamily="34" charset="0"/>
                          <a:cs typeface="Arial" panose="020B0604020202020204" pitchFamily="34" charset="0"/>
                        </a:rPr>
                        <a:t>Deficits</a:t>
                      </a:r>
                      <a:r>
                        <a:rPr lang="sk-SK" sz="1100" dirty="0">
                          <a:effectLst/>
                          <a:latin typeface="Arial" panose="020B0604020202020204" pitchFamily="34" charset="0"/>
                          <a:cs typeface="Arial" panose="020B0604020202020204" pitchFamily="34" charset="0"/>
                        </a:rPr>
                        <a:t> and </a:t>
                      </a:r>
                      <a:r>
                        <a:rPr lang="sk-SK" sz="1100" dirty="0" err="1">
                          <a:effectLst/>
                          <a:latin typeface="Arial" panose="020B0604020202020204" pitchFamily="34" charset="0"/>
                          <a:cs typeface="Arial" panose="020B0604020202020204" pitchFamily="34" charset="0"/>
                        </a:rPr>
                        <a:t>damages</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3 000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 </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+3 000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11409918"/>
                  </a:ext>
                </a:extLst>
              </a:tr>
              <a:tr h="391721">
                <a:tc>
                  <a:txBody>
                    <a:bodyPr/>
                    <a:lstStyle/>
                    <a:p>
                      <a:pPr>
                        <a:lnSpc>
                          <a:spcPct val="100000"/>
                        </a:lnSpc>
                        <a:spcAft>
                          <a:spcPts val="0"/>
                        </a:spcAft>
                      </a:pPr>
                      <a:r>
                        <a:rPr lang="sk-SK" sz="1100" dirty="0">
                          <a:effectLst/>
                          <a:latin typeface="Arial" panose="020B0604020202020204" pitchFamily="34" charset="0"/>
                          <a:cs typeface="Arial" panose="020B0604020202020204" pitchFamily="34" charset="0"/>
                        </a:rPr>
                        <a:t>544 – </a:t>
                      </a:r>
                      <a:r>
                        <a:rPr lang="sk-SK" sz="1100" dirty="0" err="1">
                          <a:effectLst/>
                          <a:latin typeface="Arial" panose="020B0604020202020204" pitchFamily="34" charset="0"/>
                          <a:cs typeface="Arial" panose="020B0604020202020204" pitchFamily="34" charset="0"/>
                        </a:rPr>
                        <a:t>Contractual</a:t>
                      </a:r>
                      <a:r>
                        <a:rPr lang="sk-SK" sz="1100" dirty="0">
                          <a:effectLst/>
                          <a:latin typeface="Arial" panose="020B0604020202020204" pitchFamily="34" charset="0"/>
                          <a:cs typeface="Arial" panose="020B0604020202020204" pitchFamily="34" charset="0"/>
                        </a:rPr>
                        <a:t> fines, </a:t>
                      </a:r>
                      <a:r>
                        <a:rPr lang="sk-SK" sz="1100" dirty="0" err="1">
                          <a:effectLst/>
                          <a:latin typeface="Arial" panose="020B0604020202020204" pitchFamily="34" charset="0"/>
                          <a:cs typeface="Arial" panose="020B0604020202020204" pitchFamily="34" charset="0"/>
                        </a:rPr>
                        <a:t>penalties</a:t>
                      </a:r>
                      <a:r>
                        <a:rPr lang="sk-SK" sz="1100" dirty="0">
                          <a:effectLst/>
                          <a:latin typeface="Arial" panose="020B0604020202020204" pitchFamily="34" charset="0"/>
                          <a:cs typeface="Arial" panose="020B0604020202020204" pitchFamily="34" charset="0"/>
                        </a:rPr>
                        <a:t>, </a:t>
                      </a:r>
                      <a:r>
                        <a:rPr lang="sk-SK" sz="1100" dirty="0" err="1">
                          <a:effectLst/>
                          <a:latin typeface="Arial" panose="020B0604020202020204" pitchFamily="34" charset="0"/>
                          <a:cs typeface="Arial" panose="020B0604020202020204" pitchFamily="34" charset="0"/>
                        </a:rPr>
                        <a:t>interest</a:t>
                      </a:r>
                      <a:r>
                        <a:rPr lang="sk-SK" sz="1100" dirty="0">
                          <a:effectLst/>
                          <a:latin typeface="Arial" panose="020B0604020202020204" pitchFamily="34" charset="0"/>
                          <a:cs typeface="Arial" panose="020B0604020202020204" pitchFamily="34" charset="0"/>
                        </a:rPr>
                        <a:t> on late </a:t>
                      </a:r>
                      <a:r>
                        <a:rPr lang="sk-SK" sz="1100" dirty="0" err="1">
                          <a:effectLst/>
                          <a:latin typeface="Arial" panose="020B0604020202020204" pitchFamily="34" charset="0"/>
                          <a:cs typeface="Arial" panose="020B0604020202020204" pitchFamily="34" charset="0"/>
                        </a:rPr>
                        <a:t>payments</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7 000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sk-SK" sz="1100" dirty="0">
                          <a:effectLst/>
                          <a:latin typeface="Arial" panose="020B0604020202020204" pitchFamily="34" charset="0"/>
                          <a:cs typeface="Arial" panose="020B0604020202020204" pitchFamily="34" charset="0"/>
                        </a:rPr>
                        <a:t> </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0000"/>
                        </a:lnSpc>
                        <a:spcAft>
                          <a:spcPts val="0"/>
                        </a:spcAft>
                      </a:pPr>
                      <a:r>
                        <a:rPr lang="sk-SK" sz="1100" dirty="0">
                          <a:effectLst/>
                          <a:latin typeface="Arial" panose="020B0604020202020204" pitchFamily="34" charset="0"/>
                          <a:cs typeface="Arial" panose="020B0604020202020204" pitchFamily="34" charset="0"/>
                        </a:rPr>
                        <a:t>+7 000</a:t>
                      </a:r>
                      <a:endParaRPr lang="sk-SK" sz="1100"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8672132"/>
                  </a:ext>
                </a:extLst>
              </a:tr>
              <a:tr h="307592">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sk-SK" sz="1100" b="1" dirty="0" err="1">
                          <a:effectLst/>
                          <a:latin typeface="Arial" panose="020B0604020202020204" pitchFamily="34" charset="0"/>
                          <a:cs typeface="Arial" panose="020B0604020202020204" pitchFamily="34" charset="0"/>
                        </a:rPr>
                        <a:t>Adjusted</a:t>
                      </a:r>
                      <a:r>
                        <a:rPr lang="sk-SK" sz="1100" b="1" dirty="0">
                          <a:effectLst/>
                          <a:latin typeface="Arial" panose="020B0604020202020204" pitchFamily="34" charset="0"/>
                          <a:cs typeface="Arial" panose="020B0604020202020204" pitchFamily="34" charset="0"/>
                        </a:rPr>
                        <a:t> </a:t>
                      </a:r>
                      <a:r>
                        <a:rPr lang="sk-SK" sz="1100" b="1" dirty="0" err="1">
                          <a:effectLst/>
                          <a:latin typeface="Arial" panose="020B0604020202020204" pitchFamily="34" charset="0"/>
                          <a:cs typeface="Arial" panose="020B0604020202020204" pitchFamily="34" charset="0"/>
                        </a:rPr>
                        <a:t>tax</a:t>
                      </a:r>
                      <a:r>
                        <a:rPr lang="sk-SK" sz="1100" b="1" dirty="0">
                          <a:effectLst/>
                          <a:latin typeface="Arial" panose="020B0604020202020204" pitchFamily="34" charset="0"/>
                          <a:cs typeface="Arial" panose="020B0604020202020204" pitchFamily="34" charset="0"/>
                        </a:rPr>
                        <a:t> base (ATB)</a:t>
                      </a:r>
                      <a:endParaRPr lang="sk-SK" sz="1100" b="1"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lnSpc>
                          <a:spcPct val="100000"/>
                        </a:lnSpc>
                        <a:spcAft>
                          <a:spcPts val="0"/>
                        </a:spcAft>
                      </a:pPr>
                      <a:r>
                        <a:rPr lang="sk-SK" sz="1100" b="1" dirty="0">
                          <a:effectLst/>
                          <a:latin typeface="Arial" panose="020B0604020202020204" pitchFamily="34" charset="0"/>
                          <a:cs typeface="Arial" panose="020B0604020202020204" pitchFamily="34" charset="0"/>
                        </a:rPr>
                        <a:t>11 400</a:t>
                      </a:r>
                      <a:endParaRPr lang="sk-SK" sz="1100" b="1"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lnSpc>
                          <a:spcPct val="100000"/>
                        </a:lnSpc>
                        <a:spcAft>
                          <a:spcPts val="0"/>
                        </a:spcAft>
                      </a:pPr>
                      <a:r>
                        <a:rPr lang="sk-SK" sz="1100" b="1" dirty="0">
                          <a:effectLst/>
                          <a:latin typeface="Arial" panose="020B0604020202020204" pitchFamily="34" charset="0"/>
                          <a:cs typeface="Arial" panose="020B0604020202020204" pitchFamily="34" charset="0"/>
                        </a:rPr>
                        <a:t>4 950</a:t>
                      </a:r>
                      <a:endParaRPr lang="sk-SK" sz="1100" b="1"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lnSpc>
                          <a:spcPct val="100000"/>
                        </a:lnSpc>
                        <a:spcAft>
                          <a:spcPts val="0"/>
                        </a:spcAft>
                      </a:pPr>
                      <a:r>
                        <a:rPr lang="sk-SK" sz="1100" b="1" dirty="0">
                          <a:effectLst/>
                          <a:latin typeface="Arial" panose="020B0604020202020204" pitchFamily="34" charset="0"/>
                          <a:cs typeface="Arial" panose="020B0604020202020204" pitchFamily="34" charset="0"/>
                        </a:rPr>
                        <a:t>16 450</a:t>
                      </a:r>
                      <a:endParaRPr lang="sk-SK" sz="1100" b="1"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938348461"/>
                  </a:ext>
                </a:extLst>
              </a:tr>
              <a:tr h="307592">
                <a:tc>
                  <a:txBody>
                    <a:bodyPr/>
                    <a:lstStyle/>
                    <a:p>
                      <a:pPr>
                        <a:lnSpc>
                          <a:spcPct val="100000"/>
                        </a:lnSpc>
                        <a:spcAft>
                          <a:spcPts val="0"/>
                        </a:spcAft>
                      </a:pPr>
                      <a:r>
                        <a:rPr lang="sk-SK" sz="1100" b="1" dirty="0" err="1">
                          <a:effectLst/>
                          <a:latin typeface="Arial" panose="020B0604020202020204" pitchFamily="34" charset="0"/>
                          <a:ea typeface="Calibri" panose="020F0502020204030204" pitchFamily="34" charset="0"/>
                          <a:cs typeface="Arial" panose="020B0604020202020204" pitchFamily="34" charset="0"/>
                        </a:rPr>
                        <a:t>Tax</a:t>
                      </a:r>
                      <a:r>
                        <a:rPr lang="sk-SK" sz="1100" b="1" dirty="0">
                          <a:effectLst/>
                          <a:latin typeface="Arial" panose="020B0604020202020204" pitchFamily="34" charset="0"/>
                          <a:ea typeface="Calibri" panose="020F0502020204030204" pitchFamily="34" charset="0"/>
                          <a:cs typeface="Arial" panose="020B0604020202020204" pitchFamily="34" charset="0"/>
                        </a:rPr>
                        <a:t> to </a:t>
                      </a:r>
                      <a:r>
                        <a:rPr lang="sk-SK" sz="1100" b="1" dirty="0" err="1">
                          <a:effectLst/>
                          <a:latin typeface="Arial" panose="020B0604020202020204" pitchFamily="34" charset="0"/>
                          <a:ea typeface="Calibri" panose="020F0502020204030204" pitchFamily="34" charset="0"/>
                          <a:cs typeface="Arial" panose="020B0604020202020204" pitchFamily="34" charset="0"/>
                        </a:rPr>
                        <a:t>be</a:t>
                      </a:r>
                      <a:r>
                        <a:rPr lang="sk-SK" sz="1100" b="1" dirty="0">
                          <a:effectLst/>
                          <a:latin typeface="Arial" panose="020B0604020202020204" pitchFamily="34" charset="0"/>
                          <a:ea typeface="Calibri" panose="020F0502020204030204" pitchFamily="34" charset="0"/>
                          <a:cs typeface="Arial" panose="020B0604020202020204" pitchFamily="34" charset="0"/>
                        </a:rPr>
                        <a:t> </a:t>
                      </a:r>
                      <a:r>
                        <a:rPr lang="sk-SK" sz="1100" b="1" dirty="0" err="1">
                          <a:effectLst/>
                          <a:latin typeface="Arial" panose="020B0604020202020204" pitchFamily="34" charset="0"/>
                          <a:ea typeface="Calibri" panose="020F0502020204030204" pitchFamily="34" charset="0"/>
                          <a:cs typeface="Arial" panose="020B0604020202020204" pitchFamily="34" charset="0"/>
                        </a:rPr>
                        <a:t>paid</a:t>
                      </a:r>
                      <a:r>
                        <a:rPr lang="sk-SK" sz="1100" b="1" dirty="0">
                          <a:effectLst/>
                          <a:latin typeface="Arial" panose="020B0604020202020204" pitchFamily="34" charset="0"/>
                          <a:ea typeface="Calibri" panose="020F0502020204030204" pitchFamily="34" charset="0"/>
                          <a:cs typeface="Arial" panose="020B0604020202020204" pitchFamily="34" charset="0"/>
                        </a:rPr>
                        <a:t> 21% of ATB</a:t>
                      </a: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lnSpc>
                          <a:spcPct val="100000"/>
                        </a:lnSpc>
                        <a:spcAft>
                          <a:spcPts val="0"/>
                        </a:spcAft>
                      </a:pPr>
                      <a:r>
                        <a:rPr lang="sk-SK" sz="1100" b="1" dirty="0">
                          <a:effectLst/>
                          <a:latin typeface="Arial" panose="020B0604020202020204" pitchFamily="34" charset="0"/>
                          <a:cs typeface="Arial" panose="020B0604020202020204" pitchFamily="34" charset="0"/>
                        </a:rPr>
                        <a:t> </a:t>
                      </a:r>
                      <a:endParaRPr lang="sk-SK" sz="1100" b="1"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lnSpc>
                          <a:spcPct val="100000"/>
                        </a:lnSpc>
                        <a:spcAft>
                          <a:spcPts val="0"/>
                        </a:spcAft>
                      </a:pPr>
                      <a:r>
                        <a:rPr lang="sk-SK" sz="1100" b="1" dirty="0">
                          <a:effectLst/>
                          <a:latin typeface="Arial" panose="020B0604020202020204" pitchFamily="34" charset="0"/>
                          <a:cs typeface="Arial" panose="020B0604020202020204" pitchFamily="34" charset="0"/>
                        </a:rPr>
                        <a:t> </a:t>
                      </a:r>
                      <a:endParaRPr lang="sk-SK" sz="1100" b="1"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lnSpc>
                          <a:spcPct val="100000"/>
                        </a:lnSpc>
                        <a:spcAft>
                          <a:spcPts val="0"/>
                        </a:spcAft>
                      </a:pPr>
                      <a:r>
                        <a:rPr lang="sk-SK" sz="1100" b="1" dirty="0">
                          <a:effectLst/>
                          <a:latin typeface="Arial" panose="020B0604020202020204" pitchFamily="34" charset="0"/>
                          <a:cs typeface="Arial" panose="020B0604020202020204" pitchFamily="34" charset="0"/>
                        </a:rPr>
                        <a:t>3 454,50</a:t>
                      </a:r>
                      <a:endParaRPr lang="sk-SK" sz="1100" b="1" dirty="0">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437127859"/>
                  </a:ext>
                </a:extLst>
              </a:tr>
              <a:tr h="307592">
                <a:tc>
                  <a:txBody>
                    <a:bodyPr/>
                    <a:lstStyle/>
                    <a:p>
                      <a:r>
                        <a:rPr lang="sk-SK" sz="1100" b="1" kern="1200" dirty="0" err="1">
                          <a:solidFill>
                            <a:schemeClr val="dk1"/>
                          </a:solidFill>
                          <a:effectLst/>
                          <a:latin typeface="Arial" panose="020B0604020202020204" pitchFamily="34" charset="0"/>
                          <a:ea typeface="Calibri" panose="020F0502020204030204" pitchFamily="34" charset="0"/>
                          <a:cs typeface="Arial" panose="020B0604020202020204" pitchFamily="34" charset="0"/>
                        </a:rPr>
                        <a:t>Tax</a:t>
                      </a:r>
                      <a:r>
                        <a:rPr lang="sk-SK" sz="1100" b="1"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 </a:t>
                      </a:r>
                      <a:r>
                        <a:rPr lang="sk-SK" sz="1100" b="1" kern="1200" dirty="0" err="1">
                          <a:solidFill>
                            <a:schemeClr val="dk1"/>
                          </a:solidFill>
                          <a:effectLst/>
                          <a:latin typeface="Arial" panose="020B0604020202020204" pitchFamily="34" charset="0"/>
                          <a:ea typeface="Calibri" panose="020F0502020204030204" pitchFamily="34" charset="0"/>
                          <a:cs typeface="Arial" panose="020B0604020202020204" pitchFamily="34" charset="0"/>
                        </a:rPr>
                        <a:t>difference</a:t>
                      </a:r>
                      <a:endParaRPr lang="sk-SK" sz="1100" b="1"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sk-SK" sz="1100">
                        <a:latin typeface="Arial" panose="020B060402020202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sk-SK" sz="1100">
                        <a:latin typeface="Arial" panose="020B0604020202020204" pitchFamily="34" charset="0"/>
                        <a:cs typeface="Arial" panose="020B0604020202020204" pitchFamily="34" charset="0"/>
                      </a:endParaRP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r>
                        <a:rPr lang="sk-SK" sz="1100" b="0" kern="1200" dirty="0">
                          <a:solidFill>
                            <a:schemeClr val="dk1"/>
                          </a:solidFill>
                          <a:effectLst/>
                          <a:latin typeface="Arial" panose="020B0604020202020204" pitchFamily="34" charset="0"/>
                          <a:ea typeface="+mn-ea"/>
                          <a:cs typeface="Arial" panose="020B0604020202020204" pitchFamily="34" charset="0"/>
                        </a:rPr>
                        <a:t>3 454,50 – 2100 </a:t>
                      </a:r>
                      <a:r>
                        <a:rPr lang="sk-SK" sz="1100" b="1" kern="1200" dirty="0">
                          <a:solidFill>
                            <a:schemeClr val="dk1"/>
                          </a:solidFill>
                          <a:effectLst/>
                          <a:latin typeface="Arial" panose="020B0604020202020204" pitchFamily="34" charset="0"/>
                          <a:ea typeface="+mn-ea"/>
                          <a:cs typeface="Arial" panose="020B0604020202020204" pitchFamily="34" charset="0"/>
                        </a:rPr>
                        <a:t>=1 354,50</a:t>
                      </a:r>
                    </a:p>
                  </a:txBody>
                  <a:tcPr marL="42633" marR="42633" marT="21317" marB="213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4047572960"/>
                  </a:ext>
                </a:extLst>
              </a:tr>
            </a:tbl>
          </a:graphicData>
        </a:graphic>
      </p:graphicFrame>
    </p:spTree>
    <p:extLst>
      <p:ext uri="{BB962C8B-B14F-4D97-AF65-F5344CB8AC3E}">
        <p14:creationId xmlns:p14="http://schemas.microsoft.com/office/powerpoint/2010/main" val="1549274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8704" y="1052736"/>
            <a:ext cx="9865096" cy="1325563"/>
          </a:xfrm>
        </p:spPr>
        <p:txBody>
          <a:bodyPr/>
          <a:lstStyle/>
          <a:p>
            <a:pPr algn="l"/>
            <a:r>
              <a:rPr lang="sk-SK" dirty="0" err="1"/>
              <a:t>Bibliography</a:t>
            </a:r>
            <a:r>
              <a:rPr lang="sk-SK" dirty="0"/>
              <a:t> and </a:t>
            </a:r>
            <a:r>
              <a:rPr lang="sk-SK" dirty="0" err="1"/>
              <a:t>recommended</a:t>
            </a:r>
            <a:r>
              <a:rPr lang="sk-SK" dirty="0"/>
              <a:t> </a:t>
            </a:r>
            <a:r>
              <a:rPr lang="sk-SK" dirty="0" err="1"/>
              <a:t>references</a:t>
            </a:r>
            <a:endParaRPr lang="sk-SK" dirty="0"/>
          </a:p>
        </p:txBody>
      </p:sp>
      <p:sp>
        <p:nvSpPr>
          <p:cNvPr id="3" name="BlokTextu 2"/>
          <p:cNvSpPr txBox="1"/>
          <p:nvPr/>
        </p:nvSpPr>
        <p:spPr>
          <a:xfrm>
            <a:off x="1488704" y="2588265"/>
            <a:ext cx="9865096" cy="3416320"/>
          </a:xfrm>
          <a:prstGeom prst="rect">
            <a:avLst/>
          </a:prstGeom>
          <a:noFill/>
        </p:spPr>
        <p:txBody>
          <a:bodyPr wrap="square" rtlCol="0">
            <a:spAutoFit/>
          </a:bodyPr>
          <a:lstStyle/>
          <a:p>
            <a:r>
              <a:rPr lang="sk-SK" dirty="0" err="1">
                <a:latin typeface="Arial" panose="020B0604020202020204" pitchFamily="34" charset="0"/>
                <a:cs typeface="Arial" panose="020B0604020202020204" pitchFamily="34" charset="0"/>
              </a:rPr>
              <a:t>Recent</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legislation</a:t>
            </a:r>
            <a:r>
              <a:rPr lang="sk-SK" dirty="0">
                <a:latin typeface="Arial" panose="020B0604020202020204" pitchFamily="34" charset="0"/>
                <a:cs typeface="Arial" panose="020B0604020202020204" pitchFamily="34" charset="0"/>
              </a:rPr>
              <a:t> and </a:t>
            </a:r>
            <a:r>
              <a:rPr lang="sk-SK" dirty="0" err="1">
                <a:latin typeface="Arial" panose="020B0604020202020204" pitchFamily="34" charset="0"/>
                <a:cs typeface="Arial" panose="020B0604020202020204" pitchFamily="34" charset="0"/>
              </a:rPr>
              <a:t>laws</a:t>
            </a:r>
            <a:r>
              <a:rPr lang="sk-SK" dirty="0">
                <a:latin typeface="Arial" panose="020B0604020202020204" pitchFamily="34" charset="0"/>
                <a:cs typeface="Arial" panose="020B0604020202020204" pitchFamily="34" charset="0"/>
              </a:rPr>
              <a:t> in </a:t>
            </a:r>
            <a:r>
              <a:rPr lang="sk-SK" dirty="0" err="1">
                <a:latin typeface="Arial" panose="020B0604020202020204" pitchFamily="34" charset="0"/>
                <a:cs typeface="Arial" panose="020B0604020202020204" pitchFamily="34" charset="0"/>
              </a:rPr>
              <a:t>the</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accounting</a:t>
            </a:r>
            <a:r>
              <a:rPr lang="sk-SK" dirty="0">
                <a:latin typeface="Arial" panose="020B0604020202020204" pitchFamily="34" charset="0"/>
                <a:cs typeface="Arial" panose="020B0604020202020204" pitchFamily="34" charset="0"/>
              </a:rPr>
              <a:t> and </a:t>
            </a:r>
            <a:r>
              <a:rPr lang="sk-SK" dirty="0" err="1">
                <a:latin typeface="Arial" panose="020B0604020202020204" pitchFamily="34" charset="0"/>
                <a:cs typeface="Arial" panose="020B0604020202020204" pitchFamily="34" charset="0"/>
              </a:rPr>
              <a:t>tax</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area</a:t>
            </a:r>
            <a:r>
              <a:rPr lang="sk-SK" dirty="0">
                <a:latin typeface="Arial" panose="020B0604020202020204" pitchFamily="34" charset="0"/>
                <a:cs typeface="Arial" panose="020B0604020202020204" pitchFamily="34" charset="0"/>
              </a:rPr>
              <a:t>:</a:t>
            </a:r>
          </a:p>
          <a:p>
            <a:endParaRPr lang="sk-SK"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k-SK" dirty="0">
                <a:latin typeface="Arial" panose="020B0604020202020204" pitchFamily="34" charset="0"/>
                <a:cs typeface="Arial" panose="020B0604020202020204" pitchFamily="34" charset="0"/>
              </a:rPr>
              <a:t>T</a:t>
            </a:r>
            <a:r>
              <a:rPr lang="en-US" dirty="0">
                <a:latin typeface="Arial" panose="020B0604020202020204" pitchFamily="34" charset="0"/>
                <a:cs typeface="Arial" panose="020B0604020202020204" pitchFamily="34" charset="0"/>
              </a:rPr>
              <a:t>he Act No. 431/2002 Coll. on Accounting </a:t>
            </a:r>
            <a:r>
              <a:rPr lang="sk-SK" dirty="0">
                <a:latin typeface="Arial" panose="020B0604020202020204" pitchFamily="34" charset="0"/>
                <a:cs typeface="Arial" panose="020B0604020202020204" pitchFamily="34" charset="0"/>
              </a:rPr>
              <a:t>as</a:t>
            </a:r>
            <a:r>
              <a:rPr lang="en-US"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amended</a:t>
            </a:r>
            <a:r>
              <a:rPr lang="sk-SK" dirty="0">
                <a:latin typeface="Arial" panose="020B0604020202020204" pitchFamily="34" charset="0"/>
                <a:cs typeface="Arial" panose="020B0604020202020204" pitchFamily="34" charset="0"/>
              </a:rPr>
              <a:t> and on </a:t>
            </a:r>
            <a:r>
              <a:rPr lang="en-US" dirty="0">
                <a:latin typeface="Arial" panose="020B0604020202020204" pitchFamily="34" charset="0"/>
                <a:cs typeface="Arial" panose="020B0604020202020204" pitchFamily="34" charset="0"/>
              </a:rPr>
              <a:t>amendments </a:t>
            </a:r>
            <a:br>
              <a:rPr lang="sk-SK"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of some act</a:t>
            </a:r>
            <a:endParaRPr lang="sk-SK"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k-SK" dirty="0" err="1">
                <a:latin typeface="Arial" panose="020B0604020202020204" pitchFamily="34" charset="0"/>
                <a:cs typeface="Arial" panose="020B0604020202020204" pitchFamily="34" charset="0"/>
              </a:rPr>
              <a:t>The</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Act</a:t>
            </a:r>
            <a:r>
              <a:rPr lang="sk-SK" dirty="0">
                <a:latin typeface="Arial" panose="020B0604020202020204" pitchFamily="34" charset="0"/>
                <a:cs typeface="Arial" panose="020B0604020202020204" pitchFamily="34" charset="0"/>
              </a:rPr>
              <a:t> No. 595/2003 </a:t>
            </a:r>
            <a:r>
              <a:rPr lang="sk-SK" dirty="0" err="1">
                <a:latin typeface="Arial" panose="020B0604020202020204" pitchFamily="34" charset="0"/>
                <a:cs typeface="Arial" panose="020B0604020202020204" pitchFamily="34" charset="0"/>
              </a:rPr>
              <a:t>Coll</a:t>
            </a:r>
            <a:r>
              <a:rPr lang="sk-SK" dirty="0">
                <a:latin typeface="Arial" panose="020B0604020202020204" pitchFamily="34" charset="0"/>
                <a:cs typeface="Arial" panose="020B0604020202020204" pitchFamily="34" charset="0"/>
              </a:rPr>
              <a:t>. on </a:t>
            </a:r>
            <a:r>
              <a:rPr lang="sk-SK" dirty="0" err="1">
                <a:latin typeface="Arial" panose="020B0604020202020204" pitchFamily="34" charset="0"/>
                <a:cs typeface="Arial" panose="020B0604020202020204" pitchFamily="34" charset="0"/>
              </a:rPr>
              <a:t>Income</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Tax</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Act</a:t>
            </a:r>
            <a:r>
              <a:rPr lang="sk-SK"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a:t>
            </a:r>
            <a:r>
              <a:rPr lang="sk-SK" dirty="0">
                <a:latin typeface="Arial" panose="020B0604020202020204" pitchFamily="34" charset="0"/>
                <a:cs typeface="Arial" panose="020B0604020202020204" pitchFamily="34" charset="0"/>
              </a:rPr>
              <a:t>s </a:t>
            </a:r>
            <a:r>
              <a:rPr lang="sk-SK" dirty="0" err="1">
                <a:latin typeface="Arial" panose="020B0604020202020204" pitchFamily="34" charset="0"/>
                <a:cs typeface="Arial" panose="020B0604020202020204" pitchFamily="34" charset="0"/>
              </a:rPr>
              <a:t>amended</a:t>
            </a:r>
            <a:endParaRPr lang="sk-SK"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k-SK" dirty="0" err="1">
                <a:latin typeface="Arial" panose="020B0604020202020204" pitchFamily="34" charset="0"/>
                <a:cs typeface="Arial" panose="020B0604020202020204" pitchFamily="34" charset="0"/>
              </a:rPr>
              <a:t>The</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Act</a:t>
            </a:r>
            <a:r>
              <a:rPr lang="sk-SK" dirty="0">
                <a:latin typeface="Arial" panose="020B0604020202020204" pitchFamily="34" charset="0"/>
                <a:cs typeface="Arial" panose="020B0604020202020204" pitchFamily="34" charset="0"/>
              </a:rPr>
              <a:t> No. 222/2004 </a:t>
            </a:r>
            <a:r>
              <a:rPr lang="sk-SK" dirty="0" err="1">
                <a:latin typeface="Arial" panose="020B0604020202020204" pitchFamily="34" charset="0"/>
                <a:cs typeface="Arial" panose="020B0604020202020204" pitchFamily="34" charset="0"/>
              </a:rPr>
              <a:t>Coll</a:t>
            </a:r>
            <a:r>
              <a:rPr lang="sk-SK" dirty="0">
                <a:latin typeface="Arial" panose="020B0604020202020204" pitchFamily="34" charset="0"/>
                <a:cs typeface="Arial" panose="020B0604020202020204" pitchFamily="34" charset="0"/>
              </a:rPr>
              <a:t>. on </a:t>
            </a:r>
            <a:r>
              <a:rPr lang="sk-SK" dirty="0" err="1">
                <a:latin typeface="Arial" panose="020B0604020202020204" pitchFamily="34" charset="0"/>
                <a:cs typeface="Arial" panose="020B0604020202020204" pitchFamily="34" charset="0"/>
              </a:rPr>
              <a:t>Value</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Added</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Tax</a:t>
            </a:r>
            <a:r>
              <a:rPr lang="sk-SK"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a:t>
            </a:r>
            <a:r>
              <a:rPr lang="sk-SK" dirty="0">
                <a:latin typeface="Arial" panose="020B0604020202020204" pitchFamily="34" charset="0"/>
                <a:cs typeface="Arial" panose="020B0604020202020204" pitchFamily="34" charset="0"/>
              </a:rPr>
              <a:t>s </a:t>
            </a:r>
            <a:r>
              <a:rPr lang="sk-SK" dirty="0" err="1">
                <a:latin typeface="Arial" panose="020B0604020202020204" pitchFamily="34" charset="0"/>
                <a:cs typeface="Arial" panose="020B0604020202020204" pitchFamily="34" charset="0"/>
              </a:rPr>
              <a:t>amended</a:t>
            </a:r>
            <a:r>
              <a:rPr lang="sk-SK"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Measure of the Ministry of Finance of the Slovak Republic No. 23054/2002-92, </a:t>
            </a:r>
            <a:r>
              <a:rPr lang="sk-SK" dirty="0">
                <a:latin typeface="Arial" panose="020B0604020202020204" pitchFamily="34" charset="0"/>
                <a:cs typeface="Arial" panose="020B0604020202020204" pitchFamily="34" charset="0"/>
              </a:rPr>
              <a:t>o</a:t>
            </a:r>
            <a:r>
              <a:rPr lang="en-US" dirty="0">
                <a:latin typeface="Arial" panose="020B0604020202020204" pitchFamily="34" charset="0"/>
                <a:cs typeface="Arial" panose="020B0604020202020204" pitchFamily="34" charset="0"/>
              </a:rPr>
              <a:t>n stipulation of details of accounting procedures and framework chart of accounts for entrepreneurs</a:t>
            </a:r>
            <a:endParaRPr lang="sk-SK"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Measure of the Ministry of Finance of the Slovak Republic of 16 December 2002 No. </a:t>
            </a:r>
            <a:r>
              <a:rPr lang="sk-SK" dirty="0">
                <a:latin typeface="Arial" panose="020B0604020202020204" pitchFamily="34" charset="0"/>
                <a:cs typeface="Arial" panose="020B0604020202020204" pitchFamily="34" charset="0"/>
              </a:rPr>
              <a:t>4455/2003-92</a:t>
            </a:r>
            <a:r>
              <a:rPr lang="en-US"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which</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stipulated</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the</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details</a:t>
            </a:r>
            <a:r>
              <a:rPr lang="sk-SK" dirty="0">
                <a:latin typeface="Arial" panose="020B0604020202020204" pitchFamily="34" charset="0"/>
                <a:cs typeface="Arial" panose="020B0604020202020204" pitchFamily="34" charset="0"/>
              </a:rPr>
              <a:t> of </a:t>
            </a:r>
            <a:r>
              <a:rPr lang="sk-SK" dirty="0" err="1">
                <a:latin typeface="Arial" panose="020B0604020202020204" pitchFamily="34" charset="0"/>
                <a:cs typeface="Arial" panose="020B0604020202020204" pitchFamily="34" charset="0"/>
              </a:rPr>
              <a:t>the</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layout</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designation</a:t>
            </a:r>
            <a:r>
              <a:rPr lang="sk-SK" dirty="0">
                <a:latin typeface="Arial" panose="020B0604020202020204" pitchFamily="34" charset="0"/>
                <a:cs typeface="Arial" panose="020B0604020202020204" pitchFamily="34" charset="0"/>
              </a:rPr>
              <a:t> and </a:t>
            </a:r>
            <a:r>
              <a:rPr lang="sk-SK" dirty="0" err="1">
                <a:latin typeface="Arial" panose="020B0604020202020204" pitchFamily="34" charset="0"/>
                <a:cs typeface="Arial" panose="020B0604020202020204" pitchFamily="34" charset="0"/>
              </a:rPr>
              <a:t>content</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specification</a:t>
            </a:r>
            <a:r>
              <a:rPr lang="sk-SK" dirty="0">
                <a:latin typeface="Arial" panose="020B0604020202020204" pitchFamily="34" charset="0"/>
                <a:cs typeface="Arial" panose="020B0604020202020204" pitchFamily="34" charset="0"/>
              </a:rPr>
              <a:t> of </a:t>
            </a:r>
            <a:r>
              <a:rPr lang="sk-SK" dirty="0" err="1">
                <a:latin typeface="Arial" panose="020B0604020202020204" pitchFamily="34" charset="0"/>
                <a:cs typeface="Arial" panose="020B0604020202020204" pitchFamily="34" charset="0"/>
              </a:rPr>
              <a:t>individual</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financial</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statements</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items</a:t>
            </a:r>
            <a:r>
              <a:rPr lang="sk-SK" dirty="0">
                <a:latin typeface="Arial" panose="020B0604020202020204" pitchFamily="34" charset="0"/>
                <a:cs typeface="Arial" panose="020B0604020202020204" pitchFamily="34" charset="0"/>
              </a:rPr>
              <a:t> and </a:t>
            </a:r>
            <a:r>
              <a:rPr lang="sk-SK" dirty="0" err="1">
                <a:latin typeface="Arial" panose="020B0604020202020204" pitchFamily="34" charset="0"/>
                <a:cs typeface="Arial" panose="020B0604020202020204" pitchFamily="34" charset="0"/>
              </a:rPr>
              <a:t>the</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scope</a:t>
            </a:r>
            <a:r>
              <a:rPr lang="sk-SK" dirty="0">
                <a:latin typeface="Arial" panose="020B0604020202020204" pitchFamily="34" charset="0"/>
                <a:cs typeface="Arial" panose="020B0604020202020204" pitchFamily="34" charset="0"/>
              </a:rPr>
              <a:t> of </a:t>
            </a:r>
            <a:r>
              <a:rPr lang="sk-SK" dirty="0" err="1">
                <a:latin typeface="Arial" panose="020B0604020202020204" pitchFamily="34" charset="0"/>
                <a:cs typeface="Arial" panose="020B0604020202020204" pitchFamily="34" charset="0"/>
              </a:rPr>
              <a:t>disclosure</a:t>
            </a:r>
            <a:r>
              <a:rPr lang="sk-SK" dirty="0">
                <a:latin typeface="Arial" panose="020B0604020202020204" pitchFamily="34" charset="0"/>
                <a:cs typeface="Arial" panose="020B0604020202020204" pitchFamily="34" charset="0"/>
              </a:rPr>
              <a:t> of </a:t>
            </a:r>
            <a:r>
              <a:rPr lang="sk-SK" dirty="0" err="1">
                <a:latin typeface="Arial" panose="020B0604020202020204" pitchFamily="34" charset="0"/>
                <a:cs typeface="Arial" panose="020B0604020202020204" pitchFamily="34" charset="0"/>
              </a:rPr>
              <a:t>individual</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financial</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statement</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data</a:t>
            </a:r>
            <a:r>
              <a:rPr lang="sk-SK" dirty="0">
                <a:latin typeface="Arial" panose="020B0604020202020204" pitchFamily="34" charset="0"/>
                <a:cs typeface="Arial" panose="020B0604020202020204" pitchFamily="34" charset="0"/>
              </a:rPr>
              <a:t> by </a:t>
            </a:r>
            <a:r>
              <a:rPr lang="sk-SK" dirty="0" err="1">
                <a:latin typeface="Arial" panose="020B0604020202020204" pitchFamily="34" charset="0"/>
                <a:cs typeface="Arial" panose="020B0604020202020204" pitchFamily="34" charset="0"/>
              </a:rPr>
              <a:t>entrepreneurs</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using</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the</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accrual</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accounting</a:t>
            </a:r>
            <a:r>
              <a:rPr lang="sk-SK" dirty="0">
                <a:latin typeface="Arial" panose="020B0604020202020204" pitchFamily="34" charset="0"/>
                <a:cs typeface="Arial" panose="020B0604020202020204" pitchFamily="34" charset="0"/>
              </a:rPr>
              <a:t> </a:t>
            </a:r>
            <a:r>
              <a:rPr lang="sk-SK" dirty="0" err="1">
                <a:latin typeface="Arial" panose="020B0604020202020204" pitchFamily="34" charset="0"/>
                <a:cs typeface="Arial" panose="020B0604020202020204" pitchFamily="34" charset="0"/>
              </a:rPr>
              <a:t>system</a:t>
            </a:r>
            <a:r>
              <a:rPr lang="sk-SK" dirty="0">
                <a:latin typeface="Arial" panose="020B0604020202020204" pitchFamily="34" charset="0"/>
                <a:cs typeface="Arial" panose="020B0604020202020204" pitchFamily="34" charset="0"/>
              </a:rPr>
              <a:t> as </a:t>
            </a:r>
            <a:r>
              <a:rPr lang="sk-SK" dirty="0" err="1">
                <a:latin typeface="Arial" panose="020B0604020202020204" pitchFamily="34" charset="0"/>
                <a:cs typeface="Arial" panose="020B0604020202020204" pitchFamily="34" charset="0"/>
              </a:rPr>
              <a:t>amended</a:t>
            </a:r>
            <a:endParaRPr lang="sk-SK"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7044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obsahu 2"/>
          <p:cNvSpPr txBox="1">
            <a:spLocks/>
          </p:cNvSpPr>
          <p:nvPr/>
        </p:nvSpPr>
        <p:spPr>
          <a:xfrm>
            <a:off x="1091444" y="1628800"/>
            <a:ext cx="10009112" cy="3001888"/>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marL="171450" marR="0" lvl="0" indent="-171450" algn="l" defTabSz="685800" rtl="0" eaLnBrk="1" fontAlgn="auto" latinLnBrk="0" hangingPunct="1">
              <a:lnSpc>
                <a:spcPct val="90000"/>
              </a:lnSpc>
              <a:spcBef>
                <a:spcPts val="750"/>
              </a:spcBef>
              <a:spcAft>
                <a:spcPts val="0"/>
              </a:spcAft>
              <a:buClrTx/>
              <a:buSzTx/>
              <a:buFont typeface="Wingdings 3" pitchFamily="18" charset="2"/>
              <a:buNone/>
              <a:tabLst/>
              <a:defRPr/>
            </a:pPr>
            <a:endParaRPr kumimoji="0" lang="sk-SK" sz="4000" b="0"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endParaRPr>
          </a:p>
          <a:p>
            <a:pPr marL="171450" marR="0" lvl="0" indent="-171450" algn="ctr" defTabSz="685800" rtl="0" eaLnBrk="1" fontAlgn="auto" latinLnBrk="0" hangingPunct="1">
              <a:lnSpc>
                <a:spcPct val="90000"/>
              </a:lnSpc>
              <a:spcBef>
                <a:spcPts val="750"/>
              </a:spcBef>
              <a:spcAft>
                <a:spcPts val="0"/>
              </a:spcAft>
              <a:buClrTx/>
              <a:buSzTx/>
              <a:buFont typeface="Wingdings 3" pitchFamily="18" charset="2"/>
              <a:buNone/>
              <a:tabLst/>
              <a:defRPr/>
            </a:pPr>
            <a:r>
              <a:rPr kumimoji="0" lang="en-US"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THANK YOU FOR YOUR ATTENTION</a:t>
            </a:r>
            <a:r>
              <a:rPr kumimoji="0" lang="sk-SK"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a:t>
            </a:r>
          </a:p>
          <a:p>
            <a:pPr marL="171450" marR="0" lvl="0" indent="-171450" algn="ctr" defTabSz="685800" rtl="0" eaLnBrk="1" fontAlgn="auto" latinLnBrk="0" hangingPunct="1">
              <a:lnSpc>
                <a:spcPct val="90000"/>
              </a:lnSpc>
              <a:spcBef>
                <a:spcPts val="750"/>
              </a:spcBef>
              <a:spcAft>
                <a:spcPts val="0"/>
              </a:spcAft>
              <a:buClrTx/>
              <a:buSzTx/>
              <a:buFont typeface="Wingdings 3" pitchFamily="18" charset="2"/>
              <a:buNone/>
              <a:tabLst/>
              <a:defRPr/>
            </a:pPr>
            <a:endParaRPr kumimoji="0" lang="sk-SK"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endParaRPr>
          </a:p>
          <a:p>
            <a:pPr marL="171450" marR="0" lvl="0" indent="-171450" algn="ctr" defTabSz="685800" rtl="0" eaLnBrk="1" fontAlgn="auto" latinLnBrk="0" hangingPunct="1">
              <a:lnSpc>
                <a:spcPct val="90000"/>
              </a:lnSpc>
              <a:spcBef>
                <a:spcPts val="750"/>
              </a:spcBef>
              <a:spcAft>
                <a:spcPts val="0"/>
              </a:spcAft>
              <a:buClrTx/>
              <a:buSzTx/>
              <a:buFont typeface="Wingdings 3" pitchFamily="18" charset="2"/>
              <a:buNone/>
              <a:tabLst/>
              <a:defRPr/>
            </a:pPr>
            <a:r>
              <a:rPr kumimoji="0" lang="en-US" sz="4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Any questions</a:t>
            </a:r>
            <a:r>
              <a:rPr kumimoji="0" lang="sk-SK" sz="4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Tree>
    <p:extLst>
      <p:ext uri="{BB962C8B-B14F-4D97-AF65-F5344CB8AC3E}">
        <p14:creationId xmlns:p14="http://schemas.microsoft.com/office/powerpoint/2010/main" val="4192991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15480" y="1124744"/>
            <a:ext cx="9938320" cy="1325563"/>
          </a:xfrm>
        </p:spPr>
        <p:txBody>
          <a:bodyPr/>
          <a:lstStyle/>
          <a:p>
            <a:pPr algn="l"/>
            <a:r>
              <a:rPr lang="sk-SK" dirty="0" err="1">
                <a:cs typeface="Times New Roman" pitchFamily="18" charset="0"/>
              </a:rPr>
              <a:t>Basic</a:t>
            </a:r>
            <a:r>
              <a:rPr lang="sk-SK" dirty="0">
                <a:cs typeface="Times New Roman" pitchFamily="18" charset="0"/>
              </a:rPr>
              <a:t> </a:t>
            </a:r>
            <a:r>
              <a:rPr lang="sk-SK" dirty="0" err="1">
                <a:cs typeface="Times New Roman" pitchFamily="18" charset="0"/>
              </a:rPr>
              <a:t>definitions</a:t>
            </a:r>
            <a:endParaRPr lang="sk-SK" dirty="0"/>
          </a:p>
        </p:txBody>
      </p:sp>
      <p:sp>
        <p:nvSpPr>
          <p:cNvPr id="3" name="Zástupný objekt pre obsah 2"/>
          <p:cNvSpPr>
            <a:spLocks noGrp="1"/>
          </p:cNvSpPr>
          <p:nvPr>
            <p:ph idx="1"/>
          </p:nvPr>
        </p:nvSpPr>
        <p:spPr>
          <a:xfrm>
            <a:off x="1415480" y="2384980"/>
            <a:ext cx="9938320" cy="3791983"/>
          </a:xfrm>
        </p:spPr>
        <p:txBody>
          <a:bodyPr>
            <a:normAutofit fontScale="62500" lnSpcReduction="20000"/>
          </a:bodyPr>
          <a:lstStyle/>
          <a:p>
            <a:pPr>
              <a:lnSpc>
                <a:spcPct val="120000"/>
              </a:lnSpc>
            </a:pPr>
            <a:r>
              <a:rPr lang="sk-SK" b="1" dirty="0" err="1">
                <a:cs typeface="Times New Roman" pitchFamily="18" charset="0"/>
              </a:rPr>
              <a:t>Economic</a:t>
            </a:r>
            <a:r>
              <a:rPr lang="sk-SK" b="1" dirty="0">
                <a:cs typeface="Times New Roman" pitchFamily="18" charset="0"/>
              </a:rPr>
              <a:t> </a:t>
            </a:r>
            <a:r>
              <a:rPr lang="sk-SK" b="1" dirty="0" err="1">
                <a:cs typeface="Times New Roman" pitchFamily="18" charset="0"/>
              </a:rPr>
              <a:t>operations</a:t>
            </a:r>
            <a:r>
              <a:rPr lang="sk-SK" b="1" dirty="0">
                <a:cs typeface="Times New Roman" pitchFamily="18" charset="0"/>
              </a:rPr>
              <a:t> – </a:t>
            </a:r>
            <a:r>
              <a:rPr lang="sk-SK" dirty="0" err="1">
                <a:cs typeface="Times New Roman" pitchFamily="18" charset="0"/>
              </a:rPr>
              <a:t>captures</a:t>
            </a:r>
            <a:r>
              <a:rPr lang="sk-SK" dirty="0">
                <a:cs typeface="Times New Roman" pitchFamily="18" charset="0"/>
              </a:rPr>
              <a:t> </a:t>
            </a:r>
            <a:r>
              <a:rPr lang="en-US" dirty="0">
                <a:cs typeface="Times New Roman" pitchFamily="18" charset="0"/>
              </a:rPr>
              <a:t>the state and movement of assets</a:t>
            </a:r>
            <a:r>
              <a:rPr lang="sk-SK" dirty="0">
                <a:cs typeface="Times New Roman" pitchFamily="18" charset="0"/>
              </a:rPr>
              <a:t> and </a:t>
            </a:r>
            <a:r>
              <a:rPr lang="en-US" dirty="0">
                <a:cs typeface="Times New Roman" pitchFamily="18" charset="0"/>
              </a:rPr>
              <a:t>liabilities, income,</a:t>
            </a:r>
            <a:r>
              <a:rPr lang="sk-SK" dirty="0">
                <a:cs typeface="Times New Roman" pitchFamily="18" charset="0"/>
              </a:rPr>
              <a:t> </a:t>
            </a:r>
            <a:r>
              <a:rPr lang="en-US" dirty="0">
                <a:cs typeface="Times New Roman" pitchFamily="18" charset="0"/>
              </a:rPr>
              <a:t>expenses,</a:t>
            </a:r>
            <a:r>
              <a:rPr lang="sk-SK" dirty="0">
                <a:cs typeface="Times New Roman" pitchFamily="18" charset="0"/>
              </a:rPr>
              <a:t> </a:t>
            </a:r>
            <a:r>
              <a:rPr lang="en-US" dirty="0">
                <a:cs typeface="Times New Roman" pitchFamily="18" charset="0"/>
              </a:rPr>
              <a:t>profit or loss of the accounting entity</a:t>
            </a:r>
          </a:p>
          <a:p>
            <a:pPr>
              <a:lnSpc>
                <a:spcPct val="120000"/>
              </a:lnSpc>
            </a:pPr>
            <a:endParaRPr lang="sk-SK" b="1" dirty="0">
              <a:cs typeface="Times New Roman" pitchFamily="18" charset="0"/>
            </a:endParaRPr>
          </a:p>
          <a:p>
            <a:pPr>
              <a:lnSpc>
                <a:spcPct val="120000"/>
              </a:lnSpc>
            </a:pPr>
            <a:r>
              <a:rPr lang="sk-SK" b="1" dirty="0" err="1">
                <a:cs typeface="Times New Roman" pitchFamily="18" charset="0"/>
              </a:rPr>
              <a:t>Accounting</a:t>
            </a:r>
            <a:r>
              <a:rPr lang="sk-SK" b="1" dirty="0">
                <a:cs typeface="Times New Roman" pitchFamily="18" charset="0"/>
              </a:rPr>
              <a:t> </a:t>
            </a:r>
            <a:r>
              <a:rPr lang="sk-SK" b="1" dirty="0" err="1">
                <a:cs typeface="Times New Roman" pitchFamily="18" charset="0"/>
              </a:rPr>
              <a:t>entries</a:t>
            </a:r>
            <a:r>
              <a:rPr lang="sk-SK" b="1" dirty="0">
                <a:cs typeface="Times New Roman" pitchFamily="18" charset="0"/>
              </a:rPr>
              <a:t> –  </a:t>
            </a:r>
            <a:r>
              <a:rPr lang="sk-SK" dirty="0">
                <a:cs typeface="Times New Roman" pitchFamily="18" charset="0"/>
              </a:rPr>
              <a:t>are </a:t>
            </a:r>
            <a:r>
              <a:rPr lang="sk-SK" dirty="0" err="1">
                <a:cs typeface="Times New Roman" pitchFamily="18" charset="0"/>
              </a:rPr>
              <a:t>economic</a:t>
            </a:r>
            <a:r>
              <a:rPr lang="sk-SK" dirty="0">
                <a:cs typeface="Times New Roman" pitchFamily="18" charset="0"/>
              </a:rPr>
              <a:t> </a:t>
            </a:r>
            <a:r>
              <a:rPr lang="sk-SK" dirty="0" err="1">
                <a:cs typeface="Times New Roman" pitchFamily="18" charset="0"/>
              </a:rPr>
              <a:t>operations</a:t>
            </a:r>
            <a:r>
              <a:rPr lang="sk-SK" dirty="0">
                <a:cs typeface="Times New Roman" pitchFamily="18" charset="0"/>
              </a:rPr>
              <a:t> </a:t>
            </a:r>
            <a:r>
              <a:rPr lang="sk-SK" dirty="0" err="1">
                <a:cs typeface="Times New Roman" pitchFamily="18" charset="0"/>
              </a:rPr>
              <a:t>captured</a:t>
            </a:r>
            <a:r>
              <a:rPr lang="sk-SK" dirty="0">
                <a:cs typeface="Times New Roman" pitchFamily="18" charset="0"/>
              </a:rPr>
              <a:t> </a:t>
            </a:r>
            <a:r>
              <a:rPr lang="sk-SK" dirty="0" err="1">
                <a:cs typeface="Times New Roman" pitchFamily="18" charset="0"/>
              </a:rPr>
              <a:t>through</a:t>
            </a:r>
            <a:r>
              <a:rPr lang="sk-SK" dirty="0">
                <a:cs typeface="Times New Roman" pitchFamily="18" charset="0"/>
              </a:rPr>
              <a:t> </a:t>
            </a:r>
            <a:r>
              <a:rPr lang="sk-SK" dirty="0" err="1">
                <a:cs typeface="Times New Roman" pitchFamily="18" charset="0"/>
              </a:rPr>
              <a:t>accounting</a:t>
            </a:r>
            <a:r>
              <a:rPr lang="sk-SK" dirty="0">
                <a:cs typeface="Times New Roman" pitchFamily="18" charset="0"/>
              </a:rPr>
              <a:t> </a:t>
            </a:r>
            <a:r>
              <a:rPr lang="sk-SK" dirty="0" err="1">
                <a:cs typeface="Times New Roman" pitchFamily="18" charset="0"/>
              </a:rPr>
              <a:t>documents</a:t>
            </a:r>
            <a:endParaRPr lang="sk-SK" b="1" dirty="0">
              <a:cs typeface="Times New Roman" pitchFamily="18" charset="0"/>
            </a:endParaRPr>
          </a:p>
          <a:p>
            <a:pPr>
              <a:lnSpc>
                <a:spcPct val="120000"/>
              </a:lnSpc>
              <a:buNone/>
            </a:pPr>
            <a:endParaRPr lang="sk-SK" dirty="0">
              <a:cs typeface="Times New Roman" pitchFamily="18" charset="0"/>
            </a:endParaRPr>
          </a:p>
          <a:p>
            <a:pPr>
              <a:lnSpc>
                <a:spcPct val="120000"/>
              </a:lnSpc>
            </a:pPr>
            <a:r>
              <a:rPr lang="sk-SK" b="1" dirty="0" err="1">
                <a:cs typeface="Times New Roman" pitchFamily="18" charset="0"/>
              </a:rPr>
              <a:t>Accounting</a:t>
            </a:r>
            <a:r>
              <a:rPr lang="sk-SK" b="1" dirty="0">
                <a:cs typeface="Times New Roman" pitchFamily="18" charset="0"/>
              </a:rPr>
              <a:t> </a:t>
            </a:r>
            <a:r>
              <a:rPr lang="sk-SK" b="1" dirty="0" err="1">
                <a:cs typeface="Times New Roman" pitchFamily="18" charset="0"/>
              </a:rPr>
              <a:t>transactions</a:t>
            </a:r>
            <a:r>
              <a:rPr lang="sk-SK" b="1" dirty="0">
                <a:cs typeface="Times New Roman" pitchFamily="18" charset="0"/>
              </a:rPr>
              <a:t> – </a:t>
            </a:r>
            <a:r>
              <a:rPr lang="sk-SK" dirty="0">
                <a:cs typeface="Times New Roman" pitchFamily="18" charset="0"/>
              </a:rPr>
              <a:t>are </a:t>
            </a:r>
            <a:r>
              <a:rPr lang="sk-SK" dirty="0" err="1">
                <a:cs typeface="Times New Roman" pitchFamily="18" charset="0"/>
              </a:rPr>
              <a:t>transactions</a:t>
            </a:r>
            <a:r>
              <a:rPr lang="sk-SK" dirty="0">
                <a:cs typeface="Times New Roman" pitchFamily="18" charset="0"/>
              </a:rPr>
              <a:t> </a:t>
            </a:r>
            <a:r>
              <a:rPr lang="sk-SK" dirty="0" err="1">
                <a:cs typeface="Times New Roman" pitchFamily="18" charset="0"/>
              </a:rPr>
              <a:t>that</a:t>
            </a:r>
            <a:r>
              <a:rPr lang="sk-SK" dirty="0">
                <a:cs typeface="Times New Roman" pitchFamily="18" charset="0"/>
              </a:rPr>
              <a:t> </a:t>
            </a:r>
            <a:r>
              <a:rPr lang="sk-SK" dirty="0" err="1">
                <a:cs typeface="Times New Roman" pitchFamily="18" charset="0"/>
              </a:rPr>
              <a:t>result</a:t>
            </a:r>
            <a:r>
              <a:rPr lang="sk-SK" dirty="0">
                <a:cs typeface="Times New Roman" pitchFamily="18" charset="0"/>
              </a:rPr>
              <a:t> </a:t>
            </a:r>
            <a:r>
              <a:rPr lang="sk-SK" dirty="0" err="1">
                <a:cs typeface="Times New Roman" pitchFamily="18" charset="0"/>
              </a:rPr>
              <a:t>from</a:t>
            </a:r>
            <a:r>
              <a:rPr lang="sk-SK" dirty="0">
                <a:cs typeface="Times New Roman" pitchFamily="18" charset="0"/>
              </a:rPr>
              <a:t> </a:t>
            </a:r>
            <a:r>
              <a:rPr lang="sk-SK" dirty="0" err="1">
                <a:cs typeface="Times New Roman" pitchFamily="18" charset="0"/>
              </a:rPr>
              <a:t>accounting</a:t>
            </a:r>
            <a:r>
              <a:rPr lang="sk-SK" dirty="0">
                <a:cs typeface="Times New Roman" pitchFamily="18" charset="0"/>
              </a:rPr>
              <a:t> </a:t>
            </a:r>
            <a:r>
              <a:rPr lang="sk-SK" dirty="0" err="1">
                <a:cs typeface="Times New Roman" pitchFamily="18" charset="0"/>
              </a:rPr>
              <a:t>measures</a:t>
            </a:r>
            <a:r>
              <a:rPr lang="sk-SK" dirty="0">
                <a:cs typeface="Times New Roman" pitchFamily="18" charset="0"/>
              </a:rPr>
              <a:t>, or </a:t>
            </a:r>
            <a:r>
              <a:rPr lang="sk-SK" dirty="0" err="1">
                <a:cs typeface="Times New Roman" pitchFamily="18" charset="0"/>
              </a:rPr>
              <a:t>from</a:t>
            </a:r>
            <a:r>
              <a:rPr lang="sk-SK" dirty="0">
                <a:cs typeface="Times New Roman" pitchFamily="18" charset="0"/>
              </a:rPr>
              <a:t> </a:t>
            </a:r>
            <a:r>
              <a:rPr lang="sk-SK" dirty="0" err="1">
                <a:cs typeface="Times New Roman" pitchFamily="18" charset="0"/>
              </a:rPr>
              <a:t>technical</a:t>
            </a:r>
            <a:r>
              <a:rPr lang="sk-SK" dirty="0">
                <a:cs typeface="Times New Roman" pitchFamily="18" charset="0"/>
              </a:rPr>
              <a:t> </a:t>
            </a:r>
            <a:r>
              <a:rPr lang="sk-SK" dirty="0" err="1">
                <a:cs typeface="Times New Roman" pitchFamily="18" charset="0"/>
              </a:rPr>
              <a:t>accounting</a:t>
            </a:r>
            <a:r>
              <a:rPr lang="sk-SK" dirty="0">
                <a:cs typeface="Times New Roman" pitchFamily="18" charset="0"/>
              </a:rPr>
              <a:t> </a:t>
            </a:r>
            <a:r>
              <a:rPr lang="sk-SK" dirty="0" err="1">
                <a:cs typeface="Times New Roman" pitchFamily="18" charset="0"/>
              </a:rPr>
              <a:t>respectively</a:t>
            </a:r>
            <a:r>
              <a:rPr lang="sk-SK" dirty="0">
                <a:cs typeface="Times New Roman" pitchFamily="18" charset="0"/>
              </a:rPr>
              <a:t> (transfer of </a:t>
            </a:r>
            <a:r>
              <a:rPr lang="sk-SK" dirty="0" err="1">
                <a:cs typeface="Times New Roman" pitchFamily="18" charset="0"/>
              </a:rPr>
              <a:t>closing</a:t>
            </a:r>
            <a:r>
              <a:rPr lang="sk-SK" dirty="0">
                <a:cs typeface="Times New Roman" pitchFamily="18" charset="0"/>
              </a:rPr>
              <a:t> </a:t>
            </a:r>
            <a:r>
              <a:rPr lang="sk-SK" dirty="0" err="1">
                <a:cs typeface="Times New Roman" pitchFamily="18" charset="0"/>
              </a:rPr>
              <a:t>balance</a:t>
            </a:r>
            <a:r>
              <a:rPr lang="sk-SK" dirty="0">
                <a:cs typeface="Times New Roman" pitchFamily="18" charset="0"/>
              </a:rPr>
              <a:t>, </a:t>
            </a:r>
            <a:r>
              <a:rPr lang="sk-SK" dirty="0" err="1">
                <a:cs typeface="Times New Roman" pitchFamily="18" charset="0"/>
              </a:rPr>
              <a:t>corrections</a:t>
            </a:r>
            <a:r>
              <a:rPr lang="sk-SK" dirty="0">
                <a:cs typeface="Times New Roman" pitchFamily="18" charset="0"/>
              </a:rPr>
              <a:t> of </a:t>
            </a:r>
            <a:r>
              <a:rPr lang="sk-SK" dirty="0" err="1">
                <a:cs typeface="Times New Roman" pitchFamily="18" charset="0"/>
              </a:rPr>
              <a:t>records</a:t>
            </a:r>
            <a:r>
              <a:rPr lang="sk-SK" dirty="0">
                <a:cs typeface="Times New Roman" pitchFamily="18" charset="0"/>
              </a:rPr>
              <a:t>)</a:t>
            </a:r>
            <a:endParaRPr lang="sk-SK" b="1" dirty="0">
              <a:cs typeface="Times New Roman" pitchFamily="18" charset="0"/>
            </a:endParaRPr>
          </a:p>
          <a:p>
            <a:pPr>
              <a:lnSpc>
                <a:spcPct val="120000"/>
              </a:lnSpc>
              <a:buNone/>
            </a:pPr>
            <a:endParaRPr lang="sk-SK" dirty="0">
              <a:cs typeface="Times New Roman" pitchFamily="18" charset="0"/>
            </a:endParaRPr>
          </a:p>
          <a:p>
            <a:pPr>
              <a:lnSpc>
                <a:spcPct val="120000"/>
              </a:lnSpc>
            </a:pPr>
            <a:r>
              <a:rPr lang="sk-SK" b="1" dirty="0" err="1">
                <a:cs typeface="Times New Roman" pitchFamily="18" charset="0"/>
              </a:rPr>
              <a:t>Accounting</a:t>
            </a:r>
            <a:r>
              <a:rPr lang="sk-SK" b="1" dirty="0">
                <a:cs typeface="Times New Roman" pitchFamily="18" charset="0"/>
              </a:rPr>
              <a:t> </a:t>
            </a:r>
            <a:r>
              <a:rPr lang="sk-SK" b="1" dirty="0" err="1">
                <a:cs typeface="Times New Roman" pitchFamily="18" charset="0"/>
              </a:rPr>
              <a:t>records</a:t>
            </a:r>
            <a:r>
              <a:rPr lang="sk-SK" b="1" dirty="0">
                <a:cs typeface="Times New Roman" pitchFamily="18" charset="0"/>
              </a:rPr>
              <a:t> </a:t>
            </a:r>
            <a:r>
              <a:rPr lang="sk-SK" dirty="0">
                <a:cs typeface="Times New Roman" pitchFamily="18" charset="0"/>
              </a:rPr>
              <a:t>–are </a:t>
            </a:r>
            <a:r>
              <a:rPr lang="sk-SK" dirty="0" err="1">
                <a:cs typeface="Times New Roman" pitchFamily="18" charset="0"/>
              </a:rPr>
              <a:t>records</a:t>
            </a:r>
            <a:r>
              <a:rPr lang="sk-SK" dirty="0">
                <a:cs typeface="Times New Roman" pitchFamily="18" charset="0"/>
              </a:rPr>
              <a:t> of </a:t>
            </a:r>
            <a:r>
              <a:rPr lang="sk-SK" dirty="0" err="1">
                <a:cs typeface="Times New Roman" pitchFamily="18" charset="0"/>
              </a:rPr>
              <a:t>accounting</a:t>
            </a:r>
            <a:r>
              <a:rPr lang="sk-SK" dirty="0">
                <a:cs typeface="Times New Roman" pitchFamily="18" charset="0"/>
              </a:rPr>
              <a:t> </a:t>
            </a:r>
            <a:r>
              <a:rPr lang="sk-SK" dirty="0" err="1">
                <a:cs typeface="Times New Roman" pitchFamily="18" charset="0"/>
              </a:rPr>
              <a:t>entries</a:t>
            </a:r>
            <a:r>
              <a:rPr lang="sk-SK" dirty="0">
                <a:cs typeface="Times New Roman" pitchFamily="18" charset="0"/>
              </a:rPr>
              <a:t> </a:t>
            </a:r>
            <a:r>
              <a:rPr lang="sk-SK" dirty="0" err="1">
                <a:cs typeface="Times New Roman" pitchFamily="18" charset="0"/>
              </a:rPr>
              <a:t>made</a:t>
            </a:r>
            <a:r>
              <a:rPr lang="sk-SK" dirty="0">
                <a:cs typeface="Times New Roman" pitchFamily="18" charset="0"/>
              </a:rPr>
              <a:t> in </a:t>
            </a:r>
            <a:r>
              <a:rPr lang="sk-SK" dirty="0" err="1">
                <a:cs typeface="Times New Roman" pitchFamily="18" charset="0"/>
              </a:rPr>
              <a:t>the</a:t>
            </a:r>
            <a:r>
              <a:rPr lang="sk-SK" dirty="0">
                <a:cs typeface="Times New Roman" pitchFamily="18" charset="0"/>
              </a:rPr>
              <a:t> </a:t>
            </a:r>
            <a:r>
              <a:rPr lang="sk-SK" dirty="0" err="1">
                <a:cs typeface="Times New Roman" pitchFamily="18" charset="0"/>
              </a:rPr>
              <a:t>particular</a:t>
            </a:r>
            <a:r>
              <a:rPr lang="sk-SK" dirty="0">
                <a:cs typeface="Times New Roman" pitchFamily="18" charset="0"/>
              </a:rPr>
              <a:t> </a:t>
            </a:r>
            <a:r>
              <a:rPr lang="sk-SK" dirty="0" err="1">
                <a:cs typeface="Times New Roman" pitchFamily="18" charset="0"/>
              </a:rPr>
              <a:t>books</a:t>
            </a:r>
            <a:r>
              <a:rPr lang="sk-SK" dirty="0">
                <a:cs typeface="Times New Roman" pitchFamily="18" charset="0"/>
              </a:rPr>
              <a:t> of </a:t>
            </a:r>
            <a:r>
              <a:rPr lang="sk-SK" dirty="0" err="1">
                <a:cs typeface="Times New Roman" pitchFamily="18" charset="0"/>
              </a:rPr>
              <a:t>account</a:t>
            </a:r>
            <a:endParaRPr lang="sk-SK" dirty="0"/>
          </a:p>
        </p:txBody>
      </p:sp>
    </p:spTree>
    <p:extLst>
      <p:ext uri="{BB962C8B-B14F-4D97-AF65-F5344CB8AC3E}">
        <p14:creationId xmlns:p14="http://schemas.microsoft.com/office/powerpoint/2010/main" val="2671476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94648" y="1484784"/>
            <a:ext cx="9866312" cy="1325563"/>
          </a:xfrm>
        </p:spPr>
        <p:txBody>
          <a:bodyPr/>
          <a:lstStyle/>
          <a:p>
            <a:pPr algn="l"/>
            <a:r>
              <a:rPr lang="sk-SK" dirty="0" err="1">
                <a:cs typeface="Times New Roman" pitchFamily="18" charset="0"/>
              </a:rPr>
              <a:t>Basic</a:t>
            </a:r>
            <a:r>
              <a:rPr lang="sk-SK" dirty="0">
                <a:cs typeface="Times New Roman" pitchFamily="18" charset="0"/>
              </a:rPr>
              <a:t> </a:t>
            </a:r>
            <a:r>
              <a:rPr lang="sk-SK" dirty="0" err="1">
                <a:cs typeface="Times New Roman" pitchFamily="18" charset="0"/>
              </a:rPr>
              <a:t>definitions</a:t>
            </a:r>
            <a:endParaRPr lang="sk-SK" dirty="0"/>
          </a:p>
        </p:txBody>
      </p:sp>
      <p:sp>
        <p:nvSpPr>
          <p:cNvPr id="3" name="Zástupný objekt pre obsah 2"/>
          <p:cNvSpPr>
            <a:spLocks noGrp="1"/>
          </p:cNvSpPr>
          <p:nvPr>
            <p:ph idx="1"/>
          </p:nvPr>
        </p:nvSpPr>
        <p:spPr>
          <a:xfrm>
            <a:off x="1487488" y="2384980"/>
            <a:ext cx="9866312" cy="3791983"/>
          </a:xfrm>
        </p:spPr>
        <p:txBody>
          <a:bodyPr>
            <a:normAutofit fontScale="62500" lnSpcReduction="20000"/>
          </a:bodyPr>
          <a:lstStyle/>
          <a:p>
            <a:pPr>
              <a:lnSpc>
                <a:spcPct val="120000"/>
              </a:lnSpc>
            </a:pPr>
            <a:endParaRPr lang="sk-SK" b="1" dirty="0">
              <a:cs typeface="Times New Roman" pitchFamily="18" charset="0"/>
            </a:endParaRPr>
          </a:p>
          <a:p>
            <a:pPr>
              <a:lnSpc>
                <a:spcPct val="120000"/>
              </a:lnSpc>
            </a:pPr>
            <a:r>
              <a:rPr lang="sk-SK" b="1" dirty="0" err="1">
                <a:cs typeface="Times New Roman" pitchFamily="18" charset="0"/>
              </a:rPr>
              <a:t>Expenditure</a:t>
            </a:r>
            <a:r>
              <a:rPr lang="sk-SK" dirty="0">
                <a:cs typeface="Times New Roman" pitchFamily="18" charset="0"/>
              </a:rPr>
              <a:t> - </a:t>
            </a:r>
            <a:r>
              <a:rPr lang="en-US" dirty="0">
                <a:cs typeface="Times New Roman" pitchFamily="18" charset="0"/>
              </a:rPr>
              <a:t>outflow of cash or cash equivalents</a:t>
            </a:r>
            <a:endParaRPr lang="sk-SK" dirty="0">
              <a:cs typeface="Times New Roman" pitchFamily="18" charset="0"/>
            </a:endParaRPr>
          </a:p>
          <a:p>
            <a:pPr>
              <a:lnSpc>
                <a:spcPct val="120000"/>
              </a:lnSpc>
            </a:pPr>
            <a:endParaRPr lang="sk-SK" dirty="0">
              <a:cs typeface="Times New Roman" pitchFamily="18" charset="0"/>
            </a:endParaRPr>
          </a:p>
          <a:p>
            <a:pPr>
              <a:lnSpc>
                <a:spcPct val="120000"/>
              </a:lnSpc>
            </a:pPr>
            <a:r>
              <a:rPr lang="sk-SK" b="1" dirty="0" err="1">
                <a:cs typeface="Times New Roman" pitchFamily="18" charset="0"/>
              </a:rPr>
              <a:t>Expense</a:t>
            </a:r>
            <a:r>
              <a:rPr lang="sk-SK" dirty="0">
                <a:cs typeface="Times New Roman" pitchFamily="18" charset="0"/>
              </a:rPr>
              <a:t> - </a:t>
            </a:r>
            <a:r>
              <a:rPr lang="en-US" dirty="0">
                <a:cs typeface="Times New Roman" pitchFamily="18" charset="0"/>
              </a:rPr>
              <a:t>a decrease in an accounting entity's economic benefits during an accounting period which may be reliably valued</a:t>
            </a:r>
            <a:endParaRPr lang="sk-SK" dirty="0">
              <a:cs typeface="Times New Roman" pitchFamily="18" charset="0"/>
            </a:endParaRPr>
          </a:p>
          <a:p>
            <a:pPr>
              <a:lnSpc>
                <a:spcPct val="120000"/>
              </a:lnSpc>
            </a:pPr>
            <a:endParaRPr lang="sk-SK" dirty="0">
              <a:cs typeface="Times New Roman" pitchFamily="18" charset="0"/>
            </a:endParaRPr>
          </a:p>
          <a:p>
            <a:pPr>
              <a:lnSpc>
                <a:spcPct val="120000"/>
              </a:lnSpc>
            </a:pPr>
            <a:r>
              <a:rPr lang="sk-SK" b="1" dirty="0" err="1">
                <a:cs typeface="Times New Roman" pitchFamily="18" charset="0"/>
              </a:rPr>
              <a:t>Income</a:t>
            </a:r>
            <a:r>
              <a:rPr lang="sk-SK" dirty="0">
                <a:cs typeface="Times New Roman" pitchFamily="18" charset="0"/>
              </a:rPr>
              <a:t>  - </a:t>
            </a:r>
            <a:r>
              <a:rPr lang="sk-SK" dirty="0" err="1">
                <a:cs typeface="Times New Roman" pitchFamily="18" charset="0"/>
              </a:rPr>
              <a:t>an</a:t>
            </a:r>
            <a:r>
              <a:rPr lang="sk-SK" dirty="0">
                <a:cs typeface="Times New Roman" pitchFamily="18" charset="0"/>
              </a:rPr>
              <a:t> </a:t>
            </a:r>
            <a:r>
              <a:rPr lang="en-US" dirty="0">
                <a:cs typeface="Times New Roman" pitchFamily="18" charset="0"/>
              </a:rPr>
              <a:t>increase in an accounting entity's economic benefits</a:t>
            </a:r>
            <a:r>
              <a:rPr lang="sk-SK" dirty="0">
                <a:cs typeface="Times New Roman" pitchFamily="18" charset="0"/>
              </a:rPr>
              <a:t> </a:t>
            </a:r>
            <a:r>
              <a:rPr lang="en-US" dirty="0">
                <a:cs typeface="Times New Roman" pitchFamily="18" charset="0"/>
              </a:rPr>
              <a:t>during an accounting period which may be reliably valued</a:t>
            </a:r>
            <a:endParaRPr lang="sk-SK" dirty="0">
              <a:cs typeface="Times New Roman" pitchFamily="18" charset="0"/>
            </a:endParaRPr>
          </a:p>
          <a:p>
            <a:pPr>
              <a:lnSpc>
                <a:spcPct val="120000"/>
              </a:lnSpc>
              <a:buNone/>
            </a:pPr>
            <a:endParaRPr lang="sk-SK" dirty="0">
              <a:cs typeface="Times New Roman" pitchFamily="18" charset="0"/>
            </a:endParaRPr>
          </a:p>
          <a:p>
            <a:pPr>
              <a:lnSpc>
                <a:spcPct val="120000"/>
              </a:lnSpc>
            </a:pPr>
            <a:r>
              <a:rPr lang="sk-SK" b="1" dirty="0" err="1">
                <a:cs typeface="Times New Roman" pitchFamily="18" charset="0"/>
              </a:rPr>
              <a:t>Revenue</a:t>
            </a:r>
            <a:r>
              <a:rPr lang="sk-SK" dirty="0">
                <a:cs typeface="Times New Roman" pitchFamily="18" charset="0"/>
              </a:rPr>
              <a:t> - in</a:t>
            </a:r>
            <a:r>
              <a:rPr lang="en-US" dirty="0">
                <a:cs typeface="Times New Roman" pitchFamily="18" charset="0"/>
              </a:rPr>
              <a:t>flow of cash or cash equivalents</a:t>
            </a:r>
            <a:endParaRPr lang="sk-SK" dirty="0">
              <a:cs typeface="Times New Roman" pitchFamily="18" charset="0"/>
            </a:endParaRPr>
          </a:p>
          <a:p>
            <a:pPr>
              <a:lnSpc>
                <a:spcPct val="120000"/>
              </a:lnSpc>
            </a:pPr>
            <a:endParaRPr lang="sk-SK" dirty="0"/>
          </a:p>
        </p:txBody>
      </p:sp>
    </p:spTree>
    <p:extLst>
      <p:ext uri="{BB962C8B-B14F-4D97-AF65-F5344CB8AC3E}">
        <p14:creationId xmlns:p14="http://schemas.microsoft.com/office/powerpoint/2010/main" val="3049936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31504" y="1340768"/>
            <a:ext cx="9722296" cy="1325563"/>
          </a:xfrm>
        </p:spPr>
        <p:txBody>
          <a:bodyPr/>
          <a:lstStyle/>
          <a:p>
            <a:pPr algn="l"/>
            <a:r>
              <a:rPr lang="sk-SK" dirty="0" err="1">
                <a:cs typeface="Times New Roman" pitchFamily="18" charset="0"/>
              </a:rPr>
              <a:t>Basic</a:t>
            </a:r>
            <a:r>
              <a:rPr lang="sk-SK" dirty="0">
                <a:cs typeface="Times New Roman" pitchFamily="18" charset="0"/>
              </a:rPr>
              <a:t> </a:t>
            </a:r>
            <a:r>
              <a:rPr lang="sk-SK" dirty="0" err="1">
                <a:cs typeface="Times New Roman" pitchFamily="18" charset="0"/>
              </a:rPr>
              <a:t>definitions</a:t>
            </a:r>
            <a:endParaRPr lang="sk-SK" dirty="0"/>
          </a:p>
        </p:txBody>
      </p:sp>
      <p:sp>
        <p:nvSpPr>
          <p:cNvPr id="3" name="Zástupný objekt pre obsah 2"/>
          <p:cNvSpPr>
            <a:spLocks noGrp="1"/>
          </p:cNvSpPr>
          <p:nvPr>
            <p:ph idx="1"/>
          </p:nvPr>
        </p:nvSpPr>
        <p:spPr>
          <a:xfrm>
            <a:off x="1631504" y="2492896"/>
            <a:ext cx="9722296" cy="3791983"/>
          </a:xfrm>
        </p:spPr>
        <p:txBody>
          <a:bodyPr>
            <a:normAutofit/>
          </a:bodyPr>
          <a:lstStyle/>
          <a:p>
            <a:pPr>
              <a:lnSpc>
                <a:spcPct val="100000"/>
              </a:lnSpc>
              <a:buNone/>
            </a:pPr>
            <a:r>
              <a:rPr lang="sk-SK" sz="2400" b="1" dirty="0" err="1">
                <a:cs typeface="Times New Roman" pitchFamily="18" charset="0"/>
              </a:rPr>
              <a:t>Accounting</a:t>
            </a:r>
            <a:r>
              <a:rPr lang="sk-SK" sz="2400" b="1" dirty="0">
                <a:cs typeface="Times New Roman" pitchFamily="18" charset="0"/>
              </a:rPr>
              <a:t> </a:t>
            </a:r>
            <a:r>
              <a:rPr lang="sk-SK" sz="2400" b="1" dirty="0" err="1">
                <a:cs typeface="Times New Roman" pitchFamily="18" charset="0"/>
              </a:rPr>
              <a:t>period</a:t>
            </a:r>
            <a:r>
              <a:rPr lang="sk-SK" sz="2400" b="1" dirty="0">
                <a:cs typeface="Times New Roman" pitchFamily="18" charset="0"/>
              </a:rPr>
              <a:t>:</a:t>
            </a:r>
          </a:p>
          <a:p>
            <a:pPr>
              <a:lnSpc>
                <a:spcPct val="100000"/>
              </a:lnSpc>
              <a:buNone/>
            </a:pPr>
            <a:endParaRPr lang="sk-SK" sz="2400" b="1" dirty="0">
              <a:cs typeface="Times New Roman" pitchFamily="18" charset="0"/>
            </a:endParaRPr>
          </a:p>
          <a:p>
            <a:pPr>
              <a:lnSpc>
                <a:spcPct val="100000"/>
              </a:lnSpc>
            </a:pPr>
            <a:r>
              <a:rPr lang="sk-SK" sz="2400" b="1" dirty="0" err="1">
                <a:cs typeface="Times New Roman" pitchFamily="18" charset="0"/>
              </a:rPr>
              <a:t>Calendar</a:t>
            </a:r>
            <a:r>
              <a:rPr lang="sk-SK" sz="2400" b="1" dirty="0">
                <a:cs typeface="Times New Roman" pitchFamily="18" charset="0"/>
              </a:rPr>
              <a:t> </a:t>
            </a:r>
            <a:r>
              <a:rPr lang="sk-SK" sz="2400" b="1" dirty="0" err="1">
                <a:cs typeface="Times New Roman" pitchFamily="18" charset="0"/>
              </a:rPr>
              <a:t>year</a:t>
            </a:r>
            <a:r>
              <a:rPr lang="sk-SK" sz="2400" b="1" dirty="0">
                <a:cs typeface="Times New Roman" pitchFamily="18" charset="0"/>
              </a:rPr>
              <a:t> </a:t>
            </a:r>
            <a:r>
              <a:rPr lang="sk-SK" sz="2400" dirty="0">
                <a:cs typeface="Times New Roman" pitchFamily="18" charset="0"/>
              </a:rPr>
              <a:t>– a </a:t>
            </a:r>
            <a:r>
              <a:rPr lang="sk-SK" sz="2400" dirty="0" err="1">
                <a:cs typeface="Times New Roman" pitchFamily="18" charset="0"/>
              </a:rPr>
              <a:t>period</a:t>
            </a:r>
            <a:r>
              <a:rPr lang="sk-SK" sz="2400" dirty="0">
                <a:cs typeface="Times New Roman" pitchFamily="18" charset="0"/>
              </a:rPr>
              <a:t> </a:t>
            </a:r>
            <a:r>
              <a:rPr lang="sk-SK" sz="2400" dirty="0" err="1">
                <a:cs typeface="Times New Roman" pitchFamily="18" charset="0"/>
              </a:rPr>
              <a:t>from</a:t>
            </a:r>
            <a:r>
              <a:rPr lang="sk-SK" sz="2400" dirty="0">
                <a:cs typeface="Times New Roman" pitchFamily="18" charset="0"/>
              </a:rPr>
              <a:t> </a:t>
            </a:r>
            <a:r>
              <a:rPr lang="sk-SK" sz="2400" dirty="0" err="1">
                <a:cs typeface="Times New Roman" pitchFamily="18" charset="0"/>
              </a:rPr>
              <a:t>January</a:t>
            </a:r>
            <a:r>
              <a:rPr lang="sk-SK" sz="2400" dirty="0">
                <a:cs typeface="Times New Roman" pitchFamily="18" charset="0"/>
              </a:rPr>
              <a:t> 1</a:t>
            </a:r>
            <a:r>
              <a:rPr lang="sk-SK" sz="2400" baseline="30000" dirty="0">
                <a:cs typeface="Times New Roman" pitchFamily="18" charset="0"/>
              </a:rPr>
              <a:t>st</a:t>
            </a:r>
            <a:r>
              <a:rPr lang="sk-SK" sz="2400" dirty="0">
                <a:cs typeface="Times New Roman" pitchFamily="18" charset="0"/>
              </a:rPr>
              <a:t> to December 31</a:t>
            </a:r>
            <a:r>
              <a:rPr lang="sk-SK" sz="2400" baseline="30000" dirty="0">
                <a:cs typeface="Times New Roman" pitchFamily="18" charset="0"/>
              </a:rPr>
              <a:t>st</a:t>
            </a:r>
          </a:p>
          <a:p>
            <a:pPr marL="0" indent="0">
              <a:lnSpc>
                <a:spcPct val="100000"/>
              </a:lnSpc>
              <a:buNone/>
            </a:pPr>
            <a:endParaRPr lang="sk-SK" sz="2400" dirty="0">
              <a:cs typeface="Times New Roman" pitchFamily="18" charset="0"/>
            </a:endParaRPr>
          </a:p>
          <a:p>
            <a:pPr>
              <a:lnSpc>
                <a:spcPct val="100000"/>
              </a:lnSpc>
            </a:pPr>
            <a:r>
              <a:rPr lang="sk-SK" sz="2400" b="1" dirty="0" err="1">
                <a:cs typeface="Times New Roman" pitchFamily="18" charset="0"/>
              </a:rPr>
              <a:t>Financial</a:t>
            </a:r>
            <a:r>
              <a:rPr lang="sk-SK" sz="2400" b="1" dirty="0">
                <a:cs typeface="Times New Roman" pitchFamily="18" charset="0"/>
              </a:rPr>
              <a:t> </a:t>
            </a:r>
            <a:r>
              <a:rPr lang="sk-SK" sz="2400" b="1" dirty="0" err="1">
                <a:cs typeface="Times New Roman" pitchFamily="18" charset="0"/>
              </a:rPr>
              <a:t>year</a:t>
            </a:r>
            <a:r>
              <a:rPr lang="sk-SK" sz="2400" b="1" dirty="0">
                <a:cs typeface="Times New Roman" pitchFamily="18" charset="0"/>
              </a:rPr>
              <a:t> </a:t>
            </a:r>
            <a:r>
              <a:rPr lang="sk-SK" sz="2400" dirty="0">
                <a:cs typeface="Times New Roman" pitchFamily="18" charset="0"/>
              </a:rPr>
              <a:t>– </a:t>
            </a:r>
            <a:r>
              <a:rPr lang="en-US" sz="2400" dirty="0">
                <a:cs typeface="Times New Roman" pitchFamily="18" charset="0"/>
              </a:rPr>
              <a:t>a period of 12 consecutive calendar months not identical with a calendar year</a:t>
            </a:r>
            <a:r>
              <a:rPr lang="sk-SK" sz="2400" dirty="0">
                <a:cs typeface="Times New Roman" pitchFamily="18" charset="0"/>
              </a:rPr>
              <a:t> (</a:t>
            </a:r>
            <a:r>
              <a:rPr lang="sk-SK" sz="2400" dirty="0" err="1">
                <a:cs typeface="Times New Roman" pitchFamily="18" charset="0"/>
              </a:rPr>
              <a:t>financial</a:t>
            </a:r>
            <a:r>
              <a:rPr lang="sk-SK" sz="2400" dirty="0">
                <a:cs typeface="Times New Roman" pitchFamily="18" charset="0"/>
              </a:rPr>
              <a:t> </a:t>
            </a:r>
            <a:r>
              <a:rPr lang="sk-SK" sz="2400" dirty="0" err="1">
                <a:cs typeface="Times New Roman" pitchFamily="18" charset="0"/>
              </a:rPr>
              <a:t>year</a:t>
            </a:r>
            <a:r>
              <a:rPr lang="sk-SK" sz="2400" dirty="0">
                <a:cs typeface="Times New Roman" pitchFamily="18" charset="0"/>
              </a:rPr>
              <a:t> </a:t>
            </a:r>
            <a:r>
              <a:rPr lang="en-US" sz="2400" dirty="0">
                <a:cs typeface="Times New Roman" pitchFamily="18" charset="0"/>
              </a:rPr>
              <a:t>may not be applied by an accounting entity that is a subject of public administration</a:t>
            </a:r>
            <a:r>
              <a:rPr lang="sk-SK" sz="2400" dirty="0">
                <a:cs typeface="Times New Roman" pitchFamily="18" charset="0"/>
              </a:rPr>
              <a:t>)</a:t>
            </a:r>
          </a:p>
        </p:txBody>
      </p:sp>
    </p:spTree>
    <p:extLst>
      <p:ext uri="{BB962C8B-B14F-4D97-AF65-F5344CB8AC3E}">
        <p14:creationId xmlns:p14="http://schemas.microsoft.com/office/powerpoint/2010/main" val="364728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15480" y="1094851"/>
            <a:ext cx="9938320" cy="1325563"/>
          </a:xfrm>
        </p:spPr>
        <p:txBody>
          <a:bodyPr/>
          <a:lstStyle/>
          <a:p>
            <a:pPr algn="l"/>
            <a:r>
              <a:rPr lang="sk-SK" dirty="0" err="1">
                <a:cs typeface="Times New Roman" pitchFamily="18" charset="0"/>
              </a:rPr>
              <a:t>Size</a:t>
            </a:r>
            <a:r>
              <a:rPr lang="sk-SK" dirty="0">
                <a:cs typeface="Times New Roman" pitchFamily="18" charset="0"/>
              </a:rPr>
              <a:t> </a:t>
            </a:r>
            <a:r>
              <a:rPr lang="sk-SK" dirty="0" err="1">
                <a:cs typeface="Times New Roman" pitchFamily="18" charset="0"/>
              </a:rPr>
              <a:t>groups</a:t>
            </a:r>
            <a:r>
              <a:rPr lang="sk-SK" dirty="0">
                <a:cs typeface="Times New Roman" pitchFamily="18" charset="0"/>
              </a:rPr>
              <a:t> of </a:t>
            </a:r>
            <a:r>
              <a:rPr lang="sk-SK" dirty="0" err="1">
                <a:cs typeface="Times New Roman" pitchFamily="18" charset="0"/>
              </a:rPr>
              <a:t>accounting</a:t>
            </a:r>
            <a:r>
              <a:rPr lang="sk-SK" dirty="0">
                <a:cs typeface="Times New Roman" pitchFamily="18" charset="0"/>
              </a:rPr>
              <a:t> entity</a:t>
            </a:r>
            <a:endParaRPr lang="sk-SK" dirty="0"/>
          </a:p>
        </p:txBody>
      </p:sp>
      <p:sp>
        <p:nvSpPr>
          <p:cNvPr id="3" name="Zástupný objekt pre obsah 2"/>
          <p:cNvSpPr>
            <a:spLocks noGrp="1"/>
          </p:cNvSpPr>
          <p:nvPr>
            <p:ph idx="1"/>
          </p:nvPr>
        </p:nvSpPr>
        <p:spPr>
          <a:xfrm>
            <a:off x="1415480" y="2384980"/>
            <a:ext cx="9938320" cy="3791983"/>
          </a:xfrm>
        </p:spPr>
        <p:txBody>
          <a:bodyPr>
            <a:noAutofit/>
          </a:bodyPr>
          <a:lstStyle/>
          <a:p>
            <a:pPr marL="0" indent="0">
              <a:lnSpc>
                <a:spcPct val="120000"/>
              </a:lnSpc>
              <a:buNone/>
            </a:pPr>
            <a:r>
              <a:rPr lang="en-US" sz="2000" dirty="0">
                <a:cs typeface="Times New Roman" pitchFamily="18" charset="0"/>
              </a:rPr>
              <a:t>For the purposes of Act</a:t>
            </a:r>
            <a:r>
              <a:rPr lang="sk-SK" sz="2000" dirty="0">
                <a:cs typeface="Times New Roman" pitchFamily="18" charset="0"/>
              </a:rPr>
              <a:t> on </a:t>
            </a:r>
            <a:r>
              <a:rPr lang="sk-SK" sz="2000" dirty="0" err="1">
                <a:cs typeface="Times New Roman" pitchFamily="18" charset="0"/>
              </a:rPr>
              <a:t>Accounting</a:t>
            </a:r>
            <a:r>
              <a:rPr lang="en-US" sz="2000" dirty="0">
                <a:cs typeface="Times New Roman" pitchFamily="18" charset="0"/>
              </a:rPr>
              <a:t>, </a:t>
            </a:r>
            <a:r>
              <a:rPr lang="en-US" sz="2000" b="1" dirty="0">
                <a:cs typeface="Times New Roman" pitchFamily="18" charset="0"/>
              </a:rPr>
              <a:t>an enterprise, cooperative or natural person pursuant</a:t>
            </a:r>
            <a:r>
              <a:rPr lang="en-US" sz="2000" dirty="0">
                <a:cs typeface="Times New Roman" pitchFamily="18" charset="0"/>
              </a:rPr>
              <a:t> to article 1(1)(a)(3) keeping accounts in the double-entry bookkeeping system, </a:t>
            </a:r>
            <a:r>
              <a:rPr lang="en-US" sz="2000" b="1" dirty="0">
                <a:cs typeface="Times New Roman" pitchFamily="18" charset="0"/>
              </a:rPr>
              <a:t>natural person pursuant</a:t>
            </a:r>
            <a:r>
              <a:rPr lang="en-US" sz="2000" dirty="0">
                <a:cs typeface="Times New Roman" pitchFamily="18" charset="0"/>
              </a:rPr>
              <a:t> to a separate regulation and </a:t>
            </a:r>
            <a:r>
              <a:rPr lang="en-US" sz="2000" b="1" dirty="0">
                <a:cs typeface="Times New Roman" pitchFamily="18" charset="0"/>
              </a:rPr>
              <a:t>land community</a:t>
            </a:r>
            <a:r>
              <a:rPr lang="en-US" sz="2000" dirty="0">
                <a:cs typeface="Times New Roman" pitchFamily="18" charset="0"/>
              </a:rPr>
              <a:t>, are classified into size groups as follows</a:t>
            </a:r>
            <a:r>
              <a:rPr lang="sk-SK" sz="2000" dirty="0">
                <a:cs typeface="Times New Roman" pitchFamily="18" charset="0"/>
              </a:rPr>
              <a:t>:</a:t>
            </a:r>
          </a:p>
          <a:p>
            <a:pPr>
              <a:lnSpc>
                <a:spcPct val="120000"/>
              </a:lnSpc>
              <a:buNone/>
            </a:pPr>
            <a:endParaRPr lang="sk-SK" sz="2000" b="1" dirty="0">
              <a:cs typeface="Times New Roman" pitchFamily="18" charset="0"/>
            </a:endParaRPr>
          </a:p>
          <a:p>
            <a:pPr>
              <a:lnSpc>
                <a:spcPct val="120000"/>
              </a:lnSpc>
              <a:buNone/>
            </a:pPr>
            <a:r>
              <a:rPr lang="sk-SK" sz="2000" b="1" dirty="0">
                <a:cs typeface="Times New Roman" pitchFamily="18" charset="0"/>
              </a:rPr>
              <a:t>a) </a:t>
            </a:r>
            <a:r>
              <a:rPr lang="sk-SK" sz="2000" b="1" dirty="0" err="1">
                <a:cs typeface="Times New Roman" pitchFamily="18" charset="0"/>
              </a:rPr>
              <a:t>micro</a:t>
            </a:r>
            <a:r>
              <a:rPr lang="sk-SK" sz="2000" b="1" dirty="0">
                <a:cs typeface="Times New Roman" pitchFamily="18" charset="0"/>
              </a:rPr>
              <a:t> </a:t>
            </a:r>
            <a:r>
              <a:rPr lang="sk-SK" sz="2000" b="1" dirty="0" err="1">
                <a:cs typeface="Times New Roman" pitchFamily="18" charset="0"/>
              </a:rPr>
              <a:t>accounting</a:t>
            </a:r>
            <a:r>
              <a:rPr lang="sk-SK" sz="2000" b="1" dirty="0">
                <a:cs typeface="Times New Roman" pitchFamily="18" charset="0"/>
              </a:rPr>
              <a:t> </a:t>
            </a:r>
            <a:r>
              <a:rPr lang="sk-SK" sz="2000" b="1" dirty="0" err="1">
                <a:cs typeface="Times New Roman" pitchFamily="18" charset="0"/>
              </a:rPr>
              <a:t>unit</a:t>
            </a:r>
            <a:r>
              <a:rPr lang="sk-SK" sz="2000" b="1" dirty="0">
                <a:cs typeface="Times New Roman" pitchFamily="18" charset="0"/>
              </a:rPr>
              <a:t>,</a:t>
            </a:r>
          </a:p>
          <a:p>
            <a:pPr>
              <a:lnSpc>
                <a:spcPct val="120000"/>
              </a:lnSpc>
              <a:buNone/>
            </a:pPr>
            <a:r>
              <a:rPr lang="sk-SK" sz="2000" b="1" dirty="0">
                <a:cs typeface="Times New Roman" pitchFamily="18" charset="0"/>
              </a:rPr>
              <a:t>b) </a:t>
            </a:r>
            <a:r>
              <a:rPr lang="sk-SK" sz="2000" b="1" dirty="0" err="1">
                <a:cs typeface="Times New Roman" pitchFamily="18" charset="0"/>
              </a:rPr>
              <a:t>small</a:t>
            </a:r>
            <a:r>
              <a:rPr lang="sk-SK" sz="2000" b="1" dirty="0">
                <a:cs typeface="Times New Roman" pitchFamily="18" charset="0"/>
              </a:rPr>
              <a:t> </a:t>
            </a:r>
            <a:r>
              <a:rPr lang="sk-SK" sz="2000" b="1" dirty="0" err="1">
                <a:cs typeface="Times New Roman" pitchFamily="18" charset="0"/>
              </a:rPr>
              <a:t>accounting</a:t>
            </a:r>
            <a:r>
              <a:rPr lang="sk-SK" sz="2000" b="1" dirty="0">
                <a:cs typeface="Times New Roman" pitchFamily="18" charset="0"/>
              </a:rPr>
              <a:t> </a:t>
            </a:r>
            <a:r>
              <a:rPr lang="sk-SK" sz="2000" b="1" dirty="0" err="1">
                <a:cs typeface="Times New Roman" pitchFamily="18" charset="0"/>
              </a:rPr>
              <a:t>unit</a:t>
            </a:r>
            <a:r>
              <a:rPr lang="sk-SK" sz="2000" b="1" dirty="0">
                <a:cs typeface="Times New Roman" pitchFamily="18" charset="0"/>
              </a:rPr>
              <a:t>,</a:t>
            </a:r>
          </a:p>
          <a:p>
            <a:pPr>
              <a:lnSpc>
                <a:spcPct val="120000"/>
              </a:lnSpc>
              <a:buNone/>
            </a:pPr>
            <a:r>
              <a:rPr lang="sk-SK" sz="2000" b="1" dirty="0">
                <a:cs typeface="Times New Roman" pitchFamily="18" charset="0"/>
              </a:rPr>
              <a:t>c) </a:t>
            </a:r>
            <a:r>
              <a:rPr lang="sk-SK" sz="2000" b="1" dirty="0" err="1">
                <a:cs typeface="Times New Roman" pitchFamily="18" charset="0"/>
              </a:rPr>
              <a:t>large</a:t>
            </a:r>
            <a:r>
              <a:rPr lang="sk-SK" sz="2000" b="1" dirty="0">
                <a:cs typeface="Times New Roman" pitchFamily="18" charset="0"/>
              </a:rPr>
              <a:t> </a:t>
            </a:r>
            <a:r>
              <a:rPr lang="sk-SK" sz="2000" b="1" dirty="0" err="1">
                <a:cs typeface="Times New Roman" pitchFamily="18" charset="0"/>
              </a:rPr>
              <a:t>accounting</a:t>
            </a:r>
            <a:r>
              <a:rPr lang="sk-SK" sz="2000" b="1" dirty="0">
                <a:cs typeface="Times New Roman" pitchFamily="18" charset="0"/>
              </a:rPr>
              <a:t> </a:t>
            </a:r>
            <a:r>
              <a:rPr lang="sk-SK" sz="2000" b="1" dirty="0" err="1">
                <a:cs typeface="Times New Roman" pitchFamily="18" charset="0"/>
              </a:rPr>
              <a:t>unit</a:t>
            </a:r>
            <a:r>
              <a:rPr lang="sk-SK" sz="2000" b="1" dirty="0">
                <a:cs typeface="Times New Roman" pitchFamily="18" charset="0"/>
              </a:rPr>
              <a:t>.</a:t>
            </a:r>
          </a:p>
          <a:p>
            <a:pPr>
              <a:lnSpc>
                <a:spcPct val="120000"/>
              </a:lnSpc>
            </a:pPr>
            <a:endParaRPr lang="sk-SK" sz="2000" dirty="0"/>
          </a:p>
        </p:txBody>
      </p:sp>
    </p:spTree>
    <p:extLst>
      <p:ext uri="{BB962C8B-B14F-4D97-AF65-F5344CB8AC3E}">
        <p14:creationId xmlns:p14="http://schemas.microsoft.com/office/powerpoint/2010/main" val="171195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199" y="1192672"/>
            <a:ext cx="10515600" cy="1325563"/>
          </a:xfrm>
        </p:spPr>
        <p:txBody>
          <a:bodyPr>
            <a:normAutofit/>
          </a:bodyPr>
          <a:lstStyle/>
          <a:p>
            <a:r>
              <a:rPr lang="sk-SK" sz="3600" dirty="0">
                <a:cs typeface="Times New Roman" pitchFamily="18" charset="0"/>
              </a:rPr>
              <a:t>C</a:t>
            </a:r>
            <a:r>
              <a:rPr lang="en-US" sz="3600" dirty="0" err="1">
                <a:cs typeface="Times New Roman" pitchFamily="18" charset="0"/>
              </a:rPr>
              <a:t>lassification</a:t>
            </a:r>
            <a:r>
              <a:rPr lang="en-US" sz="3600" dirty="0">
                <a:cs typeface="Times New Roman" pitchFamily="18" charset="0"/>
              </a:rPr>
              <a:t> of enterprises into size groups</a:t>
            </a:r>
            <a:endParaRPr lang="sk-SK" sz="3600" dirty="0"/>
          </a:p>
        </p:txBody>
      </p:sp>
      <p:graphicFrame>
        <p:nvGraphicFramePr>
          <p:cNvPr id="6" name="Zástupný objekt pre obsah 5"/>
          <p:cNvGraphicFramePr>
            <a:graphicFrameLocks noGrp="1"/>
          </p:cNvGraphicFramePr>
          <p:nvPr>
            <p:ph idx="1"/>
            <p:extLst>
              <p:ext uri="{D42A27DB-BD31-4B8C-83A1-F6EECF244321}">
                <p14:modId xmlns:p14="http://schemas.microsoft.com/office/powerpoint/2010/main" val="491643506"/>
              </p:ext>
            </p:extLst>
          </p:nvPr>
        </p:nvGraphicFramePr>
        <p:xfrm>
          <a:off x="2036093" y="2690819"/>
          <a:ext cx="8119813" cy="3320363"/>
        </p:xfrm>
        <a:graphic>
          <a:graphicData uri="http://schemas.openxmlformats.org/drawingml/2006/table">
            <a:tbl>
              <a:tblPr firstRow="1" bandRow="1">
                <a:tableStyleId>{5C22544A-7EE6-4342-B048-85BDC9FD1C3A}</a:tableStyleId>
              </a:tblPr>
              <a:tblGrid>
                <a:gridCol w="1687542">
                  <a:extLst>
                    <a:ext uri="{9D8B030D-6E8A-4147-A177-3AD203B41FA5}">
                      <a16:colId xmlns:a16="http://schemas.microsoft.com/office/drawing/2014/main" val="3574505019"/>
                    </a:ext>
                  </a:extLst>
                </a:gridCol>
                <a:gridCol w="1927546">
                  <a:extLst>
                    <a:ext uri="{9D8B030D-6E8A-4147-A177-3AD203B41FA5}">
                      <a16:colId xmlns:a16="http://schemas.microsoft.com/office/drawing/2014/main" val="1355459911"/>
                    </a:ext>
                  </a:extLst>
                </a:gridCol>
                <a:gridCol w="2298228">
                  <a:extLst>
                    <a:ext uri="{9D8B030D-6E8A-4147-A177-3AD203B41FA5}">
                      <a16:colId xmlns:a16="http://schemas.microsoft.com/office/drawing/2014/main" val="1519362226"/>
                    </a:ext>
                  </a:extLst>
                </a:gridCol>
                <a:gridCol w="2206497">
                  <a:extLst>
                    <a:ext uri="{9D8B030D-6E8A-4147-A177-3AD203B41FA5}">
                      <a16:colId xmlns:a16="http://schemas.microsoft.com/office/drawing/2014/main" val="957532896"/>
                    </a:ext>
                  </a:extLst>
                </a:gridCol>
              </a:tblGrid>
              <a:tr h="955303">
                <a:tc>
                  <a:txBody>
                    <a:bodyPr/>
                    <a:lstStyle/>
                    <a:p>
                      <a:pPr algn="ctr">
                        <a:lnSpc>
                          <a:spcPct val="100000"/>
                        </a:lnSpc>
                        <a:spcAft>
                          <a:spcPts val="0"/>
                        </a:spcAft>
                      </a:pPr>
                      <a:r>
                        <a:rPr lang="sk-SK"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Size</a:t>
                      </a:r>
                      <a:r>
                        <a:rPr lang="sk-SK"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sk-SK"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group</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sk-SK"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Number</a:t>
                      </a:r>
                      <a:r>
                        <a:rPr lang="sk-SK"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of </a:t>
                      </a:r>
                      <a:r>
                        <a:rPr lang="sk-SK"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employees</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sk-SK"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Net </a:t>
                      </a:r>
                      <a:r>
                        <a:rPr lang="sk-SK"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turnover</a:t>
                      </a:r>
                      <a:r>
                        <a:rPr lang="sk-SK"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algn="ctr">
                        <a:lnSpc>
                          <a:spcPct val="100000"/>
                        </a:lnSpc>
                        <a:spcAft>
                          <a:spcPts val="0"/>
                        </a:spcAft>
                      </a:pPr>
                      <a:r>
                        <a:rPr lang="sk-SK"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in EUR</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sk-SK"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Total</a:t>
                      </a:r>
                      <a:r>
                        <a:rPr lang="sk-SK"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sk-SK"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sum</a:t>
                      </a:r>
                      <a:r>
                        <a:rPr lang="sk-SK"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of </a:t>
                      </a:r>
                      <a:r>
                        <a:rPr lang="sk-SK"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assets</a:t>
                      </a:r>
                      <a:r>
                        <a:rPr lang="sk-SK"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in EUR</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7291259"/>
                  </a:ext>
                </a:extLst>
              </a:tr>
              <a:tr h="591265">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Micro</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not</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exceed</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10</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not</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exceed</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2 mil.</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not</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exceed</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2 mil.</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81613052"/>
                  </a:ext>
                </a:extLst>
              </a:tr>
              <a:tr h="591265">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Small</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not</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exceed</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50</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not</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exceed</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10 mil.</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not</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exceed</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10 mil.</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84292125"/>
                  </a:ext>
                </a:extLst>
              </a:tr>
              <a:tr h="591265">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Medium</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not</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exceed</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250</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not</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exceed</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50 mil.</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not</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exceed</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43 mil.</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66914362"/>
                  </a:ext>
                </a:extLst>
              </a:tr>
              <a:tr h="591265">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Large</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exceed</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250 </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exceed</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50 mil. </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Aft>
                          <a:spcPts val="0"/>
                        </a:spcAft>
                      </a:pPr>
                      <a:r>
                        <a:rPr lang="sk-SK"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exceed</a:t>
                      </a:r>
                      <a:r>
                        <a:rPr lang="sk-SK"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43 mil.</a:t>
                      </a:r>
                      <a:endParaRPr lang="sk-SK"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52967739"/>
                  </a:ext>
                </a:extLst>
              </a:tr>
            </a:tbl>
          </a:graphicData>
        </a:graphic>
      </p:graphicFrame>
    </p:spTree>
    <p:extLst>
      <p:ext uri="{BB962C8B-B14F-4D97-AF65-F5344CB8AC3E}">
        <p14:creationId xmlns:p14="http://schemas.microsoft.com/office/powerpoint/2010/main" val="3245132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412776"/>
            <a:ext cx="10515600" cy="1325563"/>
          </a:xfrm>
        </p:spPr>
        <p:txBody>
          <a:bodyPr>
            <a:normAutofit/>
          </a:bodyPr>
          <a:lstStyle/>
          <a:p>
            <a:pPr algn="l"/>
            <a:r>
              <a:rPr lang="sk-SK" sz="4000" dirty="0" err="1">
                <a:cs typeface="Times New Roman" pitchFamily="18" charset="0"/>
              </a:rPr>
              <a:t>Books</a:t>
            </a:r>
            <a:r>
              <a:rPr lang="sk-SK" sz="4000" dirty="0">
                <a:cs typeface="Times New Roman" pitchFamily="18" charset="0"/>
              </a:rPr>
              <a:t> of </a:t>
            </a:r>
            <a:r>
              <a:rPr lang="sk-SK" sz="4000" dirty="0" err="1">
                <a:cs typeface="Times New Roman" pitchFamily="18" charset="0"/>
              </a:rPr>
              <a:t>accounts</a:t>
            </a:r>
            <a:r>
              <a:rPr lang="sk-SK" sz="4000" dirty="0">
                <a:cs typeface="Times New Roman" pitchFamily="18" charset="0"/>
              </a:rPr>
              <a:t> in </a:t>
            </a:r>
            <a:r>
              <a:rPr lang="sk-SK" sz="4000" dirty="0" err="1">
                <a:cs typeface="Times New Roman" pitchFamily="18" charset="0"/>
              </a:rPr>
              <a:t>the</a:t>
            </a:r>
            <a:r>
              <a:rPr lang="sk-SK" sz="4000" dirty="0">
                <a:cs typeface="Times New Roman" pitchFamily="18" charset="0"/>
              </a:rPr>
              <a:t> </a:t>
            </a:r>
            <a:r>
              <a:rPr lang="sk-SK" sz="4000" dirty="0" err="1">
                <a:cs typeface="Times New Roman" pitchFamily="18" charset="0"/>
              </a:rPr>
              <a:t>double-entry</a:t>
            </a:r>
            <a:r>
              <a:rPr lang="sk-SK" sz="4000" dirty="0">
                <a:cs typeface="Times New Roman" pitchFamily="18" charset="0"/>
              </a:rPr>
              <a:t> </a:t>
            </a:r>
            <a:r>
              <a:rPr lang="sk-SK" sz="4000" dirty="0" err="1">
                <a:cs typeface="Times New Roman" pitchFamily="18" charset="0"/>
              </a:rPr>
              <a:t>bookkeeping</a:t>
            </a:r>
            <a:r>
              <a:rPr lang="sk-SK" sz="4000" dirty="0">
                <a:cs typeface="Times New Roman" pitchFamily="18" charset="0"/>
              </a:rPr>
              <a:t> </a:t>
            </a:r>
            <a:r>
              <a:rPr lang="sk-SK" sz="4000" dirty="0" err="1">
                <a:cs typeface="Times New Roman" pitchFamily="18" charset="0"/>
              </a:rPr>
              <a:t>system</a:t>
            </a:r>
            <a:endParaRPr lang="sk-SK" sz="4000" dirty="0"/>
          </a:p>
        </p:txBody>
      </p:sp>
      <p:sp>
        <p:nvSpPr>
          <p:cNvPr id="3" name="Zástupný objekt pre obsah 2"/>
          <p:cNvSpPr>
            <a:spLocks noGrp="1"/>
          </p:cNvSpPr>
          <p:nvPr>
            <p:ph idx="1"/>
          </p:nvPr>
        </p:nvSpPr>
        <p:spPr/>
        <p:txBody>
          <a:bodyPr>
            <a:normAutofit/>
          </a:bodyPr>
          <a:lstStyle/>
          <a:p>
            <a:pPr>
              <a:lnSpc>
                <a:spcPct val="100000"/>
              </a:lnSpc>
            </a:pPr>
            <a:endParaRPr lang="sk-SK" sz="2400" b="1" dirty="0">
              <a:cs typeface="Times New Roman" pitchFamily="18" charset="0"/>
            </a:endParaRPr>
          </a:p>
          <a:p>
            <a:pPr>
              <a:lnSpc>
                <a:spcPct val="100000"/>
              </a:lnSpc>
            </a:pPr>
            <a:r>
              <a:rPr lang="sk-SK" sz="2400" b="1" dirty="0">
                <a:cs typeface="Times New Roman" pitchFamily="18" charset="0"/>
              </a:rPr>
              <a:t>General </a:t>
            </a:r>
            <a:r>
              <a:rPr lang="sk-SK" sz="2400" b="1" dirty="0" err="1">
                <a:cs typeface="Times New Roman" pitchFamily="18" charset="0"/>
              </a:rPr>
              <a:t>journal</a:t>
            </a:r>
            <a:r>
              <a:rPr lang="sk-SK" sz="2400" b="1" dirty="0">
                <a:cs typeface="Times New Roman" pitchFamily="18" charset="0"/>
              </a:rPr>
              <a:t> </a:t>
            </a:r>
            <a:r>
              <a:rPr lang="sk-SK" sz="2400" dirty="0">
                <a:cs typeface="Times New Roman" pitchFamily="18" charset="0"/>
              </a:rPr>
              <a:t>-  </a:t>
            </a:r>
            <a:r>
              <a:rPr lang="en-US" sz="2400" dirty="0">
                <a:cs typeface="Times New Roman" pitchFamily="18" charset="0"/>
              </a:rPr>
              <a:t>showing accounting entries </a:t>
            </a:r>
            <a:r>
              <a:rPr lang="en-US" sz="2400" b="1" dirty="0">
                <a:cs typeface="Times New Roman" pitchFamily="18" charset="0"/>
              </a:rPr>
              <a:t>in chronological order</a:t>
            </a:r>
            <a:r>
              <a:rPr lang="en-US" sz="2400" dirty="0">
                <a:cs typeface="Times New Roman" pitchFamily="18" charset="0"/>
              </a:rPr>
              <a:t> as evidence of having duly entered all transactions in the accounting period</a:t>
            </a:r>
            <a:r>
              <a:rPr lang="sk-SK" sz="2400" dirty="0">
                <a:cs typeface="Times New Roman" pitchFamily="18" charset="0"/>
              </a:rPr>
              <a:t>; </a:t>
            </a:r>
          </a:p>
          <a:p>
            <a:pPr>
              <a:lnSpc>
                <a:spcPct val="100000"/>
              </a:lnSpc>
            </a:pPr>
            <a:endParaRPr lang="sk-SK" sz="2400" b="1" dirty="0">
              <a:cs typeface="Times New Roman" pitchFamily="18" charset="0"/>
            </a:endParaRPr>
          </a:p>
          <a:p>
            <a:pPr>
              <a:lnSpc>
                <a:spcPct val="100000"/>
              </a:lnSpc>
            </a:pPr>
            <a:r>
              <a:rPr lang="sk-SK" sz="2400" b="1" dirty="0">
                <a:cs typeface="Times New Roman" pitchFamily="18" charset="0"/>
              </a:rPr>
              <a:t>General </a:t>
            </a:r>
            <a:r>
              <a:rPr lang="sk-SK" sz="2400" b="1" dirty="0" err="1">
                <a:cs typeface="Times New Roman" pitchFamily="18" charset="0"/>
              </a:rPr>
              <a:t>ledger</a:t>
            </a:r>
            <a:r>
              <a:rPr lang="sk-SK" sz="2400" b="1" dirty="0">
                <a:cs typeface="Times New Roman" pitchFamily="18" charset="0"/>
              </a:rPr>
              <a:t> – </a:t>
            </a:r>
            <a:r>
              <a:rPr lang="en-US" sz="2400" dirty="0">
                <a:cs typeface="Times New Roman" pitchFamily="18" charset="0"/>
              </a:rPr>
              <a:t>showing accounting entries systematically </a:t>
            </a:r>
            <a:r>
              <a:rPr lang="en-US" sz="2400" b="1" dirty="0">
                <a:cs typeface="Times New Roman" pitchFamily="18" charset="0"/>
              </a:rPr>
              <a:t>from a substantive point of view</a:t>
            </a:r>
            <a:r>
              <a:rPr lang="en-US" sz="2400" dirty="0">
                <a:cs typeface="Times New Roman" pitchFamily="18" charset="0"/>
              </a:rPr>
              <a:t>, as evidence of the fact that all transactions have been recorded in the accounts of assets, liabilities, the difference between assets and liabilities, expenses and income.</a:t>
            </a:r>
            <a:endParaRPr lang="sk-SK" sz="2400" dirty="0">
              <a:cs typeface="Times New Roman" pitchFamily="18" charset="0"/>
            </a:endParaRPr>
          </a:p>
        </p:txBody>
      </p:sp>
    </p:spTree>
    <p:extLst>
      <p:ext uri="{BB962C8B-B14F-4D97-AF65-F5344CB8AC3E}">
        <p14:creationId xmlns:p14="http://schemas.microsoft.com/office/powerpoint/2010/main" val="4151958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58755" y="1474143"/>
            <a:ext cx="9680126" cy="1325563"/>
          </a:xfrm>
        </p:spPr>
        <p:txBody>
          <a:bodyPr>
            <a:normAutofit/>
          </a:bodyPr>
          <a:lstStyle/>
          <a:p>
            <a:pPr algn="l"/>
            <a:r>
              <a:rPr lang="sk-SK" sz="3600" dirty="0" err="1">
                <a:cs typeface="Times New Roman" pitchFamily="18" charset="0"/>
              </a:rPr>
              <a:t>Financial</a:t>
            </a:r>
            <a:r>
              <a:rPr lang="sk-SK" sz="3600" dirty="0">
                <a:cs typeface="Times New Roman" pitchFamily="18" charset="0"/>
              </a:rPr>
              <a:t> </a:t>
            </a:r>
            <a:r>
              <a:rPr lang="sk-SK" sz="3600" dirty="0" err="1">
                <a:cs typeface="Times New Roman" pitchFamily="18" charset="0"/>
              </a:rPr>
              <a:t>statements</a:t>
            </a:r>
            <a:r>
              <a:rPr lang="sk-SK" sz="3600" dirty="0">
                <a:cs typeface="Times New Roman" pitchFamily="18" charset="0"/>
              </a:rPr>
              <a:t> in </a:t>
            </a:r>
            <a:r>
              <a:rPr lang="sk-SK" sz="3600" dirty="0" err="1">
                <a:cs typeface="Times New Roman" pitchFamily="18" charset="0"/>
              </a:rPr>
              <a:t>the</a:t>
            </a:r>
            <a:r>
              <a:rPr lang="sk-SK" sz="3600" dirty="0">
                <a:cs typeface="Times New Roman" pitchFamily="18" charset="0"/>
              </a:rPr>
              <a:t> </a:t>
            </a:r>
            <a:r>
              <a:rPr lang="sk-SK" sz="3600" dirty="0" err="1">
                <a:cs typeface="Times New Roman" pitchFamily="18" charset="0"/>
              </a:rPr>
              <a:t>double-entry</a:t>
            </a:r>
            <a:r>
              <a:rPr lang="sk-SK" sz="3600" dirty="0">
                <a:cs typeface="Times New Roman" pitchFamily="18" charset="0"/>
              </a:rPr>
              <a:t> </a:t>
            </a:r>
            <a:r>
              <a:rPr lang="sk-SK" sz="3600" dirty="0" err="1">
                <a:cs typeface="Times New Roman" pitchFamily="18" charset="0"/>
              </a:rPr>
              <a:t>bookkeeping</a:t>
            </a:r>
            <a:r>
              <a:rPr lang="sk-SK" sz="3600" dirty="0">
                <a:cs typeface="Times New Roman" pitchFamily="18" charset="0"/>
              </a:rPr>
              <a:t> </a:t>
            </a:r>
            <a:r>
              <a:rPr lang="sk-SK" sz="3600" dirty="0" err="1">
                <a:cs typeface="Times New Roman" pitchFamily="18" charset="0"/>
              </a:rPr>
              <a:t>system</a:t>
            </a:r>
            <a:endParaRPr lang="sk-SK" sz="3600" dirty="0"/>
          </a:p>
        </p:txBody>
      </p:sp>
      <p:sp>
        <p:nvSpPr>
          <p:cNvPr id="3" name="Zástupný objekt pre obsah 2"/>
          <p:cNvSpPr>
            <a:spLocks noGrp="1"/>
          </p:cNvSpPr>
          <p:nvPr>
            <p:ph idx="1"/>
          </p:nvPr>
        </p:nvSpPr>
        <p:spPr>
          <a:xfrm>
            <a:off x="1673674" y="3101924"/>
            <a:ext cx="9650288" cy="3791983"/>
          </a:xfrm>
        </p:spPr>
        <p:txBody>
          <a:bodyPr>
            <a:normAutofit/>
          </a:bodyPr>
          <a:lstStyle/>
          <a:p>
            <a:pPr>
              <a:buNone/>
            </a:pPr>
            <a:r>
              <a:rPr lang="sk-SK" sz="2400" dirty="0"/>
              <a:t>a) </a:t>
            </a:r>
            <a:r>
              <a:rPr lang="sk-SK" sz="2400" dirty="0">
                <a:cs typeface="Times New Roman" pitchFamily="18" charset="0"/>
              </a:rPr>
              <a:t> a </a:t>
            </a:r>
            <a:r>
              <a:rPr lang="sk-SK" sz="2400" dirty="0" err="1">
                <a:cs typeface="Times New Roman" pitchFamily="18" charset="0"/>
              </a:rPr>
              <a:t>balance</a:t>
            </a:r>
            <a:r>
              <a:rPr lang="sk-SK" sz="2400" dirty="0">
                <a:cs typeface="Times New Roman" pitchFamily="18" charset="0"/>
              </a:rPr>
              <a:t> </a:t>
            </a:r>
            <a:r>
              <a:rPr lang="sk-SK" sz="2400" dirty="0" err="1">
                <a:cs typeface="Times New Roman" pitchFamily="18" charset="0"/>
              </a:rPr>
              <a:t>sheet</a:t>
            </a:r>
            <a:r>
              <a:rPr lang="sk-SK" sz="2400" dirty="0">
                <a:cs typeface="Times New Roman" pitchFamily="18" charset="0"/>
              </a:rPr>
              <a:t>,</a:t>
            </a:r>
          </a:p>
          <a:p>
            <a:pPr>
              <a:buNone/>
            </a:pPr>
            <a:r>
              <a:rPr lang="sk-SK" sz="2400" dirty="0">
                <a:cs typeface="Times New Roman" pitchFamily="18" charset="0"/>
              </a:rPr>
              <a:t>b)  a profit and </a:t>
            </a:r>
            <a:r>
              <a:rPr lang="sk-SK" sz="2400" dirty="0" err="1">
                <a:cs typeface="Times New Roman" pitchFamily="18" charset="0"/>
              </a:rPr>
              <a:t>loss</a:t>
            </a:r>
            <a:r>
              <a:rPr lang="sk-SK" sz="2400" dirty="0">
                <a:cs typeface="Times New Roman" pitchFamily="18" charset="0"/>
              </a:rPr>
              <a:t> </a:t>
            </a:r>
            <a:r>
              <a:rPr lang="sk-SK" sz="2400" dirty="0" err="1">
                <a:cs typeface="Times New Roman" pitchFamily="18" charset="0"/>
              </a:rPr>
              <a:t>statement</a:t>
            </a:r>
            <a:r>
              <a:rPr lang="sk-SK" sz="2400" dirty="0">
                <a:cs typeface="Times New Roman" pitchFamily="18" charset="0"/>
              </a:rPr>
              <a:t>,</a:t>
            </a:r>
          </a:p>
          <a:p>
            <a:pPr>
              <a:buNone/>
            </a:pPr>
            <a:r>
              <a:rPr lang="sk-SK" sz="2400" dirty="0">
                <a:cs typeface="Times New Roman" pitchFamily="18" charset="0"/>
              </a:rPr>
              <a:t>c)   notes to </a:t>
            </a:r>
            <a:r>
              <a:rPr lang="sk-SK" sz="2400" dirty="0" err="1">
                <a:cs typeface="Times New Roman" pitchFamily="18" charset="0"/>
              </a:rPr>
              <a:t>the</a:t>
            </a:r>
            <a:r>
              <a:rPr lang="sk-SK" sz="2400" dirty="0">
                <a:cs typeface="Times New Roman" pitchFamily="18" charset="0"/>
              </a:rPr>
              <a:t> </a:t>
            </a:r>
            <a:r>
              <a:rPr lang="sk-SK" sz="2400" dirty="0" err="1">
                <a:cs typeface="Times New Roman" pitchFamily="18" charset="0"/>
              </a:rPr>
              <a:t>financial</a:t>
            </a:r>
            <a:r>
              <a:rPr lang="sk-SK" sz="2400" dirty="0">
                <a:cs typeface="Times New Roman" pitchFamily="18" charset="0"/>
              </a:rPr>
              <a:t> </a:t>
            </a:r>
            <a:r>
              <a:rPr lang="sk-SK" sz="2400" dirty="0" err="1">
                <a:cs typeface="Times New Roman" pitchFamily="18" charset="0"/>
              </a:rPr>
              <a:t>statements</a:t>
            </a:r>
            <a:r>
              <a:rPr lang="sk-SK" sz="2400" dirty="0">
                <a:cs typeface="Times New Roman" pitchFamily="18" charset="0"/>
              </a:rPr>
              <a:t>.</a:t>
            </a:r>
          </a:p>
          <a:p>
            <a:endParaRPr lang="sk-SK" sz="2400" dirty="0"/>
          </a:p>
        </p:txBody>
      </p:sp>
      <p:pic>
        <p:nvPicPr>
          <p:cNvPr id="6" name="Obrázok 5"/>
          <p:cNvPicPr>
            <a:picLocks noChangeAspect="1"/>
          </p:cNvPicPr>
          <p:nvPr/>
        </p:nvPicPr>
        <p:blipFill>
          <a:blip r:embed="rId2"/>
          <a:stretch>
            <a:fillRect/>
          </a:stretch>
        </p:blipFill>
        <p:spPr>
          <a:xfrm>
            <a:off x="7344398" y="2606421"/>
            <a:ext cx="4208803" cy="3322487"/>
          </a:xfrm>
          <a:prstGeom prst="rect">
            <a:avLst/>
          </a:prstGeom>
        </p:spPr>
      </p:pic>
    </p:spTree>
    <p:extLst>
      <p:ext uri="{BB962C8B-B14F-4D97-AF65-F5344CB8AC3E}">
        <p14:creationId xmlns:p14="http://schemas.microsoft.com/office/powerpoint/2010/main" val="4065006123"/>
      </p:ext>
    </p:extLst>
  </p:cSld>
  <p:clrMapOvr>
    <a:masterClrMapping/>
  </p:clrMapOvr>
</p:sld>
</file>

<file path=ppt/theme/theme1.xml><?xml version="1.0" encoding="utf-8"?>
<a:theme xmlns:a="http://schemas.openxmlformats.org/drawingml/2006/main" name="Śablona_prezentace_N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2" id="{0D558C50-51D4-4EF6-88BF-468640285203}" vid="{DC8905DB-F15E-4664-83D4-7E3B5AAF960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9c10944-04f6-4a56-b45b-bf26d6f81d58">
      <Terms xmlns="http://schemas.microsoft.com/office/infopath/2007/PartnerControls"/>
    </lcf76f155ced4ddcb4097134ff3c332f>
    <TaxCatchAll xmlns="62a0cf90-df98-468d-8e62-9dacbd9cd03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3680334D2C3CA24F9B60010E7D460BC3" ma:contentTypeVersion="15" ma:contentTypeDescription="Umožňuje vytvoriť nový dokument." ma:contentTypeScope="" ma:versionID="1cac3f6ee474805d28562264bc261838">
  <xsd:schema xmlns:xsd="http://www.w3.org/2001/XMLSchema" xmlns:xs="http://www.w3.org/2001/XMLSchema" xmlns:p="http://schemas.microsoft.com/office/2006/metadata/properties" xmlns:ns2="19c10944-04f6-4a56-b45b-bf26d6f81d58" xmlns:ns3="62a0cf90-df98-468d-8e62-9dacbd9cd031" targetNamespace="http://schemas.microsoft.com/office/2006/metadata/properties" ma:root="true" ma:fieldsID="4579ed5b148d23e20acdc4211972db87" ns2:_="" ns3:_="">
    <xsd:import namespace="19c10944-04f6-4a56-b45b-bf26d6f81d58"/>
    <xsd:import namespace="62a0cf90-df98-468d-8e62-9dacbd9cd0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SearchProperties"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10944-04f6-4a56-b45b-bf26d6f81d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Značky obrázka" ma:readOnly="false" ma:fieldId="{5cf76f15-5ced-4ddc-b409-7134ff3c332f}" ma:taxonomyMulti="true" ma:sspId="42107113-769a-4d15-b935-6d8bd9557b3e"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a0cf90-df98-468d-8e62-9dacbd9cd03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dbb0656-7c38-45e2-9d93-076a736f137d}" ma:internalName="TaxCatchAll" ma:showField="CatchAllData" ma:web="62a0cf90-df98-468d-8e62-9dacbd9cd031">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Zdieľa sa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Zdieľané s podrobnosťa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614371-B61C-4BCB-802D-9344E70CD262}">
  <ds:schemaRefs>
    <ds:schemaRef ds:uri="http://schemas.microsoft.com/office/2006/metadata/properties"/>
    <ds:schemaRef ds:uri="http://schemas.microsoft.com/office/infopath/2007/PartnerControls"/>
    <ds:schemaRef ds:uri="19c10944-04f6-4a56-b45b-bf26d6f81d58"/>
    <ds:schemaRef ds:uri="62a0cf90-df98-468d-8e62-9dacbd9cd031"/>
  </ds:schemaRefs>
</ds:datastoreItem>
</file>

<file path=customXml/itemProps2.xml><?xml version="1.0" encoding="utf-8"?>
<ds:datastoreItem xmlns:ds="http://schemas.openxmlformats.org/officeDocument/2006/customXml" ds:itemID="{4FBA61B9-F73B-4CEB-AD06-8AFB3BA23C0F}">
  <ds:schemaRefs>
    <ds:schemaRef ds:uri="http://schemas.microsoft.com/sharepoint/v3/contenttype/forms"/>
  </ds:schemaRefs>
</ds:datastoreItem>
</file>

<file path=customXml/itemProps3.xml><?xml version="1.0" encoding="utf-8"?>
<ds:datastoreItem xmlns:ds="http://schemas.openxmlformats.org/officeDocument/2006/customXml" ds:itemID="{CB06336B-AE17-445E-80A5-3E33D8708B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10944-04f6-4a56-b45b-bf26d6f81d58"/>
    <ds:schemaRef ds:uri="62a0cf90-df98-468d-8e62-9dacbd9cd0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Śablona_prezentace_NICE</Template>
  <TotalTime>64943</TotalTime>
  <Words>1864</Words>
  <Application>Microsoft Office PowerPoint</Application>
  <PresentationFormat>Širokoúhlá obrazovka</PresentationFormat>
  <Paragraphs>248</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Wingdings 3</vt:lpstr>
      <vt:lpstr>Śablona_prezentace_NICE</vt:lpstr>
      <vt:lpstr>ACCOUNTING AND TAXATION</vt:lpstr>
      <vt:lpstr>Agenda</vt:lpstr>
      <vt:lpstr>Basic definitions</vt:lpstr>
      <vt:lpstr>Basic definitions</vt:lpstr>
      <vt:lpstr>Basic definitions</vt:lpstr>
      <vt:lpstr>Size groups of accounting entity</vt:lpstr>
      <vt:lpstr>Classification of enterprises into size groups</vt:lpstr>
      <vt:lpstr>Books of accounts in the double-entry bookkeeping system</vt:lpstr>
      <vt:lpstr>Financial statements in the double-entry bookkeeping system</vt:lpstr>
      <vt:lpstr>Valuation methods</vt:lpstr>
      <vt:lpstr>Fair value</vt:lpstr>
      <vt:lpstr>Act No. 222/2004 Coll. On Value Added Tax</vt:lpstr>
      <vt:lpstr>Registration Obligation</vt:lpstr>
      <vt:lpstr>Tax rates</vt:lpstr>
      <vt:lpstr>Value Added Tax</vt:lpstr>
      <vt:lpstr>Corporate Income Tax</vt:lpstr>
      <vt:lpstr>Corporate Income Tax</vt:lpstr>
      <vt:lpstr>Corporate Income Tax – Tax base</vt:lpstr>
      <vt:lpstr>D         710 – Profit and Loss Account         Cr</vt:lpstr>
      <vt:lpstr>Transformation of accounting profit/loss into CIT tax base</vt:lpstr>
      <vt:lpstr>Deductible items</vt:lpstr>
      <vt:lpstr>Calculation of tax base</vt:lpstr>
      <vt:lpstr>Bibliography and recommended references</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Portfolio Management</dc:title>
  <dc:creator>Jozef Glova</dc:creator>
  <cp:lastModifiedBy>Kulihova Kublova Tereza</cp:lastModifiedBy>
  <cp:revision>289</cp:revision>
  <dcterms:created xsi:type="dcterms:W3CDTF">2017-02-20T14:34:13Z</dcterms:created>
  <dcterms:modified xsi:type="dcterms:W3CDTF">2023-09-25T09:36:47Z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0x0101003680334D2C3CA24F9B60010E7D460BC3</vt:lpwstr>
  </property>
</Properties>
</file>