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734" r:id="rId5"/>
  </p:sldMasterIdLst>
  <p:notesMasterIdLst>
    <p:notesMasterId r:id="rId50"/>
  </p:notesMasterIdLst>
  <p:sldIdLst>
    <p:sldId id="256" r:id="rId6"/>
    <p:sldId id="699" r:id="rId7"/>
    <p:sldId id="713" r:id="rId8"/>
    <p:sldId id="704" r:id="rId9"/>
    <p:sldId id="714" r:id="rId10"/>
    <p:sldId id="716" r:id="rId11"/>
    <p:sldId id="722" r:id="rId12"/>
    <p:sldId id="723" r:id="rId13"/>
    <p:sldId id="724" r:id="rId14"/>
    <p:sldId id="725" r:id="rId15"/>
    <p:sldId id="726" r:id="rId16"/>
    <p:sldId id="717" r:id="rId17"/>
    <p:sldId id="731" r:id="rId18"/>
    <p:sldId id="732" r:id="rId19"/>
    <p:sldId id="733" r:id="rId20"/>
    <p:sldId id="734" r:id="rId21"/>
    <p:sldId id="727" r:id="rId22"/>
    <p:sldId id="741" r:id="rId23"/>
    <p:sldId id="698" r:id="rId24"/>
    <p:sldId id="751" r:id="rId25"/>
    <p:sldId id="728" r:id="rId26"/>
    <p:sldId id="743" r:id="rId27"/>
    <p:sldId id="747" r:id="rId28"/>
    <p:sldId id="742" r:id="rId29"/>
    <p:sldId id="746" r:id="rId30"/>
    <p:sldId id="752" r:id="rId31"/>
    <p:sldId id="744" r:id="rId32"/>
    <p:sldId id="749" r:id="rId33"/>
    <p:sldId id="753" r:id="rId34"/>
    <p:sldId id="715" r:id="rId35"/>
    <p:sldId id="729" r:id="rId36"/>
    <p:sldId id="754" r:id="rId37"/>
    <p:sldId id="750" r:id="rId38"/>
    <p:sldId id="730" r:id="rId39"/>
    <p:sldId id="755" r:id="rId40"/>
    <p:sldId id="735" r:id="rId41"/>
    <p:sldId id="736" r:id="rId42"/>
    <p:sldId id="737" r:id="rId43"/>
    <p:sldId id="738" r:id="rId44"/>
    <p:sldId id="739" r:id="rId45"/>
    <p:sldId id="740" r:id="rId46"/>
    <p:sldId id="745" r:id="rId47"/>
    <p:sldId id="748" r:id="rId48"/>
    <p:sldId id="756"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D1B8AC1E-33F4-4838-93D4-16919597507E}">
          <p14:sldIdLst>
            <p14:sldId id="256"/>
            <p14:sldId id="699"/>
            <p14:sldId id="713"/>
            <p14:sldId id="704"/>
            <p14:sldId id="714"/>
            <p14:sldId id="716"/>
            <p14:sldId id="722"/>
            <p14:sldId id="723"/>
            <p14:sldId id="724"/>
            <p14:sldId id="725"/>
            <p14:sldId id="726"/>
            <p14:sldId id="717"/>
            <p14:sldId id="731"/>
            <p14:sldId id="732"/>
            <p14:sldId id="733"/>
            <p14:sldId id="734"/>
            <p14:sldId id="727"/>
            <p14:sldId id="741"/>
            <p14:sldId id="698"/>
            <p14:sldId id="751"/>
            <p14:sldId id="728"/>
            <p14:sldId id="743"/>
            <p14:sldId id="747"/>
            <p14:sldId id="742"/>
            <p14:sldId id="746"/>
            <p14:sldId id="752"/>
            <p14:sldId id="744"/>
            <p14:sldId id="749"/>
            <p14:sldId id="753"/>
            <p14:sldId id="715"/>
            <p14:sldId id="729"/>
            <p14:sldId id="754"/>
            <p14:sldId id="750"/>
            <p14:sldId id="730"/>
            <p14:sldId id="755"/>
            <p14:sldId id="735"/>
            <p14:sldId id="736"/>
            <p14:sldId id="737"/>
            <p14:sldId id="738"/>
            <p14:sldId id="739"/>
            <p14:sldId id="740"/>
            <p14:sldId id="745"/>
            <p14:sldId id="748"/>
            <p14:sldId id="7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75088" autoAdjust="0"/>
  </p:normalViewPr>
  <p:slideViewPr>
    <p:cSldViewPr>
      <p:cViewPr varScale="1">
        <p:scale>
          <a:sx n="51" d="100"/>
          <a:sy n="51" d="100"/>
        </p:scale>
        <p:origin x="1064"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3B3C2-1DA7-4B11-9BFF-EE9FCA0349A7}" type="datetimeFigureOut">
              <a:rPr lang="sk-SK" smtClean="0"/>
              <a:pPr/>
              <a:t>25. 9. 2023</a:t>
            </a:fld>
            <a:endParaRPr lang="sk-SK"/>
          </a:p>
        </p:txBody>
      </p:sp>
      <p:sp>
        <p:nvSpPr>
          <p:cNvPr id="4" name="Zástupný symbol obrazu snímk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7AE50-AC5B-410B-BEC0-4954EF8AF05C}" type="slidenum">
              <a:rPr lang="sk-SK" smtClean="0"/>
              <a:pPr/>
              <a:t>‹#›</a:t>
            </a:fld>
            <a:endParaRPr lang="sk-SK"/>
          </a:p>
        </p:txBody>
      </p:sp>
    </p:spTree>
    <p:extLst>
      <p:ext uri="{BB962C8B-B14F-4D97-AF65-F5344CB8AC3E}">
        <p14:creationId xmlns:p14="http://schemas.microsoft.com/office/powerpoint/2010/main" val="217077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vestopedia.com/terms/y/yield.as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investopedia.com/terms/n/nominalyield.as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Google </a:t>
            </a:r>
            <a:r>
              <a:rPr lang="sk-SK" dirty="0" err="1"/>
              <a:t>it</a:t>
            </a:r>
            <a:r>
              <a:rPr lang="sk-SK" dirty="0"/>
              <a:t> </a:t>
            </a:r>
            <a:r>
              <a:rPr lang="sk-SK" dirty="0" err="1"/>
              <a:t>up</a:t>
            </a:r>
            <a:r>
              <a:rPr lang="sk-SK" dirty="0"/>
              <a:t>, or </a:t>
            </a:r>
            <a:r>
              <a:rPr lang="sk-SK" dirty="0" err="1"/>
              <a:t>you</a:t>
            </a:r>
            <a:r>
              <a:rPr lang="sk-SK" dirty="0"/>
              <a:t> </a:t>
            </a:r>
            <a:r>
              <a:rPr lang="sk-SK" dirty="0" err="1"/>
              <a:t>probably</a:t>
            </a:r>
            <a:r>
              <a:rPr lang="sk-SK" dirty="0"/>
              <a:t> </a:t>
            </a:r>
            <a:r>
              <a:rPr lang="sk-SK" dirty="0" err="1"/>
              <a:t>know</a:t>
            </a:r>
            <a:r>
              <a:rPr lang="sk-SK" dirty="0"/>
              <a:t> </a:t>
            </a:r>
            <a:r>
              <a:rPr lang="sk-SK" dirty="0" err="1"/>
              <a:t>that</a:t>
            </a:r>
            <a:r>
              <a:rPr lang="sk-SK" dirty="0"/>
              <a:t> (</a:t>
            </a:r>
            <a:r>
              <a:rPr lang="sk-SK" dirty="0" err="1"/>
              <a:t>while</a:t>
            </a:r>
            <a:r>
              <a:rPr lang="sk-SK" dirty="0"/>
              <a:t> </a:t>
            </a:r>
            <a:r>
              <a:rPr lang="sk-SK" dirty="0" err="1"/>
              <a:t>movin</a:t>
            </a:r>
            <a:r>
              <a:rPr lang="sk-SK" dirty="0"/>
              <a:t> in </a:t>
            </a:r>
            <a:r>
              <a:rPr lang="sk-SK" dirty="0" err="1"/>
              <a:t>pictures</a:t>
            </a:r>
            <a:r>
              <a:rPr lang="sk-SK" dirty="0"/>
              <a:t>), </a:t>
            </a:r>
            <a:r>
              <a:rPr lang="sk-SK" dirty="0" err="1"/>
              <a:t>we</a:t>
            </a:r>
            <a:r>
              <a:rPr lang="sk-SK" dirty="0"/>
              <a:t> are </a:t>
            </a:r>
            <a:r>
              <a:rPr lang="sk-SK" dirty="0" err="1"/>
              <a:t>here</a:t>
            </a:r>
            <a:r>
              <a:rPr lang="sk-SK" dirty="0"/>
              <a:t> </a:t>
            </a:r>
            <a:r>
              <a:rPr lang="sk-SK" dirty="0" err="1"/>
              <a:t>for</a:t>
            </a:r>
            <a:r>
              <a:rPr lang="sk-SK" dirty="0"/>
              <a:t> </a:t>
            </a:r>
            <a:r>
              <a:rPr lang="sk-SK" dirty="0" err="1"/>
              <a:t>cherrypicking</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4</a:t>
            </a:fld>
            <a:endParaRPr lang="sk-SK"/>
          </a:p>
        </p:txBody>
      </p:sp>
    </p:spTree>
    <p:extLst>
      <p:ext uri="{BB962C8B-B14F-4D97-AF65-F5344CB8AC3E}">
        <p14:creationId xmlns:p14="http://schemas.microsoft.com/office/powerpoint/2010/main" val="212147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Over </a:t>
            </a:r>
            <a:r>
              <a:rPr lang="sk-SK" dirty="0" err="1"/>
              <a:t>the</a:t>
            </a:r>
            <a:r>
              <a:rPr lang="sk-SK" dirty="0"/>
              <a:t> </a:t>
            </a:r>
            <a:r>
              <a:rPr lang="sk-SK" dirty="0" err="1"/>
              <a:t>same</a:t>
            </a:r>
            <a:r>
              <a:rPr lang="sk-SK" dirty="0"/>
              <a:t> </a:t>
            </a:r>
            <a:r>
              <a:rPr lang="sk-SK" dirty="0" err="1"/>
              <a:t>period</a:t>
            </a:r>
            <a:r>
              <a:rPr lang="sk-SK" dirty="0"/>
              <a:t>, </a:t>
            </a:r>
            <a:r>
              <a:rPr lang="sk-SK" dirty="0" err="1"/>
              <a:t>Brazil</a:t>
            </a:r>
            <a:r>
              <a:rPr lang="sk-SK" dirty="0"/>
              <a:t> </a:t>
            </a:r>
            <a:r>
              <a:rPr lang="sk-SK" dirty="0" err="1"/>
              <a:t>scored</a:t>
            </a:r>
            <a:r>
              <a:rPr lang="sk-SK" dirty="0"/>
              <a:t> </a:t>
            </a:r>
            <a:r>
              <a:rPr lang="sk-SK" dirty="0" err="1"/>
              <a:t>the</a:t>
            </a:r>
            <a:r>
              <a:rPr lang="sk-SK" dirty="0"/>
              <a:t> </a:t>
            </a:r>
            <a:r>
              <a:rPr lang="sk-SK" dirty="0" err="1"/>
              <a:t>highest</a:t>
            </a:r>
            <a:r>
              <a:rPr lang="sk-SK" dirty="0"/>
              <a:t> </a:t>
            </a:r>
            <a:r>
              <a:rPr lang="sk-SK" dirty="0" err="1"/>
              <a:t>levels</a:t>
            </a:r>
            <a:r>
              <a:rPr lang="sk-SK" dirty="0"/>
              <a:t>, </a:t>
            </a:r>
            <a:r>
              <a:rPr lang="sk-SK" dirty="0" err="1"/>
              <a:t>while</a:t>
            </a:r>
            <a:r>
              <a:rPr lang="sk-SK" dirty="0"/>
              <a:t> </a:t>
            </a:r>
            <a:r>
              <a:rPr lang="sk-SK" dirty="0" err="1"/>
              <a:t>Switzerland</a:t>
            </a:r>
            <a:r>
              <a:rPr lang="sk-SK" dirty="0"/>
              <a:t> </a:t>
            </a:r>
            <a:r>
              <a:rPr lang="sk-SK" dirty="0" err="1"/>
              <a:t>maintained</a:t>
            </a:r>
            <a:r>
              <a:rPr lang="sk-SK" dirty="0"/>
              <a:t> to </a:t>
            </a:r>
            <a:r>
              <a:rPr lang="sk-SK" dirty="0" err="1"/>
              <a:t>have</a:t>
            </a:r>
            <a:r>
              <a:rPr lang="sk-SK" dirty="0"/>
              <a:t> </a:t>
            </a:r>
            <a:r>
              <a:rPr lang="sk-SK" dirty="0" err="1"/>
              <a:t>the</a:t>
            </a:r>
            <a:r>
              <a:rPr lang="sk-SK" dirty="0"/>
              <a:t> </a:t>
            </a:r>
            <a:r>
              <a:rPr lang="sk-SK" dirty="0" err="1"/>
              <a:t>lowest</a:t>
            </a:r>
            <a:r>
              <a:rPr lang="sk-SK" dirty="0"/>
              <a:t> </a:t>
            </a:r>
            <a:r>
              <a:rPr lang="sk-SK" dirty="0" err="1"/>
              <a:t>inflation</a:t>
            </a:r>
            <a:r>
              <a:rPr lang="sk-SK" dirty="0"/>
              <a:t>.</a:t>
            </a:r>
            <a:endParaRPr lang="en-US"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15</a:t>
            </a:fld>
            <a:endParaRPr lang="sk-SK"/>
          </a:p>
        </p:txBody>
      </p:sp>
    </p:spTree>
    <p:extLst>
      <p:ext uri="{BB962C8B-B14F-4D97-AF65-F5344CB8AC3E}">
        <p14:creationId xmlns:p14="http://schemas.microsoft.com/office/powerpoint/2010/main" val="2117821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err="1"/>
              <a:t>We</a:t>
            </a:r>
            <a:r>
              <a:rPr lang="sk-SK" dirty="0"/>
              <a:t> do </a:t>
            </a:r>
            <a:r>
              <a:rPr lang="sk-SK" dirty="0" err="1"/>
              <a:t>not</a:t>
            </a:r>
            <a:r>
              <a:rPr lang="sk-SK" dirty="0"/>
              <a:t> </a:t>
            </a:r>
            <a:r>
              <a:rPr lang="sk-SK" dirty="0" err="1"/>
              <a:t>want</a:t>
            </a:r>
            <a:r>
              <a:rPr lang="sk-SK" dirty="0"/>
              <a:t> </a:t>
            </a:r>
            <a:r>
              <a:rPr lang="sk-SK" dirty="0" err="1"/>
              <a:t>conspiracy</a:t>
            </a:r>
            <a:r>
              <a:rPr lang="sk-SK" dirty="0"/>
              <a:t> </a:t>
            </a:r>
            <a:r>
              <a:rPr lang="sk-SK" dirty="0" err="1"/>
              <a:t>here</a:t>
            </a:r>
            <a:r>
              <a:rPr lang="sk-SK" dirty="0"/>
              <a:t>, </a:t>
            </a:r>
            <a:r>
              <a:rPr lang="sk-SK" dirty="0" err="1"/>
              <a:t>but</a:t>
            </a:r>
            <a:r>
              <a:rPr lang="sk-SK" dirty="0"/>
              <a:t> </a:t>
            </a:r>
            <a:r>
              <a:rPr lang="sk-SK" dirty="0" err="1"/>
              <a:t>we</a:t>
            </a:r>
            <a:r>
              <a:rPr lang="sk-SK" dirty="0"/>
              <a:t> </a:t>
            </a:r>
            <a:r>
              <a:rPr lang="sk-SK" dirty="0" err="1"/>
              <a:t>all</a:t>
            </a:r>
            <a:r>
              <a:rPr lang="sk-SK" dirty="0"/>
              <a:t> </a:t>
            </a:r>
            <a:r>
              <a:rPr lang="sk-SK" dirty="0" err="1"/>
              <a:t>see</a:t>
            </a:r>
            <a:r>
              <a:rPr lang="sk-SK" dirty="0"/>
              <a:t> </a:t>
            </a:r>
            <a:r>
              <a:rPr lang="sk-SK" dirty="0" err="1"/>
              <a:t>the</a:t>
            </a:r>
            <a:r>
              <a:rPr lang="sk-SK" dirty="0"/>
              <a:t> </a:t>
            </a:r>
            <a:r>
              <a:rPr lang="sk-SK" dirty="0" err="1"/>
              <a:t>uptick</a:t>
            </a:r>
            <a:r>
              <a:rPr lang="sk-SK" dirty="0"/>
              <a:t> </a:t>
            </a:r>
            <a:r>
              <a:rPr lang="sk-SK" dirty="0" err="1"/>
              <a:t>after</a:t>
            </a:r>
            <a:r>
              <a:rPr lang="sk-SK" dirty="0"/>
              <a:t> </a:t>
            </a:r>
            <a:r>
              <a:rPr lang="sk-SK" dirty="0" err="1"/>
              <a:t>the</a:t>
            </a:r>
            <a:r>
              <a:rPr lang="sk-SK" dirty="0"/>
              <a:t> FED has </a:t>
            </a:r>
            <a:r>
              <a:rPr lang="sk-SK" dirty="0" err="1"/>
              <a:t>been</a:t>
            </a:r>
            <a:r>
              <a:rPr lang="sk-SK" dirty="0"/>
              <a:t> </a:t>
            </a:r>
            <a:r>
              <a:rPr lang="sk-SK" dirty="0" err="1"/>
              <a:t>born</a:t>
            </a:r>
            <a:endParaRPr lang="en-US"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16</a:t>
            </a:fld>
            <a:endParaRPr lang="sk-SK"/>
          </a:p>
        </p:txBody>
      </p:sp>
    </p:spTree>
    <p:extLst>
      <p:ext uri="{BB962C8B-B14F-4D97-AF65-F5344CB8AC3E}">
        <p14:creationId xmlns:p14="http://schemas.microsoft.com/office/powerpoint/2010/main" val="1212383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err="1"/>
              <a:t>Highest</a:t>
            </a:r>
            <a:r>
              <a:rPr lang="sk-SK" dirty="0"/>
              <a:t> </a:t>
            </a:r>
            <a:r>
              <a:rPr lang="sk-SK" dirty="0" err="1"/>
              <a:t>inflation</a:t>
            </a:r>
            <a:r>
              <a:rPr lang="sk-SK" dirty="0"/>
              <a:t> in </a:t>
            </a:r>
            <a:r>
              <a:rPr lang="sk-SK" dirty="0" err="1"/>
              <a:t>the</a:t>
            </a:r>
            <a:r>
              <a:rPr lang="sk-SK" dirty="0"/>
              <a:t> US in </a:t>
            </a:r>
            <a:r>
              <a:rPr lang="sk-SK" dirty="0" err="1"/>
              <a:t>last</a:t>
            </a:r>
            <a:r>
              <a:rPr lang="sk-SK" dirty="0"/>
              <a:t> 6 </a:t>
            </a:r>
            <a:r>
              <a:rPr lang="sk-SK" dirty="0" err="1"/>
              <a:t>decades</a:t>
            </a:r>
            <a:endParaRPr lang="en-US"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17</a:t>
            </a:fld>
            <a:endParaRPr lang="sk-SK"/>
          </a:p>
        </p:txBody>
      </p:sp>
    </p:spTree>
    <p:extLst>
      <p:ext uri="{BB962C8B-B14F-4D97-AF65-F5344CB8AC3E}">
        <p14:creationId xmlns:p14="http://schemas.microsoft.com/office/powerpoint/2010/main" val="173942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sz="1200" b="0" i="0" u="none" strike="noStrike" baseline="0" dirty="0" err="1">
                <a:latin typeface="Warnock Pro"/>
              </a:rPr>
              <a:t>Explain</a:t>
            </a:r>
            <a:r>
              <a:rPr lang="sk-SK" sz="1200" b="0" i="0" u="none" strike="noStrike" baseline="0" dirty="0">
                <a:latin typeface="Warnock Pro"/>
              </a:rPr>
              <a:t> </a:t>
            </a:r>
            <a:r>
              <a:rPr lang="sk-SK" sz="1200" b="0" i="0" u="none" strike="noStrike" baseline="0" dirty="0" err="1">
                <a:latin typeface="Warnock Pro"/>
              </a:rPr>
              <a:t>the</a:t>
            </a:r>
            <a:r>
              <a:rPr lang="sk-SK" sz="1200" b="0" i="0" u="none" strike="noStrike" baseline="0" dirty="0">
                <a:latin typeface="Warnock Pro"/>
              </a:rPr>
              <a:t> </a:t>
            </a:r>
            <a:r>
              <a:rPr lang="sk-SK" sz="1200" b="0" i="0" u="none" strike="noStrike" baseline="0" dirty="0" err="1">
                <a:latin typeface="Warnock Pro"/>
              </a:rPr>
              <a:t>points</a:t>
            </a:r>
            <a:endParaRPr lang="sk-SK" sz="1200" b="0" i="0" u="none" strike="noStrike" baseline="0" dirty="0">
              <a:latin typeface="Warnock Pro"/>
            </a:endParaRPr>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18</a:t>
            </a:fld>
            <a:endParaRPr lang="sk-SK"/>
          </a:p>
        </p:txBody>
      </p:sp>
    </p:spTree>
    <p:extLst>
      <p:ext uri="{BB962C8B-B14F-4D97-AF65-F5344CB8AC3E}">
        <p14:creationId xmlns:p14="http://schemas.microsoft.com/office/powerpoint/2010/main" val="219197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24</a:t>
            </a:fld>
            <a:endParaRPr lang="sk-SK"/>
          </a:p>
        </p:txBody>
      </p:sp>
    </p:spTree>
    <p:extLst>
      <p:ext uri="{BB962C8B-B14F-4D97-AF65-F5344CB8AC3E}">
        <p14:creationId xmlns:p14="http://schemas.microsoft.com/office/powerpoint/2010/main" val="173710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CPI </a:t>
            </a:r>
            <a:r>
              <a:rPr lang="sk-SK" dirty="0" err="1"/>
              <a:t>reading</a:t>
            </a:r>
            <a:r>
              <a:rPr lang="sk-SK" dirty="0"/>
              <a:t> – 10.12.2021 6.8% - </a:t>
            </a:r>
            <a:r>
              <a:rPr lang="sk-SK" dirty="0" err="1"/>
              <a:t>highest</a:t>
            </a:r>
            <a:r>
              <a:rPr lang="sk-SK" dirty="0"/>
              <a:t> </a:t>
            </a:r>
            <a:r>
              <a:rPr lang="sk-SK" dirty="0" err="1"/>
              <a:t>since</a:t>
            </a:r>
            <a:r>
              <a:rPr lang="sk-SK" dirty="0"/>
              <a:t> 1984</a:t>
            </a:r>
          </a:p>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25</a:t>
            </a:fld>
            <a:endParaRPr lang="sk-SK"/>
          </a:p>
        </p:txBody>
      </p:sp>
    </p:spTree>
    <p:extLst>
      <p:ext uri="{BB962C8B-B14F-4D97-AF65-F5344CB8AC3E}">
        <p14:creationId xmlns:p14="http://schemas.microsoft.com/office/powerpoint/2010/main" val="3276311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b="0" i="0" dirty="0">
                <a:solidFill>
                  <a:srgbClr val="000000"/>
                </a:solidFill>
                <a:effectLst/>
                <a:latin typeface="Roboto" panose="02000000000000000000" pitchFamily="2" charset="0"/>
              </a:rPr>
              <a:t>This turns into a margin, a profitability, a share price - hence the inv. point of view </a:t>
            </a:r>
            <a:endParaRPr lang="en-US"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26</a:t>
            </a:fld>
            <a:endParaRPr lang="sk-SK"/>
          </a:p>
        </p:txBody>
      </p:sp>
    </p:spTree>
    <p:extLst>
      <p:ext uri="{BB962C8B-B14F-4D97-AF65-F5344CB8AC3E}">
        <p14:creationId xmlns:p14="http://schemas.microsoft.com/office/powerpoint/2010/main" val="2999027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To sa pretaví do marže, ziskovosti, to do ceny akcií – preto </a:t>
            </a:r>
            <a:r>
              <a:rPr lang="sk-SK" dirty="0" err="1"/>
              <a:t>inv</a:t>
            </a:r>
            <a:r>
              <a:rPr lang="sk-SK" dirty="0"/>
              <a:t>. hľadisko</a:t>
            </a:r>
            <a:endParaRPr lang="en-US"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29</a:t>
            </a:fld>
            <a:endParaRPr lang="sk-SK"/>
          </a:p>
        </p:txBody>
      </p:sp>
    </p:spTree>
    <p:extLst>
      <p:ext uri="{BB962C8B-B14F-4D97-AF65-F5344CB8AC3E}">
        <p14:creationId xmlns:p14="http://schemas.microsoft.com/office/powerpoint/2010/main" val="220269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32</a:t>
            </a:fld>
            <a:endParaRPr lang="sk-SK"/>
          </a:p>
        </p:txBody>
      </p:sp>
    </p:spTree>
    <p:extLst>
      <p:ext uri="{BB962C8B-B14F-4D97-AF65-F5344CB8AC3E}">
        <p14:creationId xmlns:p14="http://schemas.microsoft.com/office/powerpoint/2010/main" val="1287161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33</a:t>
            </a:fld>
            <a:endParaRPr lang="sk-SK"/>
          </a:p>
        </p:txBody>
      </p:sp>
    </p:spTree>
    <p:extLst>
      <p:ext uri="{BB962C8B-B14F-4D97-AF65-F5344CB8AC3E}">
        <p14:creationId xmlns:p14="http://schemas.microsoft.com/office/powerpoint/2010/main" val="42518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b="0" i="0" dirty="0">
                <a:solidFill>
                  <a:srgbClr val="000000"/>
                </a:solidFill>
                <a:effectLst/>
                <a:latin typeface="Roboto" panose="02000000000000000000" pitchFamily="2" charset="0"/>
              </a:rPr>
              <a:t>Changing the prices of the basket of goods and services that are usually bought by specific groups of households. Inflation is measured as the annual growth rate and in the index, base year 2015, broken down into food, energy and totally excluding food and energy. </a:t>
            </a:r>
            <a:endParaRPr lang="sk-SK" b="0" i="0" dirty="0">
              <a:solidFill>
                <a:srgbClr val="000000"/>
              </a:solidFill>
              <a:effectLst/>
              <a:latin typeface="Roboto" panose="02000000000000000000" pitchFamily="2" charset="0"/>
            </a:endParaRPr>
          </a:p>
          <a:p>
            <a:endParaRPr lang="sk-SK"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Headline vs Core !!!!</a:t>
            </a:r>
            <a:r>
              <a:rPr lang="sk-SK" b="0" i="0" dirty="0">
                <a:solidFill>
                  <a:srgbClr val="000000"/>
                </a:solidFill>
                <a:effectLst/>
                <a:latin typeface="Roboto" panose="02000000000000000000" pitchFamily="2" charset="0"/>
              </a:rPr>
              <a:t> – </a:t>
            </a:r>
            <a:r>
              <a:rPr lang="sk-SK" b="0" i="0" dirty="0" err="1">
                <a:solidFill>
                  <a:srgbClr val="000000"/>
                </a:solidFill>
                <a:effectLst/>
                <a:latin typeface="Roboto" panose="02000000000000000000" pitchFamily="2" charset="0"/>
              </a:rPr>
              <a:t>stress</a:t>
            </a:r>
            <a:r>
              <a:rPr lang="sk-SK" b="0" i="0" dirty="0">
                <a:solidFill>
                  <a:srgbClr val="000000"/>
                </a:solidFill>
                <a:effectLst/>
                <a:latin typeface="Roboto" panose="02000000000000000000" pitchFamily="2" charset="0"/>
              </a:rPr>
              <a:t> </a:t>
            </a:r>
            <a:r>
              <a:rPr lang="sk-SK" b="0" i="0" dirty="0" err="1">
                <a:solidFill>
                  <a:srgbClr val="000000"/>
                </a:solidFill>
                <a:effectLst/>
                <a:latin typeface="Roboto" panose="02000000000000000000" pitchFamily="2" charset="0"/>
              </a:rPr>
              <a:t>out</a:t>
            </a:r>
            <a:r>
              <a:rPr lang="sk-SK" b="0" i="0" dirty="0">
                <a:solidFill>
                  <a:srgbClr val="000000"/>
                </a:solidFill>
                <a:effectLst/>
                <a:latin typeface="Roboto" panose="02000000000000000000" pitchFamily="2" charset="0"/>
              </a:rPr>
              <a:t> </a:t>
            </a:r>
            <a:r>
              <a:rPr lang="sk-SK" b="0" i="0" dirty="0" err="1">
                <a:solidFill>
                  <a:srgbClr val="000000"/>
                </a:solidFill>
                <a:effectLst/>
                <a:latin typeface="Roboto" panose="02000000000000000000" pitchFamily="2" charset="0"/>
              </a:rPr>
              <a:t>the</a:t>
            </a:r>
            <a:r>
              <a:rPr lang="sk-SK" b="0" i="0" dirty="0">
                <a:solidFill>
                  <a:srgbClr val="000000"/>
                </a:solidFill>
                <a:effectLst/>
                <a:latin typeface="Roboto" panose="02000000000000000000" pitchFamily="2" charset="0"/>
              </a:rPr>
              <a:t> </a:t>
            </a:r>
            <a:r>
              <a:rPr lang="sk-SK" b="0" i="0" dirty="0" err="1">
                <a:solidFill>
                  <a:srgbClr val="000000"/>
                </a:solidFill>
                <a:effectLst/>
                <a:latin typeface="Roboto" panose="02000000000000000000" pitchFamily="2" charset="0"/>
              </a:rPr>
              <a:t>differences</a:t>
            </a:r>
            <a:endParaRPr lang="sk-SK" b="1"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6</a:t>
            </a:fld>
            <a:endParaRPr lang="sk-SK"/>
          </a:p>
        </p:txBody>
      </p:sp>
    </p:spTree>
    <p:extLst>
      <p:ext uri="{BB962C8B-B14F-4D97-AF65-F5344CB8AC3E}">
        <p14:creationId xmlns:p14="http://schemas.microsoft.com/office/powerpoint/2010/main" val="2227093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err="1"/>
              <a:t>Inflation</a:t>
            </a:r>
            <a:r>
              <a:rPr lang="sk-SK" dirty="0"/>
              <a:t> </a:t>
            </a:r>
            <a:r>
              <a:rPr lang="sk-SK" dirty="0" err="1"/>
              <a:t>protected</a:t>
            </a:r>
            <a:r>
              <a:rPr lang="sk-SK" dirty="0"/>
              <a:t> </a:t>
            </a:r>
            <a:r>
              <a:rPr lang="sk-SK" dirty="0" err="1"/>
              <a:t>products</a:t>
            </a:r>
            <a:r>
              <a:rPr lang="sk-SK" dirty="0"/>
              <a:t> – TIPS </a:t>
            </a:r>
            <a:r>
              <a:rPr lang="sk-SK" dirty="0" err="1"/>
              <a:t>mainly</a:t>
            </a:r>
            <a:r>
              <a:rPr lang="sk-SK" dirty="0"/>
              <a:t>, </a:t>
            </a:r>
            <a:r>
              <a:rPr lang="sk-SK" dirty="0" err="1"/>
              <a:t>if</a:t>
            </a:r>
            <a:r>
              <a:rPr lang="sk-SK" dirty="0"/>
              <a:t> </a:t>
            </a:r>
            <a:r>
              <a:rPr lang="sk-SK" dirty="0" err="1"/>
              <a:t>bonds</a:t>
            </a:r>
            <a:r>
              <a:rPr lang="sk-SK" dirty="0"/>
              <a:t> </a:t>
            </a:r>
            <a:r>
              <a:rPr lang="sk-SK" dirty="0" err="1"/>
              <a:t>hard</a:t>
            </a:r>
            <a:r>
              <a:rPr lang="sk-SK" dirty="0"/>
              <a:t> to </a:t>
            </a:r>
            <a:r>
              <a:rPr lang="sk-SK" dirty="0" err="1"/>
              <a:t>access</a:t>
            </a:r>
            <a:r>
              <a:rPr lang="sk-SK" dirty="0"/>
              <a:t>, </a:t>
            </a:r>
            <a:r>
              <a:rPr lang="sk-SK" dirty="0" err="1"/>
              <a:t>use</a:t>
            </a:r>
            <a:r>
              <a:rPr lang="sk-SK" dirty="0"/>
              <a:t> </a:t>
            </a:r>
            <a:r>
              <a:rPr lang="sk-SK" dirty="0" err="1"/>
              <a:t>ETFs</a:t>
            </a:r>
            <a:r>
              <a:rPr lang="sk-SK" dirty="0"/>
              <a:t> </a:t>
            </a:r>
            <a:r>
              <a:rPr lang="sk-SK" dirty="0" err="1"/>
              <a:t>tracking</a:t>
            </a:r>
            <a:r>
              <a:rPr lang="sk-SK" dirty="0"/>
              <a:t> </a:t>
            </a:r>
            <a:r>
              <a:rPr lang="sk-SK" dirty="0" err="1"/>
              <a:t>them</a:t>
            </a:r>
            <a:endParaRPr lang="sk-SK" dirty="0"/>
          </a:p>
          <a:p>
            <a:endParaRPr lang="en-US"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34</a:t>
            </a:fld>
            <a:endParaRPr lang="sk-SK"/>
          </a:p>
        </p:txBody>
      </p:sp>
    </p:spTree>
    <p:extLst>
      <p:ext uri="{BB962C8B-B14F-4D97-AF65-F5344CB8AC3E}">
        <p14:creationId xmlns:p14="http://schemas.microsoft.com/office/powerpoint/2010/main" val="645697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350 </a:t>
            </a:r>
            <a:r>
              <a:rPr lang="sk-SK" dirty="0" err="1"/>
              <a:t>vs</a:t>
            </a:r>
            <a:r>
              <a:rPr lang="sk-SK" dirty="0"/>
              <a:t> 70</a:t>
            </a:r>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38</a:t>
            </a:fld>
            <a:endParaRPr lang="sk-SK"/>
          </a:p>
        </p:txBody>
      </p:sp>
    </p:spTree>
    <p:extLst>
      <p:ext uri="{BB962C8B-B14F-4D97-AF65-F5344CB8AC3E}">
        <p14:creationId xmlns:p14="http://schemas.microsoft.com/office/powerpoint/2010/main" val="321683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170 </a:t>
            </a:r>
            <a:r>
              <a:rPr lang="sk-SK" dirty="0" err="1"/>
              <a:t>vs</a:t>
            </a:r>
            <a:r>
              <a:rPr lang="sk-SK" dirty="0"/>
              <a:t> 50</a:t>
            </a:r>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39</a:t>
            </a:fld>
            <a:endParaRPr lang="sk-SK"/>
          </a:p>
        </p:txBody>
      </p:sp>
    </p:spTree>
    <p:extLst>
      <p:ext uri="{BB962C8B-B14F-4D97-AF65-F5344CB8AC3E}">
        <p14:creationId xmlns:p14="http://schemas.microsoft.com/office/powerpoint/2010/main" val="358681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a:t>CPI </a:t>
            </a:r>
            <a:r>
              <a:rPr lang="sk-SK" dirty="0" err="1"/>
              <a:t>reading</a:t>
            </a:r>
            <a:r>
              <a:rPr lang="sk-SK" dirty="0"/>
              <a:t> – 10.12.2021 6.8% - </a:t>
            </a:r>
            <a:r>
              <a:rPr lang="sk-SK" dirty="0" err="1"/>
              <a:t>highest</a:t>
            </a:r>
            <a:r>
              <a:rPr lang="sk-SK" dirty="0"/>
              <a:t> </a:t>
            </a:r>
            <a:r>
              <a:rPr lang="sk-SK" dirty="0" err="1"/>
              <a:t>since</a:t>
            </a:r>
            <a:r>
              <a:rPr lang="sk-SK" dirty="0"/>
              <a:t> 1984</a:t>
            </a:r>
          </a:p>
          <a:p>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43</a:t>
            </a:fld>
            <a:endParaRPr lang="sk-SK"/>
          </a:p>
        </p:txBody>
      </p:sp>
    </p:spTree>
    <p:extLst>
      <p:ext uri="{BB962C8B-B14F-4D97-AF65-F5344CB8AC3E}">
        <p14:creationId xmlns:p14="http://schemas.microsoft.com/office/powerpoint/2010/main" val="386111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b="0" i="0" dirty="0">
                <a:solidFill>
                  <a:srgbClr val="000000"/>
                </a:solidFill>
                <a:effectLst/>
                <a:latin typeface="Roboto" panose="02000000000000000000" pitchFamily="2" charset="0"/>
              </a:rPr>
              <a:t>Producer price indices measure the rate of change in the prices of products sold as they leave the producer. They do not include any taxes, shipping and trade margins that the buyer may pay. PPIs provide indicators of the average price movements received by producers of various commodities. They are often considered as advanced indicators of price changes throughout the economy, including changes in the prices of consumer goods and services. Production includes the production of semi-finished and other intermediate products, as well as final products such as consumer goods and capital goods </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7</a:t>
            </a:fld>
            <a:endParaRPr lang="sk-SK"/>
          </a:p>
        </p:txBody>
      </p:sp>
    </p:spTree>
    <p:extLst>
      <p:ext uri="{BB962C8B-B14F-4D97-AF65-F5344CB8AC3E}">
        <p14:creationId xmlns:p14="http://schemas.microsoft.com/office/powerpoint/2010/main" val="84491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b="0" i="0" dirty="0">
                <a:solidFill>
                  <a:srgbClr val="000000"/>
                </a:solidFill>
                <a:effectLst/>
                <a:latin typeface="Roboto" panose="02000000000000000000" pitchFamily="2" charset="0"/>
              </a:rPr>
              <a:t>In the euro area, consumer price inflation is measured using the harmonized index of consumer prices (HICP). It measures the change in the time of prices of consumer goods and services obtained, used or paid by euro area households. The term "harmonized" refers to the fact that all countries of the European Union use the same methodology. This ensures that data for one country can be compared with data for another country. </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8</a:t>
            </a:fld>
            <a:endParaRPr lang="sk-SK"/>
          </a:p>
        </p:txBody>
      </p:sp>
    </p:spTree>
    <p:extLst>
      <p:ext uri="{BB962C8B-B14F-4D97-AF65-F5344CB8AC3E}">
        <p14:creationId xmlns:p14="http://schemas.microsoft.com/office/powerpoint/2010/main" val="424058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b="0" i="0" dirty="0">
                <a:solidFill>
                  <a:srgbClr val="000000"/>
                </a:solidFill>
                <a:effectLst/>
                <a:latin typeface="Roboto" panose="02000000000000000000" pitchFamily="2" charset="0"/>
              </a:rPr>
              <a:t>The term personal consumption expenditure (PCE) refers to the rate of imputed household expenditure defined over a period of time. Personal income, PCE and PCE price index readings are published monthly in the Bureau of Economic Analysis (BEA) Personal Income and Outlays. Expenditure on personal consumption supports the reporting of the PCE price index, which measures changes in the prices of consumer goods and services exchanged in the US economy. In 2012, the PCE price index became the primary inflation index used by the US Federal Reserve in monetary policy decisions.1 It is comparable to the consumer price index (CPI), which also focuses on consumer prices. Other inflation indicators that economists also monitor include the Producer Price Index (PPI) and the Gross Domestic Product (GDP) Price Index. </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9</a:t>
            </a:fld>
            <a:endParaRPr lang="sk-SK"/>
          </a:p>
        </p:txBody>
      </p:sp>
    </p:spTree>
    <p:extLst>
      <p:ext uri="{BB962C8B-B14F-4D97-AF65-F5344CB8AC3E}">
        <p14:creationId xmlns:p14="http://schemas.microsoft.com/office/powerpoint/2010/main" val="8198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en-US" b="0" i="0" dirty="0">
                <a:solidFill>
                  <a:srgbClr val="000000"/>
                </a:solidFill>
                <a:effectLst/>
                <a:latin typeface="Roboto" panose="02000000000000000000" pitchFamily="2" charset="0"/>
              </a:rPr>
              <a:t>The term personal consumption expenditure (PCE) refers to the rate of imputed household expenditure defined over a period of time. Personal income, PCE and PCE price index readings are published monthly in the Bureau of Economic Analysis (BEA) Personal Income and Outlays. Expenditure on personal consumption supports the reporting of the PCE price index, which measures changes in the prices of consumer goods and services exchanged in the US economy. In 2012, the PCE price index became the primary inflation index used by the US Federal Reserve in monetary policy decisions.1 It is comparable to the consumer price index (CPI), which also focuses on consumer prices. Other inflation indicators that economists also monitor include the Producer Price Index (PPI) and the Gross Domestic Product (GDP) Price Index. </a:t>
            </a:r>
            <a:endParaRPr lang="sk-SK" b="0" i="0" dirty="0">
              <a:solidFill>
                <a:srgbClr val="000000"/>
              </a:solidFill>
              <a:effectLst/>
              <a:latin typeface="Roboto" panose="02000000000000000000" pitchFamily="2" charset="0"/>
            </a:endParaRPr>
          </a:p>
          <a:p>
            <a:endParaRPr lang="sk-SK" b="0" i="0" dirty="0">
              <a:solidFill>
                <a:srgbClr val="000000"/>
              </a:solidFill>
              <a:effectLst/>
              <a:latin typeface="Roboto" panose="02000000000000000000" pitchFamily="2" charset="0"/>
            </a:endParaRPr>
          </a:p>
          <a:p>
            <a:r>
              <a:rPr lang="sk-SK" b="0" i="0" dirty="0" err="1">
                <a:solidFill>
                  <a:srgbClr val="000000"/>
                </a:solidFill>
                <a:effectLst/>
                <a:latin typeface="Roboto" panose="02000000000000000000" pitchFamily="2" charset="0"/>
              </a:rPr>
              <a:t>Stress</a:t>
            </a:r>
            <a:r>
              <a:rPr lang="sk-SK" b="0" i="0" dirty="0">
                <a:solidFill>
                  <a:srgbClr val="000000"/>
                </a:solidFill>
                <a:effectLst/>
                <a:latin typeface="Roboto" panose="02000000000000000000" pitchFamily="2" charset="0"/>
              </a:rPr>
              <a:t> </a:t>
            </a:r>
            <a:r>
              <a:rPr lang="sk-SK" b="0" i="0" dirty="0" err="1">
                <a:solidFill>
                  <a:srgbClr val="000000"/>
                </a:solidFill>
                <a:effectLst/>
                <a:latin typeface="Roboto" panose="02000000000000000000" pitchFamily="2" charset="0"/>
              </a:rPr>
              <a:t>out</a:t>
            </a:r>
            <a:r>
              <a:rPr lang="sk-SK" b="0" i="0" dirty="0">
                <a:solidFill>
                  <a:srgbClr val="000000"/>
                </a:solidFill>
                <a:effectLst/>
                <a:latin typeface="Roboto" panose="02000000000000000000" pitchFamily="2" charset="0"/>
              </a:rPr>
              <a:t> </a:t>
            </a:r>
            <a:r>
              <a:rPr lang="sk-SK" b="0" i="0" dirty="0" err="1">
                <a:solidFill>
                  <a:srgbClr val="000000"/>
                </a:solidFill>
                <a:effectLst/>
                <a:latin typeface="Roboto" panose="02000000000000000000" pitchFamily="2" charset="0"/>
              </a:rPr>
              <a:t>the</a:t>
            </a:r>
            <a:r>
              <a:rPr lang="sk-SK" b="0" i="0" dirty="0">
                <a:solidFill>
                  <a:srgbClr val="000000"/>
                </a:solidFill>
                <a:effectLst/>
                <a:latin typeface="Roboto" panose="02000000000000000000" pitchFamily="2" charset="0"/>
              </a:rPr>
              <a:t> </a:t>
            </a:r>
            <a:r>
              <a:rPr lang="sk-SK" b="0" i="0" dirty="0" err="1">
                <a:solidFill>
                  <a:srgbClr val="000000"/>
                </a:solidFill>
                <a:effectLst/>
                <a:latin typeface="Roboto" panose="02000000000000000000" pitchFamily="2" charset="0"/>
              </a:rPr>
              <a:t>difference</a:t>
            </a:r>
            <a:r>
              <a:rPr lang="sk-SK" b="0" i="0" dirty="0">
                <a:solidFill>
                  <a:srgbClr val="000000"/>
                </a:solidFill>
                <a:effectLst/>
                <a:latin typeface="Roboto" panose="02000000000000000000" pitchFamily="2" charset="0"/>
              </a:rPr>
              <a:t> in </a:t>
            </a:r>
            <a:r>
              <a:rPr lang="sk-SK" b="0" i="0" dirty="0" err="1">
                <a:solidFill>
                  <a:srgbClr val="000000"/>
                </a:solidFill>
                <a:effectLst/>
                <a:latin typeface="Roboto" panose="02000000000000000000" pitchFamily="2" charset="0"/>
              </a:rPr>
              <a:t>smoothness</a:t>
            </a:r>
            <a:r>
              <a:rPr lang="sk-SK" b="0" i="0" dirty="0">
                <a:solidFill>
                  <a:srgbClr val="000000"/>
                </a:solidFill>
                <a:effectLst/>
                <a:latin typeface="Roboto" panose="02000000000000000000" pitchFamily="2" charset="0"/>
              </a:rPr>
              <a:t> of </a:t>
            </a:r>
            <a:r>
              <a:rPr lang="sk-SK" b="0" i="0" dirty="0" err="1">
                <a:solidFill>
                  <a:srgbClr val="000000"/>
                </a:solidFill>
                <a:effectLst/>
                <a:latin typeface="Roboto" panose="02000000000000000000" pitchFamily="2" charset="0"/>
              </a:rPr>
              <a:t>the</a:t>
            </a:r>
            <a:r>
              <a:rPr lang="sk-SK" b="0" i="0" dirty="0">
                <a:solidFill>
                  <a:srgbClr val="000000"/>
                </a:solidFill>
                <a:effectLst/>
                <a:latin typeface="Roboto" panose="02000000000000000000" pitchFamily="2" charset="0"/>
              </a:rPr>
              <a:t> </a:t>
            </a:r>
            <a:r>
              <a:rPr lang="sk-SK" b="0" i="0" dirty="0" err="1">
                <a:solidFill>
                  <a:srgbClr val="000000"/>
                </a:solidFill>
                <a:effectLst/>
                <a:latin typeface="Roboto" panose="02000000000000000000" pitchFamily="2" charset="0"/>
              </a:rPr>
              <a:t>curves</a:t>
            </a:r>
            <a:r>
              <a:rPr lang="sk-SK" b="0" i="0" dirty="0">
                <a:solidFill>
                  <a:srgbClr val="000000"/>
                </a:solidFill>
                <a:effectLst/>
                <a:latin typeface="Roboto" panose="02000000000000000000" pitchFamily="2" charset="0"/>
              </a:rPr>
              <a:t> – „CORE“ </a:t>
            </a:r>
            <a:r>
              <a:rPr lang="sk-SK" b="0" i="0" dirty="0" err="1">
                <a:solidFill>
                  <a:srgbClr val="000000"/>
                </a:solidFill>
                <a:effectLst/>
                <a:latin typeface="Roboto" panose="02000000000000000000" pitchFamily="2" charset="0"/>
              </a:rPr>
              <a:t>better</a:t>
            </a:r>
            <a:r>
              <a:rPr lang="sk-SK" b="0" i="0" dirty="0">
                <a:solidFill>
                  <a:srgbClr val="000000"/>
                </a:solidFill>
                <a:effectLst/>
                <a:latin typeface="Roboto" panose="02000000000000000000" pitchFamily="2" charset="0"/>
              </a:rPr>
              <a:t> </a:t>
            </a:r>
            <a:r>
              <a:rPr lang="sk-SK" b="0" i="0" dirty="0" err="1">
                <a:solidFill>
                  <a:srgbClr val="000000"/>
                </a:solidFill>
                <a:effectLst/>
                <a:latin typeface="Roboto" panose="02000000000000000000" pitchFamily="2" charset="0"/>
              </a:rPr>
              <a:t>pictured</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10</a:t>
            </a:fld>
            <a:endParaRPr lang="sk-SK"/>
          </a:p>
        </p:txBody>
      </p:sp>
    </p:spTree>
    <p:extLst>
      <p:ext uri="{BB962C8B-B14F-4D97-AF65-F5344CB8AC3E}">
        <p14:creationId xmlns:p14="http://schemas.microsoft.com/office/powerpoint/2010/main" val="236412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algn="l"/>
            <a:r>
              <a:rPr lang="en-US" b="0" i="0" dirty="0">
                <a:solidFill>
                  <a:srgbClr val="222222"/>
                </a:solidFill>
                <a:effectLst/>
                <a:latin typeface="Arial, Helvetica, sans-serif"/>
              </a:rPr>
              <a:t>Break-even inflation is the difference between the nominal yield on a fixed-rate investment and the real yield (fixed spread) on an inflation-linked investment of similar maturity and credit quality. If inflation averages more than the break-even, the inflation-linked investment will outperform the fixed-rate. Conversely, if inflation averages below the break-even, the fixed-rate will outperform the inflation-linked.</a:t>
            </a:r>
            <a:endParaRPr lang="en-US" b="0" i="0" dirty="0">
              <a:solidFill>
                <a:srgbClr val="222222"/>
              </a:solidFill>
              <a:effectLst/>
              <a:latin typeface="Times New Roman" panose="02020603050405020304" pitchFamily="18" charset="0"/>
            </a:endParaRPr>
          </a:p>
          <a:p>
            <a:pPr algn="l"/>
            <a:r>
              <a:rPr lang="en-US" b="0" i="0" dirty="0">
                <a:solidFill>
                  <a:srgbClr val="222222"/>
                </a:solidFill>
                <a:effectLst/>
                <a:latin typeface="Arial, Helvetica, sans-serif"/>
              </a:rPr>
              <a:t>Calculation Formula:</a:t>
            </a:r>
            <a:endParaRPr lang="en-US" b="0" i="0" dirty="0">
              <a:solidFill>
                <a:srgbClr val="222222"/>
              </a:solidFill>
              <a:effectLst/>
              <a:latin typeface="Times New Roman" panose="02020603050405020304" pitchFamily="18" charset="0"/>
            </a:endParaRPr>
          </a:p>
          <a:p>
            <a:pPr algn="l"/>
            <a:r>
              <a:rPr lang="en-US" b="0" i="0" dirty="0">
                <a:solidFill>
                  <a:srgbClr val="222222"/>
                </a:solidFill>
                <a:effectLst/>
                <a:latin typeface="Arial, Helvetica, sans-serif"/>
              </a:rPr>
              <a:t>Comparable Fixed-Rate – Inflation-Linked Real Yield = Break-Even Inflation</a:t>
            </a:r>
            <a:endParaRPr lang="en-US" b="0" i="0" dirty="0">
              <a:solidFill>
                <a:srgbClr val="222222"/>
              </a:solidFill>
              <a:effectLst/>
              <a:latin typeface="Times New Roman" panose="02020603050405020304" pitchFamily="18" charset="0"/>
            </a:endParaRPr>
          </a:p>
          <a:p>
            <a:pPr algn="l"/>
            <a:endParaRPr lang="sk-SK" b="0" i="0" dirty="0">
              <a:solidFill>
                <a:srgbClr val="222222"/>
              </a:solidFill>
              <a:effectLst/>
              <a:latin typeface="Arial, Helvetica, sans-serif"/>
            </a:endParaRPr>
          </a:p>
          <a:p>
            <a:pPr algn="l"/>
            <a:r>
              <a:rPr lang="sk-SK" b="0" i="0" dirty="0" err="1">
                <a:solidFill>
                  <a:srgbClr val="222222"/>
                </a:solidFill>
                <a:effectLst/>
                <a:latin typeface="Arial, Helvetica, sans-serif"/>
              </a:rPr>
              <a:t>Because</a:t>
            </a:r>
            <a:r>
              <a:rPr lang="sk-SK" b="0" i="0" dirty="0">
                <a:solidFill>
                  <a:srgbClr val="222222"/>
                </a:solidFill>
                <a:effectLst/>
                <a:latin typeface="Arial, Helvetica, sans-serif"/>
              </a:rPr>
              <a:t> </a:t>
            </a:r>
            <a:r>
              <a:rPr lang="sk-SK" b="0" i="0" dirty="0" err="1">
                <a:solidFill>
                  <a:srgbClr val="222222"/>
                </a:solidFill>
                <a:effectLst/>
                <a:latin typeface="Arial, Helvetica, sans-serif"/>
              </a:rPr>
              <a:t>chart</a:t>
            </a:r>
            <a:r>
              <a:rPr lang="sk-SK" b="0" i="0" dirty="0">
                <a:solidFill>
                  <a:srgbClr val="222222"/>
                </a:solidFill>
                <a:effectLst/>
                <a:latin typeface="Arial, Helvetica, sans-serif"/>
              </a:rPr>
              <a:t> </a:t>
            </a:r>
            <a:r>
              <a:rPr lang="sk-SK" b="0" i="0" dirty="0" err="1">
                <a:solidFill>
                  <a:srgbClr val="222222"/>
                </a:solidFill>
                <a:effectLst/>
                <a:latin typeface="Arial, Helvetica, sans-serif"/>
              </a:rPr>
              <a:t>like</a:t>
            </a:r>
            <a:r>
              <a:rPr lang="sk-SK" b="0" i="0" dirty="0">
                <a:solidFill>
                  <a:srgbClr val="222222"/>
                </a:solidFill>
                <a:effectLst/>
                <a:latin typeface="Arial, Helvetica, sans-serif"/>
              </a:rPr>
              <a:t> </a:t>
            </a:r>
            <a:r>
              <a:rPr lang="sk-SK" b="0" i="0" dirty="0" err="1">
                <a:solidFill>
                  <a:srgbClr val="222222"/>
                </a:solidFill>
                <a:effectLst/>
                <a:latin typeface="Arial, Helvetica, sans-serif"/>
              </a:rPr>
              <a:t>this</a:t>
            </a:r>
            <a:r>
              <a:rPr lang="sk-SK" b="0" i="0" dirty="0">
                <a:solidFill>
                  <a:srgbClr val="222222"/>
                </a:solidFill>
                <a:effectLst/>
                <a:latin typeface="Arial, Helvetica, sans-serif"/>
              </a:rPr>
              <a:t> </a:t>
            </a:r>
            <a:r>
              <a:rPr lang="sk-SK" b="0" i="0" dirty="0" err="1">
                <a:solidFill>
                  <a:srgbClr val="222222"/>
                </a:solidFill>
                <a:effectLst/>
                <a:latin typeface="Arial, Helvetica, sans-serif"/>
              </a:rPr>
              <a:t>is</a:t>
            </a:r>
            <a:r>
              <a:rPr lang="sk-SK" b="0" i="0" dirty="0">
                <a:solidFill>
                  <a:srgbClr val="222222"/>
                </a:solidFill>
                <a:effectLst/>
                <a:latin typeface="Arial, Helvetica, sans-serif"/>
              </a:rPr>
              <a:t> </a:t>
            </a:r>
            <a:r>
              <a:rPr lang="sk-SK" b="0" i="0" dirty="0" err="1">
                <a:solidFill>
                  <a:srgbClr val="222222"/>
                </a:solidFill>
                <a:effectLst/>
                <a:latin typeface="Arial, Helvetica, sans-serif"/>
              </a:rPr>
              <a:t>often</a:t>
            </a:r>
            <a:r>
              <a:rPr lang="sk-SK" b="0" i="0" dirty="0">
                <a:solidFill>
                  <a:srgbClr val="222222"/>
                </a:solidFill>
                <a:effectLst/>
                <a:latin typeface="Arial, Helvetica, sans-serif"/>
              </a:rPr>
              <a:t> </a:t>
            </a:r>
            <a:r>
              <a:rPr lang="sk-SK" b="0" i="0" dirty="0" err="1">
                <a:solidFill>
                  <a:srgbClr val="222222"/>
                </a:solidFill>
                <a:effectLst/>
                <a:latin typeface="Arial, Helvetica, sans-serif"/>
              </a:rPr>
              <a:t>used</a:t>
            </a:r>
            <a:r>
              <a:rPr lang="sk-SK" b="0" i="0" dirty="0">
                <a:solidFill>
                  <a:srgbClr val="222222"/>
                </a:solidFill>
                <a:effectLst/>
                <a:latin typeface="Arial, Helvetica, sans-serif"/>
              </a:rPr>
              <a:t> in </a:t>
            </a:r>
            <a:r>
              <a:rPr lang="sk-SK" b="0" i="0" dirty="0" err="1">
                <a:solidFill>
                  <a:srgbClr val="222222"/>
                </a:solidFill>
                <a:effectLst/>
                <a:latin typeface="Arial, Helvetica, sans-serif"/>
              </a:rPr>
              <a:t>financial</a:t>
            </a:r>
            <a:r>
              <a:rPr lang="sk-SK" b="0" i="0" dirty="0">
                <a:solidFill>
                  <a:srgbClr val="222222"/>
                </a:solidFill>
                <a:effectLst/>
                <a:latin typeface="Arial, Helvetica, sans-serif"/>
              </a:rPr>
              <a:t> </a:t>
            </a:r>
            <a:r>
              <a:rPr lang="sk-SK" b="0" i="0" dirty="0" err="1">
                <a:solidFill>
                  <a:srgbClr val="222222"/>
                </a:solidFill>
                <a:effectLst/>
                <a:latin typeface="Arial, Helvetica, sans-serif"/>
              </a:rPr>
              <a:t>industry</a:t>
            </a:r>
            <a:r>
              <a:rPr lang="sk-SK" b="0" i="0" dirty="0">
                <a:solidFill>
                  <a:srgbClr val="222222"/>
                </a:solidFill>
                <a:effectLst/>
                <a:latin typeface="Arial, Helvetica, sans-serif"/>
              </a:rPr>
              <a:t> (</a:t>
            </a:r>
            <a:r>
              <a:rPr lang="sk-SK" b="0" i="0" dirty="0" err="1">
                <a:solidFill>
                  <a:srgbClr val="222222"/>
                </a:solidFill>
                <a:effectLst/>
                <a:latin typeface="Arial, Helvetica, sans-serif"/>
              </a:rPr>
              <a:t>move</a:t>
            </a:r>
            <a:r>
              <a:rPr lang="sk-SK" b="0" i="0" dirty="0">
                <a:solidFill>
                  <a:srgbClr val="222222"/>
                </a:solidFill>
                <a:effectLst/>
                <a:latin typeface="Arial, Helvetica, sans-serif"/>
              </a:rPr>
              <a:t> in </a:t>
            </a:r>
            <a:r>
              <a:rPr lang="sk-SK" b="0" i="0" dirty="0" err="1">
                <a:solidFill>
                  <a:srgbClr val="222222"/>
                </a:solidFill>
                <a:effectLst/>
                <a:latin typeface="Arial, Helvetica, sans-serif"/>
              </a:rPr>
              <a:t>the</a:t>
            </a:r>
            <a:r>
              <a:rPr lang="sk-SK" b="0" i="0" dirty="0">
                <a:solidFill>
                  <a:srgbClr val="222222"/>
                </a:solidFill>
                <a:effectLst/>
                <a:latin typeface="Arial, Helvetica, sans-serif"/>
              </a:rPr>
              <a:t> BLMBG </a:t>
            </a:r>
            <a:r>
              <a:rPr lang="sk-SK" b="0" i="0" dirty="0" err="1">
                <a:solidFill>
                  <a:srgbClr val="222222"/>
                </a:solidFill>
                <a:effectLst/>
                <a:latin typeface="Arial, Helvetica, sans-serif"/>
              </a:rPr>
              <a:t>screen</a:t>
            </a:r>
            <a:r>
              <a:rPr lang="sk-SK" b="0" i="0" dirty="0">
                <a:solidFill>
                  <a:srgbClr val="222222"/>
                </a:solidFill>
                <a:effectLst/>
                <a:latin typeface="Arial, Helvetica, sans-serif"/>
              </a:rPr>
              <a:t>)</a:t>
            </a:r>
          </a:p>
          <a:p>
            <a:pPr algn="l"/>
            <a:endParaRPr lang="sk-SK" b="0" i="0" dirty="0">
              <a:solidFill>
                <a:srgbClr val="222222"/>
              </a:solidFill>
              <a:effectLst/>
              <a:latin typeface="Arial, Helvetica, sans-serif"/>
            </a:endParaRPr>
          </a:p>
          <a:p>
            <a:pPr algn="l"/>
            <a:endParaRPr lang="sk-SK" b="0" i="0" dirty="0">
              <a:solidFill>
                <a:srgbClr val="222222"/>
              </a:solidFill>
              <a:effectLst/>
              <a:latin typeface="Arial, Helvetica, sans-serif"/>
            </a:endParaRPr>
          </a:p>
          <a:p>
            <a:pPr algn="l"/>
            <a:r>
              <a:rPr lang="en-US" b="0" i="0" dirty="0">
                <a:solidFill>
                  <a:srgbClr val="222222"/>
                </a:solidFill>
                <a:effectLst/>
                <a:latin typeface="Arial, Helvetica, sans-serif"/>
              </a:rPr>
              <a:t>Calculation Example:</a:t>
            </a:r>
            <a:endParaRPr lang="en-US" b="0" i="0" dirty="0">
              <a:solidFill>
                <a:srgbClr val="222222"/>
              </a:solidFill>
              <a:effectLst/>
              <a:latin typeface="Times New Roman" panose="02020603050405020304" pitchFamily="18" charset="0"/>
            </a:endParaRPr>
          </a:p>
          <a:p>
            <a:pPr algn="l"/>
            <a:r>
              <a:rPr lang="en-US" dirty="0">
                <a:latin typeface="Arial, Helvetica, sans-serif"/>
              </a:rPr>
              <a:t>4.00% 5-Year CD</a:t>
            </a:r>
            <a:br>
              <a:rPr lang="en-US" dirty="0">
                <a:latin typeface="Arial, Helvetica, sans-serif"/>
              </a:rPr>
            </a:br>
            <a:r>
              <a:rPr lang="en-US" u="sng" dirty="0">
                <a:latin typeface="Arial, Helvetica, sans-serif"/>
              </a:rPr>
              <a:t>1.05% Inflation-Linked Real Yield</a:t>
            </a:r>
            <a:br>
              <a:rPr lang="en-US" dirty="0">
                <a:latin typeface="Arial, Helvetica, sans-serif"/>
              </a:rPr>
            </a:br>
            <a:r>
              <a:rPr lang="en-US" dirty="0">
                <a:latin typeface="Arial, Helvetica, sans-serif"/>
              </a:rPr>
              <a:t>2.95% Break-Even Inflation</a:t>
            </a:r>
            <a:endParaRPr lang="sk-SK" dirty="0">
              <a:latin typeface="Arial, Helvetica, sans-serif"/>
            </a:endParaRPr>
          </a:p>
          <a:p>
            <a:pPr algn="l"/>
            <a:r>
              <a:rPr lang="en-US" b="0" i="0" dirty="0">
                <a:solidFill>
                  <a:srgbClr val="222222"/>
                </a:solidFill>
                <a:effectLst/>
                <a:latin typeface="Arial, Helvetica, sans-serif"/>
              </a:rPr>
              <a:t>An inflation-linked investment’s coupon is determined by adding the current rate of inflation to the real yield. In the example above, the average rate of inflation would have to be more than 2.95% in order for the inflation-linked investment to outperform the fixed-rate investment. And if inflation averaged lower than 2.95%, the fixed-rate investment would outperform the inflation-linked.</a:t>
            </a:r>
            <a:endParaRPr lang="en-US" b="0" i="0" dirty="0">
              <a:solidFill>
                <a:srgbClr val="222222"/>
              </a:solidFill>
              <a:effectLst/>
              <a:latin typeface="Times New Roman" panose="02020603050405020304" pitchFamily="18" charset="0"/>
            </a:endParaRPr>
          </a:p>
          <a:p>
            <a:pPr algn="l" rtl="0"/>
            <a:endParaRPr lang="sk-SK" dirty="0"/>
          </a:p>
          <a:p>
            <a:pPr algn="l" rtl="0"/>
            <a:r>
              <a:rPr lang="en-US" b="0" i="0" dirty="0">
                <a:solidFill>
                  <a:srgbClr val="222222"/>
                </a:solidFill>
                <a:effectLst/>
                <a:latin typeface="SourceSansPro"/>
              </a:rPr>
              <a:t>For example, the </a:t>
            </a:r>
            <a:r>
              <a:rPr lang="en-US" b="0" i="0" u="sng" dirty="0">
                <a:solidFill>
                  <a:srgbClr val="2C40D0"/>
                </a:solidFill>
                <a:effectLst/>
                <a:latin typeface="SourceSansPro"/>
                <a:hlinkClick r:id="rId3"/>
              </a:rPr>
              <a:t>yield</a:t>
            </a:r>
            <a:r>
              <a:rPr lang="en-US" b="0" i="0" dirty="0">
                <a:solidFill>
                  <a:srgbClr val="222222"/>
                </a:solidFill>
                <a:effectLst/>
                <a:latin typeface="SourceSansPro"/>
              </a:rPr>
              <a:t> on a normal bond may be high enough to beat the yield on an IPS even if there is a future increase in inflation. For example, if an IPS is priced with a 3% real yield and a normal bond is priced with a 7% </a:t>
            </a:r>
            <a:r>
              <a:rPr lang="en-US" b="0" i="0" u="sng" dirty="0">
                <a:solidFill>
                  <a:srgbClr val="2C40D0"/>
                </a:solidFill>
                <a:effectLst/>
                <a:latin typeface="SourceSansPro"/>
                <a:hlinkClick r:id="rId4"/>
              </a:rPr>
              <a:t>nominal yield</a:t>
            </a:r>
            <a:r>
              <a:rPr lang="en-US" b="0" i="0" dirty="0">
                <a:solidFill>
                  <a:srgbClr val="222222"/>
                </a:solidFill>
                <a:effectLst/>
                <a:latin typeface="SourceSansPro"/>
              </a:rPr>
              <a:t>, inflation would have to average more than 4% over the life of the bond for the IPS to be a better investment. This inflation rate at which neither security is more attractive is known as the breakeven inflation rate.</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11</a:t>
            </a:fld>
            <a:endParaRPr lang="sk-SK"/>
          </a:p>
        </p:txBody>
      </p:sp>
    </p:spTree>
    <p:extLst>
      <p:ext uri="{BB962C8B-B14F-4D97-AF65-F5344CB8AC3E}">
        <p14:creationId xmlns:p14="http://schemas.microsoft.com/office/powerpoint/2010/main" val="223265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pPr algn="l" rtl="0"/>
            <a:r>
              <a:rPr lang="en-US" b="0" i="0" dirty="0">
                <a:solidFill>
                  <a:srgbClr val="000000"/>
                </a:solidFill>
                <a:effectLst/>
                <a:latin typeface="Roboto" panose="02000000000000000000" pitchFamily="2" charset="0"/>
              </a:rPr>
              <a:t>Demand-driven inflation occurs when an increase in the supply of money and credit stimulates overall demand for goods and services in the economy to grow faster than the productive capacity of the economy. This increases demand and leads to higher prices. With more money available to individuals, positive consumer sentiment leads to higher spending, and this increased demand raises prices. It creates a difference between demand and supply with higher demand and less flexible supply, resulting in higher prices.</a:t>
            </a:r>
            <a:endParaRPr lang="sk-SK" b="0" i="0" dirty="0">
              <a:solidFill>
                <a:srgbClr val="000000"/>
              </a:solidFill>
              <a:effectLst/>
              <a:latin typeface="Roboto" panose="02000000000000000000" pitchFamily="2" charset="0"/>
            </a:endParaRPr>
          </a:p>
          <a:p>
            <a:pPr algn="l" rtl="0"/>
            <a:endParaRPr lang="sk-SK" b="0" i="0" dirty="0">
              <a:solidFill>
                <a:srgbClr val="000000"/>
              </a:solidFill>
              <a:effectLst/>
              <a:latin typeface="Roboto" panose="02000000000000000000" pitchFamily="2" charset="0"/>
            </a:endParaRPr>
          </a:p>
          <a:p>
            <a:pPr algn="l" rtl="0"/>
            <a:r>
              <a:rPr lang="en-US" b="0" i="0" dirty="0">
                <a:solidFill>
                  <a:srgbClr val="000000"/>
                </a:solidFill>
                <a:effectLst/>
                <a:latin typeface="Roboto" panose="02000000000000000000" pitchFamily="2" charset="0"/>
              </a:rPr>
              <a:t>The most common cause of cost inflation begins with an increase in production costs, which may or may not be expected. For example, the cost of raw materials or stocks used in production may increase, leading to higher costs. Increased labor costs can create cost-push inflation, for example when mandatory minimum wages for production workers are raised Natural disasters, which can include floods, earthquakes, fires or tornadoes, are often unexpected causes of rising inflation. If a major disaster causes unexpected damage to production equipment and results in shutdown or partial disruption of the production chain, higher production costs are likely to follow. </a:t>
            </a:r>
            <a:endParaRPr lang="sk-SK"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12</a:t>
            </a:fld>
            <a:endParaRPr lang="sk-SK"/>
          </a:p>
        </p:txBody>
      </p:sp>
    </p:spTree>
    <p:extLst>
      <p:ext uri="{BB962C8B-B14F-4D97-AF65-F5344CB8AC3E}">
        <p14:creationId xmlns:p14="http://schemas.microsoft.com/office/powerpoint/2010/main" val="340136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r>
              <a:rPr lang="sk-SK" dirty="0" err="1"/>
              <a:t>Only</a:t>
            </a:r>
            <a:r>
              <a:rPr lang="sk-SK" dirty="0"/>
              <a:t> </a:t>
            </a:r>
            <a:r>
              <a:rPr lang="sk-SK" dirty="0" err="1"/>
              <a:t>last</a:t>
            </a:r>
            <a:r>
              <a:rPr lang="sk-SK" dirty="0"/>
              <a:t> </a:t>
            </a:r>
            <a:r>
              <a:rPr lang="sk-SK" dirty="0" err="1"/>
              <a:t>century</a:t>
            </a:r>
            <a:r>
              <a:rPr lang="sk-SK" dirty="0"/>
              <a:t> </a:t>
            </a:r>
            <a:r>
              <a:rPr lang="sk-SK" dirty="0" err="1"/>
              <a:t>is</a:t>
            </a:r>
            <a:r>
              <a:rPr lang="sk-SK" dirty="0"/>
              <a:t> </a:t>
            </a:r>
            <a:r>
              <a:rPr lang="sk-SK" dirty="0" err="1"/>
              <a:t>inflation-linked</a:t>
            </a:r>
            <a:r>
              <a:rPr lang="sk-SK" dirty="0"/>
              <a:t> </a:t>
            </a:r>
            <a:r>
              <a:rPr lang="sk-SK" dirty="0" err="1"/>
              <a:t>significantly</a:t>
            </a:r>
            <a:r>
              <a:rPr lang="sk-SK" dirty="0"/>
              <a:t> on </a:t>
            </a:r>
            <a:r>
              <a:rPr lang="sk-SK" dirty="0" err="1"/>
              <a:t>th</a:t>
            </a:r>
            <a:r>
              <a:rPr lang="sk-SK" dirty="0"/>
              <a:t> </a:t>
            </a:r>
            <a:r>
              <a:rPr lang="sk-SK" dirty="0" err="1"/>
              <a:t>YoY</a:t>
            </a:r>
            <a:r>
              <a:rPr lang="sk-SK" dirty="0"/>
              <a:t> </a:t>
            </a:r>
            <a:r>
              <a:rPr lang="sk-SK" dirty="0" err="1"/>
              <a:t>basis</a:t>
            </a:r>
            <a:r>
              <a:rPr lang="sk-SK" dirty="0"/>
              <a:t> </a:t>
            </a:r>
            <a:r>
              <a:rPr lang="sk-SK" dirty="0" err="1"/>
              <a:t>since</a:t>
            </a:r>
            <a:r>
              <a:rPr lang="sk-SK" dirty="0"/>
              <a:t> 13th </a:t>
            </a:r>
            <a:r>
              <a:rPr lang="sk-SK" dirty="0" err="1"/>
              <a:t>century</a:t>
            </a:r>
            <a:endParaRPr lang="en-US" dirty="0"/>
          </a:p>
        </p:txBody>
      </p:sp>
      <p:sp>
        <p:nvSpPr>
          <p:cNvPr id="4" name="Zástupný objekt pre číslo snímky 3"/>
          <p:cNvSpPr>
            <a:spLocks noGrp="1"/>
          </p:cNvSpPr>
          <p:nvPr>
            <p:ph type="sldNum" sz="quarter" idx="5"/>
          </p:nvPr>
        </p:nvSpPr>
        <p:spPr/>
        <p:txBody>
          <a:bodyPr/>
          <a:lstStyle/>
          <a:p>
            <a:fld id="{5F47AE50-AC5B-410B-BEC0-4954EF8AF05C}" type="slidenum">
              <a:rPr lang="sk-SK" smtClean="0"/>
              <a:pPr/>
              <a:t>14</a:t>
            </a:fld>
            <a:endParaRPr lang="sk-SK"/>
          </a:p>
        </p:txBody>
      </p:sp>
    </p:spTree>
    <p:extLst>
      <p:ext uri="{BB962C8B-B14F-4D97-AF65-F5344CB8AC3E}">
        <p14:creationId xmlns:p14="http://schemas.microsoft.com/office/powerpoint/2010/main" val="2350041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04FEA15-B052-4EF2-83CD-264C14861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pic>
        <p:nvPicPr>
          <p:cNvPr id="16" name="Obrázek 15">
            <a:extLst>
              <a:ext uri="{FF2B5EF4-FFF2-40B4-BE49-F238E27FC236}">
                <a16:creationId xmlns:a16="http://schemas.microsoft.com/office/drawing/2014/main" id="{37AB73D9-C2E7-4E6F-98F9-2170CD318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B67B4897-D9B0-4CFD-8137-994B45F5B44A}"/>
              </a:ext>
            </a:extLst>
          </p:cNvPr>
          <p:cNvSpPr>
            <a:spLocks noGrp="1"/>
          </p:cNvSpPr>
          <p:nvPr>
            <p:ph type="ctrTitle"/>
          </p:nvPr>
        </p:nvSpPr>
        <p:spPr>
          <a:xfrm>
            <a:off x="2083578" y="2273955"/>
            <a:ext cx="7751805" cy="2387600"/>
          </a:xfrm>
        </p:spPr>
        <p:txBody>
          <a:bodyPr anchor="b"/>
          <a:lstStyle>
            <a:lvl1pPr algn="l">
              <a:defRPr sz="6000">
                <a:solidFill>
                  <a:srgbClr val="249CDC"/>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a:t>Kliknutím lze upravit styl.</a:t>
            </a:r>
            <a:endParaRPr lang="cs-CZ" dirty="0"/>
          </a:p>
        </p:txBody>
      </p:sp>
      <p:sp>
        <p:nvSpPr>
          <p:cNvPr id="3" name="Podnadpis 2">
            <a:extLst>
              <a:ext uri="{FF2B5EF4-FFF2-40B4-BE49-F238E27FC236}">
                <a16:creationId xmlns:a16="http://schemas.microsoft.com/office/drawing/2014/main" id="{5F7B8A41-B52E-4C71-8155-58470B56ECF8}"/>
              </a:ext>
            </a:extLst>
          </p:cNvPr>
          <p:cNvSpPr>
            <a:spLocks noGrp="1"/>
          </p:cNvSpPr>
          <p:nvPr>
            <p:ph type="subTitle" idx="1"/>
          </p:nvPr>
        </p:nvSpPr>
        <p:spPr>
          <a:xfrm>
            <a:off x="2083577" y="4780863"/>
            <a:ext cx="7751806"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CF29AF1F-BEEC-4FDA-B82B-5BC9F5BE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64" y="222646"/>
            <a:ext cx="6285051" cy="1008987"/>
          </a:xfrm>
          <a:prstGeom prst="rect">
            <a:avLst/>
          </a:prstGeom>
        </p:spPr>
      </p:pic>
    </p:spTree>
    <p:extLst>
      <p:ext uri="{BB962C8B-B14F-4D97-AF65-F5344CB8AC3E}">
        <p14:creationId xmlns:p14="http://schemas.microsoft.com/office/powerpoint/2010/main" val="276655552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72F62-CCBA-4507-BF5D-6E31F320EF11}"/>
              </a:ext>
            </a:extLst>
          </p:cNvPr>
          <p:cNvSpPr>
            <a:spLocks noGrp="1"/>
          </p:cNvSpPr>
          <p:nvPr>
            <p:ph type="title"/>
          </p:nvPr>
        </p:nvSpPr>
        <p:spPr>
          <a:xfrm>
            <a:off x="838200" y="435298"/>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106270736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D7F4B-178F-4068-847F-A3DD517FE5FD}"/>
              </a:ext>
            </a:extLst>
          </p:cNvPr>
          <p:cNvSpPr>
            <a:spLocks noGrp="1"/>
          </p:cNvSpPr>
          <p:nvPr>
            <p:ph type="title"/>
          </p:nvPr>
        </p:nvSpPr>
        <p:spPr>
          <a:xfrm>
            <a:off x="838200" y="85341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A1358C1A-5337-4345-ADC3-AC78C3B5D60B}"/>
              </a:ext>
            </a:extLst>
          </p:cNvPr>
          <p:cNvSpPr>
            <a:spLocks noGrp="1"/>
          </p:cNvSpPr>
          <p:nvPr>
            <p:ph idx="1"/>
          </p:nvPr>
        </p:nvSpPr>
        <p:spPr>
          <a:xfrm>
            <a:off x="838200" y="2384980"/>
            <a:ext cx="10515600" cy="37919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4397774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E2E82-3A08-4406-970D-0BF0B3057EA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cs-CZ"/>
              <a:t>Kliknutím lze upravit styl.</a:t>
            </a:r>
          </a:p>
        </p:txBody>
      </p:sp>
      <p:sp>
        <p:nvSpPr>
          <p:cNvPr id="3" name="Zástupný text 2">
            <a:extLst>
              <a:ext uri="{FF2B5EF4-FFF2-40B4-BE49-F238E27FC236}">
                <a16:creationId xmlns:a16="http://schemas.microsoft.com/office/drawing/2014/main" id="{2DFD0A80-C25E-48AB-ABAA-6FA451D46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241224360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E939B-BCE0-45D2-B16D-41C78D41623E}"/>
              </a:ext>
            </a:extLst>
          </p:cNvPr>
          <p:cNvSpPr>
            <a:spLocks noGrp="1"/>
          </p:cNvSpPr>
          <p:nvPr>
            <p:ph type="title"/>
          </p:nvPr>
        </p:nvSpPr>
        <p:spPr>
          <a:xfrm>
            <a:off x="838200" y="87060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DFA8293E-F3D4-4048-8D1B-5997F2E2929E}"/>
              </a:ext>
            </a:extLst>
          </p:cNvPr>
          <p:cNvSpPr>
            <a:spLocks noGrp="1"/>
          </p:cNvSpPr>
          <p:nvPr>
            <p:ph sz="half" idx="1"/>
          </p:nvPr>
        </p:nvSpPr>
        <p:spPr>
          <a:xfrm>
            <a:off x="838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79915F5-46E8-47F6-BF11-5BC0A9F33403}"/>
              </a:ext>
            </a:extLst>
          </p:cNvPr>
          <p:cNvSpPr>
            <a:spLocks noGrp="1"/>
          </p:cNvSpPr>
          <p:nvPr>
            <p:ph sz="half" idx="2"/>
          </p:nvPr>
        </p:nvSpPr>
        <p:spPr>
          <a:xfrm>
            <a:off x="6172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5" name="Picture 8">
            <a:extLst>
              <a:ext uri="{FF2B5EF4-FFF2-40B4-BE49-F238E27FC236}">
                <a16:creationId xmlns:a16="http://schemas.microsoft.com/office/drawing/2014/main" id="{8CEC4E0D-8088-4D7B-AF80-9CB7462EE3DB}"/>
              </a:ext>
            </a:extLst>
          </p:cNvPr>
          <p:cNvPicPr>
            <a:picLocks noChangeAspect="1"/>
          </p:cNvPicPr>
          <p:nvPr userDrawn="1"/>
        </p:nvPicPr>
        <p:blipFill>
          <a:blip r:embed="rId2" cstate="print"/>
          <a:stretch>
            <a:fillRect/>
          </a:stretch>
        </p:blipFill>
        <p:spPr>
          <a:xfrm>
            <a:off x="863600" y="5733256"/>
            <a:ext cx="10464800" cy="1168400"/>
          </a:xfrm>
          <a:prstGeom prst="rect">
            <a:avLst/>
          </a:prstGeom>
        </p:spPr>
      </p:pic>
    </p:spTree>
    <p:extLst>
      <p:ext uri="{BB962C8B-B14F-4D97-AF65-F5344CB8AC3E}">
        <p14:creationId xmlns:p14="http://schemas.microsoft.com/office/powerpoint/2010/main" val="409374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72F62-CCBA-4507-BF5D-6E31F320EF11}"/>
              </a:ext>
            </a:extLst>
          </p:cNvPr>
          <p:cNvSpPr>
            <a:spLocks noGrp="1"/>
          </p:cNvSpPr>
          <p:nvPr>
            <p:ph type="title"/>
          </p:nvPr>
        </p:nvSpPr>
        <p:spPr>
          <a:xfrm>
            <a:off x="838200" y="435298"/>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224373935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04FEA15-B052-4EF2-83CD-264C14861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pic>
        <p:nvPicPr>
          <p:cNvPr id="16" name="Obrázek 15">
            <a:extLst>
              <a:ext uri="{FF2B5EF4-FFF2-40B4-BE49-F238E27FC236}">
                <a16:creationId xmlns:a16="http://schemas.microsoft.com/office/drawing/2014/main" id="{37AB73D9-C2E7-4E6F-98F9-2170CD318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B67B4897-D9B0-4CFD-8137-994B45F5B44A}"/>
              </a:ext>
            </a:extLst>
          </p:cNvPr>
          <p:cNvSpPr>
            <a:spLocks noGrp="1"/>
          </p:cNvSpPr>
          <p:nvPr>
            <p:ph type="ctrTitle"/>
          </p:nvPr>
        </p:nvSpPr>
        <p:spPr>
          <a:xfrm>
            <a:off x="2083578" y="2273955"/>
            <a:ext cx="7751805" cy="2387600"/>
          </a:xfrm>
        </p:spPr>
        <p:txBody>
          <a:bodyPr anchor="b"/>
          <a:lstStyle>
            <a:lvl1pPr algn="l">
              <a:defRPr sz="6000">
                <a:solidFill>
                  <a:srgbClr val="249CDC"/>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a:t>Kliknutím lze upravit styl.</a:t>
            </a:r>
            <a:endParaRPr lang="cs-CZ" dirty="0"/>
          </a:p>
        </p:txBody>
      </p:sp>
      <p:sp>
        <p:nvSpPr>
          <p:cNvPr id="3" name="Podnadpis 2">
            <a:extLst>
              <a:ext uri="{FF2B5EF4-FFF2-40B4-BE49-F238E27FC236}">
                <a16:creationId xmlns:a16="http://schemas.microsoft.com/office/drawing/2014/main" id="{5F7B8A41-B52E-4C71-8155-58470B56ECF8}"/>
              </a:ext>
            </a:extLst>
          </p:cNvPr>
          <p:cNvSpPr>
            <a:spLocks noGrp="1"/>
          </p:cNvSpPr>
          <p:nvPr>
            <p:ph type="subTitle" idx="1"/>
          </p:nvPr>
        </p:nvSpPr>
        <p:spPr>
          <a:xfrm>
            <a:off x="2083577" y="4780863"/>
            <a:ext cx="7751806"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CF29AF1F-BEEC-4FDA-B82B-5BC9F5BE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64" y="222646"/>
            <a:ext cx="6285051" cy="1008987"/>
          </a:xfrm>
          <a:prstGeom prst="rect">
            <a:avLst/>
          </a:prstGeom>
        </p:spPr>
      </p:pic>
    </p:spTree>
    <p:extLst>
      <p:ext uri="{BB962C8B-B14F-4D97-AF65-F5344CB8AC3E}">
        <p14:creationId xmlns:p14="http://schemas.microsoft.com/office/powerpoint/2010/main" val="349917238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D7F4B-178F-4068-847F-A3DD517FE5FD}"/>
              </a:ext>
            </a:extLst>
          </p:cNvPr>
          <p:cNvSpPr>
            <a:spLocks noGrp="1"/>
          </p:cNvSpPr>
          <p:nvPr>
            <p:ph type="title"/>
          </p:nvPr>
        </p:nvSpPr>
        <p:spPr>
          <a:xfrm>
            <a:off x="838200" y="85341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A1358C1A-5337-4345-ADC3-AC78C3B5D60B}"/>
              </a:ext>
            </a:extLst>
          </p:cNvPr>
          <p:cNvSpPr>
            <a:spLocks noGrp="1"/>
          </p:cNvSpPr>
          <p:nvPr>
            <p:ph idx="1"/>
          </p:nvPr>
        </p:nvSpPr>
        <p:spPr>
          <a:xfrm>
            <a:off x="838200" y="2384980"/>
            <a:ext cx="10515600" cy="37919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10454373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E2E82-3A08-4406-970D-0BF0B3057EA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cs-CZ"/>
              <a:t>Kliknutím lze upravit styl.</a:t>
            </a:r>
          </a:p>
        </p:txBody>
      </p:sp>
      <p:sp>
        <p:nvSpPr>
          <p:cNvPr id="3" name="Zástupný text 2">
            <a:extLst>
              <a:ext uri="{FF2B5EF4-FFF2-40B4-BE49-F238E27FC236}">
                <a16:creationId xmlns:a16="http://schemas.microsoft.com/office/drawing/2014/main" id="{2DFD0A80-C25E-48AB-ABAA-6FA451D46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381449011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E939B-BCE0-45D2-B16D-41C78D41623E}"/>
              </a:ext>
            </a:extLst>
          </p:cNvPr>
          <p:cNvSpPr>
            <a:spLocks noGrp="1"/>
          </p:cNvSpPr>
          <p:nvPr>
            <p:ph type="title"/>
          </p:nvPr>
        </p:nvSpPr>
        <p:spPr>
          <a:xfrm>
            <a:off x="838200" y="87060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DFA8293E-F3D4-4048-8D1B-5997F2E2929E}"/>
              </a:ext>
            </a:extLst>
          </p:cNvPr>
          <p:cNvSpPr>
            <a:spLocks noGrp="1"/>
          </p:cNvSpPr>
          <p:nvPr>
            <p:ph sz="half" idx="1"/>
          </p:nvPr>
        </p:nvSpPr>
        <p:spPr>
          <a:xfrm>
            <a:off x="838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79915F5-46E8-47F6-BF11-5BC0A9F33403}"/>
              </a:ext>
            </a:extLst>
          </p:cNvPr>
          <p:cNvSpPr>
            <a:spLocks noGrp="1"/>
          </p:cNvSpPr>
          <p:nvPr>
            <p:ph sz="half" idx="2"/>
          </p:nvPr>
        </p:nvSpPr>
        <p:spPr>
          <a:xfrm>
            <a:off x="6172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5" name="Picture 8">
            <a:extLst>
              <a:ext uri="{FF2B5EF4-FFF2-40B4-BE49-F238E27FC236}">
                <a16:creationId xmlns:a16="http://schemas.microsoft.com/office/drawing/2014/main" id="{CA36F066-E325-4AAB-8FA1-80894E9E7D5A}"/>
              </a:ext>
            </a:extLst>
          </p:cNvPr>
          <p:cNvPicPr>
            <a:picLocks noChangeAspect="1"/>
          </p:cNvPicPr>
          <p:nvPr userDrawn="1"/>
        </p:nvPicPr>
        <p:blipFill>
          <a:blip r:embed="rId2" cstate="print"/>
          <a:stretch>
            <a:fillRect/>
          </a:stretch>
        </p:blipFill>
        <p:spPr>
          <a:xfrm>
            <a:off x="863600" y="5733256"/>
            <a:ext cx="10464800" cy="1168400"/>
          </a:xfrm>
          <a:prstGeom prst="rect">
            <a:avLst/>
          </a:prstGeom>
        </p:spPr>
      </p:pic>
    </p:spTree>
    <p:extLst>
      <p:ext uri="{BB962C8B-B14F-4D97-AF65-F5344CB8AC3E}">
        <p14:creationId xmlns:p14="http://schemas.microsoft.com/office/powerpoint/2010/main" val="227009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B3592D6B-834C-43B3-839E-3773636F72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0058" y="5414889"/>
            <a:ext cx="1831942" cy="1443111"/>
          </a:xfrm>
          <a:prstGeom prst="rect">
            <a:avLst/>
          </a:prstGeom>
        </p:spPr>
      </p:pic>
      <p:pic>
        <p:nvPicPr>
          <p:cNvPr id="7" name="Obrázek 6">
            <a:extLst>
              <a:ext uri="{FF2B5EF4-FFF2-40B4-BE49-F238E27FC236}">
                <a16:creationId xmlns:a16="http://schemas.microsoft.com/office/drawing/2014/main" id="{19B6C3F4-DEDF-4CE1-AC03-6779076005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Zástupný nadpis 1">
            <a:extLst>
              <a:ext uri="{FF2B5EF4-FFF2-40B4-BE49-F238E27FC236}">
                <a16:creationId xmlns:a16="http://schemas.microsoft.com/office/drawing/2014/main" id="{4895BD18-3E86-4085-92D7-CBE4C890EB03}"/>
              </a:ext>
            </a:extLst>
          </p:cNvPr>
          <p:cNvSpPr>
            <a:spLocks noGrp="1"/>
          </p:cNvSpPr>
          <p:nvPr>
            <p:ph type="title"/>
          </p:nvPr>
        </p:nvSpPr>
        <p:spPr>
          <a:xfrm>
            <a:off x="838200" y="284470"/>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6EF8590-89EE-4F8A-B7C7-156DDD2DD6DD}"/>
              </a:ext>
            </a:extLst>
          </p:cNvPr>
          <p:cNvSpPr>
            <a:spLocks noGrp="1"/>
          </p:cNvSpPr>
          <p:nvPr>
            <p:ph type="body" idx="1"/>
          </p:nvPr>
        </p:nvSpPr>
        <p:spPr>
          <a:xfrm>
            <a:off x="838200" y="1800520"/>
            <a:ext cx="10515600" cy="4376444"/>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20" name="Obrázek 19">
            <a:extLst>
              <a:ext uri="{FF2B5EF4-FFF2-40B4-BE49-F238E27FC236}">
                <a16:creationId xmlns:a16="http://schemas.microsoft.com/office/drawing/2014/main" id="{A60F351C-0FBE-44A9-B1C3-843F7E43D3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5076" y="6367451"/>
            <a:ext cx="2837469" cy="455520"/>
          </a:xfrm>
          <a:prstGeom prst="rect">
            <a:avLst/>
          </a:prstGeom>
        </p:spPr>
      </p:pic>
    </p:spTree>
    <p:extLst>
      <p:ext uri="{BB962C8B-B14F-4D97-AF65-F5344CB8AC3E}">
        <p14:creationId xmlns:p14="http://schemas.microsoft.com/office/powerpoint/2010/main" val="75886895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hf hdr="0" dt="0"/>
  <p:txStyles>
    <p:title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B3592D6B-834C-43B3-839E-3773636F72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0058" y="5414889"/>
            <a:ext cx="1831942" cy="1443111"/>
          </a:xfrm>
          <a:prstGeom prst="rect">
            <a:avLst/>
          </a:prstGeom>
        </p:spPr>
      </p:pic>
      <p:pic>
        <p:nvPicPr>
          <p:cNvPr id="7" name="Obrázek 6">
            <a:extLst>
              <a:ext uri="{FF2B5EF4-FFF2-40B4-BE49-F238E27FC236}">
                <a16:creationId xmlns:a16="http://schemas.microsoft.com/office/drawing/2014/main" id="{19B6C3F4-DEDF-4CE1-AC03-6779076005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Zástupný nadpis 1">
            <a:extLst>
              <a:ext uri="{FF2B5EF4-FFF2-40B4-BE49-F238E27FC236}">
                <a16:creationId xmlns:a16="http://schemas.microsoft.com/office/drawing/2014/main" id="{4895BD18-3E86-4085-92D7-CBE4C890EB03}"/>
              </a:ext>
            </a:extLst>
          </p:cNvPr>
          <p:cNvSpPr>
            <a:spLocks noGrp="1"/>
          </p:cNvSpPr>
          <p:nvPr>
            <p:ph type="title"/>
          </p:nvPr>
        </p:nvSpPr>
        <p:spPr>
          <a:xfrm>
            <a:off x="838200" y="284470"/>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6EF8590-89EE-4F8A-B7C7-156DDD2DD6DD}"/>
              </a:ext>
            </a:extLst>
          </p:cNvPr>
          <p:cNvSpPr>
            <a:spLocks noGrp="1"/>
          </p:cNvSpPr>
          <p:nvPr>
            <p:ph type="body" idx="1"/>
          </p:nvPr>
        </p:nvSpPr>
        <p:spPr>
          <a:xfrm>
            <a:off x="838200" y="1800520"/>
            <a:ext cx="10515600" cy="4376444"/>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20" name="Obrázek 19">
            <a:extLst>
              <a:ext uri="{FF2B5EF4-FFF2-40B4-BE49-F238E27FC236}">
                <a16:creationId xmlns:a16="http://schemas.microsoft.com/office/drawing/2014/main" id="{A60F351C-0FBE-44A9-B1C3-843F7E43D3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5076" y="6367451"/>
            <a:ext cx="2837469" cy="455520"/>
          </a:xfrm>
          <a:prstGeom prst="rect">
            <a:avLst/>
          </a:prstGeom>
        </p:spPr>
      </p:pic>
    </p:spTree>
    <p:extLst>
      <p:ext uri="{BB962C8B-B14F-4D97-AF65-F5344CB8AC3E}">
        <p14:creationId xmlns:p14="http://schemas.microsoft.com/office/powerpoint/2010/main" val="26386759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hdr="0" dt="0"/>
  <p:txStyles>
    <p:title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2063552" y="5013176"/>
            <a:ext cx="4209028" cy="595265"/>
          </a:xfrm>
        </p:spPr>
        <p:txBody>
          <a:bodyPr>
            <a:normAutofit/>
          </a:bodyPr>
          <a:lstStyle/>
          <a:p>
            <a:pPr algn="l">
              <a:lnSpc>
                <a:spcPct val="100000"/>
              </a:lnSpc>
              <a:spcBef>
                <a:spcPts val="100"/>
              </a:spcBef>
            </a:pPr>
            <a:r>
              <a:rPr lang="sk-SK" sz="1600" b="1" dirty="0"/>
              <a:t>Dr. Leoš Šafár, </a:t>
            </a:r>
            <a:r>
              <a:rPr lang="sk-SK" sz="1600" b="1" dirty="0" err="1"/>
              <a:t>MSc</a:t>
            </a:r>
            <a:endParaRPr lang="sk-SK" sz="1600" b="1" dirty="0"/>
          </a:p>
          <a:p>
            <a:pPr algn="l">
              <a:lnSpc>
                <a:spcPct val="100000"/>
              </a:lnSpc>
              <a:spcBef>
                <a:spcPts val="100"/>
              </a:spcBef>
            </a:pPr>
            <a:r>
              <a:rPr lang="sk-SK" sz="1600" dirty="0"/>
              <a:t>TUKE, Košice 2021</a:t>
            </a:r>
          </a:p>
        </p:txBody>
      </p:sp>
      <p:sp>
        <p:nvSpPr>
          <p:cNvPr id="3" name="TextBox 2"/>
          <p:cNvSpPr txBox="1"/>
          <p:nvPr/>
        </p:nvSpPr>
        <p:spPr>
          <a:xfrm>
            <a:off x="4832280" y="5815173"/>
            <a:ext cx="184731" cy="369332"/>
          </a:xfrm>
          <a:prstGeom prst="rect">
            <a:avLst/>
          </a:prstGeom>
          <a:noFill/>
        </p:spPr>
        <p:txBody>
          <a:bodyPr wrap="none" rtlCol="0">
            <a:spAutoFit/>
          </a:bodyPr>
          <a:lstStyle/>
          <a:p>
            <a:endParaRPr lang="en-US" dirty="0">
              <a:latin typeface="Century Schoolbook" panose="02040604050505020304" pitchFamily="18" charset="0"/>
            </a:endParaRPr>
          </a:p>
        </p:txBody>
      </p:sp>
      <p:sp>
        <p:nvSpPr>
          <p:cNvPr id="11" name="Obdĺžnik 10"/>
          <p:cNvSpPr/>
          <p:nvPr/>
        </p:nvSpPr>
        <p:spPr>
          <a:xfrm>
            <a:off x="2034924" y="2924944"/>
            <a:ext cx="10081120" cy="1631216"/>
          </a:xfrm>
          <a:prstGeom prst="rect">
            <a:avLst/>
          </a:prstGeom>
        </p:spPr>
        <p:txBody>
          <a:bodyPr wrap="square">
            <a:spAutoFit/>
          </a:bodyPr>
          <a:lstStyle/>
          <a:p>
            <a:r>
              <a:rPr lang="pl-PL" sz="5000" b="1" dirty="0">
                <a:solidFill>
                  <a:srgbClr val="00B0F0"/>
                </a:solidFill>
                <a:latin typeface="Arial" panose="020B0604020202020204" pitchFamily="34" charset="0"/>
                <a:cs typeface="Arial" panose="020B0604020202020204" pitchFamily="34" charset="0"/>
              </a:rPr>
              <a:t>INFLATION</a:t>
            </a:r>
          </a:p>
          <a:p>
            <a:r>
              <a:rPr lang="pl-PL" sz="5000" b="1" dirty="0">
                <a:solidFill>
                  <a:srgbClr val="00B0F0"/>
                </a:solidFill>
                <a:latin typeface="Arial" panose="020B0604020202020204" pitchFamily="34" charset="0"/>
                <a:cs typeface="Arial" panose="020B0604020202020204" pitchFamily="34" charset="0"/>
              </a:rPr>
              <a:t>– EFFECTS ON BUSINESSES</a:t>
            </a:r>
            <a:endParaRPr lang="sk-SK" sz="5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6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1919536" y="365127"/>
            <a:ext cx="8119814" cy="1325563"/>
          </a:xfrm>
        </p:spPr>
        <p:txBody>
          <a:bodyPr>
            <a:normAutofit/>
          </a:bodyPr>
          <a:lstStyle/>
          <a:p>
            <a:pPr algn="ctr"/>
            <a:r>
              <a:rPr lang="sk-SK" sz="3600" b="1" dirty="0" err="1"/>
              <a:t>Core</a:t>
            </a:r>
            <a:r>
              <a:rPr lang="sk-SK" sz="3600" b="1" dirty="0"/>
              <a:t> PCE – PCE </a:t>
            </a:r>
            <a:r>
              <a:rPr lang="sk-SK" sz="3600" b="1" dirty="0" err="1"/>
              <a:t>Excluding</a:t>
            </a:r>
            <a:r>
              <a:rPr lang="sk-SK" sz="3600" b="1" dirty="0"/>
              <a:t> </a:t>
            </a:r>
            <a:r>
              <a:rPr lang="sk-SK" sz="3600" b="1" dirty="0" err="1"/>
              <a:t>Food</a:t>
            </a:r>
            <a:r>
              <a:rPr lang="sk-SK" sz="3600" b="1" dirty="0"/>
              <a:t> and Energy </a:t>
            </a:r>
            <a:r>
              <a:rPr lang="sk-SK" sz="3600" dirty="0">
                <a:solidFill>
                  <a:schemeClr val="bg1">
                    <a:lumMod val="50000"/>
                  </a:schemeClr>
                </a:solidFill>
              </a:rPr>
              <a:t>(FED)</a:t>
            </a:r>
            <a:endParaRPr lang="sk-SK" sz="3600" dirty="0">
              <a:solidFill>
                <a:schemeClr val="accent2">
                  <a:lumMod val="40000"/>
                  <a:lumOff val="60000"/>
                </a:schemeClr>
              </a:solidFill>
            </a:endParaRPr>
          </a:p>
        </p:txBody>
      </p:sp>
      <p:pic>
        <p:nvPicPr>
          <p:cNvPr id="9" name="Obrázok 8">
            <a:extLst>
              <a:ext uri="{FF2B5EF4-FFF2-40B4-BE49-F238E27FC236}">
                <a16:creationId xmlns:a16="http://schemas.microsoft.com/office/drawing/2014/main" id="{E095A7AC-65DB-4B78-BFF7-CC2332C11391}"/>
              </a:ext>
            </a:extLst>
          </p:cNvPr>
          <p:cNvPicPr>
            <a:picLocks noChangeAspect="1"/>
          </p:cNvPicPr>
          <p:nvPr/>
        </p:nvPicPr>
        <p:blipFill>
          <a:blip r:embed="rId3"/>
          <a:stretch>
            <a:fillRect/>
          </a:stretch>
        </p:blipFill>
        <p:spPr>
          <a:xfrm>
            <a:off x="1545209" y="1875735"/>
            <a:ext cx="9101582" cy="4295570"/>
          </a:xfrm>
          <a:prstGeom prst="rect">
            <a:avLst/>
          </a:prstGeom>
        </p:spPr>
      </p:pic>
    </p:spTree>
    <p:extLst>
      <p:ext uri="{BB962C8B-B14F-4D97-AF65-F5344CB8AC3E}">
        <p14:creationId xmlns:p14="http://schemas.microsoft.com/office/powerpoint/2010/main" val="228861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1919536" y="136525"/>
            <a:ext cx="8119814" cy="1047650"/>
          </a:xfrm>
        </p:spPr>
        <p:txBody>
          <a:bodyPr>
            <a:normAutofit/>
          </a:bodyPr>
          <a:lstStyle/>
          <a:p>
            <a:r>
              <a:rPr lang="sk-SK" sz="3600" b="1" dirty="0"/>
              <a:t>Break-</a:t>
            </a:r>
            <a:r>
              <a:rPr lang="sk-SK" sz="3600" b="1" dirty="0" err="1"/>
              <a:t>even</a:t>
            </a:r>
            <a:r>
              <a:rPr lang="sk-SK" sz="3600" b="1" dirty="0"/>
              <a:t> </a:t>
            </a:r>
            <a:r>
              <a:rPr lang="sk-SK" sz="3600" b="1" dirty="0" err="1"/>
              <a:t>inflation</a:t>
            </a:r>
            <a:endParaRPr lang="sk-SK" sz="3600" dirty="0">
              <a:solidFill>
                <a:schemeClr val="accent2">
                  <a:lumMod val="40000"/>
                  <a:lumOff val="60000"/>
                </a:schemeClr>
              </a:solidFill>
            </a:endParaRPr>
          </a:p>
        </p:txBody>
      </p:sp>
      <p:sp>
        <p:nvSpPr>
          <p:cNvPr id="10" name="Zástupný objekt pre obsah 2">
            <a:extLst>
              <a:ext uri="{FF2B5EF4-FFF2-40B4-BE49-F238E27FC236}">
                <a16:creationId xmlns:a16="http://schemas.microsoft.com/office/drawing/2014/main" id="{9FF9B753-F995-49FC-9055-9B6739F6BDC1}"/>
              </a:ext>
            </a:extLst>
          </p:cNvPr>
          <p:cNvSpPr>
            <a:spLocks noGrp="1"/>
          </p:cNvSpPr>
          <p:nvPr>
            <p:ph idx="1"/>
          </p:nvPr>
        </p:nvSpPr>
        <p:spPr>
          <a:xfrm>
            <a:off x="2152650" y="1717104"/>
            <a:ext cx="8983910" cy="4351338"/>
          </a:xfrm>
        </p:spPr>
        <p:txBody>
          <a:bodyPr>
            <a:normAutofit/>
          </a:bodyPr>
          <a:lstStyle/>
          <a:p>
            <a:pPr>
              <a:lnSpc>
                <a:spcPct val="100000"/>
              </a:lnSpc>
              <a:spcAft>
                <a:spcPts val="600"/>
              </a:spcAft>
            </a:pPr>
            <a:r>
              <a:rPr lang="en-US" sz="2400" dirty="0"/>
              <a:t>The break-even inflation rate is a market expression of expected inflation.</a:t>
            </a:r>
          </a:p>
          <a:p>
            <a:pPr>
              <a:lnSpc>
                <a:spcPct val="100000"/>
              </a:lnSpc>
              <a:spcAft>
                <a:spcPts val="600"/>
              </a:spcAft>
            </a:pPr>
            <a:r>
              <a:rPr lang="en-US" sz="2400" dirty="0"/>
              <a:t>It is the difference between the yield on a nominal bond and an inflation-linked bond with the same maturity.</a:t>
            </a:r>
          </a:p>
          <a:p>
            <a:pPr>
              <a:lnSpc>
                <a:spcPct val="100000"/>
              </a:lnSpc>
              <a:spcAft>
                <a:spcPts val="600"/>
              </a:spcAft>
            </a:pPr>
            <a:endParaRPr lang="en-US" sz="2400" dirty="0"/>
          </a:p>
          <a:p>
            <a:pPr>
              <a:lnSpc>
                <a:spcPct val="100000"/>
              </a:lnSpc>
              <a:spcAft>
                <a:spcPts val="600"/>
              </a:spcAft>
            </a:pPr>
            <a:r>
              <a:rPr lang="en-US" sz="2400" dirty="0"/>
              <a:t>Complicated? Never mind ... Know the concept for now </a:t>
            </a:r>
          </a:p>
        </p:txBody>
      </p:sp>
      <p:pic>
        <p:nvPicPr>
          <p:cNvPr id="8" name="Obrázok 7">
            <a:extLst>
              <a:ext uri="{FF2B5EF4-FFF2-40B4-BE49-F238E27FC236}">
                <a16:creationId xmlns:a16="http://schemas.microsoft.com/office/drawing/2014/main" id="{AB2204A1-614C-4C5B-9E88-7DAAE99EFD7F}"/>
              </a:ext>
            </a:extLst>
          </p:cNvPr>
          <p:cNvPicPr>
            <a:picLocks noChangeAspect="1"/>
          </p:cNvPicPr>
          <p:nvPr/>
        </p:nvPicPr>
        <p:blipFill>
          <a:blip r:embed="rId3"/>
          <a:stretch>
            <a:fillRect/>
          </a:stretch>
        </p:blipFill>
        <p:spPr>
          <a:xfrm>
            <a:off x="1847528" y="1182764"/>
            <a:ext cx="8892480" cy="5029632"/>
          </a:xfrm>
          <a:prstGeom prst="rect">
            <a:avLst/>
          </a:prstGeom>
        </p:spPr>
      </p:pic>
    </p:spTree>
    <p:extLst>
      <p:ext uri="{BB962C8B-B14F-4D97-AF65-F5344CB8AC3E}">
        <p14:creationId xmlns:p14="http://schemas.microsoft.com/office/powerpoint/2010/main" val="27631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2152650" y="1124744"/>
            <a:ext cx="7896372" cy="1325563"/>
          </a:xfrm>
        </p:spPr>
        <p:txBody>
          <a:bodyPr>
            <a:normAutofit/>
          </a:bodyPr>
          <a:lstStyle/>
          <a:p>
            <a:pPr algn="l"/>
            <a:r>
              <a:rPr lang="sk-SK" sz="4000" b="1" dirty="0" err="1"/>
              <a:t>Cause</a:t>
            </a:r>
            <a:endParaRPr lang="sk-SK" sz="4000" dirty="0">
              <a:solidFill>
                <a:schemeClr val="accent2">
                  <a:lumMod val="40000"/>
                  <a:lumOff val="60000"/>
                </a:schemeClr>
              </a:solidFill>
            </a:endParaRPr>
          </a:p>
        </p:txBody>
      </p:sp>
      <p:sp>
        <p:nvSpPr>
          <p:cNvPr id="8" name="Zástupný objekt pre obsah 2">
            <a:extLst>
              <a:ext uri="{FF2B5EF4-FFF2-40B4-BE49-F238E27FC236}">
                <a16:creationId xmlns:a16="http://schemas.microsoft.com/office/drawing/2014/main" id="{49B27723-A068-4526-BEBB-8ECDDAE2A9F4}"/>
              </a:ext>
            </a:extLst>
          </p:cNvPr>
          <p:cNvSpPr>
            <a:spLocks noGrp="1"/>
          </p:cNvSpPr>
          <p:nvPr>
            <p:ph idx="1"/>
          </p:nvPr>
        </p:nvSpPr>
        <p:spPr>
          <a:xfrm>
            <a:off x="2142978" y="2369813"/>
            <a:ext cx="7886700" cy="4351338"/>
          </a:xfrm>
        </p:spPr>
        <p:txBody>
          <a:bodyPr>
            <a:normAutofit/>
          </a:bodyPr>
          <a:lstStyle/>
          <a:p>
            <a:pPr algn="just">
              <a:lnSpc>
                <a:spcPct val="110000"/>
              </a:lnSpc>
              <a:spcAft>
                <a:spcPts val="600"/>
              </a:spcAft>
            </a:pPr>
            <a:r>
              <a:rPr lang="en-US" sz="2400" dirty="0"/>
              <a:t>Demand-driven</a:t>
            </a:r>
            <a:r>
              <a:rPr lang="sk-SK" sz="2400" dirty="0"/>
              <a:t> – </a:t>
            </a:r>
            <a:r>
              <a:rPr lang="en-US" sz="2400" dirty="0"/>
              <a:t>2008 &amp; subsequent CB policy</a:t>
            </a:r>
          </a:p>
          <a:p>
            <a:pPr algn="just">
              <a:lnSpc>
                <a:spcPct val="110000"/>
              </a:lnSpc>
              <a:spcAft>
                <a:spcPts val="600"/>
              </a:spcAft>
            </a:pPr>
            <a:r>
              <a:rPr lang="sk-SK" sz="2400" dirty="0" err="1"/>
              <a:t>Cost</a:t>
            </a:r>
            <a:r>
              <a:rPr lang="sk-SK" sz="2400" dirty="0"/>
              <a:t>-</a:t>
            </a:r>
            <a:r>
              <a:rPr lang="en-US" sz="2400" dirty="0"/>
              <a:t>P</a:t>
            </a:r>
            <a:r>
              <a:rPr lang="sk-SK" sz="2400" dirty="0" err="1"/>
              <a:t>ush</a:t>
            </a:r>
            <a:r>
              <a:rPr lang="en-US" sz="2400" dirty="0"/>
              <a:t>ed </a:t>
            </a:r>
            <a:r>
              <a:rPr lang="sk-SK" sz="2400" dirty="0"/>
              <a:t>–</a:t>
            </a:r>
            <a:r>
              <a:rPr lang="en-US" sz="2400" dirty="0"/>
              <a:t> here we are (bottlenecks)</a:t>
            </a:r>
            <a:endParaRPr lang="sk-SK" sz="2400" dirty="0"/>
          </a:p>
          <a:p>
            <a:pPr algn="just">
              <a:lnSpc>
                <a:spcPct val="110000"/>
              </a:lnSpc>
              <a:spcAft>
                <a:spcPts val="600"/>
              </a:spcAft>
            </a:pPr>
            <a:r>
              <a:rPr lang="en-US" sz="2400" dirty="0"/>
              <a:t>„Built-in”</a:t>
            </a:r>
          </a:p>
        </p:txBody>
      </p:sp>
    </p:spTree>
    <p:extLst>
      <p:ext uri="{BB962C8B-B14F-4D97-AF65-F5344CB8AC3E}">
        <p14:creationId xmlns:p14="http://schemas.microsoft.com/office/powerpoint/2010/main" val="282941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52650" y="2348880"/>
            <a:ext cx="7886700" cy="1325563"/>
          </a:xfrm>
        </p:spPr>
        <p:txBody>
          <a:bodyPr>
            <a:normAutofit/>
          </a:bodyPr>
          <a:lstStyle/>
          <a:p>
            <a:pPr algn="ctr"/>
            <a:r>
              <a:rPr lang="sk-SK" b="1" dirty="0" err="1"/>
              <a:t>Historical</a:t>
            </a:r>
            <a:r>
              <a:rPr lang="sk-SK" b="1" dirty="0"/>
              <a:t> </a:t>
            </a:r>
            <a:r>
              <a:rPr lang="sk-SK" b="1" dirty="0" err="1"/>
              <a:t>development</a:t>
            </a:r>
            <a:endParaRPr lang="sk-SK" b="1" dirty="0">
              <a:solidFill>
                <a:schemeClr val="accent1">
                  <a:lumMod val="40000"/>
                  <a:lumOff val="60000"/>
                </a:schemeClr>
              </a:solidFill>
            </a:endParaRPr>
          </a:p>
        </p:txBody>
      </p:sp>
    </p:spTree>
    <p:extLst>
      <p:ext uri="{BB962C8B-B14F-4D97-AF65-F5344CB8AC3E}">
        <p14:creationId xmlns:p14="http://schemas.microsoft.com/office/powerpoint/2010/main" val="192278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06D90F0-1F5B-4877-87D5-20D85054D30B}"/>
              </a:ext>
            </a:extLst>
          </p:cNvPr>
          <p:cNvPicPr>
            <a:picLocks noChangeAspect="1"/>
          </p:cNvPicPr>
          <p:nvPr/>
        </p:nvPicPr>
        <p:blipFill>
          <a:blip r:embed="rId3"/>
          <a:stretch>
            <a:fillRect/>
          </a:stretch>
        </p:blipFill>
        <p:spPr>
          <a:xfrm>
            <a:off x="1631504" y="1412776"/>
            <a:ext cx="9076097" cy="4728013"/>
          </a:xfrm>
          <a:prstGeom prst="rect">
            <a:avLst/>
          </a:prstGeom>
        </p:spPr>
      </p:pic>
    </p:spTree>
    <p:extLst>
      <p:ext uri="{BB962C8B-B14F-4D97-AF65-F5344CB8AC3E}">
        <p14:creationId xmlns:p14="http://schemas.microsoft.com/office/powerpoint/2010/main" val="27951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Obrázok, na ktorom je stôl&#10;&#10;Automaticky generovaný popis">
            <a:extLst>
              <a:ext uri="{FF2B5EF4-FFF2-40B4-BE49-F238E27FC236}">
                <a16:creationId xmlns:a16="http://schemas.microsoft.com/office/drawing/2014/main" id="{51D21AF2-0684-4FB4-AC9C-3AD3CEDCDB62}"/>
              </a:ext>
            </a:extLst>
          </p:cNvPr>
          <p:cNvPicPr>
            <a:picLocks noChangeAspect="1"/>
          </p:cNvPicPr>
          <p:nvPr/>
        </p:nvPicPr>
        <p:blipFill>
          <a:blip r:embed="rId3"/>
          <a:stretch>
            <a:fillRect/>
          </a:stretch>
        </p:blipFill>
        <p:spPr>
          <a:xfrm>
            <a:off x="1593009" y="1340768"/>
            <a:ext cx="9005981" cy="4827949"/>
          </a:xfrm>
          <a:prstGeom prst="rect">
            <a:avLst/>
          </a:prstGeom>
        </p:spPr>
      </p:pic>
    </p:spTree>
    <p:extLst>
      <p:ext uri="{BB962C8B-B14F-4D97-AF65-F5344CB8AC3E}">
        <p14:creationId xmlns:p14="http://schemas.microsoft.com/office/powerpoint/2010/main" val="5620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8227F2BE-08EB-4E7F-8F36-67442F02E8DC}"/>
              </a:ext>
            </a:extLst>
          </p:cNvPr>
          <p:cNvPicPr>
            <a:picLocks noChangeAspect="1"/>
          </p:cNvPicPr>
          <p:nvPr/>
        </p:nvPicPr>
        <p:blipFill>
          <a:blip r:embed="rId3"/>
          <a:stretch>
            <a:fillRect/>
          </a:stretch>
        </p:blipFill>
        <p:spPr>
          <a:xfrm>
            <a:off x="1557999" y="1484784"/>
            <a:ext cx="9076002" cy="4534486"/>
          </a:xfrm>
          <a:prstGeom prst="rect">
            <a:avLst/>
          </a:prstGeom>
        </p:spPr>
      </p:pic>
    </p:spTree>
    <p:extLst>
      <p:ext uri="{BB962C8B-B14F-4D97-AF65-F5344CB8AC3E}">
        <p14:creationId xmlns:p14="http://schemas.microsoft.com/office/powerpoint/2010/main" val="41068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52650" y="2348880"/>
            <a:ext cx="7886700" cy="1325563"/>
          </a:xfrm>
        </p:spPr>
        <p:txBody>
          <a:bodyPr/>
          <a:lstStyle/>
          <a:p>
            <a:pPr algn="ctr"/>
            <a:r>
              <a:rPr lang="sk-SK" b="1" dirty="0" err="1"/>
              <a:t>Actual</a:t>
            </a:r>
            <a:r>
              <a:rPr lang="sk-SK" b="1" dirty="0"/>
              <a:t> state?</a:t>
            </a:r>
            <a:endParaRPr lang="sk-SK" b="1" dirty="0">
              <a:solidFill>
                <a:schemeClr val="accent1">
                  <a:lumMod val="40000"/>
                  <a:lumOff val="60000"/>
                </a:schemeClr>
              </a:solidFill>
            </a:endParaRPr>
          </a:p>
        </p:txBody>
      </p:sp>
    </p:spTree>
    <p:extLst>
      <p:ext uri="{BB962C8B-B14F-4D97-AF65-F5344CB8AC3E}">
        <p14:creationId xmlns:p14="http://schemas.microsoft.com/office/powerpoint/2010/main" val="377033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2152650" y="1196752"/>
            <a:ext cx="7886700" cy="1325563"/>
          </a:xfrm>
        </p:spPr>
        <p:txBody>
          <a:bodyPr>
            <a:normAutofit/>
          </a:bodyPr>
          <a:lstStyle/>
          <a:p>
            <a:pPr algn="l"/>
            <a:r>
              <a:rPr lang="sk-SK" sz="4000" b="1" dirty="0" err="1"/>
              <a:t>How</a:t>
            </a:r>
            <a:r>
              <a:rPr lang="sk-SK" sz="4000" b="1" dirty="0"/>
              <a:t> to </a:t>
            </a:r>
            <a:r>
              <a:rPr lang="sk-SK" sz="4000" b="1" dirty="0" err="1"/>
              <a:t>survive</a:t>
            </a:r>
            <a:r>
              <a:rPr lang="sk-SK" sz="4000" b="1" dirty="0"/>
              <a:t>?</a:t>
            </a:r>
            <a:endParaRPr lang="sk-SK" sz="4000" dirty="0">
              <a:solidFill>
                <a:schemeClr val="accent2">
                  <a:lumMod val="40000"/>
                  <a:lumOff val="60000"/>
                </a:schemeClr>
              </a:solidFill>
            </a:endParaRPr>
          </a:p>
        </p:txBody>
      </p:sp>
      <p:sp>
        <p:nvSpPr>
          <p:cNvPr id="8" name="Zástupný objekt pre obsah 2">
            <a:extLst>
              <a:ext uri="{FF2B5EF4-FFF2-40B4-BE49-F238E27FC236}">
                <a16:creationId xmlns:a16="http://schemas.microsoft.com/office/drawing/2014/main" id="{49B27723-A068-4526-BEBB-8ECDDAE2A9F4}"/>
              </a:ext>
            </a:extLst>
          </p:cNvPr>
          <p:cNvSpPr>
            <a:spLocks noGrp="1"/>
          </p:cNvSpPr>
          <p:nvPr>
            <p:ph idx="1"/>
          </p:nvPr>
        </p:nvSpPr>
        <p:spPr>
          <a:xfrm>
            <a:off x="2152650" y="2522315"/>
            <a:ext cx="7886700" cy="3282949"/>
          </a:xfrm>
        </p:spPr>
        <p:txBody>
          <a:bodyPr>
            <a:normAutofit/>
          </a:bodyPr>
          <a:lstStyle/>
          <a:p>
            <a:pPr algn="just">
              <a:lnSpc>
                <a:spcPct val="100000"/>
              </a:lnSpc>
              <a:spcBef>
                <a:spcPts val="1200"/>
              </a:spcBef>
              <a:spcAft>
                <a:spcPts val="1200"/>
              </a:spcAft>
            </a:pPr>
            <a:r>
              <a:rPr lang="sk-SK" sz="2400" dirty="0" err="1"/>
              <a:t>Future</a:t>
            </a:r>
            <a:r>
              <a:rPr lang="sk-SK" sz="2400" dirty="0"/>
              <a:t> </a:t>
            </a:r>
            <a:r>
              <a:rPr lang="sk-SK" sz="2400" dirty="0" err="1"/>
              <a:t>contracts</a:t>
            </a:r>
            <a:endParaRPr lang="sk-SK" sz="2400" dirty="0"/>
          </a:p>
          <a:p>
            <a:pPr algn="just">
              <a:lnSpc>
                <a:spcPct val="100000"/>
              </a:lnSpc>
              <a:spcBef>
                <a:spcPts val="1200"/>
              </a:spcBef>
              <a:spcAft>
                <a:spcPts val="1200"/>
              </a:spcAft>
            </a:pPr>
            <a:r>
              <a:rPr lang="sk-SK" sz="2400" dirty="0"/>
              <a:t>Forward </a:t>
            </a:r>
            <a:r>
              <a:rPr lang="sk-SK" sz="2400" dirty="0" err="1"/>
              <a:t>contracts</a:t>
            </a:r>
            <a:endParaRPr lang="sk-SK" sz="2400" dirty="0"/>
          </a:p>
          <a:p>
            <a:pPr algn="just">
              <a:lnSpc>
                <a:spcPct val="100000"/>
              </a:lnSpc>
              <a:spcBef>
                <a:spcPts val="1200"/>
              </a:spcBef>
              <a:spcAft>
                <a:spcPts val="1200"/>
              </a:spcAft>
            </a:pPr>
            <a:r>
              <a:rPr lang="sk-SK" sz="2400" dirty="0" err="1"/>
              <a:t>Options</a:t>
            </a:r>
            <a:endParaRPr lang="sk-SK" sz="2400" dirty="0"/>
          </a:p>
          <a:p>
            <a:pPr algn="just">
              <a:lnSpc>
                <a:spcPct val="100000"/>
              </a:lnSpc>
              <a:spcBef>
                <a:spcPts val="1200"/>
              </a:spcBef>
              <a:spcAft>
                <a:spcPts val="1200"/>
              </a:spcAft>
            </a:pPr>
            <a:r>
              <a:rPr lang="sk-SK" sz="2400" dirty="0"/>
              <a:t>Pre-</a:t>
            </a:r>
            <a:r>
              <a:rPr lang="sk-SK" sz="2400" dirty="0" err="1"/>
              <a:t>storage</a:t>
            </a:r>
            <a:r>
              <a:rPr lang="sk-SK" sz="2400" dirty="0"/>
              <a:t> (</a:t>
            </a:r>
            <a:r>
              <a:rPr lang="sk-SK" sz="2400" dirty="0" err="1"/>
              <a:t>experience</a:t>
            </a:r>
            <a:r>
              <a:rPr lang="sk-SK" sz="2400" dirty="0"/>
              <a:t> &amp; </a:t>
            </a:r>
            <a:r>
              <a:rPr lang="sk-SK" sz="2400" dirty="0" err="1"/>
              <a:t>resources</a:t>
            </a:r>
            <a:r>
              <a:rPr lang="sk-SK" sz="2400" dirty="0"/>
              <a:t>) </a:t>
            </a:r>
          </a:p>
        </p:txBody>
      </p:sp>
    </p:spTree>
    <p:extLst>
      <p:ext uri="{BB962C8B-B14F-4D97-AF65-F5344CB8AC3E}">
        <p14:creationId xmlns:p14="http://schemas.microsoft.com/office/powerpoint/2010/main" val="358291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txBox="1">
            <a:spLocks/>
          </p:cNvSpPr>
          <p:nvPr/>
        </p:nvSpPr>
        <p:spPr>
          <a:xfrm>
            <a:off x="1981200" y="1867776"/>
            <a:ext cx="8229600" cy="30018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buFont typeface="Wingdings 3" pitchFamily="18" charset="2"/>
              <a:buNone/>
            </a:pPr>
            <a:r>
              <a:rPr lang="sk-SK" sz="4400" b="1" dirty="0">
                <a:solidFill>
                  <a:srgbClr val="00B0F0"/>
                </a:solidFill>
                <a:latin typeface="Arial" panose="020B0604020202020204" pitchFamily="34" charset="0"/>
                <a:ea typeface="+mj-ea"/>
                <a:cs typeface="Arial" panose="020B0604020202020204" pitchFamily="34" charset="0"/>
              </a:rPr>
              <a:t>TY</a:t>
            </a:r>
          </a:p>
          <a:p>
            <a:pPr algn="ctr">
              <a:buFont typeface="Wingdings 3" pitchFamily="18" charset="2"/>
              <a:buNone/>
            </a:pPr>
            <a:endParaRPr lang="sk-SK" sz="4400" b="1" dirty="0">
              <a:solidFill>
                <a:srgbClr val="00B0F0"/>
              </a:solidFill>
              <a:latin typeface="Arial" panose="020B0604020202020204" pitchFamily="34" charset="0"/>
              <a:ea typeface="+mj-ea"/>
              <a:cs typeface="Arial" panose="020B0604020202020204" pitchFamily="34" charset="0"/>
            </a:endParaRPr>
          </a:p>
          <a:p>
            <a:pPr algn="ctr">
              <a:buFont typeface="Wingdings 3" pitchFamily="18" charset="2"/>
              <a:buNone/>
            </a:pPr>
            <a:r>
              <a:rPr lang="sk-SK" sz="4400" dirty="0" err="1">
                <a:solidFill>
                  <a:srgbClr val="00B0F0"/>
                </a:solidFill>
                <a:latin typeface="Arial" panose="020B0604020202020204" pitchFamily="34" charset="0"/>
                <a:ea typeface="+mj-ea"/>
                <a:cs typeface="Arial" panose="020B0604020202020204" pitchFamily="34" charset="0"/>
              </a:rPr>
              <a:t>Qs</a:t>
            </a:r>
            <a:r>
              <a:rPr lang="sk-SK" sz="4400" dirty="0">
                <a:solidFill>
                  <a:srgbClr val="00B0F0"/>
                </a:solidFill>
                <a:latin typeface="Arial" panose="020B0604020202020204" pitchFamily="34" charset="0"/>
                <a:ea typeface="+mj-ea"/>
                <a:cs typeface="Arial" panose="020B0604020202020204" pitchFamily="34" charset="0"/>
              </a:rPr>
              <a:t>?</a:t>
            </a:r>
          </a:p>
        </p:txBody>
      </p:sp>
      <p:sp>
        <p:nvSpPr>
          <p:cNvPr id="5" name="Podnadpis 2">
            <a:extLst>
              <a:ext uri="{FF2B5EF4-FFF2-40B4-BE49-F238E27FC236}">
                <a16:creationId xmlns:a16="http://schemas.microsoft.com/office/drawing/2014/main" id="{59842B1E-877F-4039-8D60-E2F533EA544F}"/>
              </a:ext>
            </a:extLst>
          </p:cNvPr>
          <p:cNvSpPr txBox="1">
            <a:spLocks/>
          </p:cNvSpPr>
          <p:nvPr/>
        </p:nvSpPr>
        <p:spPr>
          <a:xfrm>
            <a:off x="1991544" y="5428897"/>
            <a:ext cx="8355330" cy="905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sz="1400" dirty="0">
                <a:latin typeface="Arial" panose="020B0604020202020204" pitchFamily="34" charset="0"/>
                <a:cs typeface="Arial" panose="020B0604020202020204" pitchFamily="34" charset="0"/>
              </a:rPr>
              <a:t>Dr. Leoš Šafár, </a:t>
            </a:r>
            <a:r>
              <a:rPr lang="sk-SK" sz="1400" dirty="0" err="1">
                <a:latin typeface="Arial" panose="020B0604020202020204" pitchFamily="34" charset="0"/>
                <a:cs typeface="Arial" panose="020B0604020202020204" pitchFamily="34" charset="0"/>
              </a:rPr>
              <a:t>MSc</a:t>
            </a:r>
            <a:r>
              <a:rPr lang="sk-SK" sz="1400" dirty="0">
                <a:latin typeface="Arial" panose="020B0604020202020204" pitchFamily="34" charset="0"/>
                <a:cs typeface="Arial" panose="020B0604020202020204" pitchFamily="34" charset="0"/>
              </a:rPr>
              <a:t>						leos.safar@tuke.sk</a:t>
            </a:r>
          </a:p>
        </p:txBody>
      </p:sp>
    </p:spTree>
    <p:extLst>
      <p:ext uri="{BB962C8B-B14F-4D97-AF65-F5344CB8AC3E}">
        <p14:creationId xmlns:p14="http://schemas.microsoft.com/office/powerpoint/2010/main" val="214250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1763114"/>
            <a:ext cx="9362256" cy="1325563"/>
          </a:xfrm>
        </p:spPr>
        <p:txBody>
          <a:bodyPr>
            <a:normAutofit/>
          </a:bodyPr>
          <a:lstStyle/>
          <a:p>
            <a:pPr algn="l"/>
            <a:r>
              <a:rPr lang="sk-SK" sz="4000" b="1" dirty="0" err="1"/>
              <a:t>Why</a:t>
            </a:r>
            <a:r>
              <a:rPr lang="sk-SK" sz="4000" b="1" dirty="0"/>
              <a:t> do </a:t>
            </a:r>
            <a:r>
              <a:rPr lang="sk-SK" sz="4000" b="1" dirty="0" err="1"/>
              <a:t>we</a:t>
            </a:r>
            <a:r>
              <a:rPr lang="sk-SK" sz="4000" b="1" dirty="0"/>
              <a:t> </a:t>
            </a:r>
            <a:r>
              <a:rPr lang="sk-SK" sz="4000" b="1" dirty="0" err="1"/>
              <a:t>care</a:t>
            </a:r>
            <a:r>
              <a:rPr lang="sk-SK" sz="4000" b="1" dirty="0"/>
              <a:t>?</a:t>
            </a:r>
          </a:p>
        </p:txBody>
      </p:sp>
      <p:sp>
        <p:nvSpPr>
          <p:cNvPr id="9" name="Zástupný objekt pre obsah 2">
            <a:extLst>
              <a:ext uri="{FF2B5EF4-FFF2-40B4-BE49-F238E27FC236}">
                <a16:creationId xmlns:a16="http://schemas.microsoft.com/office/drawing/2014/main" id="{662167B2-3CCF-4C31-B598-84F1AE4618E2}"/>
              </a:ext>
            </a:extLst>
          </p:cNvPr>
          <p:cNvSpPr>
            <a:spLocks noGrp="1"/>
          </p:cNvSpPr>
          <p:nvPr>
            <p:ph idx="1"/>
          </p:nvPr>
        </p:nvSpPr>
        <p:spPr>
          <a:xfrm>
            <a:off x="1991544" y="3088677"/>
            <a:ext cx="9073008" cy="1819399"/>
          </a:xfrm>
        </p:spPr>
        <p:txBody>
          <a:bodyPr>
            <a:normAutofit/>
          </a:bodyPr>
          <a:lstStyle/>
          <a:p>
            <a:pPr marL="0" indent="0">
              <a:buNone/>
            </a:pPr>
            <a:r>
              <a:rPr lang="sk-SK" dirty="0" err="1"/>
              <a:t>We</a:t>
            </a:r>
            <a:r>
              <a:rPr lang="sk-SK" dirty="0"/>
              <a:t> are part of </a:t>
            </a:r>
            <a:r>
              <a:rPr lang="sk-SK" dirty="0" err="1"/>
              <a:t>it</a:t>
            </a:r>
            <a:r>
              <a:rPr lang="sk-SK" dirty="0"/>
              <a:t>...</a:t>
            </a:r>
          </a:p>
          <a:p>
            <a:pPr marL="0" indent="0">
              <a:buNone/>
            </a:pPr>
            <a:endParaRPr lang="sk-SK" dirty="0"/>
          </a:p>
          <a:p>
            <a:pPr marL="0" indent="0">
              <a:spcBef>
                <a:spcPts val="600"/>
              </a:spcBef>
              <a:spcAft>
                <a:spcPts val="1800"/>
              </a:spcAft>
              <a:buNone/>
            </a:pPr>
            <a:r>
              <a:rPr lang="sk-SK" sz="2000" dirty="0" err="1"/>
              <a:t>Consumer</a:t>
            </a:r>
            <a:r>
              <a:rPr lang="sk-SK" sz="2000" dirty="0"/>
              <a:t> </a:t>
            </a:r>
            <a:r>
              <a:rPr lang="sk-SK" sz="2000" dirty="0" err="1"/>
              <a:t>staples</a:t>
            </a:r>
            <a:r>
              <a:rPr lang="sk-SK" sz="2000" dirty="0"/>
              <a:t>, </a:t>
            </a:r>
            <a:r>
              <a:rPr lang="sk-SK" sz="2000" dirty="0" err="1"/>
              <a:t>consumer</a:t>
            </a:r>
            <a:r>
              <a:rPr lang="sk-SK" sz="2000" dirty="0"/>
              <a:t> </a:t>
            </a:r>
            <a:r>
              <a:rPr lang="sk-SK" sz="2000" dirty="0" err="1"/>
              <a:t>discretionary</a:t>
            </a:r>
            <a:r>
              <a:rPr lang="sk-SK" sz="2000" dirty="0"/>
              <a:t>, </a:t>
            </a:r>
            <a:r>
              <a:rPr lang="sk-SK" sz="2000" dirty="0" err="1"/>
              <a:t>fuel</a:t>
            </a:r>
            <a:r>
              <a:rPr lang="sk-SK" sz="2000" dirty="0"/>
              <a:t>, </a:t>
            </a:r>
            <a:r>
              <a:rPr lang="sk-SK" sz="2000" dirty="0" err="1"/>
              <a:t>building</a:t>
            </a:r>
            <a:r>
              <a:rPr lang="sk-SK" sz="2000" dirty="0"/>
              <a:t> </a:t>
            </a:r>
            <a:r>
              <a:rPr lang="sk-SK" sz="2000" dirty="0" err="1"/>
              <a:t>material</a:t>
            </a:r>
            <a:r>
              <a:rPr lang="sk-SK" sz="2000" dirty="0"/>
              <a:t>...</a:t>
            </a:r>
          </a:p>
        </p:txBody>
      </p:sp>
    </p:spTree>
    <p:extLst>
      <p:ext uri="{BB962C8B-B14F-4D97-AF65-F5344CB8AC3E}">
        <p14:creationId xmlns:p14="http://schemas.microsoft.com/office/powerpoint/2010/main" val="390755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2152650" y="2420888"/>
            <a:ext cx="7886700" cy="1325563"/>
          </a:xfrm>
        </p:spPr>
        <p:txBody>
          <a:bodyPr/>
          <a:lstStyle/>
          <a:p>
            <a:pPr algn="ctr"/>
            <a:r>
              <a:rPr lang="sk-SK" b="1" dirty="0" err="1"/>
              <a:t>Consumer</a:t>
            </a:r>
            <a:r>
              <a:rPr lang="sk-SK" b="1" dirty="0"/>
              <a:t> </a:t>
            </a:r>
            <a:r>
              <a:rPr lang="sk-SK" b="1" dirty="0" err="1"/>
              <a:t>Expectations</a:t>
            </a:r>
            <a:endParaRPr lang="sk-SK" b="1" dirty="0">
              <a:solidFill>
                <a:schemeClr val="accent1">
                  <a:lumMod val="40000"/>
                  <a:lumOff val="60000"/>
                </a:schemeClr>
              </a:solidFill>
            </a:endParaRPr>
          </a:p>
        </p:txBody>
      </p:sp>
    </p:spTree>
    <p:extLst>
      <p:ext uri="{BB962C8B-B14F-4D97-AF65-F5344CB8AC3E}">
        <p14:creationId xmlns:p14="http://schemas.microsoft.com/office/powerpoint/2010/main" val="362767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EB22EC25-C885-49C2-9D3C-FB217022E060}"/>
              </a:ext>
            </a:extLst>
          </p:cNvPr>
          <p:cNvPicPr>
            <a:picLocks noChangeAspect="1"/>
          </p:cNvPicPr>
          <p:nvPr/>
        </p:nvPicPr>
        <p:blipFill>
          <a:blip r:embed="rId2"/>
          <a:stretch>
            <a:fillRect/>
          </a:stretch>
        </p:blipFill>
        <p:spPr>
          <a:xfrm>
            <a:off x="1530789" y="980728"/>
            <a:ext cx="9130422" cy="5157192"/>
          </a:xfrm>
          <a:prstGeom prst="rect">
            <a:avLst/>
          </a:prstGeom>
        </p:spPr>
      </p:pic>
    </p:spTree>
    <p:extLst>
      <p:ext uri="{BB962C8B-B14F-4D97-AF65-F5344CB8AC3E}">
        <p14:creationId xmlns:p14="http://schemas.microsoft.com/office/powerpoint/2010/main" val="168168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096879AE-8CCF-435C-80B9-133F76434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42056"/>
            <a:ext cx="9144000" cy="5573889"/>
          </a:xfrm>
          <a:prstGeom prst="rect">
            <a:avLst/>
          </a:prstGeom>
        </p:spPr>
      </p:pic>
    </p:spTree>
    <p:extLst>
      <p:ext uri="{BB962C8B-B14F-4D97-AF65-F5344CB8AC3E}">
        <p14:creationId xmlns:p14="http://schemas.microsoft.com/office/powerpoint/2010/main" val="413817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582857C9-DB89-45C1-8081-67CCD8589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80728"/>
            <a:ext cx="9144000" cy="5143500"/>
          </a:xfrm>
          <a:prstGeom prst="rect">
            <a:avLst/>
          </a:prstGeom>
        </p:spPr>
      </p:pic>
    </p:spTree>
    <p:extLst>
      <p:ext uri="{BB962C8B-B14F-4D97-AF65-F5344CB8AC3E}">
        <p14:creationId xmlns:p14="http://schemas.microsoft.com/office/powerpoint/2010/main" val="3731024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Nadpis 1">
            <a:extLst>
              <a:ext uri="{FF2B5EF4-FFF2-40B4-BE49-F238E27FC236}">
                <a16:creationId xmlns:a16="http://schemas.microsoft.com/office/drawing/2014/main" id="{AF32B70D-F67F-4BF0-947B-AC2F2ADF862C}"/>
              </a:ext>
            </a:extLst>
          </p:cNvPr>
          <p:cNvSpPr>
            <a:spLocks noGrp="1"/>
          </p:cNvSpPr>
          <p:nvPr>
            <p:ph type="title"/>
          </p:nvPr>
        </p:nvSpPr>
        <p:spPr>
          <a:xfrm>
            <a:off x="2279576" y="1498474"/>
            <a:ext cx="7886700" cy="2290566"/>
          </a:xfrm>
        </p:spPr>
        <p:txBody>
          <a:bodyPr>
            <a:normAutofit/>
          </a:bodyPr>
          <a:lstStyle/>
          <a:p>
            <a:pPr algn="ctr"/>
            <a:r>
              <a:rPr lang="sk-SK" sz="2800" b="1" dirty="0">
                <a:latin typeface="Century Schoolbook" panose="02040604050505020304" pitchFamily="18" charset="0"/>
              </a:rPr>
              <a:t>CPI </a:t>
            </a:r>
            <a:r>
              <a:rPr lang="sk-SK" sz="2800" b="1" dirty="0" err="1">
                <a:latin typeface="Century Schoolbook" panose="02040604050505020304" pitchFamily="18" charset="0"/>
              </a:rPr>
              <a:t>reading</a:t>
            </a:r>
            <a:r>
              <a:rPr lang="sk-SK" sz="2800" b="1" dirty="0">
                <a:latin typeface="Century Schoolbook" panose="02040604050505020304" pitchFamily="18" charset="0"/>
              </a:rPr>
              <a:t> – 10.11.2021</a:t>
            </a:r>
            <a:br>
              <a:rPr lang="sk-SK" sz="2800" b="1" dirty="0">
                <a:latin typeface="Century Schoolbook" panose="02040604050505020304" pitchFamily="18" charset="0"/>
              </a:rPr>
            </a:br>
            <a:br>
              <a:rPr lang="sk-SK" sz="2800" b="1" dirty="0">
                <a:latin typeface="Century Schoolbook" panose="02040604050505020304" pitchFamily="18" charset="0"/>
              </a:rPr>
            </a:br>
            <a:endParaRPr lang="sk-SK" sz="2800" b="1" dirty="0">
              <a:solidFill>
                <a:schemeClr val="accent1">
                  <a:lumMod val="40000"/>
                  <a:lumOff val="60000"/>
                </a:schemeClr>
              </a:solidFill>
              <a:latin typeface="Century Schoolbook" panose="02040604050505020304" pitchFamily="18" charset="0"/>
            </a:endParaRPr>
          </a:p>
        </p:txBody>
      </p:sp>
      <p:pic>
        <p:nvPicPr>
          <p:cNvPr id="8" name="Obrázok 7">
            <a:extLst>
              <a:ext uri="{FF2B5EF4-FFF2-40B4-BE49-F238E27FC236}">
                <a16:creationId xmlns:a16="http://schemas.microsoft.com/office/drawing/2014/main" id="{885EFB1D-4060-4C99-9A15-4C22AA9B8A5F}"/>
              </a:ext>
            </a:extLst>
          </p:cNvPr>
          <p:cNvPicPr>
            <a:picLocks noChangeAspect="1"/>
          </p:cNvPicPr>
          <p:nvPr/>
        </p:nvPicPr>
        <p:blipFill>
          <a:blip r:embed="rId3"/>
          <a:stretch>
            <a:fillRect/>
          </a:stretch>
        </p:blipFill>
        <p:spPr>
          <a:xfrm>
            <a:off x="1547813" y="1034603"/>
            <a:ext cx="9096375" cy="5076825"/>
          </a:xfrm>
          <a:prstGeom prst="rect">
            <a:avLst/>
          </a:prstGeom>
        </p:spPr>
      </p:pic>
      <p:sp>
        <p:nvSpPr>
          <p:cNvPr id="10" name="Obdĺžnik 9">
            <a:extLst>
              <a:ext uri="{FF2B5EF4-FFF2-40B4-BE49-F238E27FC236}">
                <a16:creationId xmlns:a16="http://schemas.microsoft.com/office/drawing/2014/main" id="{EF73D206-F171-4758-8A33-CDDF710911F9}"/>
              </a:ext>
            </a:extLst>
          </p:cNvPr>
          <p:cNvSpPr/>
          <p:nvPr/>
        </p:nvSpPr>
        <p:spPr>
          <a:xfrm>
            <a:off x="9912424" y="3392995"/>
            <a:ext cx="731763" cy="36004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441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41F9887-CA36-4E74-B29B-BCEF1C9F48CC}"/>
              </a:ext>
            </a:extLst>
          </p:cNvPr>
          <p:cNvSpPr>
            <a:spLocks noGrp="1"/>
          </p:cNvSpPr>
          <p:nvPr>
            <p:ph type="title"/>
          </p:nvPr>
        </p:nvSpPr>
        <p:spPr/>
        <p:txBody>
          <a:bodyPr/>
          <a:lstStyle/>
          <a:p>
            <a:endParaRPr lang="en-US"/>
          </a:p>
        </p:txBody>
      </p:sp>
      <p:pic>
        <p:nvPicPr>
          <p:cNvPr id="7" name="Obrázok 6">
            <a:extLst>
              <a:ext uri="{FF2B5EF4-FFF2-40B4-BE49-F238E27FC236}">
                <a16:creationId xmlns:a16="http://schemas.microsoft.com/office/drawing/2014/main" id="{EA467648-4C64-4CBD-A74C-C143B32C4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61085"/>
            <a:ext cx="9144000" cy="5143500"/>
          </a:xfrm>
          <a:prstGeom prst="rect">
            <a:avLst/>
          </a:prstGeom>
        </p:spPr>
      </p:pic>
    </p:spTree>
    <p:extLst>
      <p:ext uri="{BB962C8B-B14F-4D97-AF65-F5344CB8AC3E}">
        <p14:creationId xmlns:p14="http://schemas.microsoft.com/office/powerpoint/2010/main" val="2033237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2152650" y="2636912"/>
            <a:ext cx="7886700" cy="1325563"/>
          </a:xfrm>
        </p:spPr>
        <p:txBody>
          <a:bodyPr/>
          <a:lstStyle/>
          <a:p>
            <a:pPr algn="ctr"/>
            <a:r>
              <a:rPr lang="sk-SK" b="1" dirty="0" err="1"/>
              <a:t>Producers</a:t>
            </a:r>
            <a:r>
              <a:rPr lang="sk-SK" b="1" dirty="0"/>
              <a:t>´ </a:t>
            </a:r>
            <a:r>
              <a:rPr lang="sk-SK" b="1" dirty="0" err="1"/>
              <a:t>costs</a:t>
            </a:r>
            <a:endParaRPr lang="sk-SK" b="1" dirty="0">
              <a:solidFill>
                <a:schemeClr val="accent1">
                  <a:lumMod val="40000"/>
                  <a:lumOff val="60000"/>
                </a:schemeClr>
              </a:solidFill>
            </a:endParaRPr>
          </a:p>
        </p:txBody>
      </p:sp>
    </p:spTree>
    <p:extLst>
      <p:ext uri="{BB962C8B-B14F-4D97-AF65-F5344CB8AC3E}">
        <p14:creationId xmlns:p14="http://schemas.microsoft.com/office/powerpoint/2010/main" val="2543453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EDF17B83-9C81-4702-B71D-76B7020F8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80728"/>
            <a:ext cx="9144000" cy="5143500"/>
          </a:xfrm>
          <a:prstGeom prst="rect">
            <a:avLst/>
          </a:prstGeom>
        </p:spPr>
      </p:pic>
    </p:spTree>
    <p:extLst>
      <p:ext uri="{BB962C8B-B14F-4D97-AF65-F5344CB8AC3E}">
        <p14:creationId xmlns:p14="http://schemas.microsoft.com/office/powerpoint/2010/main" val="1469070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21358960-D980-4C55-BDA1-59ACF65E9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4094682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2152650" y="2766219"/>
            <a:ext cx="7886700" cy="1325563"/>
          </a:xfrm>
        </p:spPr>
        <p:txBody>
          <a:bodyPr/>
          <a:lstStyle/>
          <a:p>
            <a:pPr algn="ctr"/>
            <a:r>
              <a:rPr lang="sk-SK" b="1" dirty="0" err="1"/>
              <a:t>Yields</a:t>
            </a:r>
            <a:r>
              <a:rPr lang="sk-SK" b="1" dirty="0"/>
              <a:t>´ </a:t>
            </a:r>
            <a:r>
              <a:rPr lang="sk-SK" b="1" dirty="0" err="1"/>
              <a:t>view</a:t>
            </a:r>
            <a:endParaRPr lang="sk-SK" b="1" dirty="0">
              <a:solidFill>
                <a:schemeClr val="accent1">
                  <a:lumMod val="40000"/>
                  <a:lumOff val="60000"/>
                </a:schemeClr>
              </a:solidFill>
            </a:endParaRPr>
          </a:p>
        </p:txBody>
      </p:sp>
    </p:spTree>
    <p:extLst>
      <p:ext uri="{BB962C8B-B14F-4D97-AF65-F5344CB8AC3E}">
        <p14:creationId xmlns:p14="http://schemas.microsoft.com/office/powerpoint/2010/main" val="312557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2" y="1059417"/>
            <a:ext cx="8930208" cy="1325563"/>
          </a:xfrm>
        </p:spPr>
        <p:txBody>
          <a:bodyPr>
            <a:normAutofit/>
          </a:bodyPr>
          <a:lstStyle/>
          <a:p>
            <a:pPr algn="l"/>
            <a:r>
              <a:rPr lang="sk-SK" sz="4000" b="1" dirty="0" err="1"/>
              <a:t>What</a:t>
            </a:r>
            <a:r>
              <a:rPr lang="sk-SK" sz="4000" b="1" dirty="0"/>
              <a:t> do </a:t>
            </a:r>
            <a:r>
              <a:rPr lang="sk-SK" sz="4000" b="1" dirty="0" err="1"/>
              <a:t>we</a:t>
            </a:r>
            <a:r>
              <a:rPr lang="sk-SK" sz="4000" b="1" dirty="0"/>
              <a:t> </a:t>
            </a:r>
            <a:r>
              <a:rPr lang="sk-SK" sz="4000" b="1" dirty="0" err="1"/>
              <a:t>examine</a:t>
            </a:r>
            <a:r>
              <a:rPr lang="sk-SK" sz="4000" b="1" dirty="0"/>
              <a:t>?</a:t>
            </a:r>
            <a:endParaRPr lang="sk-SK" sz="4000" dirty="0"/>
          </a:p>
        </p:txBody>
      </p:sp>
      <p:sp>
        <p:nvSpPr>
          <p:cNvPr id="3" name="Zástupný objekt pre obsah 2"/>
          <p:cNvSpPr>
            <a:spLocks noGrp="1"/>
          </p:cNvSpPr>
          <p:nvPr>
            <p:ph idx="1"/>
          </p:nvPr>
        </p:nvSpPr>
        <p:spPr>
          <a:xfrm>
            <a:off x="2423592" y="2384980"/>
            <a:ext cx="8930208" cy="3791983"/>
          </a:xfrm>
        </p:spPr>
        <p:txBody>
          <a:bodyPr>
            <a:noAutofit/>
          </a:bodyPr>
          <a:lstStyle/>
          <a:p>
            <a:pPr>
              <a:spcAft>
                <a:spcPts val="1800"/>
              </a:spcAft>
            </a:pPr>
            <a:r>
              <a:rPr lang="sk-SK" sz="2400" dirty="0" err="1"/>
              <a:t>The</a:t>
            </a:r>
            <a:r>
              <a:rPr lang="sk-SK" sz="2400" dirty="0"/>
              <a:t> </a:t>
            </a:r>
            <a:r>
              <a:rPr lang="sk-SK" sz="2400" dirty="0" err="1"/>
              <a:t>essence</a:t>
            </a:r>
            <a:r>
              <a:rPr lang="sk-SK" sz="2400" dirty="0"/>
              <a:t>?</a:t>
            </a:r>
          </a:p>
          <a:p>
            <a:pPr>
              <a:spcAft>
                <a:spcPts val="1800"/>
              </a:spcAft>
            </a:pPr>
            <a:r>
              <a:rPr lang="sk-SK" sz="2400" dirty="0" err="1"/>
              <a:t>Calculation</a:t>
            </a:r>
            <a:r>
              <a:rPr lang="sk-SK" sz="2400" dirty="0"/>
              <a:t> </a:t>
            </a:r>
            <a:r>
              <a:rPr lang="sk-SK" sz="2400" dirty="0" err="1"/>
              <a:t>metrics</a:t>
            </a:r>
            <a:r>
              <a:rPr lang="sk-SK" sz="2400" dirty="0"/>
              <a:t>?</a:t>
            </a:r>
          </a:p>
          <a:p>
            <a:pPr>
              <a:spcAft>
                <a:spcPts val="1800"/>
              </a:spcAft>
            </a:pPr>
            <a:r>
              <a:rPr lang="sk-SK" sz="2400" dirty="0" err="1"/>
              <a:t>Types</a:t>
            </a:r>
            <a:r>
              <a:rPr lang="sk-SK" sz="2400" dirty="0"/>
              <a:t> of </a:t>
            </a:r>
            <a:r>
              <a:rPr lang="sk-SK" sz="2400" dirty="0" err="1"/>
              <a:t>inflation</a:t>
            </a:r>
            <a:r>
              <a:rPr lang="sk-SK" sz="2400" dirty="0"/>
              <a:t>?</a:t>
            </a:r>
          </a:p>
          <a:p>
            <a:pPr>
              <a:spcAft>
                <a:spcPts val="1800"/>
              </a:spcAft>
            </a:pPr>
            <a:r>
              <a:rPr lang="sk-SK" sz="2400" dirty="0" err="1"/>
              <a:t>Who</a:t>
            </a:r>
            <a:r>
              <a:rPr lang="sk-SK" sz="2400" dirty="0"/>
              <a:t> and </a:t>
            </a:r>
            <a:r>
              <a:rPr lang="sk-SK" sz="2400" dirty="0" err="1"/>
              <a:t>why</a:t>
            </a:r>
            <a:r>
              <a:rPr lang="sk-SK" sz="2400" dirty="0"/>
              <a:t> </a:t>
            </a:r>
            <a:r>
              <a:rPr lang="sk-SK" sz="2400" dirty="0" err="1"/>
              <a:t>cares</a:t>
            </a:r>
            <a:r>
              <a:rPr lang="sk-SK" sz="2400" dirty="0"/>
              <a:t>?</a:t>
            </a:r>
          </a:p>
          <a:p>
            <a:pPr>
              <a:spcAft>
                <a:spcPts val="1800"/>
              </a:spcAft>
            </a:pPr>
            <a:r>
              <a:rPr lang="sk-SK" sz="2400" dirty="0" err="1"/>
              <a:t>What</a:t>
            </a:r>
            <a:r>
              <a:rPr lang="sk-SK" sz="2400" dirty="0"/>
              <a:t> </a:t>
            </a:r>
            <a:r>
              <a:rPr lang="sk-SK" sz="2400" dirty="0" err="1"/>
              <a:t>it</a:t>
            </a:r>
            <a:r>
              <a:rPr lang="sk-SK" sz="2400" dirty="0"/>
              <a:t> </a:t>
            </a:r>
            <a:r>
              <a:rPr lang="sk-SK" sz="2400" dirty="0" err="1"/>
              <a:t>is</a:t>
            </a:r>
            <a:r>
              <a:rPr lang="sk-SK" sz="2400" dirty="0"/>
              <a:t> </a:t>
            </a:r>
            <a:r>
              <a:rPr lang="sk-SK" sz="2400" dirty="0" err="1"/>
              <a:t>affecting</a:t>
            </a:r>
            <a:r>
              <a:rPr lang="sk-SK" sz="2400" dirty="0"/>
              <a:t>?</a:t>
            </a:r>
          </a:p>
          <a:p>
            <a:pPr>
              <a:spcAft>
                <a:spcPts val="1800"/>
              </a:spcAft>
            </a:pPr>
            <a:r>
              <a:rPr lang="sk-SK" sz="2400" dirty="0" err="1"/>
              <a:t>What</a:t>
            </a:r>
            <a:r>
              <a:rPr lang="sk-SK" sz="2400" dirty="0"/>
              <a:t> </a:t>
            </a:r>
            <a:r>
              <a:rPr lang="sk-SK" sz="2400" dirty="0" err="1"/>
              <a:t>is</a:t>
            </a:r>
            <a:r>
              <a:rPr lang="sk-SK" sz="2400" dirty="0"/>
              <a:t> </a:t>
            </a:r>
            <a:r>
              <a:rPr lang="sk-SK" sz="2400" dirty="0" err="1"/>
              <a:t>the</a:t>
            </a:r>
            <a:r>
              <a:rPr lang="sk-SK" sz="2400" dirty="0"/>
              <a:t> reality?</a:t>
            </a:r>
          </a:p>
        </p:txBody>
      </p:sp>
    </p:spTree>
    <p:extLst>
      <p:ext uri="{BB962C8B-B14F-4D97-AF65-F5344CB8AC3E}">
        <p14:creationId xmlns:p14="http://schemas.microsoft.com/office/powerpoint/2010/main" val="2671476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2D671068-EC2D-40B3-AB13-B813F07835F6}"/>
              </a:ext>
            </a:extLst>
          </p:cNvPr>
          <p:cNvPicPr>
            <a:picLocks noChangeAspect="1"/>
          </p:cNvPicPr>
          <p:nvPr/>
        </p:nvPicPr>
        <p:blipFill>
          <a:blip r:embed="rId2"/>
          <a:stretch>
            <a:fillRect/>
          </a:stretch>
        </p:blipFill>
        <p:spPr>
          <a:xfrm>
            <a:off x="1524000" y="850404"/>
            <a:ext cx="9144000" cy="5157192"/>
          </a:xfrm>
          <a:prstGeom prst="rect">
            <a:avLst/>
          </a:prstGeom>
        </p:spPr>
      </p:pic>
    </p:spTree>
    <p:extLst>
      <p:ext uri="{BB962C8B-B14F-4D97-AF65-F5344CB8AC3E}">
        <p14:creationId xmlns:p14="http://schemas.microsoft.com/office/powerpoint/2010/main" val="3454552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EABADB09-C299-4FE9-9D4B-5EE412AE6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32515"/>
            <a:ext cx="9144000" cy="5489222"/>
          </a:xfrm>
          <a:prstGeom prst="rect">
            <a:avLst/>
          </a:prstGeom>
        </p:spPr>
      </p:pic>
    </p:spTree>
    <p:extLst>
      <p:ext uri="{BB962C8B-B14F-4D97-AF65-F5344CB8AC3E}">
        <p14:creationId xmlns:p14="http://schemas.microsoft.com/office/powerpoint/2010/main" val="694525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2152650" y="2766219"/>
            <a:ext cx="7886700" cy="1325563"/>
          </a:xfrm>
        </p:spPr>
        <p:txBody>
          <a:bodyPr/>
          <a:lstStyle/>
          <a:p>
            <a:pPr algn="ctr"/>
            <a:r>
              <a:rPr lang="sk-SK" b="1" dirty="0"/>
              <a:t>So </a:t>
            </a:r>
            <a:r>
              <a:rPr lang="sk-SK" b="1" dirty="0" err="1"/>
              <a:t>what</a:t>
            </a:r>
            <a:r>
              <a:rPr lang="sk-SK" b="1" dirty="0"/>
              <a:t>?</a:t>
            </a:r>
            <a:endParaRPr lang="sk-SK" b="1" dirty="0">
              <a:solidFill>
                <a:schemeClr val="accent1">
                  <a:lumMod val="40000"/>
                  <a:lumOff val="60000"/>
                </a:schemeClr>
              </a:solidFill>
            </a:endParaRPr>
          </a:p>
        </p:txBody>
      </p:sp>
    </p:spTree>
    <p:extLst>
      <p:ext uri="{BB962C8B-B14F-4D97-AF65-F5344CB8AC3E}">
        <p14:creationId xmlns:p14="http://schemas.microsoft.com/office/powerpoint/2010/main" val="881268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330D7B17-3970-4AD7-8FC9-34251AEEC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472" y="853415"/>
            <a:ext cx="8941056" cy="5270807"/>
          </a:xfrm>
          <a:prstGeom prst="rect">
            <a:avLst/>
          </a:prstGeom>
        </p:spPr>
      </p:pic>
    </p:spTree>
    <p:extLst>
      <p:ext uri="{BB962C8B-B14F-4D97-AF65-F5344CB8AC3E}">
        <p14:creationId xmlns:p14="http://schemas.microsoft.com/office/powerpoint/2010/main" val="1830562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0D530A63-70C6-41EB-BD33-833BFC7A50C6}"/>
              </a:ext>
            </a:extLst>
          </p:cNvPr>
          <p:cNvPicPr>
            <a:picLocks noChangeAspect="1"/>
          </p:cNvPicPr>
          <p:nvPr/>
        </p:nvPicPr>
        <p:blipFill>
          <a:blip r:embed="rId3"/>
          <a:stretch>
            <a:fillRect/>
          </a:stretch>
        </p:blipFill>
        <p:spPr>
          <a:xfrm>
            <a:off x="1524000" y="1268760"/>
            <a:ext cx="9144000" cy="4702781"/>
          </a:xfrm>
          <a:prstGeom prst="rect">
            <a:avLst/>
          </a:prstGeom>
        </p:spPr>
      </p:pic>
    </p:spTree>
    <p:extLst>
      <p:ext uri="{BB962C8B-B14F-4D97-AF65-F5344CB8AC3E}">
        <p14:creationId xmlns:p14="http://schemas.microsoft.com/office/powerpoint/2010/main" val="2061427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FC69EBA6-10D5-4172-9E8D-7074F568F1EE}"/>
              </a:ext>
            </a:extLst>
          </p:cNvPr>
          <p:cNvPicPr>
            <a:picLocks noChangeAspect="1"/>
          </p:cNvPicPr>
          <p:nvPr/>
        </p:nvPicPr>
        <p:blipFill>
          <a:blip r:embed="rId2"/>
          <a:stretch>
            <a:fillRect/>
          </a:stretch>
        </p:blipFill>
        <p:spPr>
          <a:xfrm>
            <a:off x="2478955" y="908720"/>
            <a:ext cx="7234090" cy="5226051"/>
          </a:xfrm>
          <a:prstGeom prst="rect">
            <a:avLst/>
          </a:prstGeom>
        </p:spPr>
      </p:pic>
    </p:spTree>
    <p:extLst>
      <p:ext uri="{BB962C8B-B14F-4D97-AF65-F5344CB8AC3E}">
        <p14:creationId xmlns:p14="http://schemas.microsoft.com/office/powerpoint/2010/main" val="2712271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1631504" y="2766218"/>
            <a:ext cx="9631982" cy="1325563"/>
          </a:xfrm>
        </p:spPr>
        <p:txBody>
          <a:bodyPr>
            <a:normAutofit fontScale="90000"/>
          </a:bodyPr>
          <a:lstStyle/>
          <a:p>
            <a:pPr algn="l"/>
            <a:r>
              <a:rPr lang="en-US" b="1" dirty="0">
                <a:solidFill>
                  <a:srgbClr val="00B0F0"/>
                </a:solidFill>
              </a:rPr>
              <a:t>Current state </a:t>
            </a:r>
            <a:br>
              <a:rPr lang="sk-SK" b="1" dirty="0">
                <a:solidFill>
                  <a:srgbClr val="00B0F0"/>
                </a:solidFill>
              </a:rPr>
            </a:br>
            <a:r>
              <a:rPr lang="en-US" b="1" dirty="0">
                <a:solidFill>
                  <a:srgbClr val="00B0F0"/>
                </a:solidFill>
              </a:rPr>
              <a:t>(from a micro</a:t>
            </a:r>
            <a:r>
              <a:rPr lang="sk-SK" b="1" dirty="0">
                <a:solidFill>
                  <a:srgbClr val="00B0F0"/>
                </a:solidFill>
              </a:rPr>
              <a:t>-</a:t>
            </a:r>
            <a:r>
              <a:rPr lang="en-US" b="1" dirty="0">
                <a:solidFill>
                  <a:srgbClr val="00B0F0"/>
                </a:solidFill>
              </a:rPr>
              <a:t>business point of view)</a:t>
            </a:r>
            <a:endParaRPr lang="sk-SK" b="1" dirty="0">
              <a:solidFill>
                <a:srgbClr val="00B0F0"/>
              </a:solidFill>
            </a:endParaRPr>
          </a:p>
        </p:txBody>
      </p:sp>
    </p:spTree>
    <p:extLst>
      <p:ext uri="{BB962C8B-B14F-4D97-AF65-F5344CB8AC3E}">
        <p14:creationId xmlns:p14="http://schemas.microsoft.com/office/powerpoint/2010/main" val="344959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F23D5A79-FCE5-49D6-83E8-34105FCB7C9D}"/>
              </a:ext>
            </a:extLst>
          </p:cNvPr>
          <p:cNvSpPr>
            <a:spLocks noGrp="1"/>
          </p:cNvSpPr>
          <p:nvPr>
            <p:ph type="title"/>
          </p:nvPr>
        </p:nvSpPr>
        <p:spPr>
          <a:xfrm>
            <a:off x="2279576" y="1916833"/>
            <a:ext cx="5184576" cy="720080"/>
          </a:xfrm>
        </p:spPr>
        <p:txBody>
          <a:bodyPr>
            <a:normAutofit/>
          </a:bodyPr>
          <a:lstStyle/>
          <a:p>
            <a:r>
              <a:rPr lang="sk-SK" sz="2800" b="1" dirty="0">
                <a:solidFill>
                  <a:schemeClr val="bg1"/>
                </a:solidFill>
                <a:latin typeface="Century Schoolbook" panose="02040604050505020304" pitchFamily="18" charset="0"/>
              </a:rPr>
              <a:t>GAS (UK, EU, GER)</a:t>
            </a:r>
          </a:p>
        </p:txBody>
      </p:sp>
      <p:pic>
        <p:nvPicPr>
          <p:cNvPr id="7" name="Zástupný objekt pre obsah 7">
            <a:extLst>
              <a:ext uri="{FF2B5EF4-FFF2-40B4-BE49-F238E27FC236}">
                <a16:creationId xmlns:a16="http://schemas.microsoft.com/office/drawing/2014/main" id="{4498DB38-4B27-4229-AE3C-F7CB95E633B8}"/>
              </a:ext>
            </a:extLst>
          </p:cNvPr>
          <p:cNvPicPr>
            <a:picLocks noGrp="1" noChangeAspect="1"/>
          </p:cNvPicPr>
          <p:nvPr>
            <p:ph idx="1"/>
          </p:nvPr>
        </p:nvPicPr>
        <p:blipFill>
          <a:blip r:embed="rId2"/>
          <a:stretch>
            <a:fillRect/>
          </a:stretch>
        </p:blipFill>
        <p:spPr>
          <a:xfrm>
            <a:off x="1632478" y="1124744"/>
            <a:ext cx="9190310" cy="4847957"/>
          </a:xfrm>
        </p:spPr>
      </p:pic>
    </p:spTree>
    <p:extLst>
      <p:ext uri="{BB962C8B-B14F-4D97-AF65-F5344CB8AC3E}">
        <p14:creationId xmlns:p14="http://schemas.microsoft.com/office/powerpoint/2010/main" val="1483293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Zástupný objekt pre obsah 8">
            <a:extLst>
              <a:ext uri="{FF2B5EF4-FFF2-40B4-BE49-F238E27FC236}">
                <a16:creationId xmlns:a16="http://schemas.microsoft.com/office/drawing/2014/main" id="{81F35288-25B2-48CB-8AC1-325335D16465}"/>
              </a:ext>
            </a:extLst>
          </p:cNvPr>
          <p:cNvPicPr>
            <a:picLocks noChangeAspect="1"/>
          </p:cNvPicPr>
          <p:nvPr/>
        </p:nvPicPr>
        <p:blipFill>
          <a:blip r:embed="rId3"/>
          <a:stretch>
            <a:fillRect/>
          </a:stretch>
        </p:blipFill>
        <p:spPr>
          <a:xfrm>
            <a:off x="1676400" y="1340768"/>
            <a:ext cx="9144000" cy="4843417"/>
          </a:xfrm>
          <a:prstGeom prst="rect">
            <a:avLst/>
          </a:prstGeom>
        </p:spPr>
      </p:pic>
      <p:sp>
        <p:nvSpPr>
          <p:cNvPr id="8" name="Nadpis 1">
            <a:extLst>
              <a:ext uri="{FF2B5EF4-FFF2-40B4-BE49-F238E27FC236}">
                <a16:creationId xmlns:a16="http://schemas.microsoft.com/office/drawing/2014/main" id="{F23D5A79-FCE5-49D6-83E8-34105FCB7C9D}"/>
              </a:ext>
            </a:extLst>
          </p:cNvPr>
          <p:cNvSpPr>
            <a:spLocks noGrp="1"/>
          </p:cNvSpPr>
          <p:nvPr>
            <p:ph type="title"/>
          </p:nvPr>
        </p:nvSpPr>
        <p:spPr>
          <a:xfrm>
            <a:off x="2279576" y="2348880"/>
            <a:ext cx="5184576" cy="720080"/>
          </a:xfrm>
        </p:spPr>
        <p:txBody>
          <a:bodyPr>
            <a:normAutofit/>
          </a:bodyPr>
          <a:lstStyle/>
          <a:p>
            <a:r>
              <a:rPr lang="sk-SK" sz="2800" b="1" dirty="0" err="1">
                <a:solidFill>
                  <a:schemeClr val="bg1"/>
                </a:solidFill>
              </a:rPr>
              <a:t>Electricity</a:t>
            </a:r>
            <a:endParaRPr lang="sk-SK" sz="2800" b="1" dirty="0">
              <a:solidFill>
                <a:schemeClr val="bg1"/>
              </a:solidFill>
            </a:endParaRPr>
          </a:p>
        </p:txBody>
      </p:sp>
    </p:spTree>
    <p:extLst>
      <p:ext uri="{BB962C8B-B14F-4D97-AF65-F5344CB8AC3E}">
        <p14:creationId xmlns:p14="http://schemas.microsoft.com/office/powerpoint/2010/main" val="334299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1F37E0E2-A3ED-488A-BB2C-C70A0A8EED84}"/>
              </a:ext>
            </a:extLst>
          </p:cNvPr>
          <p:cNvPicPr>
            <a:picLocks noChangeAspect="1"/>
          </p:cNvPicPr>
          <p:nvPr/>
        </p:nvPicPr>
        <p:blipFill>
          <a:blip r:embed="rId3"/>
          <a:stretch>
            <a:fillRect/>
          </a:stretch>
        </p:blipFill>
        <p:spPr>
          <a:xfrm>
            <a:off x="1520008" y="966293"/>
            <a:ext cx="9151983" cy="4925414"/>
          </a:xfrm>
          <a:prstGeom prst="rect">
            <a:avLst/>
          </a:prstGeom>
        </p:spPr>
      </p:pic>
      <p:sp>
        <p:nvSpPr>
          <p:cNvPr id="8" name="Nadpis 1">
            <a:extLst>
              <a:ext uri="{FF2B5EF4-FFF2-40B4-BE49-F238E27FC236}">
                <a16:creationId xmlns:a16="http://schemas.microsoft.com/office/drawing/2014/main" id="{F23D5A79-FCE5-49D6-83E8-34105FCB7C9D}"/>
              </a:ext>
            </a:extLst>
          </p:cNvPr>
          <p:cNvSpPr>
            <a:spLocks noGrp="1"/>
          </p:cNvSpPr>
          <p:nvPr>
            <p:ph type="title"/>
          </p:nvPr>
        </p:nvSpPr>
        <p:spPr>
          <a:xfrm>
            <a:off x="2279576" y="2687366"/>
            <a:ext cx="5184576" cy="720080"/>
          </a:xfrm>
        </p:spPr>
        <p:txBody>
          <a:bodyPr>
            <a:normAutofit/>
          </a:bodyPr>
          <a:lstStyle/>
          <a:p>
            <a:r>
              <a:rPr lang="sk-SK" sz="2800" b="1" dirty="0" err="1">
                <a:solidFill>
                  <a:schemeClr val="bg1"/>
                </a:solidFill>
              </a:rPr>
              <a:t>Iron</a:t>
            </a:r>
            <a:r>
              <a:rPr lang="sk-SK" sz="2800" b="1" dirty="0">
                <a:solidFill>
                  <a:schemeClr val="bg1"/>
                </a:solidFill>
              </a:rPr>
              <a:t> </a:t>
            </a:r>
            <a:r>
              <a:rPr lang="sk-SK" sz="2800" b="1" dirty="0" err="1">
                <a:solidFill>
                  <a:schemeClr val="bg1"/>
                </a:solidFill>
              </a:rPr>
              <a:t>Ore</a:t>
            </a:r>
            <a:endParaRPr lang="sk-SK" sz="2800" b="1" dirty="0">
              <a:solidFill>
                <a:schemeClr val="bg1"/>
              </a:solidFill>
            </a:endParaRPr>
          </a:p>
        </p:txBody>
      </p:sp>
    </p:spTree>
    <p:extLst>
      <p:ext uri="{BB962C8B-B14F-4D97-AF65-F5344CB8AC3E}">
        <p14:creationId xmlns:p14="http://schemas.microsoft.com/office/powerpoint/2010/main" val="274643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2152650" y="365127"/>
            <a:ext cx="7886700" cy="1325563"/>
          </a:xfrm>
        </p:spPr>
        <p:txBody>
          <a:bodyPr/>
          <a:lstStyle/>
          <a:p>
            <a:r>
              <a:rPr lang="sk-SK" sz="3600" b="1" dirty="0" err="1">
                <a:latin typeface="Century Schoolbook" panose="02040604050505020304" pitchFamily="18" charset="0"/>
              </a:rPr>
              <a:t>Inflation</a:t>
            </a:r>
            <a:endParaRPr lang="sk-SK" dirty="0">
              <a:solidFill>
                <a:schemeClr val="accent2">
                  <a:lumMod val="40000"/>
                  <a:lumOff val="60000"/>
                </a:schemeClr>
              </a:solidFill>
              <a:latin typeface="Century Schoolbook" panose="02040604050505020304" pitchFamily="18" charset="0"/>
            </a:endParaRPr>
          </a:p>
        </p:txBody>
      </p:sp>
      <p:sp>
        <p:nvSpPr>
          <p:cNvPr id="8" name="Zástupný objekt pre obsah 2">
            <a:extLst>
              <a:ext uri="{FF2B5EF4-FFF2-40B4-BE49-F238E27FC236}">
                <a16:creationId xmlns:a16="http://schemas.microsoft.com/office/drawing/2014/main" id="{49B27723-A068-4526-BEBB-8ECDDAE2A9F4}"/>
              </a:ext>
            </a:extLst>
          </p:cNvPr>
          <p:cNvSpPr>
            <a:spLocks noGrp="1"/>
          </p:cNvSpPr>
          <p:nvPr>
            <p:ph idx="1"/>
          </p:nvPr>
        </p:nvSpPr>
        <p:spPr>
          <a:xfrm>
            <a:off x="2152650" y="1825625"/>
            <a:ext cx="7886700" cy="4351338"/>
          </a:xfrm>
        </p:spPr>
        <p:txBody>
          <a:bodyPr>
            <a:normAutofit fontScale="55000" lnSpcReduction="20000"/>
          </a:bodyPr>
          <a:lstStyle/>
          <a:p>
            <a:pPr algn="just">
              <a:lnSpc>
                <a:spcPct val="120000"/>
              </a:lnSpc>
            </a:pPr>
            <a:r>
              <a:rPr lang="en-US" sz="3600" dirty="0">
                <a:latin typeface="Century Schoolbook" panose="02040604050505020304" pitchFamily="18" charset="0"/>
              </a:rPr>
              <a:t>Inflation is the decline in the purchasing power of a given currency over time.</a:t>
            </a:r>
          </a:p>
          <a:p>
            <a:pPr algn="just">
              <a:lnSpc>
                <a:spcPct val="120000"/>
              </a:lnSpc>
            </a:pPr>
            <a:r>
              <a:rPr lang="en-US" sz="3600" dirty="0">
                <a:latin typeface="Century Schoolbook" panose="02040604050505020304" pitchFamily="18" charset="0"/>
              </a:rPr>
              <a:t>A quantitative estimate of the extent to which purchasing power decreases may, over a period of time, translate into an increase in the average price level of a basket of selected goods and services in the economy.</a:t>
            </a:r>
          </a:p>
          <a:p>
            <a:pPr algn="just">
              <a:lnSpc>
                <a:spcPct val="120000"/>
              </a:lnSpc>
            </a:pPr>
            <a:r>
              <a:rPr lang="en-US" sz="3600" dirty="0">
                <a:latin typeface="Century Schoolbook" panose="02040604050505020304" pitchFamily="18" charset="0"/>
              </a:rPr>
              <a:t>The rise in the general price level, often expressed as a percentage, means that the currency unit actually buys less than in previous periods.</a:t>
            </a:r>
          </a:p>
          <a:p>
            <a:pPr algn="just">
              <a:lnSpc>
                <a:spcPct val="120000"/>
              </a:lnSpc>
            </a:pPr>
            <a:r>
              <a:rPr lang="en-US" sz="3600" dirty="0">
                <a:latin typeface="Century Schoolbook" panose="02040604050505020304" pitchFamily="18" charset="0"/>
              </a:rPr>
              <a:t>Inflation can be compared to deflation, which occurs when the purchasing power of money increases and prices fall. </a:t>
            </a:r>
            <a:endParaRPr lang="sk-SK" sz="3600" dirty="0">
              <a:latin typeface="Century Schoolbook" panose="02040604050505020304" pitchFamily="18" charset="0"/>
            </a:endParaRPr>
          </a:p>
        </p:txBody>
      </p:sp>
      <p:sp>
        <p:nvSpPr>
          <p:cNvPr id="6" name="Zástupný objekt pre číslo snímky 5"/>
          <p:cNvSpPr>
            <a:spLocks noGrp="1"/>
          </p:cNvSpPr>
          <p:nvPr>
            <p:ph type="sldNum" sz="quarter" idx="4294967295"/>
          </p:nvPr>
        </p:nvSpPr>
        <p:spPr>
          <a:xfrm>
            <a:off x="9448800" y="6356350"/>
            <a:ext cx="2743200" cy="365125"/>
          </a:xfrm>
          <a:prstGeom prst="rect">
            <a:avLst/>
          </a:prstGeom>
        </p:spPr>
        <p:txBody>
          <a:bodyPr/>
          <a:lstStyle/>
          <a:p>
            <a:fld id="{B70B82DB-14C9-4815-888D-0ACA4ABD68E8}" type="slidenum">
              <a:rPr lang="sk-SK" smtClean="0">
                <a:latin typeface="Century Schoolbook" panose="02040604050505020304" pitchFamily="18" charset="0"/>
              </a:rPr>
              <a:pPr/>
              <a:t>4</a:t>
            </a:fld>
            <a:endParaRPr lang="sk-SK">
              <a:latin typeface="Century Schoolbook" panose="02040604050505020304" pitchFamily="18" charset="0"/>
            </a:endParaRPr>
          </a:p>
        </p:txBody>
      </p:sp>
      <p:pic>
        <p:nvPicPr>
          <p:cNvPr id="3" name="Obrázok 2">
            <a:extLst>
              <a:ext uri="{FF2B5EF4-FFF2-40B4-BE49-F238E27FC236}">
                <a16:creationId xmlns:a16="http://schemas.microsoft.com/office/drawing/2014/main" id="{A5F9AB0E-93A2-4C7E-AFA0-121E49047B04}"/>
              </a:ext>
            </a:extLst>
          </p:cNvPr>
          <p:cNvPicPr>
            <a:picLocks noChangeAspect="1"/>
          </p:cNvPicPr>
          <p:nvPr/>
        </p:nvPicPr>
        <p:blipFill>
          <a:blip r:embed="rId3"/>
          <a:stretch>
            <a:fillRect/>
          </a:stretch>
        </p:blipFill>
        <p:spPr>
          <a:xfrm>
            <a:off x="3791744" y="107724"/>
            <a:ext cx="6800850" cy="2390775"/>
          </a:xfrm>
          <a:prstGeom prst="rect">
            <a:avLst/>
          </a:prstGeom>
        </p:spPr>
      </p:pic>
      <p:pic>
        <p:nvPicPr>
          <p:cNvPr id="12" name="Obrázok 11">
            <a:extLst>
              <a:ext uri="{FF2B5EF4-FFF2-40B4-BE49-F238E27FC236}">
                <a16:creationId xmlns:a16="http://schemas.microsoft.com/office/drawing/2014/main" id="{0C00399C-4EB9-4C6F-A304-FBDCB07721F9}"/>
              </a:ext>
            </a:extLst>
          </p:cNvPr>
          <p:cNvPicPr>
            <a:picLocks noChangeAspect="1"/>
          </p:cNvPicPr>
          <p:nvPr/>
        </p:nvPicPr>
        <p:blipFill>
          <a:blip r:embed="rId4"/>
          <a:stretch>
            <a:fillRect/>
          </a:stretch>
        </p:blipFill>
        <p:spPr>
          <a:xfrm>
            <a:off x="1487488" y="764704"/>
            <a:ext cx="9144000" cy="2981318"/>
          </a:xfrm>
          <a:prstGeom prst="rect">
            <a:avLst/>
          </a:prstGeom>
        </p:spPr>
      </p:pic>
      <p:pic>
        <p:nvPicPr>
          <p:cNvPr id="14" name="Obrázok 13">
            <a:extLst>
              <a:ext uri="{FF2B5EF4-FFF2-40B4-BE49-F238E27FC236}">
                <a16:creationId xmlns:a16="http://schemas.microsoft.com/office/drawing/2014/main" id="{4DE276D2-3C8F-4EA1-BAF7-2349D19920FA}"/>
              </a:ext>
            </a:extLst>
          </p:cNvPr>
          <p:cNvPicPr>
            <a:picLocks noChangeAspect="1"/>
          </p:cNvPicPr>
          <p:nvPr/>
        </p:nvPicPr>
        <p:blipFill>
          <a:blip r:embed="rId5"/>
          <a:stretch>
            <a:fillRect/>
          </a:stretch>
        </p:blipFill>
        <p:spPr>
          <a:xfrm>
            <a:off x="2783632" y="21987"/>
            <a:ext cx="7166467" cy="6858000"/>
          </a:xfrm>
          <a:prstGeom prst="rect">
            <a:avLst/>
          </a:prstGeom>
        </p:spPr>
      </p:pic>
    </p:spTree>
    <p:extLst>
      <p:ext uri="{BB962C8B-B14F-4D97-AF65-F5344CB8AC3E}">
        <p14:creationId xmlns:p14="http://schemas.microsoft.com/office/powerpoint/2010/main" val="92842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F23D5A79-FCE5-49D6-83E8-34105FCB7C9D}"/>
              </a:ext>
            </a:extLst>
          </p:cNvPr>
          <p:cNvSpPr>
            <a:spLocks noGrp="1"/>
          </p:cNvSpPr>
          <p:nvPr>
            <p:ph type="title"/>
          </p:nvPr>
        </p:nvSpPr>
        <p:spPr>
          <a:xfrm>
            <a:off x="2279576" y="1916833"/>
            <a:ext cx="5184576" cy="720080"/>
          </a:xfrm>
        </p:spPr>
        <p:txBody>
          <a:bodyPr>
            <a:normAutofit/>
          </a:bodyPr>
          <a:lstStyle/>
          <a:p>
            <a:r>
              <a:rPr lang="sk-SK" sz="2800" b="1" dirty="0">
                <a:solidFill>
                  <a:schemeClr val="bg1"/>
                </a:solidFill>
                <a:latin typeface="Century Schoolbook" panose="02040604050505020304" pitchFamily="18" charset="0"/>
              </a:rPr>
              <a:t>Oil</a:t>
            </a:r>
          </a:p>
        </p:txBody>
      </p:sp>
      <p:pic>
        <p:nvPicPr>
          <p:cNvPr id="7" name="Zástupný objekt pre obsah 7">
            <a:extLst>
              <a:ext uri="{FF2B5EF4-FFF2-40B4-BE49-F238E27FC236}">
                <a16:creationId xmlns:a16="http://schemas.microsoft.com/office/drawing/2014/main" id="{C26DC062-AD85-40A2-A082-BD548D643CCB}"/>
              </a:ext>
            </a:extLst>
          </p:cNvPr>
          <p:cNvPicPr>
            <a:picLocks noGrp="1" noChangeAspect="1"/>
          </p:cNvPicPr>
          <p:nvPr>
            <p:ph idx="1"/>
          </p:nvPr>
        </p:nvPicPr>
        <p:blipFill>
          <a:blip r:embed="rId2"/>
          <a:stretch>
            <a:fillRect/>
          </a:stretch>
        </p:blipFill>
        <p:spPr>
          <a:xfrm>
            <a:off x="1524000" y="1196752"/>
            <a:ext cx="9144000" cy="4789884"/>
          </a:xfrm>
        </p:spPr>
      </p:pic>
    </p:spTree>
    <p:extLst>
      <p:ext uri="{BB962C8B-B14F-4D97-AF65-F5344CB8AC3E}">
        <p14:creationId xmlns:p14="http://schemas.microsoft.com/office/powerpoint/2010/main" val="3311537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Zástupný objekt pre obsah 8">
            <a:extLst>
              <a:ext uri="{FF2B5EF4-FFF2-40B4-BE49-F238E27FC236}">
                <a16:creationId xmlns:a16="http://schemas.microsoft.com/office/drawing/2014/main" id="{1DBD18A6-C2B8-4403-8F52-6F9E4A230FF1}"/>
              </a:ext>
            </a:extLst>
          </p:cNvPr>
          <p:cNvPicPr>
            <a:picLocks noChangeAspect="1"/>
          </p:cNvPicPr>
          <p:nvPr/>
        </p:nvPicPr>
        <p:blipFill>
          <a:blip r:embed="rId2"/>
          <a:stretch>
            <a:fillRect/>
          </a:stretch>
        </p:blipFill>
        <p:spPr>
          <a:xfrm>
            <a:off x="1539781" y="1125724"/>
            <a:ext cx="9112437" cy="4606552"/>
          </a:xfrm>
          <a:prstGeom prst="rect">
            <a:avLst/>
          </a:prstGeom>
        </p:spPr>
      </p:pic>
      <p:sp>
        <p:nvSpPr>
          <p:cNvPr id="8" name="Nadpis 1">
            <a:extLst>
              <a:ext uri="{FF2B5EF4-FFF2-40B4-BE49-F238E27FC236}">
                <a16:creationId xmlns:a16="http://schemas.microsoft.com/office/drawing/2014/main" id="{F23D5A79-FCE5-49D6-83E8-34105FCB7C9D}"/>
              </a:ext>
            </a:extLst>
          </p:cNvPr>
          <p:cNvSpPr>
            <a:spLocks noGrp="1"/>
          </p:cNvSpPr>
          <p:nvPr>
            <p:ph type="title"/>
          </p:nvPr>
        </p:nvSpPr>
        <p:spPr>
          <a:xfrm>
            <a:off x="2063552" y="2132856"/>
            <a:ext cx="5184576" cy="720080"/>
          </a:xfrm>
        </p:spPr>
        <p:txBody>
          <a:bodyPr>
            <a:normAutofit/>
          </a:bodyPr>
          <a:lstStyle/>
          <a:p>
            <a:r>
              <a:rPr lang="sk-SK" sz="2800" b="1" dirty="0">
                <a:solidFill>
                  <a:schemeClr val="tx1"/>
                </a:solidFill>
              </a:rPr>
              <a:t>Oil – more </a:t>
            </a:r>
            <a:r>
              <a:rPr lang="sk-SK" sz="2800" b="1" dirty="0" err="1">
                <a:solidFill>
                  <a:schemeClr val="tx1"/>
                </a:solidFill>
              </a:rPr>
              <a:t>complex</a:t>
            </a:r>
            <a:endParaRPr lang="sk-SK" sz="2800" b="1" dirty="0">
              <a:solidFill>
                <a:schemeClr val="tx1"/>
              </a:solidFill>
            </a:endParaRPr>
          </a:p>
        </p:txBody>
      </p:sp>
    </p:spTree>
    <p:extLst>
      <p:ext uri="{BB962C8B-B14F-4D97-AF65-F5344CB8AC3E}">
        <p14:creationId xmlns:p14="http://schemas.microsoft.com/office/powerpoint/2010/main" val="1152563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5AA54D5-7030-4071-8113-33E11B132CAE}"/>
              </a:ext>
            </a:extLst>
          </p:cNvPr>
          <p:cNvSpPr>
            <a:spLocks noGrp="1"/>
          </p:cNvSpPr>
          <p:nvPr>
            <p:ph type="title"/>
          </p:nvPr>
        </p:nvSpPr>
        <p:spPr/>
        <p:txBody>
          <a:bodyPr/>
          <a:lstStyle/>
          <a:p>
            <a:endParaRPr lang="en-US"/>
          </a:p>
        </p:txBody>
      </p:sp>
      <p:pic>
        <p:nvPicPr>
          <p:cNvPr id="7" name="Obrázok 6">
            <a:extLst>
              <a:ext uri="{FF2B5EF4-FFF2-40B4-BE49-F238E27FC236}">
                <a16:creationId xmlns:a16="http://schemas.microsoft.com/office/drawing/2014/main" id="{09EACB62-F0E8-4BA8-BC82-4891BBCD5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45636"/>
            <a:ext cx="9144000" cy="5143500"/>
          </a:xfrm>
          <a:prstGeom prst="rect">
            <a:avLst/>
          </a:prstGeom>
        </p:spPr>
      </p:pic>
    </p:spTree>
    <p:extLst>
      <p:ext uri="{BB962C8B-B14F-4D97-AF65-F5344CB8AC3E}">
        <p14:creationId xmlns:p14="http://schemas.microsoft.com/office/powerpoint/2010/main" val="36513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900CDC0A-3E56-4914-AEFA-258016045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875336"/>
            <a:ext cx="9144000" cy="5277556"/>
          </a:xfrm>
          <a:prstGeom prst="rect">
            <a:avLst/>
          </a:prstGeom>
        </p:spPr>
      </p:pic>
    </p:spTree>
    <p:extLst>
      <p:ext uri="{BB962C8B-B14F-4D97-AF65-F5344CB8AC3E}">
        <p14:creationId xmlns:p14="http://schemas.microsoft.com/office/powerpoint/2010/main" val="1734291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txBox="1">
            <a:spLocks/>
          </p:cNvSpPr>
          <p:nvPr/>
        </p:nvSpPr>
        <p:spPr>
          <a:xfrm>
            <a:off x="1091444" y="1628800"/>
            <a:ext cx="10009112" cy="30018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Wingdings 3" pitchFamily="18" charset="2"/>
              <a:buNone/>
              <a:tabLst/>
              <a:defRPr/>
            </a:pPr>
            <a:endParaRPr kumimoji="0" lang="sk-SK" sz="4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171450" marR="0" lvl="0" indent="-171450" algn="ctr" defTabSz="685800" rtl="0" eaLnBrk="1" fontAlgn="auto" latinLnBrk="0" hangingPunct="1">
              <a:lnSpc>
                <a:spcPct val="90000"/>
              </a:lnSpc>
              <a:spcBef>
                <a:spcPts val="750"/>
              </a:spcBef>
              <a:spcAft>
                <a:spcPts val="0"/>
              </a:spcAft>
              <a:buClrTx/>
              <a:buSzTx/>
              <a:buFont typeface="Wingdings 3" pitchFamily="18" charset="2"/>
              <a:buNone/>
              <a:tabLst/>
              <a:defRPr/>
            </a:pPr>
            <a:r>
              <a:rPr kumimoji="0" lang="en-US" sz="4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THANK YOU FOR YOUR ATTENTION</a:t>
            </a:r>
            <a:r>
              <a:rPr kumimoji="0" lang="sk-SK" sz="4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t>
            </a:r>
          </a:p>
          <a:p>
            <a:pPr marL="171450" marR="0" lvl="0" indent="-171450" algn="ctr" defTabSz="685800" rtl="0" eaLnBrk="1" fontAlgn="auto" latinLnBrk="0" hangingPunct="1">
              <a:lnSpc>
                <a:spcPct val="90000"/>
              </a:lnSpc>
              <a:spcBef>
                <a:spcPts val="750"/>
              </a:spcBef>
              <a:spcAft>
                <a:spcPts val="0"/>
              </a:spcAft>
              <a:buClrTx/>
              <a:buSzTx/>
              <a:buFont typeface="Wingdings 3" pitchFamily="18" charset="2"/>
              <a:buNone/>
              <a:tabLst/>
              <a:defRPr/>
            </a:pPr>
            <a:endParaRPr kumimoji="0" lang="sk-SK" sz="4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171450" marR="0" lvl="0" indent="-171450" algn="ctr" defTabSz="685800" rtl="0" eaLnBrk="1" fontAlgn="auto" latinLnBrk="0" hangingPunct="1">
              <a:lnSpc>
                <a:spcPct val="90000"/>
              </a:lnSpc>
              <a:spcBef>
                <a:spcPts val="750"/>
              </a:spcBef>
              <a:spcAft>
                <a:spcPts val="0"/>
              </a:spcAft>
              <a:buClrTx/>
              <a:buSzTx/>
              <a:buFont typeface="Wingdings 3" pitchFamily="18" charset="2"/>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questions</a:t>
            </a:r>
            <a:r>
              <a:rPr kumimoji="0" lang="sk-SK"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19299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52650" y="2420888"/>
            <a:ext cx="7886700" cy="1325563"/>
          </a:xfrm>
        </p:spPr>
        <p:txBody>
          <a:bodyPr/>
          <a:lstStyle/>
          <a:p>
            <a:pPr algn="ctr"/>
            <a:r>
              <a:rPr lang="sk-SK" b="1" dirty="0" err="1"/>
              <a:t>Inflation</a:t>
            </a:r>
            <a:r>
              <a:rPr lang="sk-SK" b="1" dirty="0"/>
              <a:t> </a:t>
            </a:r>
            <a:r>
              <a:rPr lang="sk-SK" b="1" dirty="0" err="1"/>
              <a:t>indicators</a:t>
            </a:r>
            <a:endParaRPr lang="sk-SK" b="1" dirty="0"/>
          </a:p>
        </p:txBody>
      </p:sp>
    </p:spTree>
    <p:extLst>
      <p:ext uri="{BB962C8B-B14F-4D97-AF65-F5344CB8AC3E}">
        <p14:creationId xmlns:p14="http://schemas.microsoft.com/office/powerpoint/2010/main" val="52789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1640049" y="221492"/>
            <a:ext cx="8911902" cy="1325563"/>
          </a:xfrm>
        </p:spPr>
        <p:txBody>
          <a:bodyPr>
            <a:normAutofit/>
          </a:bodyPr>
          <a:lstStyle/>
          <a:p>
            <a:r>
              <a:rPr lang="sk-SK" sz="3600" b="1" dirty="0"/>
              <a:t>CPI – </a:t>
            </a:r>
            <a:r>
              <a:rPr lang="sk-SK" sz="3600" b="1" dirty="0" err="1"/>
              <a:t>Consumer</a:t>
            </a:r>
            <a:r>
              <a:rPr lang="sk-SK" sz="3600" b="1" dirty="0"/>
              <a:t> </a:t>
            </a:r>
            <a:r>
              <a:rPr lang="sk-SK" sz="3600" b="1" dirty="0" err="1"/>
              <a:t>Price</a:t>
            </a:r>
            <a:r>
              <a:rPr lang="sk-SK" sz="3600" b="1" dirty="0"/>
              <a:t> Index </a:t>
            </a:r>
            <a:r>
              <a:rPr lang="sk-SK" sz="3600" dirty="0">
                <a:solidFill>
                  <a:schemeClr val="bg1">
                    <a:lumMod val="50000"/>
                  </a:schemeClr>
                </a:solidFill>
              </a:rPr>
              <a:t>(OECD)</a:t>
            </a:r>
            <a:endParaRPr lang="sk-SK" sz="3600" dirty="0">
              <a:solidFill>
                <a:schemeClr val="accent2">
                  <a:lumMod val="40000"/>
                  <a:lumOff val="60000"/>
                </a:schemeClr>
              </a:solidFill>
            </a:endParaRPr>
          </a:p>
        </p:txBody>
      </p:sp>
      <p:pic>
        <p:nvPicPr>
          <p:cNvPr id="9" name="Obrázok 8">
            <a:extLst>
              <a:ext uri="{FF2B5EF4-FFF2-40B4-BE49-F238E27FC236}">
                <a16:creationId xmlns:a16="http://schemas.microsoft.com/office/drawing/2014/main" id="{4A8698CC-2540-4391-9007-42264B83734B}"/>
              </a:ext>
            </a:extLst>
          </p:cNvPr>
          <p:cNvPicPr>
            <a:picLocks noChangeAspect="1"/>
          </p:cNvPicPr>
          <p:nvPr/>
        </p:nvPicPr>
        <p:blipFill>
          <a:blip r:embed="rId3"/>
          <a:stretch>
            <a:fillRect/>
          </a:stretch>
        </p:blipFill>
        <p:spPr>
          <a:xfrm>
            <a:off x="2387588" y="1340769"/>
            <a:ext cx="7416824" cy="4632957"/>
          </a:xfrm>
          <a:prstGeom prst="rect">
            <a:avLst/>
          </a:prstGeom>
        </p:spPr>
      </p:pic>
      <p:sp>
        <p:nvSpPr>
          <p:cNvPr id="10" name="BlokTextu 9">
            <a:extLst>
              <a:ext uri="{FF2B5EF4-FFF2-40B4-BE49-F238E27FC236}">
                <a16:creationId xmlns:a16="http://schemas.microsoft.com/office/drawing/2014/main" id="{73F3A334-3B31-4F53-B69A-E4C7F48DC6B9}"/>
              </a:ext>
            </a:extLst>
          </p:cNvPr>
          <p:cNvSpPr txBox="1"/>
          <p:nvPr/>
        </p:nvSpPr>
        <p:spPr>
          <a:xfrm>
            <a:off x="3215681" y="2073316"/>
            <a:ext cx="5599681" cy="2062103"/>
          </a:xfrm>
          <a:prstGeom prst="rect">
            <a:avLst/>
          </a:prstGeom>
          <a:noFill/>
        </p:spPr>
        <p:txBody>
          <a:bodyPr wrap="square" rtlCol="0">
            <a:spAutoFit/>
          </a:bodyPr>
          <a:lstStyle/>
          <a:p>
            <a:pPr algn="ctr"/>
            <a:r>
              <a:rPr lang="sk-SK" sz="3200" b="1" dirty="0" err="1">
                <a:solidFill>
                  <a:srgbClr val="FF0000"/>
                </a:solidFill>
                <a:latin typeface="Arial" panose="020B0604020202020204" pitchFamily="34" charset="0"/>
                <a:cs typeface="Arial" panose="020B0604020202020204" pitchFamily="34" charset="0"/>
              </a:rPr>
              <a:t>Headline</a:t>
            </a:r>
            <a:r>
              <a:rPr lang="sk-SK" sz="3200" b="1" dirty="0">
                <a:solidFill>
                  <a:srgbClr val="FF0000"/>
                </a:solidFill>
                <a:latin typeface="Arial" panose="020B0604020202020204" pitchFamily="34" charset="0"/>
                <a:cs typeface="Arial" panose="020B0604020202020204" pitchFamily="34" charset="0"/>
              </a:rPr>
              <a:t> </a:t>
            </a:r>
          </a:p>
          <a:p>
            <a:pPr algn="ctr"/>
            <a:r>
              <a:rPr lang="sk-SK" sz="3200" b="1" dirty="0" err="1">
                <a:solidFill>
                  <a:srgbClr val="FF0000"/>
                </a:solidFill>
                <a:latin typeface="Arial" panose="020B0604020202020204" pitchFamily="34" charset="0"/>
                <a:cs typeface="Arial" panose="020B0604020202020204" pitchFamily="34" charset="0"/>
              </a:rPr>
              <a:t>vs</a:t>
            </a:r>
            <a:endParaRPr lang="sk-SK" sz="3200" b="1" dirty="0">
              <a:solidFill>
                <a:srgbClr val="FF0000"/>
              </a:solidFill>
              <a:latin typeface="Arial" panose="020B0604020202020204" pitchFamily="34" charset="0"/>
              <a:cs typeface="Arial" panose="020B0604020202020204" pitchFamily="34" charset="0"/>
            </a:endParaRPr>
          </a:p>
          <a:p>
            <a:pPr algn="ctr"/>
            <a:r>
              <a:rPr lang="sk-SK" sz="3200" b="1" dirty="0" err="1">
                <a:solidFill>
                  <a:srgbClr val="FF0000"/>
                </a:solidFill>
                <a:latin typeface="Arial" panose="020B0604020202020204" pitchFamily="34" charset="0"/>
                <a:cs typeface="Arial" panose="020B0604020202020204" pitchFamily="34" charset="0"/>
              </a:rPr>
              <a:t>Core</a:t>
            </a:r>
            <a:endParaRPr lang="sk-SK" sz="3200" b="1" dirty="0">
              <a:solidFill>
                <a:srgbClr val="FF0000"/>
              </a:solidFill>
              <a:latin typeface="Arial" panose="020B0604020202020204" pitchFamily="34" charset="0"/>
              <a:cs typeface="Arial" panose="020B0604020202020204" pitchFamily="34" charset="0"/>
            </a:endParaRPr>
          </a:p>
          <a:p>
            <a:pPr algn="ctr"/>
            <a:r>
              <a:rPr lang="sk-SK" sz="3200" b="1" dirty="0">
                <a:solidFill>
                  <a:srgbClr val="FF0000"/>
                </a:solidFill>
                <a:latin typeface="Arial" panose="020B0604020202020204" pitchFamily="34" charset="0"/>
                <a:cs typeface="Arial" panose="020B0604020202020204" pitchFamily="34" charset="0"/>
              </a:rPr>
              <a:t>!!!</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39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2152650" y="365127"/>
            <a:ext cx="7886700" cy="1325563"/>
          </a:xfrm>
        </p:spPr>
        <p:txBody>
          <a:bodyPr>
            <a:normAutofit/>
          </a:bodyPr>
          <a:lstStyle/>
          <a:p>
            <a:r>
              <a:rPr lang="sk-SK" sz="3600" b="1" dirty="0"/>
              <a:t>PPI – </a:t>
            </a:r>
            <a:r>
              <a:rPr lang="sk-SK" sz="3600" b="1" dirty="0" err="1"/>
              <a:t>Producer</a:t>
            </a:r>
            <a:r>
              <a:rPr lang="sk-SK" sz="3600" b="1" dirty="0"/>
              <a:t> </a:t>
            </a:r>
            <a:r>
              <a:rPr lang="sk-SK" sz="3600" b="1" dirty="0" err="1"/>
              <a:t>Price</a:t>
            </a:r>
            <a:r>
              <a:rPr lang="sk-SK" sz="3600" b="1" dirty="0"/>
              <a:t> Index</a:t>
            </a:r>
            <a:r>
              <a:rPr lang="sk-SK" sz="3600" dirty="0">
                <a:solidFill>
                  <a:schemeClr val="bg1">
                    <a:lumMod val="50000"/>
                  </a:schemeClr>
                </a:solidFill>
              </a:rPr>
              <a:t>(OECD)</a:t>
            </a:r>
            <a:endParaRPr lang="sk-SK" sz="3600" dirty="0">
              <a:solidFill>
                <a:schemeClr val="accent2">
                  <a:lumMod val="40000"/>
                  <a:lumOff val="60000"/>
                </a:schemeClr>
              </a:solidFill>
            </a:endParaRPr>
          </a:p>
        </p:txBody>
      </p:sp>
      <p:pic>
        <p:nvPicPr>
          <p:cNvPr id="8" name="Obrázok 7">
            <a:extLst>
              <a:ext uri="{FF2B5EF4-FFF2-40B4-BE49-F238E27FC236}">
                <a16:creationId xmlns:a16="http://schemas.microsoft.com/office/drawing/2014/main" id="{1B958BCF-668D-4AD3-9AD3-DF7958BC977C}"/>
              </a:ext>
            </a:extLst>
          </p:cNvPr>
          <p:cNvPicPr>
            <a:picLocks noChangeAspect="1"/>
          </p:cNvPicPr>
          <p:nvPr/>
        </p:nvPicPr>
        <p:blipFill>
          <a:blip r:embed="rId3"/>
          <a:stretch>
            <a:fillRect/>
          </a:stretch>
        </p:blipFill>
        <p:spPr>
          <a:xfrm>
            <a:off x="2288121" y="1268761"/>
            <a:ext cx="7615758" cy="4760947"/>
          </a:xfrm>
          <a:prstGeom prst="rect">
            <a:avLst/>
          </a:prstGeom>
        </p:spPr>
      </p:pic>
    </p:spTree>
    <p:extLst>
      <p:ext uri="{BB962C8B-B14F-4D97-AF65-F5344CB8AC3E}">
        <p14:creationId xmlns:p14="http://schemas.microsoft.com/office/powerpoint/2010/main" val="147813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1749762" y="260648"/>
            <a:ext cx="9127926" cy="1325563"/>
          </a:xfrm>
        </p:spPr>
        <p:txBody>
          <a:bodyPr>
            <a:normAutofit/>
          </a:bodyPr>
          <a:lstStyle/>
          <a:p>
            <a:pPr algn="ctr"/>
            <a:r>
              <a:rPr lang="sk-SK" sz="2800" b="1" dirty="0"/>
              <a:t>HICP – </a:t>
            </a:r>
            <a:r>
              <a:rPr lang="sk-SK" sz="2800" b="1" dirty="0" err="1"/>
              <a:t>Harmonised</a:t>
            </a:r>
            <a:r>
              <a:rPr lang="sk-SK" sz="2800" b="1" dirty="0"/>
              <a:t> Index of </a:t>
            </a:r>
            <a:r>
              <a:rPr lang="sk-SK" sz="2800" b="1" dirty="0" err="1"/>
              <a:t>Consumer</a:t>
            </a:r>
            <a:r>
              <a:rPr lang="sk-SK" sz="2800" b="1" dirty="0"/>
              <a:t> </a:t>
            </a:r>
            <a:r>
              <a:rPr lang="sk-SK" sz="2800" b="1" dirty="0" err="1"/>
              <a:t>Prices</a:t>
            </a:r>
            <a:r>
              <a:rPr lang="sk-SK" sz="2800" b="1" dirty="0"/>
              <a:t> </a:t>
            </a:r>
            <a:r>
              <a:rPr lang="sk-SK" sz="2800" dirty="0">
                <a:solidFill>
                  <a:schemeClr val="bg1">
                    <a:lumMod val="50000"/>
                  </a:schemeClr>
                </a:solidFill>
              </a:rPr>
              <a:t>(ECB)</a:t>
            </a:r>
            <a:endParaRPr lang="sk-SK" sz="2800" dirty="0">
              <a:solidFill>
                <a:schemeClr val="accent2">
                  <a:lumMod val="40000"/>
                  <a:lumOff val="60000"/>
                </a:schemeClr>
              </a:solidFill>
            </a:endParaRPr>
          </a:p>
        </p:txBody>
      </p:sp>
      <p:pic>
        <p:nvPicPr>
          <p:cNvPr id="9" name="Obrázok 8">
            <a:extLst>
              <a:ext uri="{FF2B5EF4-FFF2-40B4-BE49-F238E27FC236}">
                <a16:creationId xmlns:a16="http://schemas.microsoft.com/office/drawing/2014/main" id="{3C83DE3B-A1E2-494C-B743-7A1CD8B0DDD8}"/>
              </a:ext>
            </a:extLst>
          </p:cNvPr>
          <p:cNvPicPr>
            <a:picLocks noChangeAspect="1"/>
          </p:cNvPicPr>
          <p:nvPr/>
        </p:nvPicPr>
        <p:blipFill>
          <a:blip r:embed="rId3"/>
          <a:stretch>
            <a:fillRect/>
          </a:stretch>
        </p:blipFill>
        <p:spPr>
          <a:xfrm>
            <a:off x="2279576" y="1440523"/>
            <a:ext cx="8068299" cy="4915827"/>
          </a:xfrm>
          <a:prstGeom prst="rect">
            <a:avLst/>
          </a:prstGeom>
        </p:spPr>
      </p:pic>
    </p:spTree>
    <p:extLst>
      <p:ext uri="{BB962C8B-B14F-4D97-AF65-F5344CB8AC3E}">
        <p14:creationId xmlns:p14="http://schemas.microsoft.com/office/powerpoint/2010/main" val="181256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6C35B82-9F3A-4A70-8D33-E9E804D49EB9}"/>
              </a:ext>
            </a:extLst>
          </p:cNvPr>
          <p:cNvSpPr>
            <a:spLocks noGrp="1"/>
          </p:cNvSpPr>
          <p:nvPr>
            <p:ph type="title"/>
          </p:nvPr>
        </p:nvSpPr>
        <p:spPr>
          <a:xfrm>
            <a:off x="2152650" y="365127"/>
            <a:ext cx="7886700" cy="1325563"/>
          </a:xfrm>
        </p:spPr>
        <p:txBody>
          <a:bodyPr>
            <a:normAutofit/>
          </a:bodyPr>
          <a:lstStyle/>
          <a:p>
            <a:pPr algn="ctr"/>
            <a:r>
              <a:rPr lang="sk-SK" sz="3600" b="1" dirty="0"/>
              <a:t>PCE – </a:t>
            </a:r>
            <a:r>
              <a:rPr lang="sk-SK" sz="3600" b="1" dirty="0" err="1"/>
              <a:t>Personal</a:t>
            </a:r>
            <a:r>
              <a:rPr lang="sk-SK" sz="3600" b="1" dirty="0"/>
              <a:t> </a:t>
            </a:r>
            <a:r>
              <a:rPr lang="sk-SK" sz="3600" b="1" dirty="0" err="1"/>
              <a:t>Consumption</a:t>
            </a:r>
            <a:r>
              <a:rPr lang="sk-SK" sz="3600" b="1" dirty="0"/>
              <a:t> </a:t>
            </a:r>
            <a:r>
              <a:rPr lang="sk-SK" sz="3600" b="1" dirty="0" err="1"/>
              <a:t>Expenditures</a:t>
            </a:r>
            <a:r>
              <a:rPr lang="sk-SK" sz="3600" b="1" dirty="0"/>
              <a:t> </a:t>
            </a:r>
            <a:r>
              <a:rPr lang="sk-SK" sz="3600" dirty="0">
                <a:solidFill>
                  <a:schemeClr val="bg1">
                    <a:lumMod val="50000"/>
                  </a:schemeClr>
                </a:solidFill>
              </a:rPr>
              <a:t>(FED)</a:t>
            </a:r>
            <a:endParaRPr lang="sk-SK" sz="3600" dirty="0">
              <a:solidFill>
                <a:schemeClr val="accent2">
                  <a:lumMod val="40000"/>
                  <a:lumOff val="60000"/>
                </a:schemeClr>
              </a:solidFill>
            </a:endParaRPr>
          </a:p>
        </p:txBody>
      </p:sp>
      <p:pic>
        <p:nvPicPr>
          <p:cNvPr id="8" name="Obrázok 7">
            <a:extLst>
              <a:ext uri="{FF2B5EF4-FFF2-40B4-BE49-F238E27FC236}">
                <a16:creationId xmlns:a16="http://schemas.microsoft.com/office/drawing/2014/main" id="{8C2C8F7D-5F6A-49F2-86C9-54A519F09A4C}"/>
              </a:ext>
            </a:extLst>
          </p:cNvPr>
          <p:cNvPicPr>
            <a:picLocks noChangeAspect="1"/>
          </p:cNvPicPr>
          <p:nvPr/>
        </p:nvPicPr>
        <p:blipFill>
          <a:blip r:embed="rId3"/>
          <a:stretch>
            <a:fillRect/>
          </a:stretch>
        </p:blipFill>
        <p:spPr>
          <a:xfrm>
            <a:off x="1524000" y="1831181"/>
            <a:ext cx="9144000" cy="4371852"/>
          </a:xfrm>
          <a:prstGeom prst="rect">
            <a:avLst/>
          </a:prstGeom>
        </p:spPr>
      </p:pic>
    </p:spTree>
    <p:extLst>
      <p:ext uri="{BB962C8B-B14F-4D97-AF65-F5344CB8AC3E}">
        <p14:creationId xmlns:p14="http://schemas.microsoft.com/office/powerpoint/2010/main" val="462965928"/>
      </p:ext>
    </p:extLst>
  </p:cSld>
  <p:clrMapOvr>
    <a:masterClrMapping/>
  </p:clrMapOvr>
</p:sld>
</file>

<file path=ppt/theme/theme1.xml><?xml version="1.0" encoding="utf-8"?>
<a:theme xmlns:a="http://schemas.openxmlformats.org/drawingml/2006/main" name="Śablona_prezentace_N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2" id="{0D558C50-51D4-4EF6-88BF-468640285203}" vid="{DC8905DB-F15E-4664-83D4-7E3B5AAF960A}"/>
    </a:ext>
  </a:extLst>
</a:theme>
</file>

<file path=ppt/theme/theme2.xml><?xml version="1.0" encoding="utf-8"?>
<a:theme xmlns:a="http://schemas.openxmlformats.org/drawingml/2006/main" name="1_Śablona_prezentace_N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2" id="{0D558C50-51D4-4EF6-88BF-468640285203}" vid="{DC8905DB-F15E-4664-83D4-7E3B5AAF960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c10944-04f6-4a56-b45b-bf26d6f81d58">
      <Terms xmlns="http://schemas.microsoft.com/office/infopath/2007/PartnerControls"/>
    </lcf76f155ced4ddcb4097134ff3c332f>
    <TaxCatchAll xmlns="62a0cf90-df98-468d-8e62-9dacbd9cd0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680334D2C3CA24F9B60010E7D460BC3" ma:contentTypeVersion="15" ma:contentTypeDescription="Umožňuje vytvoriť nový dokument." ma:contentTypeScope="" ma:versionID="1cac3f6ee474805d28562264bc261838">
  <xsd:schema xmlns:xsd="http://www.w3.org/2001/XMLSchema" xmlns:xs="http://www.w3.org/2001/XMLSchema" xmlns:p="http://schemas.microsoft.com/office/2006/metadata/properties" xmlns:ns2="19c10944-04f6-4a56-b45b-bf26d6f81d58" xmlns:ns3="62a0cf90-df98-468d-8e62-9dacbd9cd031" targetNamespace="http://schemas.microsoft.com/office/2006/metadata/properties" ma:root="true" ma:fieldsID="4579ed5b148d23e20acdc4211972db87" ns2:_="" ns3:_="">
    <xsd:import namespace="19c10944-04f6-4a56-b45b-bf26d6f81d58"/>
    <xsd:import namespace="62a0cf90-df98-468d-8e62-9dacbd9cd0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10944-04f6-4a56-b45b-bf26d6f81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Značky obrázka" ma:readOnly="false" ma:fieldId="{5cf76f15-5ced-4ddc-b409-7134ff3c332f}" ma:taxonomyMulti="true" ma:sspId="42107113-769a-4d15-b935-6d8bd9557b3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a0cf90-df98-468d-8e62-9dacbd9cd03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bb0656-7c38-45e2-9d93-076a736f137d}" ma:internalName="TaxCatchAll" ma:showField="CatchAllData" ma:web="62a0cf90-df98-468d-8e62-9dacbd9cd03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3A6DDD-6661-4798-809D-1DB75B5002C7}">
  <ds:schemaRefs>
    <ds:schemaRef ds:uri="http://schemas.microsoft.com/office/2006/metadata/properties"/>
    <ds:schemaRef ds:uri="http://schemas.microsoft.com/office/infopath/2007/PartnerControls"/>
    <ds:schemaRef ds:uri="19c10944-04f6-4a56-b45b-bf26d6f81d58"/>
    <ds:schemaRef ds:uri="62a0cf90-df98-468d-8e62-9dacbd9cd031"/>
  </ds:schemaRefs>
</ds:datastoreItem>
</file>

<file path=customXml/itemProps2.xml><?xml version="1.0" encoding="utf-8"?>
<ds:datastoreItem xmlns:ds="http://schemas.openxmlformats.org/officeDocument/2006/customXml" ds:itemID="{4FB71C7B-B956-4205-A745-49C364FF9483}">
  <ds:schemaRefs>
    <ds:schemaRef ds:uri="http://schemas.microsoft.com/sharepoint/v3/contenttype/forms"/>
  </ds:schemaRefs>
</ds:datastoreItem>
</file>

<file path=customXml/itemProps3.xml><?xml version="1.0" encoding="utf-8"?>
<ds:datastoreItem xmlns:ds="http://schemas.openxmlformats.org/officeDocument/2006/customXml" ds:itemID="{AE1DDD20-4D42-4E9D-A1FB-E65E34B7E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10944-04f6-4a56-b45b-bf26d6f81d58"/>
    <ds:schemaRef ds:uri="62a0cf90-df98-468d-8e62-9dacbd9cd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Śablona_prezentace_NICE</Template>
  <TotalTime>64778</TotalTime>
  <Words>1596</Words>
  <Application>Microsoft Office PowerPoint</Application>
  <PresentationFormat>Širokoúhlá obrazovka</PresentationFormat>
  <Paragraphs>126</Paragraphs>
  <Slides>44</Slides>
  <Notes>23</Notes>
  <HiddenSlides>24</HiddenSlides>
  <MMClips>0</MMClips>
  <ScaleCrop>false</ScaleCrop>
  <HeadingPairs>
    <vt:vector size="6" baseType="variant">
      <vt:variant>
        <vt:lpstr>Použitá písma</vt:lpstr>
      </vt:variant>
      <vt:variant>
        <vt:i4>9</vt:i4>
      </vt:variant>
      <vt:variant>
        <vt:lpstr>Motiv</vt:lpstr>
      </vt:variant>
      <vt:variant>
        <vt:i4>2</vt:i4>
      </vt:variant>
      <vt:variant>
        <vt:lpstr>Nadpisy snímků</vt:lpstr>
      </vt:variant>
      <vt:variant>
        <vt:i4>44</vt:i4>
      </vt:variant>
    </vt:vector>
  </HeadingPairs>
  <TitlesOfParts>
    <vt:vector size="55" baseType="lpstr">
      <vt:lpstr>Arial</vt:lpstr>
      <vt:lpstr>Arial, Helvetica, sans-serif</vt:lpstr>
      <vt:lpstr>Calibri</vt:lpstr>
      <vt:lpstr>Century Schoolbook</vt:lpstr>
      <vt:lpstr>Roboto</vt:lpstr>
      <vt:lpstr>SourceSansPro</vt:lpstr>
      <vt:lpstr>Times New Roman</vt:lpstr>
      <vt:lpstr>Warnock Pro</vt:lpstr>
      <vt:lpstr>Wingdings 3</vt:lpstr>
      <vt:lpstr>Śablona_prezentace_NICE</vt:lpstr>
      <vt:lpstr>1_Śablona_prezentace_NICE</vt:lpstr>
      <vt:lpstr>Prezentace aplikace PowerPoint</vt:lpstr>
      <vt:lpstr>Why do we care?</vt:lpstr>
      <vt:lpstr>What do we examine?</vt:lpstr>
      <vt:lpstr>Inflation</vt:lpstr>
      <vt:lpstr>Inflation indicators</vt:lpstr>
      <vt:lpstr>CPI – Consumer Price Index (OECD)</vt:lpstr>
      <vt:lpstr>PPI – Producer Price Index(OECD)</vt:lpstr>
      <vt:lpstr>HICP – Harmonised Index of Consumer Prices (ECB)</vt:lpstr>
      <vt:lpstr>PCE – Personal Consumption Expenditures (FED)</vt:lpstr>
      <vt:lpstr>Core PCE – PCE Excluding Food and Energy (FED)</vt:lpstr>
      <vt:lpstr>Break-even inflation</vt:lpstr>
      <vt:lpstr>Cause</vt:lpstr>
      <vt:lpstr>Historical development</vt:lpstr>
      <vt:lpstr>Prezentace aplikace PowerPoint</vt:lpstr>
      <vt:lpstr>Prezentace aplikace PowerPoint</vt:lpstr>
      <vt:lpstr>Prezentace aplikace PowerPoint</vt:lpstr>
      <vt:lpstr>Actual state?</vt:lpstr>
      <vt:lpstr>How to survive?</vt:lpstr>
      <vt:lpstr>Prezentace aplikace PowerPoint</vt:lpstr>
      <vt:lpstr>Consumer Expectations</vt:lpstr>
      <vt:lpstr>Prezentace aplikace PowerPoint</vt:lpstr>
      <vt:lpstr>Prezentace aplikace PowerPoint</vt:lpstr>
      <vt:lpstr>Prezentace aplikace PowerPoint</vt:lpstr>
      <vt:lpstr>CPI reading – 10.11.2021  </vt:lpstr>
      <vt:lpstr>Prezentace aplikace PowerPoint</vt:lpstr>
      <vt:lpstr>Producers´ costs</vt:lpstr>
      <vt:lpstr>Prezentace aplikace PowerPoint</vt:lpstr>
      <vt:lpstr>Prezentace aplikace PowerPoint</vt:lpstr>
      <vt:lpstr>Yields´ view</vt:lpstr>
      <vt:lpstr>Prezentace aplikace PowerPoint</vt:lpstr>
      <vt:lpstr>Prezentace aplikace PowerPoint</vt:lpstr>
      <vt:lpstr>So what?</vt:lpstr>
      <vt:lpstr>Prezentace aplikace PowerPoint</vt:lpstr>
      <vt:lpstr>Prezentace aplikace PowerPoint</vt:lpstr>
      <vt:lpstr>Prezentace aplikace PowerPoint</vt:lpstr>
      <vt:lpstr>Current state  (from a micro-business point of view)</vt:lpstr>
      <vt:lpstr>GAS (UK, EU, GER)</vt:lpstr>
      <vt:lpstr>Electricity</vt:lpstr>
      <vt:lpstr>Iron Ore</vt:lpstr>
      <vt:lpstr>Oil</vt:lpstr>
      <vt:lpstr>Oil – more complex</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dc:title>
  <dc:creator>Dr. Leos Safar, MSc</dc:creator>
  <cp:lastModifiedBy>Kulihova Kublova Tereza</cp:lastModifiedBy>
  <cp:revision>209</cp:revision>
  <dcterms:created xsi:type="dcterms:W3CDTF">2017-02-20T14:34:13Z</dcterms:created>
  <dcterms:modified xsi:type="dcterms:W3CDTF">2023-09-25T09:40:17Z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0x0101003680334D2C3CA24F9B60010E7D460BC3</vt:lpwstr>
  </property>
</Properties>
</file>