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4"/>
  </p:sldMasterIdLst>
  <p:notesMasterIdLst>
    <p:notesMasterId r:id="rId36"/>
  </p:notesMasterIdLst>
  <p:sldIdLst>
    <p:sldId id="256" r:id="rId5"/>
    <p:sldId id="699" r:id="rId6"/>
    <p:sldId id="710" r:id="rId7"/>
    <p:sldId id="704" r:id="rId8"/>
    <p:sldId id="764" r:id="rId9"/>
    <p:sldId id="763" r:id="rId10"/>
    <p:sldId id="715" r:id="rId11"/>
    <p:sldId id="762" r:id="rId12"/>
    <p:sldId id="761" r:id="rId13"/>
    <p:sldId id="718" r:id="rId14"/>
    <p:sldId id="719" r:id="rId15"/>
    <p:sldId id="749" r:id="rId16"/>
    <p:sldId id="765" r:id="rId17"/>
    <p:sldId id="738" r:id="rId18"/>
    <p:sldId id="766" r:id="rId19"/>
    <p:sldId id="739" r:id="rId20"/>
    <p:sldId id="740" r:id="rId21"/>
    <p:sldId id="741" r:id="rId22"/>
    <p:sldId id="742" r:id="rId23"/>
    <p:sldId id="743" r:id="rId24"/>
    <p:sldId id="744" r:id="rId25"/>
    <p:sldId id="750" r:id="rId26"/>
    <p:sldId id="753" r:id="rId27"/>
    <p:sldId id="754" r:id="rId28"/>
    <p:sldId id="755" r:id="rId29"/>
    <p:sldId id="756" r:id="rId30"/>
    <p:sldId id="757" r:id="rId31"/>
    <p:sldId id="758" r:id="rId32"/>
    <p:sldId id="759" r:id="rId33"/>
    <p:sldId id="702" r:id="rId34"/>
    <p:sldId id="698"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dvolená sekcia" id="{D1B8AC1E-33F4-4838-93D4-16919597507E}">
          <p14:sldIdLst>
            <p14:sldId id="256"/>
            <p14:sldId id="699"/>
            <p14:sldId id="710"/>
            <p14:sldId id="704"/>
            <p14:sldId id="764"/>
            <p14:sldId id="763"/>
            <p14:sldId id="715"/>
            <p14:sldId id="762"/>
            <p14:sldId id="761"/>
            <p14:sldId id="718"/>
            <p14:sldId id="719"/>
            <p14:sldId id="749"/>
            <p14:sldId id="765"/>
            <p14:sldId id="738"/>
            <p14:sldId id="766"/>
            <p14:sldId id="739"/>
            <p14:sldId id="740"/>
            <p14:sldId id="741"/>
            <p14:sldId id="742"/>
            <p14:sldId id="743"/>
            <p14:sldId id="744"/>
            <p14:sldId id="750"/>
            <p14:sldId id="753"/>
            <p14:sldId id="754"/>
            <p14:sldId id="755"/>
            <p14:sldId id="756"/>
            <p14:sldId id="757"/>
            <p14:sldId id="758"/>
            <p14:sldId id="759"/>
            <p14:sldId id="702"/>
            <p14:sldId id="69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3" autoAdjust="0"/>
    <p:restoredTop sz="70545" autoAdjust="0"/>
  </p:normalViewPr>
  <p:slideViewPr>
    <p:cSldViewPr>
      <p:cViewPr>
        <p:scale>
          <a:sx n="41" d="100"/>
          <a:sy n="41" d="100"/>
        </p:scale>
        <p:origin x="1448" y="1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3B3C2-1DA7-4B11-9BFF-EE9FCA0349A7}" type="datetimeFigureOut">
              <a:rPr lang="sk-SK" smtClean="0"/>
              <a:pPr/>
              <a:t>25. 9. 2023</a:t>
            </a:fld>
            <a:endParaRPr lang="sk-SK"/>
          </a:p>
        </p:txBody>
      </p:sp>
      <p:sp>
        <p:nvSpPr>
          <p:cNvPr id="4" name="Zástupný symbol obrazu snímky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47AE50-AC5B-410B-BEC0-4954EF8AF05C}" type="slidenum">
              <a:rPr lang="sk-SK" smtClean="0"/>
              <a:pPr/>
              <a:t>‹#›</a:t>
            </a:fld>
            <a:endParaRPr lang="sk-SK"/>
          </a:p>
        </p:txBody>
      </p:sp>
    </p:spTree>
    <p:extLst>
      <p:ext uri="{BB962C8B-B14F-4D97-AF65-F5344CB8AC3E}">
        <p14:creationId xmlns:p14="http://schemas.microsoft.com/office/powerpoint/2010/main" val="2170772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dirty="0"/>
              <a:t>In the following two teaching units, we would like to take you into the world of finance, money and banking. My topic today is money and banking. (click-next slide)</a:t>
            </a:r>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2</a:t>
            </a:fld>
            <a:endParaRPr lang="sk-SK"/>
          </a:p>
        </p:txBody>
      </p:sp>
    </p:spTree>
    <p:extLst>
      <p:ext uri="{BB962C8B-B14F-4D97-AF65-F5344CB8AC3E}">
        <p14:creationId xmlns:p14="http://schemas.microsoft.com/office/powerpoint/2010/main" val="352637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dirty="0"/>
              <a:t>When it comes to innovation and progress, traditional banks are lagging behind and fintech is advancing. Fintech may have a small share of the world's banking system, but consumers are increasingly choosing to use it as a replacement for banks.</a:t>
            </a:r>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13</a:t>
            </a:fld>
            <a:endParaRPr lang="sk-SK"/>
          </a:p>
        </p:txBody>
      </p:sp>
    </p:spTree>
    <p:extLst>
      <p:ext uri="{BB962C8B-B14F-4D97-AF65-F5344CB8AC3E}">
        <p14:creationId xmlns:p14="http://schemas.microsoft.com/office/powerpoint/2010/main" val="2576651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14</a:t>
            </a:fld>
            <a:endParaRPr lang="sk-SK"/>
          </a:p>
        </p:txBody>
      </p:sp>
    </p:spTree>
    <p:extLst>
      <p:ext uri="{BB962C8B-B14F-4D97-AF65-F5344CB8AC3E}">
        <p14:creationId xmlns:p14="http://schemas.microsoft.com/office/powerpoint/2010/main" val="2055273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15</a:t>
            </a:fld>
            <a:endParaRPr lang="sk-SK"/>
          </a:p>
        </p:txBody>
      </p:sp>
    </p:spTree>
    <p:extLst>
      <p:ext uri="{BB962C8B-B14F-4D97-AF65-F5344CB8AC3E}">
        <p14:creationId xmlns:p14="http://schemas.microsoft.com/office/powerpoint/2010/main" val="2010211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dirty="0"/>
              <a:t>Would you be able to determine what the individual applications/logos represent??</a:t>
            </a:r>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16</a:t>
            </a:fld>
            <a:endParaRPr lang="sk-SK"/>
          </a:p>
        </p:txBody>
      </p:sp>
    </p:spTree>
    <p:extLst>
      <p:ext uri="{BB962C8B-B14F-4D97-AF65-F5344CB8AC3E}">
        <p14:creationId xmlns:p14="http://schemas.microsoft.com/office/powerpoint/2010/main" val="2871127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dirty="0"/>
              <a:t>Would you be able to determine what the individual applications/logos represent??</a:t>
            </a:r>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17</a:t>
            </a:fld>
            <a:endParaRPr lang="sk-SK"/>
          </a:p>
        </p:txBody>
      </p:sp>
    </p:spTree>
    <p:extLst>
      <p:ext uri="{BB962C8B-B14F-4D97-AF65-F5344CB8AC3E}">
        <p14:creationId xmlns:p14="http://schemas.microsoft.com/office/powerpoint/2010/main" val="1460786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According to Statista, between 2015 and 2019, consumer adoption of fintech companies and products grew rapidly worldwide. By 2019, 75% of consumers worldwide have started using some form of money transfer and/or payment service. https://monei.com/blog/fintech-vs-traditional-banks/</a:t>
            </a:r>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18</a:t>
            </a:fld>
            <a:endParaRPr lang="sk-SK"/>
          </a:p>
        </p:txBody>
      </p:sp>
    </p:spTree>
    <p:extLst>
      <p:ext uri="{BB962C8B-B14F-4D97-AF65-F5344CB8AC3E}">
        <p14:creationId xmlns:p14="http://schemas.microsoft.com/office/powerpoint/2010/main" val="2937948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dirty="0"/>
              <a:t>Artificial intelligence technologies are becoming increasingly important in the environment we live in, and banks need to deploy these technologies on a large scale to remain competitive. Success requires transformation involving multiple layers of organizational change. </a:t>
            </a:r>
            <a:r>
              <a:rPr lang="en-US" dirty="0" err="1"/>
              <a:t>Mckinsey</a:t>
            </a:r>
            <a:r>
              <a:rPr lang="en-US" dirty="0"/>
              <a:t> &amp; company is an American consulting firm with worldwide operations, and it is one of the most prestigious consulting companies in the world, with more than 80% of the world's largest companies as its customers. For global banking, McKinsey estimates that AI technologies could potentially add up to $1 trillion in added value each year. Let's look at some of the results of a survey conducted by this company across leading financial institutions. He can confirm that the use of advanced artificial intelligence technologies by leading financial institutions is constantly increasing. Nearly 60 percent of financial services respondents to McKinsey's Global AI Survey report that their companies have at least one AI capability built into them. The most frequently used AI technologies are: robotic process automation (36 percent) for structured operational tasks; virtual assistants or conversational interfaces (32 percent) for customer service divisions; and machine learning techniques (25 percent) to detect fraud and support underwriting and risk management. While the use of AI in many financial services firms is episodic and focused on specific use cases, a growing number of leading banking companies are taking a comprehensive approach to deploying advanced AI, integrating it throughout the lifecycle, from the front end to the back-office. https://www.mckinsey.com/industries/financial-services/our-insights/ai-bank-of-the-future-can-banks-meet-the-ai-challenge</a:t>
            </a:r>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19</a:t>
            </a:fld>
            <a:endParaRPr lang="sk-SK"/>
          </a:p>
        </p:txBody>
      </p:sp>
    </p:spTree>
    <p:extLst>
      <p:ext uri="{BB962C8B-B14F-4D97-AF65-F5344CB8AC3E}">
        <p14:creationId xmlns:p14="http://schemas.microsoft.com/office/powerpoint/2010/main" val="2132800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dirty="0"/>
              <a:t>To meet rising customer expectations and defeat competitive threats in the AI-driven digital era, the AI-first bank will offer propositions and experiences that are intelligent (i.e. recommending steps by step, predicting and automating key decisions or tasks), personalized (i.e. relevant and up-to-date and is based on a detailed understanding of past customer behavior and context and is truly omni-channel (seamlessly spanning physical and online contexts across multiple devices and delivering a consistent experience) and connects banking functions with relevant products and services beyond </a:t>
            </a:r>
            <a:r>
              <a:rPr lang="en-US" dirty="0" err="1"/>
              <a:t>banking.The</a:t>
            </a:r>
            <a:r>
              <a:rPr lang="en-US" dirty="0"/>
              <a:t> figure illustrates how it would such a bank could engage a retail customer during the day. https://www.mckinsey.com/industries/financial-services/our-insights/ai-bank-of-the-future-can-banks-meet-the-ai-challenge</a:t>
            </a:r>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20</a:t>
            </a:fld>
            <a:endParaRPr lang="sk-SK"/>
          </a:p>
        </p:txBody>
      </p:sp>
    </p:spTree>
    <p:extLst>
      <p:ext uri="{BB962C8B-B14F-4D97-AF65-F5344CB8AC3E}">
        <p14:creationId xmlns:p14="http://schemas.microsoft.com/office/powerpoint/2010/main" val="1375713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sz="1050" dirty="0"/>
              <a:t>But there is another message I want to tell you.</a:t>
            </a:r>
          </a:p>
          <a:p>
            <a:r>
              <a:rPr lang="en-US" sz="1050" dirty="0"/>
              <a:t>Within our mandate, the ECB is ready to do whatever it takes to preserve the euro. And believe me, it will be enough.</a:t>
            </a:r>
            <a:endParaRPr lang="sk-SK" sz="1050" dirty="0"/>
          </a:p>
          <a:p>
            <a:endParaRPr lang="sk-SK" sz="1050" dirty="0"/>
          </a:p>
          <a:p>
            <a:r>
              <a:rPr lang="en-US" sz="1050" dirty="0"/>
              <a:t>https://www.ecb.europa.eu/press/key/date/2012/html/sp120726.en.html</a:t>
            </a:r>
            <a:endParaRPr lang="sk-SK" sz="1050" dirty="0"/>
          </a:p>
          <a:p>
            <a:r>
              <a:rPr lang="sk-SK" sz="1050" dirty="0"/>
              <a:t> </a:t>
            </a:r>
            <a:r>
              <a:rPr lang="sk-SK" sz="1050" dirty="0" err="1"/>
              <a:t>Christine</a:t>
            </a:r>
            <a:r>
              <a:rPr lang="sk-SK" sz="1050" dirty="0"/>
              <a:t> </a:t>
            </a:r>
            <a:r>
              <a:rPr lang="sk-SK" sz="1050" dirty="0" err="1"/>
              <a:t>Lagarde</a:t>
            </a:r>
            <a:r>
              <a:rPr lang="sk-SK" sz="1050" dirty="0"/>
              <a:t>-new ECB </a:t>
            </a:r>
            <a:r>
              <a:rPr lang="sk-SK" sz="1050" dirty="0" err="1"/>
              <a:t>president</a:t>
            </a:r>
            <a:endParaRPr lang="en-US" sz="1050" dirty="0"/>
          </a:p>
          <a:p>
            <a:endParaRPr lang="sk-SK" sz="1050" dirty="0"/>
          </a:p>
          <a:p>
            <a:endParaRPr lang="sk-SK" sz="1050" dirty="0"/>
          </a:p>
          <a:p>
            <a:pPr algn="just">
              <a:spcBef>
                <a:spcPts val="0"/>
              </a:spcBef>
              <a:spcAft>
                <a:spcPts val="600"/>
              </a:spcAft>
              <a:buFont typeface="Wingdings" panose="05000000000000000000" pitchFamily="2" charset="2"/>
              <a:buChar char="§"/>
            </a:pPr>
            <a:endParaRPr lang="sk-SK" sz="1050" b="1" dirty="0">
              <a:latin typeface="Century Schoolbook" panose="02040604050505020304" pitchFamily="18" charset="0"/>
              <a:cs typeface="Times New Roman" panose="02020603050405020304" pitchFamily="18" charset="0"/>
            </a:endParaRPr>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21</a:t>
            </a:fld>
            <a:endParaRPr lang="sk-SK"/>
          </a:p>
        </p:txBody>
      </p:sp>
    </p:spTree>
    <p:extLst>
      <p:ext uri="{BB962C8B-B14F-4D97-AF65-F5344CB8AC3E}">
        <p14:creationId xmlns:p14="http://schemas.microsoft.com/office/powerpoint/2010/main" val="1062216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dirty="0"/>
              <a:t>IMPACT survey: the impact of the pandemic on cash trends (2020) It can be observed that the share of cash use among residents during the pandemic did not change rapidly, which we can see with the option (same as before), but there is an indication that people used card payments more often due to the pandemic. (much more often, somewhat often)</a:t>
            </a:r>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24</a:t>
            </a:fld>
            <a:endParaRPr lang="sk-SK"/>
          </a:p>
        </p:txBody>
      </p:sp>
    </p:spTree>
    <p:extLst>
      <p:ext uri="{BB962C8B-B14F-4D97-AF65-F5344CB8AC3E}">
        <p14:creationId xmlns:p14="http://schemas.microsoft.com/office/powerpoint/2010/main" val="171961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try to start in an unconventional way, with a question  Who among you would like to work in the banking sector? I decided to give you a simple and basic cross-section of this area and maybe we will be able to answer some questions and maybe we will leave some open, which will give you the opportunity to think about them or discuss them in the future. In order to even get ahead of the end of my presentation, I have also prepared for you the so-called additional, enriching material that you can use either individually or, ideally, in a group on similarly focused subjects. There you will find several questions/tasks and open questions. But let's get back to the topic of money and banking. We will imagine their history, position and their forms. Among other things, we will try to point out a kind of premise/bridging between money and banking, while we will also show news in the field of banking, which are mainly related to the development of financial technologies. In the end, several interesting and open questions are prepared for you, which you/we can discuss. (click-next slide)</a:t>
            </a:r>
            <a:endParaRPr lang="sk-SK" sz="1200" dirty="0">
              <a:latin typeface="Century Schoolbook" panose="02040604050505020304" pitchFamily="18" charset="0"/>
              <a:cs typeface="Times New Roman" panose="02020603050405020304" pitchFamily="18" charset="0"/>
            </a:endParaRPr>
          </a:p>
          <a:p>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3</a:t>
            </a:fld>
            <a:endParaRPr lang="sk-SK"/>
          </a:p>
        </p:txBody>
      </p:sp>
    </p:spTree>
    <p:extLst>
      <p:ext uri="{BB962C8B-B14F-4D97-AF65-F5344CB8AC3E}">
        <p14:creationId xmlns:p14="http://schemas.microsoft.com/office/powerpoint/2010/main" val="6072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sk-SK" dirty="0"/>
              <a:t>IMPACT </a:t>
            </a:r>
            <a:r>
              <a:rPr lang="sk-SK" dirty="0" err="1"/>
              <a:t>survey</a:t>
            </a:r>
            <a:r>
              <a:rPr lang="sk-SK" dirty="0"/>
              <a:t>:</a:t>
            </a:r>
            <a:r>
              <a:rPr lang="sk-SK" baseline="0" dirty="0"/>
              <a:t> </a:t>
            </a:r>
            <a:r>
              <a:rPr lang="en-US" sz="1200" kern="1200" dirty="0">
                <a:solidFill>
                  <a:schemeClr val="tx1"/>
                </a:solidFill>
                <a:effectLst/>
                <a:latin typeface="+mn-lt"/>
                <a:ea typeface="+mn-ea"/>
                <a:cs typeface="+mn-cs"/>
              </a:rPr>
              <a:t>the impact o</a:t>
            </a:r>
            <a:r>
              <a:rPr lang="sk-SK" sz="1200" kern="1200" dirty="0">
                <a:solidFill>
                  <a:schemeClr val="tx1"/>
                </a:solidFill>
                <a:effectLst/>
                <a:latin typeface="+mn-lt"/>
                <a:ea typeface="+mn-ea"/>
                <a:cs typeface="+mn-cs"/>
              </a:rPr>
              <a:t>f </a:t>
            </a:r>
            <a:r>
              <a:rPr lang="en-US" sz="1200" kern="1200" dirty="0">
                <a:solidFill>
                  <a:schemeClr val="tx1"/>
                </a:solidFill>
                <a:effectLst/>
                <a:latin typeface="+mn-lt"/>
                <a:ea typeface="+mn-ea"/>
                <a:cs typeface="+mn-cs"/>
              </a:rPr>
              <a:t>the pandemic on cash trends</a:t>
            </a:r>
            <a:r>
              <a:rPr lang="sk-SK" sz="1200" kern="1200" dirty="0">
                <a:solidFill>
                  <a:schemeClr val="tx1"/>
                </a:solidFill>
                <a:effectLst/>
                <a:latin typeface="+mn-lt"/>
                <a:ea typeface="+mn-ea"/>
                <a:cs typeface="+mn-cs"/>
              </a:rPr>
              <a:t> (2020)</a:t>
            </a:r>
          </a:p>
          <a:p>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25</a:t>
            </a:fld>
            <a:endParaRPr lang="sk-SK"/>
          </a:p>
        </p:txBody>
      </p:sp>
    </p:spTree>
    <p:extLst>
      <p:ext uri="{BB962C8B-B14F-4D97-AF65-F5344CB8AC3E}">
        <p14:creationId xmlns:p14="http://schemas.microsoft.com/office/powerpoint/2010/main" val="4112625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sk-SK" dirty="0"/>
              <a:t>IMPACT </a:t>
            </a:r>
            <a:r>
              <a:rPr lang="sk-SK" dirty="0" err="1"/>
              <a:t>survey</a:t>
            </a:r>
            <a:r>
              <a:rPr lang="sk-SK" dirty="0"/>
              <a:t>:</a:t>
            </a:r>
            <a:r>
              <a:rPr lang="sk-SK" baseline="0" dirty="0"/>
              <a:t> </a:t>
            </a:r>
            <a:r>
              <a:rPr lang="en-US" sz="1200" kern="1200" dirty="0">
                <a:solidFill>
                  <a:schemeClr val="tx1"/>
                </a:solidFill>
                <a:effectLst/>
                <a:latin typeface="+mn-lt"/>
                <a:ea typeface="+mn-ea"/>
                <a:cs typeface="+mn-cs"/>
              </a:rPr>
              <a:t>the impact o</a:t>
            </a:r>
            <a:r>
              <a:rPr lang="sk-SK" sz="1200" kern="1200" dirty="0">
                <a:solidFill>
                  <a:schemeClr val="tx1"/>
                </a:solidFill>
                <a:effectLst/>
                <a:latin typeface="+mn-lt"/>
                <a:ea typeface="+mn-ea"/>
                <a:cs typeface="+mn-cs"/>
              </a:rPr>
              <a:t>f </a:t>
            </a:r>
            <a:r>
              <a:rPr lang="en-US" sz="1200" kern="1200" dirty="0">
                <a:solidFill>
                  <a:schemeClr val="tx1"/>
                </a:solidFill>
                <a:effectLst/>
                <a:latin typeface="+mn-lt"/>
                <a:ea typeface="+mn-ea"/>
                <a:cs typeface="+mn-cs"/>
              </a:rPr>
              <a:t>the pandemic on cash trends</a:t>
            </a:r>
            <a:r>
              <a:rPr lang="sk-SK" sz="1200" kern="1200" dirty="0">
                <a:solidFill>
                  <a:schemeClr val="tx1"/>
                </a:solidFill>
                <a:effectLst/>
                <a:latin typeface="+mn-lt"/>
                <a:ea typeface="+mn-ea"/>
                <a:cs typeface="+mn-cs"/>
              </a:rPr>
              <a:t> (2020)</a:t>
            </a:r>
          </a:p>
          <a:p>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26</a:t>
            </a:fld>
            <a:endParaRPr lang="sk-SK"/>
          </a:p>
        </p:txBody>
      </p:sp>
    </p:spTree>
    <p:extLst>
      <p:ext uri="{BB962C8B-B14F-4D97-AF65-F5344CB8AC3E}">
        <p14:creationId xmlns:p14="http://schemas.microsoft.com/office/powerpoint/2010/main" val="2089883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sk-SK" dirty="0"/>
              <a:t>IMPACT </a:t>
            </a:r>
            <a:r>
              <a:rPr lang="sk-SK" dirty="0" err="1"/>
              <a:t>survey</a:t>
            </a:r>
            <a:r>
              <a:rPr lang="sk-SK" dirty="0"/>
              <a:t>:</a:t>
            </a:r>
            <a:r>
              <a:rPr lang="sk-SK" baseline="0" dirty="0"/>
              <a:t> </a:t>
            </a:r>
            <a:r>
              <a:rPr lang="en-US" sz="1200" kern="1200" dirty="0">
                <a:solidFill>
                  <a:schemeClr val="tx1"/>
                </a:solidFill>
                <a:effectLst/>
                <a:latin typeface="+mn-lt"/>
                <a:ea typeface="+mn-ea"/>
                <a:cs typeface="+mn-cs"/>
              </a:rPr>
              <a:t>the impact o</a:t>
            </a:r>
            <a:r>
              <a:rPr lang="sk-SK" sz="1200" kern="1200" dirty="0">
                <a:solidFill>
                  <a:schemeClr val="tx1"/>
                </a:solidFill>
                <a:effectLst/>
                <a:latin typeface="+mn-lt"/>
                <a:ea typeface="+mn-ea"/>
                <a:cs typeface="+mn-cs"/>
              </a:rPr>
              <a:t>f </a:t>
            </a:r>
            <a:r>
              <a:rPr lang="en-US" sz="1200" kern="1200" dirty="0">
                <a:solidFill>
                  <a:schemeClr val="tx1"/>
                </a:solidFill>
                <a:effectLst/>
                <a:latin typeface="+mn-lt"/>
                <a:ea typeface="+mn-ea"/>
                <a:cs typeface="+mn-cs"/>
              </a:rPr>
              <a:t>the pandemic on cash trends</a:t>
            </a:r>
            <a:r>
              <a:rPr lang="sk-SK" sz="1200" kern="1200" dirty="0">
                <a:solidFill>
                  <a:schemeClr val="tx1"/>
                </a:solidFill>
                <a:effectLst/>
                <a:latin typeface="+mn-lt"/>
                <a:ea typeface="+mn-ea"/>
                <a:cs typeface="+mn-cs"/>
              </a:rPr>
              <a:t> (2020)</a:t>
            </a:r>
          </a:p>
          <a:p>
            <a:r>
              <a:rPr lang="en-US" sz="1200" kern="1200" dirty="0">
                <a:solidFill>
                  <a:schemeClr val="tx1"/>
                </a:solidFill>
                <a:effectLst/>
                <a:latin typeface="+mn-lt"/>
                <a:ea typeface="+mn-ea"/>
                <a:cs typeface="+mn-cs"/>
              </a:rPr>
              <a:t>87% of the respondents who stated that they had paid less in cash (i.e. 40%; see Chart A) said that they would continue to do so when the coronavirus crisis is over, of </a:t>
            </a:r>
            <a:r>
              <a:rPr lang="sk-SK" sz="1200" kern="1200" dirty="0">
                <a:solidFill>
                  <a:schemeClr val="tx1"/>
                </a:solidFill>
                <a:effectLst/>
                <a:latin typeface="+mn-lt"/>
                <a:ea typeface="+mn-ea"/>
                <a:cs typeface="+mn-cs"/>
              </a:rPr>
              <a:t>w</a:t>
            </a:r>
            <a:r>
              <a:rPr lang="en-US" sz="1200" kern="1200" dirty="0" err="1">
                <a:solidFill>
                  <a:schemeClr val="tx1"/>
                </a:solidFill>
                <a:effectLst/>
                <a:latin typeface="+mn-lt"/>
                <a:ea typeface="+mn-ea"/>
                <a:cs typeface="+mn-cs"/>
              </a:rPr>
              <a:t>hich</a:t>
            </a:r>
            <a:r>
              <a:rPr lang="sk-SK"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46% said that they were certain that they would continue to do so (see Chart D).</a:t>
            </a:r>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27</a:t>
            </a:fld>
            <a:endParaRPr lang="sk-SK"/>
          </a:p>
        </p:txBody>
      </p:sp>
    </p:spTree>
    <p:extLst>
      <p:ext uri="{BB962C8B-B14F-4D97-AF65-F5344CB8AC3E}">
        <p14:creationId xmlns:p14="http://schemas.microsoft.com/office/powerpoint/2010/main" val="2740373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sk-SK" dirty="0"/>
              <a:t>IMPACT </a:t>
            </a:r>
            <a:r>
              <a:rPr lang="sk-SK" dirty="0" err="1"/>
              <a:t>survey</a:t>
            </a:r>
            <a:r>
              <a:rPr lang="sk-SK" dirty="0"/>
              <a:t>:</a:t>
            </a:r>
            <a:r>
              <a:rPr lang="sk-SK" baseline="0" dirty="0"/>
              <a:t> </a:t>
            </a:r>
            <a:r>
              <a:rPr lang="en-US" sz="1200" kern="1200" dirty="0">
                <a:solidFill>
                  <a:schemeClr val="tx1"/>
                </a:solidFill>
                <a:effectLst/>
                <a:latin typeface="+mn-lt"/>
                <a:ea typeface="+mn-ea"/>
                <a:cs typeface="+mn-cs"/>
              </a:rPr>
              <a:t>the impact o</a:t>
            </a:r>
            <a:r>
              <a:rPr lang="sk-SK" sz="1200" kern="1200" dirty="0">
                <a:solidFill>
                  <a:schemeClr val="tx1"/>
                </a:solidFill>
                <a:effectLst/>
                <a:latin typeface="+mn-lt"/>
                <a:ea typeface="+mn-ea"/>
                <a:cs typeface="+mn-cs"/>
              </a:rPr>
              <a:t>f </a:t>
            </a:r>
            <a:r>
              <a:rPr lang="en-US" sz="1200" kern="1200" dirty="0">
                <a:solidFill>
                  <a:schemeClr val="tx1"/>
                </a:solidFill>
                <a:effectLst/>
                <a:latin typeface="+mn-lt"/>
                <a:ea typeface="+mn-ea"/>
                <a:cs typeface="+mn-cs"/>
              </a:rPr>
              <a:t>the pandemic on cash trends</a:t>
            </a:r>
            <a:r>
              <a:rPr lang="sk-SK" sz="1200" kern="1200" dirty="0">
                <a:solidFill>
                  <a:schemeClr val="tx1"/>
                </a:solidFill>
                <a:effectLst/>
                <a:latin typeface="+mn-lt"/>
                <a:ea typeface="+mn-ea"/>
                <a:cs typeface="+mn-cs"/>
              </a:rPr>
              <a:t> (2020)</a:t>
            </a:r>
          </a:p>
          <a:p>
            <a:r>
              <a:rPr lang="en-US" sz="1200" kern="1200" dirty="0">
                <a:solidFill>
                  <a:schemeClr val="tx1"/>
                </a:solidFill>
                <a:effectLst/>
                <a:latin typeface="+mn-lt"/>
                <a:ea typeface="+mn-ea"/>
                <a:cs typeface="+mn-cs"/>
              </a:rPr>
              <a:t>87% of the respondents who stated that they had paid less in cash (i.e. 40%; see Chart A) said that they would continue to do so when the coronavirus crisis is over, of </a:t>
            </a:r>
            <a:r>
              <a:rPr lang="sk-SK" sz="1200" kern="1200" dirty="0">
                <a:solidFill>
                  <a:schemeClr val="tx1"/>
                </a:solidFill>
                <a:effectLst/>
                <a:latin typeface="+mn-lt"/>
                <a:ea typeface="+mn-ea"/>
                <a:cs typeface="+mn-cs"/>
              </a:rPr>
              <a:t>w</a:t>
            </a:r>
            <a:r>
              <a:rPr lang="en-US" sz="1200" kern="1200" dirty="0" err="1">
                <a:solidFill>
                  <a:schemeClr val="tx1"/>
                </a:solidFill>
                <a:effectLst/>
                <a:latin typeface="+mn-lt"/>
                <a:ea typeface="+mn-ea"/>
                <a:cs typeface="+mn-cs"/>
              </a:rPr>
              <a:t>hich</a:t>
            </a:r>
            <a:r>
              <a:rPr lang="sk-SK"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46% said that they were certain that they would continue to do so (see Chart D).</a:t>
            </a:r>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28</a:t>
            </a:fld>
            <a:endParaRPr lang="sk-SK"/>
          </a:p>
        </p:txBody>
      </p:sp>
    </p:spTree>
    <p:extLst>
      <p:ext uri="{BB962C8B-B14F-4D97-AF65-F5344CB8AC3E}">
        <p14:creationId xmlns:p14="http://schemas.microsoft.com/office/powerpoint/2010/main" val="346590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sk-SK" dirty="0"/>
              <a:t>IMPACT </a:t>
            </a:r>
            <a:r>
              <a:rPr lang="sk-SK" dirty="0" err="1"/>
              <a:t>survey</a:t>
            </a:r>
            <a:r>
              <a:rPr lang="sk-SK" dirty="0"/>
              <a:t>:</a:t>
            </a:r>
            <a:r>
              <a:rPr lang="sk-SK" baseline="0" dirty="0"/>
              <a:t> </a:t>
            </a:r>
            <a:r>
              <a:rPr lang="en-US" sz="1200" kern="1200" dirty="0">
                <a:solidFill>
                  <a:schemeClr val="tx1"/>
                </a:solidFill>
                <a:effectLst/>
                <a:latin typeface="+mn-lt"/>
                <a:ea typeface="+mn-ea"/>
                <a:cs typeface="+mn-cs"/>
              </a:rPr>
              <a:t>the impact o</a:t>
            </a:r>
            <a:r>
              <a:rPr lang="sk-SK" sz="1200" kern="1200" dirty="0">
                <a:solidFill>
                  <a:schemeClr val="tx1"/>
                </a:solidFill>
                <a:effectLst/>
                <a:latin typeface="+mn-lt"/>
                <a:ea typeface="+mn-ea"/>
                <a:cs typeface="+mn-cs"/>
              </a:rPr>
              <a:t>f </a:t>
            </a:r>
            <a:r>
              <a:rPr lang="en-US" sz="1200" kern="1200" dirty="0">
                <a:solidFill>
                  <a:schemeClr val="tx1"/>
                </a:solidFill>
                <a:effectLst/>
                <a:latin typeface="+mn-lt"/>
                <a:ea typeface="+mn-ea"/>
                <a:cs typeface="+mn-cs"/>
              </a:rPr>
              <a:t>the pandemic on cash trends</a:t>
            </a:r>
            <a:r>
              <a:rPr lang="sk-SK" sz="1200" kern="1200" dirty="0">
                <a:solidFill>
                  <a:schemeClr val="tx1"/>
                </a:solidFill>
                <a:effectLst/>
                <a:latin typeface="+mn-lt"/>
                <a:ea typeface="+mn-ea"/>
                <a:cs typeface="+mn-cs"/>
              </a:rPr>
              <a:t> (2020)</a:t>
            </a:r>
          </a:p>
          <a:p>
            <a:r>
              <a:rPr lang="en-US" sz="1200" kern="1200" dirty="0">
                <a:solidFill>
                  <a:schemeClr val="tx1"/>
                </a:solidFill>
                <a:effectLst/>
                <a:latin typeface="+mn-lt"/>
                <a:ea typeface="+mn-ea"/>
                <a:cs typeface="+mn-cs"/>
              </a:rPr>
              <a:t>87% of the respondents who stated that they had paid less in cash (i.e. 40%; see Chart A) said that they would continue to do so when the coronavirus crisis is over, of </a:t>
            </a:r>
            <a:r>
              <a:rPr lang="sk-SK" sz="1200" kern="1200" dirty="0">
                <a:solidFill>
                  <a:schemeClr val="tx1"/>
                </a:solidFill>
                <a:effectLst/>
                <a:latin typeface="+mn-lt"/>
                <a:ea typeface="+mn-ea"/>
                <a:cs typeface="+mn-cs"/>
              </a:rPr>
              <a:t>w</a:t>
            </a:r>
            <a:r>
              <a:rPr lang="en-US" sz="1200" kern="1200" dirty="0" err="1">
                <a:solidFill>
                  <a:schemeClr val="tx1"/>
                </a:solidFill>
                <a:effectLst/>
                <a:latin typeface="+mn-lt"/>
                <a:ea typeface="+mn-ea"/>
                <a:cs typeface="+mn-cs"/>
              </a:rPr>
              <a:t>hich</a:t>
            </a:r>
            <a:r>
              <a:rPr lang="sk-SK"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46% said that they were certain that they would continue to do so (see Chart D).</a:t>
            </a:r>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29</a:t>
            </a:fld>
            <a:endParaRPr lang="sk-SK"/>
          </a:p>
        </p:txBody>
      </p:sp>
    </p:spTree>
    <p:extLst>
      <p:ext uri="{BB962C8B-B14F-4D97-AF65-F5344CB8AC3E}">
        <p14:creationId xmlns:p14="http://schemas.microsoft.com/office/powerpoint/2010/main" val="238580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dirty="0"/>
              <a:t>One of the most famous statements that express the importance of money in our daily lives is the saying that "money makes the world go round". Perhaps more biblical is the warning that "the love of money is the root of all evil." But one might add that lack of money is the cause of all evil. The meaning of these statements is to emphasize the significant personal and moral importance of money for the whole society in a much wider than purely economic sense. Whether we are talking about money in simple terms, sometimes described as primitive, or in much more advanced, complex societies, its definition is often insufficient, especially in terms of defining its meaning. Therefore, even in this case, we can think about how money is understood. Money was and is often associated with faith, which is now interpreted as the psychology of relationships, desires and expectations. Personal attitudes towards money range from disdain for it by one group to total obsession with money on the other. Paradoxically, the first group also includes very rich people. In the case of a rich person, it is because he can entrust his people with the cares of ordinary things, or because the pleasures he can afford far exceed his needs, hence a spontaneous disinterest in money. In the case of a poor person, it is because he is working his way out of dire need, and he is learning to live as best he can with very little money. His expectations must be aligned with reality, which can be considered a form of forced self-denial. The accepted way of life thus limits his demand for money. No individual can possibly afford the pleasure of ignoring money. The interconnectedness of money, consumer discretion, and political freedom can be found in Milton Friedman's "Capitalism and Freedom" or "Freedom of Decision." Mirdala p.9</a:t>
            </a:r>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5</a:t>
            </a:fld>
            <a:endParaRPr lang="sk-SK"/>
          </a:p>
        </p:txBody>
      </p:sp>
    </p:spTree>
    <p:extLst>
      <p:ext uri="{BB962C8B-B14F-4D97-AF65-F5344CB8AC3E}">
        <p14:creationId xmlns:p14="http://schemas.microsoft.com/office/powerpoint/2010/main" val="1593111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dirty="0"/>
              <a:t>Of course, we can define a basic view of the functions of money, which I assume many of you have already encountered. Likewise with their defined characteristics. (click - next slide) Mirdala p.9</a:t>
            </a:r>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6</a:t>
            </a:fld>
            <a:endParaRPr lang="sk-SK"/>
          </a:p>
        </p:txBody>
      </p:sp>
    </p:spTree>
    <p:extLst>
      <p:ext uri="{BB962C8B-B14F-4D97-AF65-F5344CB8AC3E}">
        <p14:creationId xmlns:p14="http://schemas.microsoft.com/office/powerpoint/2010/main" val="20304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dirty="0"/>
              <a:t>In addition to functioning as a medium of exchange, money also typically serves as a unit of account or yardstick for measuring the value of economic transactions. In practice, product prices, debts and assets are usually defined in units of the national currency. To this end, we consider the stylized economy shown on the left, which contains only a small number of goods, say bread, butter, jam, and coffee. So on the left we have an expression within the monetary unit, and on the right we can implicitly point to the actual exchange rates between these goods. Exchange rate 2 to 1 between bread and butter, 3 to 1 between bread and jam, 4 to 1 between bread and coffee and so on. The monetary values (shown on the left) are hypothetical because doubling prices does not change actual exchange rates. Money serves as a unit of account even though monetary prices do not in themselves inform about real economic values. So the question is why this is so. The answer is very simple, because the uniform expression of prices in currency units greatly simplifies the comparison of economic value. As the figure on the right shows, without money there are 6 price pairs between 4 goods in a stylized economy. However, when expressed through a common measure, through money, only 4 prices are needed. If we were to look at a larger quantity of goods, this simplification is even greater. For example, there are 499500 price ranges among 1000 goods. If we had a published price for the goods, the number of prices would drop to 999. In particular, although an increase in the general price level does not change the relative exchange rates between goods per se, inflation reduces the value or purchasing power of money. Deflation or a decrease in the average price level causes the opposite effect. Click slide Understanding banks, CFA Program money Bold numbers indicate the value of the product per monetary unit. Bread 1 monetary unit, butter 2 monetary units, etc. Uniform expression of products and their prices in currency units significantly simplifies the system of comparing their economic value. Among the four products without money, there would be 6 common price pairs in the economy. When expressed through money, there are only four (because I express it through money and not between products). With a larger quantity of goods, this comparison is even more striking. There are 499550 price ranges among 1000 goods. However, as soon as you enter a certain currency unit, this number would be at the level of 999.</a:t>
            </a:r>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7</a:t>
            </a:fld>
            <a:endParaRPr lang="sk-SK"/>
          </a:p>
        </p:txBody>
      </p:sp>
    </p:spTree>
    <p:extLst>
      <p:ext uri="{BB962C8B-B14F-4D97-AF65-F5344CB8AC3E}">
        <p14:creationId xmlns:p14="http://schemas.microsoft.com/office/powerpoint/2010/main" val="1595052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dirty="0"/>
              <a:t>In its essence, barter exchange can be described as even older than humanity itself. The direct exchange of services and resources for mutual benefit is inherent in the symbiotic relationship between plants, insects and animals. In practice, barter exchange mainly concerned commodities with the function of a means of exchange. Perhaps the greatest benefit of barter exchange can be seen in the very creation of the first markets in appropriately designated locations. However, with the passage of time and development, money began to fulfill an irreplaceable role. Currently, we can call the money we use fiat money. (money without intrinsic value, not backed by gold/commodities, and mainly by forced circulation that is given by the state). (fiat - from the Latin let it happen - a command that money becomes currency. Barter exchange: Mirdala str. 12-15</a:t>
            </a:r>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8</a:t>
            </a:fld>
            <a:endParaRPr lang="sk-SK"/>
          </a:p>
        </p:txBody>
      </p:sp>
    </p:spTree>
    <p:extLst>
      <p:ext uri="{BB962C8B-B14F-4D97-AF65-F5344CB8AC3E}">
        <p14:creationId xmlns:p14="http://schemas.microsoft.com/office/powerpoint/2010/main" val="92980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dirty="0"/>
              <a:t>One of the most interesting forms of barter exchange was the mutual exchange of gifts, which within families were perceived more as gifts than the exchange itself. Where, of course, one can look for the connection of money to barter and then explore the advantages and disadvantages associated with it. Several pitfalls of barter exchange and several related examples can be found in the literature. Barter exchange: Mirdala str. 12-15 Jevons, William Stanley, 1875: Money and the Mechanism of Exchange</a:t>
            </a:r>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9</a:t>
            </a:fld>
            <a:endParaRPr lang="sk-SK"/>
          </a:p>
        </p:txBody>
      </p:sp>
    </p:spTree>
    <p:extLst>
      <p:ext uri="{BB962C8B-B14F-4D97-AF65-F5344CB8AC3E}">
        <p14:creationId xmlns:p14="http://schemas.microsoft.com/office/powerpoint/2010/main" val="3017234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dirty="0"/>
              <a:t>Ray currency in Micronesia, which still works in those ancient tribes. Fair value? About more than 100kg :D but there is definitely a strong intrinsic value and ancient value. https://cs.wikipedia.org/wiki/Rai_(pen%C3%ADze)</a:t>
            </a:r>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10</a:t>
            </a:fld>
            <a:endParaRPr lang="sk-SK"/>
          </a:p>
        </p:txBody>
      </p:sp>
    </p:spTree>
    <p:extLst>
      <p:ext uri="{BB962C8B-B14F-4D97-AF65-F5344CB8AC3E}">
        <p14:creationId xmlns:p14="http://schemas.microsoft.com/office/powerpoint/2010/main" val="229452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dirty="0"/>
              <a:t>The concept of inflation is also closely related to the development and process of money formation. I believe that you can partially imagine something under this term. However, in order not to bother my colleague too much, I'll skip these things for now, anyway, if anyone is interested, you can check it out. Barter exchange: Mirdala str. 12-15 Jevons, William Stanley, 1875: Money and the Mechanism of Exchange</a:t>
            </a:r>
            <a:endParaRPr lang="sk-SK" dirty="0"/>
          </a:p>
        </p:txBody>
      </p:sp>
      <p:sp>
        <p:nvSpPr>
          <p:cNvPr id="4" name="Zástupný objekt pre číslo snímky 3"/>
          <p:cNvSpPr>
            <a:spLocks noGrp="1"/>
          </p:cNvSpPr>
          <p:nvPr>
            <p:ph type="sldNum" sz="quarter" idx="10"/>
          </p:nvPr>
        </p:nvSpPr>
        <p:spPr/>
        <p:txBody>
          <a:bodyPr/>
          <a:lstStyle/>
          <a:p>
            <a:fld id="{5F47AE50-AC5B-410B-BEC0-4954EF8AF05C}" type="slidenum">
              <a:rPr lang="sk-SK" smtClean="0"/>
              <a:pPr/>
              <a:t>11</a:t>
            </a:fld>
            <a:endParaRPr lang="sk-SK"/>
          </a:p>
        </p:txBody>
      </p:sp>
    </p:spTree>
    <p:extLst>
      <p:ext uri="{BB962C8B-B14F-4D97-AF65-F5344CB8AC3E}">
        <p14:creationId xmlns:p14="http://schemas.microsoft.com/office/powerpoint/2010/main" val="501550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04FEA15-B052-4EF2-83CD-264C14861B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7990" y="3948576"/>
            <a:ext cx="3754010" cy="2957219"/>
          </a:xfrm>
          <a:prstGeom prst="rect">
            <a:avLst/>
          </a:prstGeom>
        </p:spPr>
      </p:pic>
      <p:pic>
        <p:nvPicPr>
          <p:cNvPr id="16" name="Obrázek 15">
            <a:extLst>
              <a:ext uri="{FF2B5EF4-FFF2-40B4-BE49-F238E27FC236}">
                <a16:creationId xmlns:a16="http://schemas.microsoft.com/office/drawing/2014/main" id="{37AB73D9-C2E7-4E6F-98F9-2170CD3187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5" y="0"/>
            <a:ext cx="4085924" cy="3852695"/>
          </a:xfrm>
          <a:prstGeom prst="rect">
            <a:avLst/>
          </a:prstGeom>
        </p:spPr>
      </p:pic>
      <p:sp>
        <p:nvSpPr>
          <p:cNvPr id="2" name="Nadpis 1">
            <a:extLst>
              <a:ext uri="{FF2B5EF4-FFF2-40B4-BE49-F238E27FC236}">
                <a16:creationId xmlns:a16="http://schemas.microsoft.com/office/drawing/2014/main" id="{B67B4897-D9B0-4CFD-8137-994B45F5B44A}"/>
              </a:ext>
            </a:extLst>
          </p:cNvPr>
          <p:cNvSpPr>
            <a:spLocks noGrp="1"/>
          </p:cNvSpPr>
          <p:nvPr>
            <p:ph type="ctrTitle"/>
          </p:nvPr>
        </p:nvSpPr>
        <p:spPr>
          <a:xfrm>
            <a:off x="2083578" y="2273955"/>
            <a:ext cx="7751805" cy="2387600"/>
          </a:xfrm>
        </p:spPr>
        <p:txBody>
          <a:bodyPr anchor="b"/>
          <a:lstStyle>
            <a:lvl1pPr algn="l">
              <a:defRPr sz="6000">
                <a:solidFill>
                  <a:srgbClr val="249CDC"/>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cs-CZ"/>
              <a:t>Kliknutím lze upravit styl.</a:t>
            </a:r>
            <a:endParaRPr lang="cs-CZ" dirty="0"/>
          </a:p>
        </p:txBody>
      </p:sp>
      <p:sp>
        <p:nvSpPr>
          <p:cNvPr id="3" name="Podnadpis 2">
            <a:extLst>
              <a:ext uri="{FF2B5EF4-FFF2-40B4-BE49-F238E27FC236}">
                <a16:creationId xmlns:a16="http://schemas.microsoft.com/office/drawing/2014/main" id="{5F7B8A41-B52E-4C71-8155-58470B56ECF8}"/>
              </a:ext>
            </a:extLst>
          </p:cNvPr>
          <p:cNvSpPr>
            <a:spLocks noGrp="1"/>
          </p:cNvSpPr>
          <p:nvPr>
            <p:ph type="subTitle" idx="1"/>
          </p:nvPr>
        </p:nvSpPr>
        <p:spPr>
          <a:xfrm>
            <a:off x="2083577" y="4780863"/>
            <a:ext cx="7751806"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2" name="Obrázek 11">
            <a:extLst>
              <a:ext uri="{FF2B5EF4-FFF2-40B4-BE49-F238E27FC236}">
                <a16:creationId xmlns:a16="http://schemas.microsoft.com/office/drawing/2014/main" id="{CF29AF1F-BEEC-4FDA-B82B-5BC9F5BE4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064" y="222646"/>
            <a:ext cx="6285051" cy="1008987"/>
          </a:xfrm>
          <a:prstGeom prst="rect">
            <a:avLst/>
          </a:prstGeom>
        </p:spPr>
      </p:pic>
    </p:spTree>
    <p:extLst>
      <p:ext uri="{BB962C8B-B14F-4D97-AF65-F5344CB8AC3E}">
        <p14:creationId xmlns:p14="http://schemas.microsoft.com/office/powerpoint/2010/main" val="368889817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0D7F4B-178F-4068-847F-A3DD517FE5FD}"/>
              </a:ext>
            </a:extLst>
          </p:cNvPr>
          <p:cNvSpPr>
            <a:spLocks noGrp="1"/>
          </p:cNvSpPr>
          <p:nvPr>
            <p:ph type="title"/>
          </p:nvPr>
        </p:nvSpPr>
        <p:spPr>
          <a:xfrm>
            <a:off x="838200" y="853415"/>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
        <p:nvSpPr>
          <p:cNvPr id="3" name="Zástupný obsah 2">
            <a:extLst>
              <a:ext uri="{FF2B5EF4-FFF2-40B4-BE49-F238E27FC236}">
                <a16:creationId xmlns:a16="http://schemas.microsoft.com/office/drawing/2014/main" id="{A1358C1A-5337-4345-ADC3-AC78C3B5D60B}"/>
              </a:ext>
            </a:extLst>
          </p:cNvPr>
          <p:cNvSpPr>
            <a:spLocks noGrp="1"/>
          </p:cNvSpPr>
          <p:nvPr>
            <p:ph idx="1"/>
          </p:nvPr>
        </p:nvSpPr>
        <p:spPr>
          <a:xfrm>
            <a:off x="838200" y="2384980"/>
            <a:ext cx="10515600" cy="379198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87570932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BE2E82-3A08-4406-970D-0BF0B3057EAF}"/>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cs-CZ"/>
              <a:t>Kliknutím lze upravit styl.</a:t>
            </a:r>
          </a:p>
        </p:txBody>
      </p:sp>
      <p:sp>
        <p:nvSpPr>
          <p:cNvPr id="3" name="Zástupný text 2">
            <a:extLst>
              <a:ext uri="{FF2B5EF4-FFF2-40B4-BE49-F238E27FC236}">
                <a16:creationId xmlns:a16="http://schemas.microsoft.com/office/drawing/2014/main" id="{2DFD0A80-C25E-48AB-ABAA-6FA451D46D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Tree>
    <p:extLst>
      <p:ext uri="{BB962C8B-B14F-4D97-AF65-F5344CB8AC3E}">
        <p14:creationId xmlns:p14="http://schemas.microsoft.com/office/powerpoint/2010/main" val="254687695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3E939B-BCE0-45D2-B16D-41C78D41623E}"/>
              </a:ext>
            </a:extLst>
          </p:cNvPr>
          <p:cNvSpPr>
            <a:spLocks noGrp="1"/>
          </p:cNvSpPr>
          <p:nvPr>
            <p:ph type="title"/>
          </p:nvPr>
        </p:nvSpPr>
        <p:spPr>
          <a:xfrm>
            <a:off x="838200" y="870605"/>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
        <p:nvSpPr>
          <p:cNvPr id="3" name="Zástupný obsah 2">
            <a:extLst>
              <a:ext uri="{FF2B5EF4-FFF2-40B4-BE49-F238E27FC236}">
                <a16:creationId xmlns:a16="http://schemas.microsoft.com/office/drawing/2014/main" id="{DFA8293E-F3D4-4048-8D1B-5997F2E2929E}"/>
              </a:ext>
            </a:extLst>
          </p:cNvPr>
          <p:cNvSpPr>
            <a:spLocks noGrp="1"/>
          </p:cNvSpPr>
          <p:nvPr>
            <p:ph sz="half" idx="1"/>
          </p:nvPr>
        </p:nvSpPr>
        <p:spPr>
          <a:xfrm>
            <a:off x="838200" y="2375555"/>
            <a:ext cx="5181600" cy="380140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79915F5-46E8-47F6-BF11-5BC0A9F33403}"/>
              </a:ext>
            </a:extLst>
          </p:cNvPr>
          <p:cNvSpPr>
            <a:spLocks noGrp="1"/>
          </p:cNvSpPr>
          <p:nvPr>
            <p:ph sz="half" idx="2"/>
          </p:nvPr>
        </p:nvSpPr>
        <p:spPr>
          <a:xfrm>
            <a:off x="6172200" y="2375555"/>
            <a:ext cx="5181600" cy="380140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pic>
        <p:nvPicPr>
          <p:cNvPr id="5" name="Picture 8">
            <a:extLst>
              <a:ext uri="{FF2B5EF4-FFF2-40B4-BE49-F238E27FC236}">
                <a16:creationId xmlns:a16="http://schemas.microsoft.com/office/drawing/2014/main" id="{CA36F066-E325-4AAB-8FA1-80894E9E7D5A}"/>
              </a:ext>
            </a:extLst>
          </p:cNvPr>
          <p:cNvPicPr>
            <a:picLocks noChangeAspect="1"/>
          </p:cNvPicPr>
          <p:nvPr userDrawn="1"/>
        </p:nvPicPr>
        <p:blipFill>
          <a:blip r:embed="rId2" cstate="print"/>
          <a:stretch>
            <a:fillRect/>
          </a:stretch>
        </p:blipFill>
        <p:spPr>
          <a:xfrm>
            <a:off x="863600" y="5733256"/>
            <a:ext cx="10464800" cy="1168400"/>
          </a:xfrm>
          <a:prstGeom prst="rect">
            <a:avLst/>
          </a:prstGeom>
        </p:spPr>
      </p:pic>
    </p:spTree>
    <p:extLst>
      <p:ext uri="{BB962C8B-B14F-4D97-AF65-F5344CB8AC3E}">
        <p14:creationId xmlns:p14="http://schemas.microsoft.com/office/powerpoint/2010/main" val="27623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B72F62-CCBA-4507-BF5D-6E31F320EF11}"/>
              </a:ext>
            </a:extLst>
          </p:cNvPr>
          <p:cNvSpPr>
            <a:spLocks noGrp="1"/>
          </p:cNvSpPr>
          <p:nvPr>
            <p:ph type="title"/>
          </p:nvPr>
        </p:nvSpPr>
        <p:spPr>
          <a:xfrm>
            <a:off x="838200" y="435298"/>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Tree>
    <p:extLst>
      <p:ext uri="{BB962C8B-B14F-4D97-AF65-F5344CB8AC3E}">
        <p14:creationId xmlns:p14="http://schemas.microsoft.com/office/powerpoint/2010/main" val="292550367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Obrázek 18">
            <a:extLst>
              <a:ext uri="{FF2B5EF4-FFF2-40B4-BE49-F238E27FC236}">
                <a16:creationId xmlns:a16="http://schemas.microsoft.com/office/drawing/2014/main" id="{B3592D6B-834C-43B3-839E-3773636F72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0058" y="5414889"/>
            <a:ext cx="1831942" cy="1443111"/>
          </a:xfrm>
          <a:prstGeom prst="rect">
            <a:avLst/>
          </a:prstGeom>
        </p:spPr>
      </p:pic>
      <p:pic>
        <p:nvPicPr>
          <p:cNvPr id="7" name="Obrázek 6">
            <a:extLst>
              <a:ext uri="{FF2B5EF4-FFF2-40B4-BE49-F238E27FC236}">
                <a16:creationId xmlns:a16="http://schemas.microsoft.com/office/drawing/2014/main" id="{19B6C3F4-DEDF-4CE1-AC03-6779076005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Zástupný nadpis 1">
            <a:extLst>
              <a:ext uri="{FF2B5EF4-FFF2-40B4-BE49-F238E27FC236}">
                <a16:creationId xmlns:a16="http://schemas.microsoft.com/office/drawing/2014/main" id="{4895BD18-3E86-4085-92D7-CBE4C890EB03}"/>
              </a:ext>
            </a:extLst>
          </p:cNvPr>
          <p:cNvSpPr>
            <a:spLocks noGrp="1"/>
          </p:cNvSpPr>
          <p:nvPr>
            <p:ph type="title"/>
          </p:nvPr>
        </p:nvSpPr>
        <p:spPr>
          <a:xfrm>
            <a:off x="838200" y="284470"/>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26EF8590-89EE-4F8A-B7C7-156DDD2DD6DD}"/>
              </a:ext>
            </a:extLst>
          </p:cNvPr>
          <p:cNvSpPr>
            <a:spLocks noGrp="1"/>
          </p:cNvSpPr>
          <p:nvPr>
            <p:ph type="body" idx="1"/>
          </p:nvPr>
        </p:nvSpPr>
        <p:spPr>
          <a:xfrm>
            <a:off x="838200" y="1800520"/>
            <a:ext cx="10515600" cy="4376444"/>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20" name="Obrázek 19">
            <a:extLst>
              <a:ext uri="{FF2B5EF4-FFF2-40B4-BE49-F238E27FC236}">
                <a16:creationId xmlns:a16="http://schemas.microsoft.com/office/drawing/2014/main" id="{A60F351C-0FBE-44A9-B1C3-843F7E43D3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75076" y="6367451"/>
            <a:ext cx="2837469" cy="455520"/>
          </a:xfrm>
          <a:prstGeom prst="rect">
            <a:avLst/>
          </a:prstGeom>
        </p:spPr>
      </p:pic>
    </p:spTree>
    <p:extLst>
      <p:ext uri="{BB962C8B-B14F-4D97-AF65-F5344CB8AC3E}">
        <p14:creationId xmlns:p14="http://schemas.microsoft.com/office/powerpoint/2010/main" val="33299006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Lst>
  <p:hf hdr="0" dt="0"/>
  <p:txStyles>
    <p:titleStyle>
      <a:lvl1pPr algn="ctr" defTabSz="914400" rtl="0" eaLnBrk="1" latinLnBrk="0" hangingPunct="1">
        <a:lnSpc>
          <a:spcPct val="90000"/>
        </a:lnSpc>
        <a:spcBef>
          <a:spcPct val="0"/>
        </a:spcBef>
        <a:buNone/>
        <a:defRPr sz="4400" b="1" kern="1200">
          <a:solidFill>
            <a:srgbClr val="249CD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rend.sk/biznis/radost-stedreho-polskeho-bankomatu-trvala-celu-no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rend.sk/biznis/radost-stedreho-polskeho-bankomatu-trvala-celu-no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nlinelibrary.wiley.com/doi/abs/10.1111/fima.1229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kitces.com/fintechma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onlinelibrary.wiley.com/doi/abs/10.1111/fima.1229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kitces.com/fintechma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monei.com/blog/fintech-vs-traditional-bank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mckinsey.com/industries/financial-services/our-insights/ai-bank-of-the-future-can-banks-meet-the-ai-challeng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ckinsey.com/industries/financial-services/our-insights/ai-bank-of-the-future-can-banks-meet-the-ai-challeng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991544" y="3789040"/>
            <a:ext cx="8280920" cy="536154"/>
          </a:xfrm>
        </p:spPr>
        <p:txBody>
          <a:bodyPr>
            <a:noAutofit/>
          </a:bodyPr>
          <a:lstStyle/>
          <a:p>
            <a:pPr algn="l"/>
            <a:r>
              <a:rPr lang="sk-SK" b="1" dirty="0">
                <a:solidFill>
                  <a:srgbClr val="00B0F0"/>
                </a:solidFill>
              </a:rPr>
              <a:t>Money &amp; Banking</a:t>
            </a:r>
          </a:p>
        </p:txBody>
      </p:sp>
      <p:sp>
        <p:nvSpPr>
          <p:cNvPr id="5" name="Podnadpis 4"/>
          <p:cNvSpPr>
            <a:spLocks noGrp="1"/>
          </p:cNvSpPr>
          <p:nvPr>
            <p:ph type="subTitle" idx="1"/>
          </p:nvPr>
        </p:nvSpPr>
        <p:spPr>
          <a:xfrm>
            <a:off x="1991544" y="5311849"/>
            <a:ext cx="4209028" cy="595265"/>
          </a:xfrm>
        </p:spPr>
        <p:txBody>
          <a:bodyPr>
            <a:normAutofit/>
          </a:bodyPr>
          <a:lstStyle/>
          <a:p>
            <a:pPr algn="l">
              <a:lnSpc>
                <a:spcPct val="100000"/>
              </a:lnSpc>
              <a:spcBef>
                <a:spcPts val="100"/>
              </a:spcBef>
            </a:pPr>
            <a:r>
              <a:rPr lang="sk-SK" sz="1600" b="1" dirty="0"/>
              <a:t>Dr. Jakub Sopko, </a:t>
            </a:r>
            <a:r>
              <a:rPr lang="sk-SK" sz="1600" b="1" dirty="0" err="1"/>
              <a:t>MSc</a:t>
            </a:r>
            <a:endParaRPr lang="sk-SK" sz="1600" b="1" dirty="0"/>
          </a:p>
          <a:p>
            <a:pPr algn="l">
              <a:lnSpc>
                <a:spcPct val="100000"/>
              </a:lnSpc>
              <a:spcBef>
                <a:spcPts val="100"/>
              </a:spcBef>
            </a:pPr>
            <a:r>
              <a:rPr lang="sk-SK" sz="1600" dirty="0"/>
              <a:t>TUKE, Košice 2021</a:t>
            </a:r>
          </a:p>
        </p:txBody>
      </p:sp>
      <p:sp>
        <p:nvSpPr>
          <p:cNvPr id="3" name="TextBox 2"/>
          <p:cNvSpPr txBox="1"/>
          <p:nvPr/>
        </p:nvSpPr>
        <p:spPr>
          <a:xfrm>
            <a:off x="4832280" y="581517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3068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86349" y="1105538"/>
            <a:ext cx="9939702" cy="1325563"/>
          </a:xfrm>
        </p:spPr>
        <p:txBody>
          <a:bodyPr>
            <a:normAutofit/>
          </a:bodyPr>
          <a:lstStyle/>
          <a:p>
            <a:pPr algn="l"/>
            <a:r>
              <a:rPr lang="en-US" sz="4000" dirty="0"/>
              <a:t>Money and Its Forms </a:t>
            </a:r>
            <a:r>
              <a:rPr lang="sk-SK" sz="4000" dirty="0"/>
              <a:t>(6)</a:t>
            </a:r>
          </a:p>
        </p:txBody>
      </p:sp>
      <p:sp>
        <p:nvSpPr>
          <p:cNvPr id="3" name="Zástupný objekt pre obsah 2"/>
          <p:cNvSpPr>
            <a:spLocks noGrp="1"/>
          </p:cNvSpPr>
          <p:nvPr>
            <p:ph idx="1"/>
          </p:nvPr>
        </p:nvSpPr>
        <p:spPr>
          <a:xfrm>
            <a:off x="1386349" y="2112524"/>
            <a:ext cx="10515600" cy="3791983"/>
          </a:xfrm>
        </p:spPr>
        <p:txBody>
          <a:bodyPr>
            <a:normAutofit/>
          </a:bodyPr>
          <a:lstStyle/>
          <a:p>
            <a:r>
              <a:rPr lang="it-IT" sz="2400" dirty="0"/>
              <a:t>Yap (Micronesia) - currency Rai (raay)</a:t>
            </a:r>
            <a:endParaRPr lang="sk-SK" sz="2400" dirty="0"/>
          </a:p>
        </p:txBody>
      </p:sp>
      <p:sp>
        <p:nvSpPr>
          <p:cNvPr id="5" name="Zástupný objekt pre číslo snímky 4"/>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10</a:t>
            </a:fld>
            <a:endParaRPr lang="sk-SK"/>
          </a:p>
        </p:txBody>
      </p:sp>
      <p:pic>
        <p:nvPicPr>
          <p:cNvPr id="6" name="Obrázok 5"/>
          <p:cNvPicPr>
            <a:picLocks noChangeAspect="1"/>
          </p:cNvPicPr>
          <p:nvPr/>
        </p:nvPicPr>
        <p:blipFill>
          <a:blip r:embed="rId3"/>
          <a:stretch>
            <a:fillRect/>
          </a:stretch>
        </p:blipFill>
        <p:spPr>
          <a:xfrm>
            <a:off x="1487488" y="2774989"/>
            <a:ext cx="4659192" cy="3103270"/>
          </a:xfrm>
          <a:prstGeom prst="rect">
            <a:avLst/>
          </a:prstGeom>
        </p:spPr>
      </p:pic>
      <p:pic>
        <p:nvPicPr>
          <p:cNvPr id="7" name="Obrázok 6"/>
          <p:cNvPicPr>
            <a:picLocks noChangeAspect="1"/>
          </p:cNvPicPr>
          <p:nvPr/>
        </p:nvPicPr>
        <p:blipFill>
          <a:blip r:embed="rId4"/>
          <a:stretch>
            <a:fillRect/>
          </a:stretch>
        </p:blipFill>
        <p:spPr>
          <a:xfrm>
            <a:off x="6960096" y="2800300"/>
            <a:ext cx="4112569" cy="3077959"/>
          </a:xfrm>
          <a:prstGeom prst="rect">
            <a:avLst/>
          </a:prstGeom>
        </p:spPr>
      </p:pic>
    </p:spTree>
    <p:extLst>
      <p:ext uri="{BB962C8B-B14F-4D97-AF65-F5344CB8AC3E}">
        <p14:creationId xmlns:p14="http://schemas.microsoft.com/office/powerpoint/2010/main" val="3071811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63552" y="1059417"/>
            <a:ext cx="9290248" cy="1325563"/>
          </a:xfrm>
        </p:spPr>
        <p:txBody>
          <a:bodyPr>
            <a:normAutofit/>
          </a:bodyPr>
          <a:lstStyle/>
          <a:p>
            <a:pPr algn="l"/>
            <a:r>
              <a:rPr lang="en-US" sz="4000" dirty="0"/>
              <a:t>Money and Its Forms </a:t>
            </a:r>
            <a:r>
              <a:rPr lang="sk-SK" sz="4000" dirty="0"/>
              <a:t>(7)</a:t>
            </a:r>
          </a:p>
        </p:txBody>
      </p:sp>
      <p:sp>
        <p:nvSpPr>
          <p:cNvPr id="3" name="Zástupný objekt pre obsah 2"/>
          <p:cNvSpPr>
            <a:spLocks noGrp="1"/>
          </p:cNvSpPr>
          <p:nvPr>
            <p:ph idx="1"/>
          </p:nvPr>
        </p:nvSpPr>
        <p:spPr>
          <a:xfrm>
            <a:off x="2063552" y="2384980"/>
            <a:ext cx="9290248" cy="3791983"/>
          </a:xfrm>
        </p:spPr>
        <p:txBody>
          <a:bodyPr>
            <a:normAutofit lnSpcReduction="10000"/>
          </a:bodyPr>
          <a:lstStyle/>
          <a:p>
            <a:pPr>
              <a:lnSpc>
                <a:spcPct val="100000"/>
              </a:lnSpc>
              <a:spcBef>
                <a:spcPts val="0"/>
              </a:spcBef>
              <a:spcAft>
                <a:spcPts val="600"/>
              </a:spcAft>
              <a:buFont typeface="Arial" panose="020B0604020202020204" pitchFamily="34" charset="0"/>
              <a:buChar char="•"/>
            </a:pPr>
            <a:r>
              <a:rPr lang="sk-SK" sz="2400" dirty="0">
                <a:cs typeface="Times New Roman" panose="02020603050405020304" pitchFamily="18" charset="0"/>
              </a:rPr>
              <a:t>Risk: INFLATION</a:t>
            </a:r>
          </a:p>
          <a:p>
            <a:pPr marL="0" indent="0">
              <a:lnSpc>
                <a:spcPct val="100000"/>
              </a:lnSpc>
              <a:spcBef>
                <a:spcPts val="0"/>
              </a:spcBef>
              <a:spcAft>
                <a:spcPts val="600"/>
              </a:spcAft>
              <a:buNone/>
            </a:pPr>
            <a:r>
              <a:rPr lang="sk-SK" sz="2400" dirty="0">
                <a:cs typeface="Times New Roman" panose="02020603050405020304" pitchFamily="18" charset="0"/>
              </a:rPr>
              <a:t>Examples of hyperinflation:</a:t>
            </a:r>
          </a:p>
          <a:p>
            <a:pPr lvl="1">
              <a:lnSpc>
                <a:spcPct val="100000"/>
              </a:lnSpc>
              <a:spcBef>
                <a:spcPts val="0"/>
              </a:spcBef>
              <a:spcAft>
                <a:spcPts val="600"/>
              </a:spcAft>
              <a:buFont typeface="Arial" panose="020B0604020202020204" pitchFamily="34" charset="0"/>
              <a:buChar char="•"/>
            </a:pPr>
            <a:r>
              <a:rPr lang="sk-SK" sz="2100" dirty="0">
                <a:cs typeface="Times New Roman" panose="02020603050405020304" pitchFamily="18" charset="0"/>
              </a:rPr>
              <a:t>Russia (1921-1924)</a:t>
            </a:r>
          </a:p>
          <a:p>
            <a:pPr lvl="1">
              <a:lnSpc>
                <a:spcPct val="100000"/>
              </a:lnSpc>
              <a:spcBef>
                <a:spcPts val="0"/>
              </a:spcBef>
              <a:spcAft>
                <a:spcPts val="600"/>
              </a:spcAft>
              <a:buFont typeface="Arial" panose="020B0604020202020204" pitchFamily="34" charset="0"/>
              <a:buChar char="•"/>
            </a:pPr>
            <a:r>
              <a:rPr lang="sk-SK" sz="2100" dirty="0">
                <a:cs typeface="Times New Roman" panose="02020603050405020304" pitchFamily="18" charset="0"/>
              </a:rPr>
              <a:t>Germany (1922-1923)</a:t>
            </a:r>
          </a:p>
          <a:p>
            <a:pPr lvl="1">
              <a:lnSpc>
                <a:spcPct val="100000"/>
              </a:lnSpc>
              <a:spcBef>
                <a:spcPts val="0"/>
              </a:spcBef>
              <a:spcAft>
                <a:spcPts val="600"/>
              </a:spcAft>
              <a:buFont typeface="Arial" panose="020B0604020202020204" pitchFamily="34" charset="0"/>
              <a:buChar char="•"/>
            </a:pPr>
            <a:r>
              <a:rPr lang="sk-SK" sz="2100" dirty="0">
                <a:cs typeface="Times New Roman" panose="02020603050405020304" pitchFamily="18" charset="0"/>
              </a:rPr>
              <a:t>Hungary (1945-1946)</a:t>
            </a:r>
          </a:p>
          <a:p>
            <a:pPr lvl="1">
              <a:lnSpc>
                <a:spcPct val="100000"/>
              </a:lnSpc>
              <a:spcBef>
                <a:spcPts val="0"/>
              </a:spcBef>
              <a:spcAft>
                <a:spcPts val="600"/>
              </a:spcAft>
              <a:buFont typeface="Arial" panose="020B0604020202020204" pitchFamily="34" charset="0"/>
              <a:buChar char="•"/>
            </a:pPr>
            <a:r>
              <a:rPr lang="sk-SK" sz="2100" dirty="0">
                <a:cs typeface="Times New Roman" panose="02020603050405020304" pitchFamily="18" charset="0"/>
              </a:rPr>
              <a:t>Argentina and Brazil (1989-1990)</a:t>
            </a:r>
          </a:p>
          <a:p>
            <a:pPr lvl="1">
              <a:lnSpc>
                <a:spcPct val="100000"/>
              </a:lnSpc>
              <a:spcBef>
                <a:spcPts val="0"/>
              </a:spcBef>
              <a:spcAft>
                <a:spcPts val="600"/>
              </a:spcAft>
              <a:buFont typeface="Arial" panose="020B0604020202020204" pitchFamily="34" charset="0"/>
              <a:buChar char="•"/>
            </a:pPr>
            <a:r>
              <a:rPr lang="sk-SK" sz="2100" dirty="0">
                <a:cs typeface="Times New Roman" panose="02020603050405020304" pitchFamily="18" charset="0"/>
              </a:rPr>
              <a:t>Ukraine (1991-1994)</a:t>
            </a:r>
          </a:p>
          <a:p>
            <a:pPr lvl="1">
              <a:lnSpc>
                <a:spcPct val="100000"/>
              </a:lnSpc>
              <a:spcBef>
                <a:spcPts val="0"/>
              </a:spcBef>
              <a:spcAft>
                <a:spcPts val="600"/>
              </a:spcAft>
              <a:buFont typeface="Arial" panose="020B0604020202020204" pitchFamily="34" charset="0"/>
              <a:buChar char="•"/>
            </a:pPr>
            <a:r>
              <a:rPr lang="sk-SK" sz="2100" dirty="0">
                <a:cs typeface="Times New Roman" panose="02020603050405020304" pitchFamily="18" charset="0"/>
              </a:rPr>
              <a:t>Zimbabwe (2006-2009)</a:t>
            </a:r>
          </a:p>
          <a:p>
            <a:pPr lvl="1">
              <a:lnSpc>
                <a:spcPct val="100000"/>
              </a:lnSpc>
              <a:spcBef>
                <a:spcPts val="0"/>
              </a:spcBef>
              <a:spcAft>
                <a:spcPts val="600"/>
              </a:spcAft>
              <a:buFont typeface="Arial" panose="020B0604020202020204" pitchFamily="34" charset="0"/>
              <a:buChar char="•"/>
            </a:pPr>
            <a:r>
              <a:rPr lang="sk-SK" sz="2100" dirty="0">
                <a:cs typeface="Times New Roman" panose="02020603050405020304" pitchFamily="18" charset="0"/>
              </a:rPr>
              <a:t>Venezuela (2018)</a:t>
            </a:r>
          </a:p>
          <a:p>
            <a:pPr lvl="1">
              <a:lnSpc>
                <a:spcPct val="100000"/>
              </a:lnSpc>
              <a:spcBef>
                <a:spcPts val="0"/>
              </a:spcBef>
              <a:spcAft>
                <a:spcPts val="600"/>
              </a:spcAft>
              <a:buFont typeface="Arial" panose="020B0604020202020204" pitchFamily="34" charset="0"/>
              <a:buChar char="•"/>
            </a:pPr>
            <a:r>
              <a:rPr lang="sk-SK" sz="2100" dirty="0">
                <a:cs typeface="Times New Roman" panose="02020603050405020304" pitchFamily="18" charset="0"/>
              </a:rPr>
              <a:t>Cuba (???)</a:t>
            </a:r>
            <a:endParaRPr lang="sk-SK" dirty="0"/>
          </a:p>
        </p:txBody>
      </p:sp>
      <p:sp>
        <p:nvSpPr>
          <p:cNvPr id="5" name="Zástupný objekt pre číslo snímky 4"/>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11</a:t>
            </a:fld>
            <a:endParaRPr lang="sk-SK"/>
          </a:p>
        </p:txBody>
      </p:sp>
    </p:spTree>
    <p:extLst>
      <p:ext uri="{BB962C8B-B14F-4D97-AF65-F5344CB8AC3E}">
        <p14:creationId xmlns:p14="http://schemas.microsoft.com/office/powerpoint/2010/main" val="34313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838200" y="908720"/>
            <a:ext cx="10515600" cy="3791983"/>
          </a:xfrm>
        </p:spPr>
        <p:txBody>
          <a:bodyPr>
            <a:normAutofit/>
          </a:bodyPr>
          <a:lstStyle/>
          <a:p>
            <a:pPr marL="0" indent="0" algn="ctr">
              <a:buNone/>
            </a:pPr>
            <a:endParaRPr lang="sk-SK" sz="4000" b="1" dirty="0">
              <a:solidFill>
                <a:srgbClr val="00B0F0"/>
              </a:solidFill>
            </a:endParaRPr>
          </a:p>
          <a:p>
            <a:pPr marL="0" indent="0" algn="ctr">
              <a:buNone/>
            </a:pPr>
            <a:endParaRPr lang="sk-SK" sz="4000" b="1" dirty="0">
              <a:solidFill>
                <a:srgbClr val="00B0F0"/>
              </a:solidFill>
            </a:endParaRPr>
          </a:p>
          <a:p>
            <a:pPr marL="0" indent="0" algn="ctr">
              <a:buNone/>
            </a:pPr>
            <a:endParaRPr lang="sk-SK" sz="4000" b="1" dirty="0">
              <a:solidFill>
                <a:srgbClr val="00B0F0"/>
              </a:solidFill>
            </a:endParaRPr>
          </a:p>
          <a:p>
            <a:pPr marL="0" indent="0" algn="ctr">
              <a:buNone/>
            </a:pPr>
            <a:r>
              <a:rPr lang="sk-SK" sz="4000" b="1" dirty="0">
                <a:solidFill>
                  <a:srgbClr val="00B0F0"/>
                </a:solidFill>
              </a:rPr>
              <a:t>FinTech </a:t>
            </a:r>
            <a:r>
              <a:rPr lang="en-US" sz="4000" b="1" dirty="0">
                <a:solidFill>
                  <a:srgbClr val="00B0F0"/>
                </a:solidFill>
              </a:rPr>
              <a:t>in the present</a:t>
            </a:r>
            <a:endParaRPr lang="sk-SK" sz="4000" b="1" dirty="0">
              <a:solidFill>
                <a:srgbClr val="00B0F0"/>
              </a:solidFill>
            </a:endParaRPr>
          </a:p>
          <a:p>
            <a:pPr marL="0" indent="0" algn="ctr">
              <a:buNone/>
            </a:pPr>
            <a:endParaRPr lang="sk-SK" sz="4000" b="1" dirty="0">
              <a:solidFill>
                <a:srgbClr val="00B0F0"/>
              </a:solidFill>
            </a:endParaRPr>
          </a:p>
        </p:txBody>
      </p:sp>
      <p:sp>
        <p:nvSpPr>
          <p:cNvPr id="6" name="Zástupný objekt pre číslo snímky 5"/>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12</a:t>
            </a:fld>
            <a:endParaRPr lang="sk-SK"/>
          </a:p>
        </p:txBody>
      </p:sp>
    </p:spTree>
    <p:extLst>
      <p:ext uri="{BB962C8B-B14F-4D97-AF65-F5344CB8AC3E}">
        <p14:creationId xmlns:p14="http://schemas.microsoft.com/office/powerpoint/2010/main" val="1607000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62100" y="1484784"/>
            <a:ext cx="9791700" cy="1325563"/>
          </a:xfrm>
        </p:spPr>
        <p:txBody>
          <a:bodyPr>
            <a:normAutofit/>
          </a:bodyPr>
          <a:lstStyle/>
          <a:p>
            <a:pPr algn="l"/>
            <a:r>
              <a:rPr lang="sk-SK" sz="4000" dirty="0" err="1"/>
              <a:t>FinTech</a:t>
            </a:r>
            <a:r>
              <a:rPr lang="sk-SK" sz="4000" dirty="0"/>
              <a:t> (1)</a:t>
            </a:r>
          </a:p>
        </p:txBody>
      </p:sp>
      <p:sp>
        <p:nvSpPr>
          <p:cNvPr id="7" name="Zástupný objekt pre obsah 2"/>
          <p:cNvSpPr>
            <a:spLocks noGrp="1"/>
          </p:cNvSpPr>
          <p:nvPr>
            <p:ph idx="1"/>
          </p:nvPr>
        </p:nvSpPr>
        <p:spPr>
          <a:xfrm>
            <a:off x="1562100" y="2666331"/>
            <a:ext cx="9791700" cy="4351338"/>
          </a:xfrm>
        </p:spPr>
        <p:txBody>
          <a:bodyPr>
            <a:normAutofit/>
          </a:bodyPr>
          <a:lstStyle/>
          <a:p>
            <a:pPr marL="171450" lvl="1">
              <a:lnSpc>
                <a:spcPct val="100000"/>
              </a:lnSpc>
              <a:spcBef>
                <a:spcPts val="0"/>
              </a:spcBef>
              <a:spcAft>
                <a:spcPts val="600"/>
              </a:spcAft>
              <a:buFont typeface="Arial" panose="020B0604020202020204" pitchFamily="34" charset="0"/>
              <a:buChar char="•"/>
            </a:pPr>
            <a:r>
              <a:rPr lang="en-US" dirty="0"/>
              <a:t>Financial technologies use modern technologies to provide financial services. Computers, tablets, and smartphones are gradually replacing humans in customer contact with financial services. </a:t>
            </a:r>
          </a:p>
          <a:p>
            <a:pPr marL="514350" lvl="2">
              <a:lnSpc>
                <a:spcPct val="100000"/>
              </a:lnSpc>
              <a:spcBef>
                <a:spcPts val="0"/>
              </a:spcBef>
              <a:spcAft>
                <a:spcPts val="600"/>
              </a:spcAft>
              <a:buFont typeface="Arial" panose="020B0604020202020204" pitchFamily="34" charset="0"/>
              <a:buChar char="•"/>
            </a:pPr>
            <a:r>
              <a:rPr lang="en-US" sz="2200" dirty="0"/>
              <a:t>Online payments </a:t>
            </a:r>
          </a:p>
          <a:p>
            <a:pPr marL="514350" lvl="2">
              <a:lnSpc>
                <a:spcPct val="100000"/>
              </a:lnSpc>
              <a:spcBef>
                <a:spcPts val="0"/>
              </a:spcBef>
              <a:spcAft>
                <a:spcPts val="600"/>
              </a:spcAft>
              <a:buFont typeface="Arial" panose="020B0604020202020204" pitchFamily="34" charset="0"/>
              <a:buChar char="•"/>
            </a:pPr>
            <a:r>
              <a:rPr lang="en-US" sz="2200" dirty="0"/>
              <a:t>Electronic wallets </a:t>
            </a:r>
          </a:p>
          <a:p>
            <a:pPr marL="514350" lvl="2">
              <a:lnSpc>
                <a:spcPct val="100000"/>
              </a:lnSpc>
              <a:spcBef>
                <a:spcPts val="0"/>
              </a:spcBef>
              <a:spcAft>
                <a:spcPts val="600"/>
              </a:spcAft>
              <a:buFont typeface="Arial" panose="020B0604020202020204" pitchFamily="34" charset="0"/>
              <a:buChar char="•"/>
            </a:pPr>
            <a:r>
              <a:rPr lang="en-US" sz="2200" dirty="0"/>
              <a:t>Mobile payments </a:t>
            </a:r>
          </a:p>
          <a:p>
            <a:pPr marL="514350" lvl="2">
              <a:lnSpc>
                <a:spcPct val="100000"/>
              </a:lnSpc>
              <a:spcBef>
                <a:spcPts val="0"/>
              </a:spcBef>
              <a:spcAft>
                <a:spcPts val="600"/>
              </a:spcAft>
              <a:buFont typeface="Arial" panose="020B0604020202020204" pitchFamily="34" charset="0"/>
              <a:buChar char="•"/>
            </a:pPr>
            <a:r>
              <a:rPr lang="en-US" sz="2200" dirty="0"/>
              <a:t>Virtual currencies (cryptocurrencies) </a:t>
            </a:r>
          </a:p>
          <a:p>
            <a:pPr marL="514350" lvl="2">
              <a:lnSpc>
                <a:spcPct val="100000"/>
              </a:lnSpc>
              <a:spcBef>
                <a:spcPts val="0"/>
              </a:spcBef>
              <a:spcAft>
                <a:spcPts val="600"/>
              </a:spcAft>
              <a:buFont typeface="Arial" panose="020B0604020202020204" pitchFamily="34" charset="0"/>
              <a:buChar char="•"/>
            </a:pPr>
            <a:r>
              <a:rPr lang="en-US" sz="2200" dirty="0"/>
              <a:t>Investing and saving through applications</a:t>
            </a:r>
            <a:endParaRPr lang="sk-SK" sz="2200" dirty="0">
              <a:cs typeface="Times New Roman" panose="02020603050405020304" pitchFamily="18" charset="0"/>
            </a:endParaRPr>
          </a:p>
          <a:p>
            <a:pPr marL="342900" lvl="1" indent="0">
              <a:lnSpc>
                <a:spcPct val="100000"/>
              </a:lnSpc>
              <a:spcBef>
                <a:spcPts val="0"/>
              </a:spcBef>
              <a:spcAft>
                <a:spcPts val="600"/>
              </a:spcAft>
              <a:buNone/>
            </a:pPr>
            <a:endParaRPr lang="sk-SK" sz="2100" dirty="0">
              <a:cs typeface="Times New Roman" panose="02020603050405020304" pitchFamily="18" charset="0"/>
            </a:endParaRPr>
          </a:p>
          <a:p>
            <a:pPr marL="342900" lvl="1" indent="0">
              <a:lnSpc>
                <a:spcPct val="100000"/>
              </a:lnSpc>
              <a:spcBef>
                <a:spcPts val="0"/>
              </a:spcBef>
              <a:spcAft>
                <a:spcPts val="600"/>
              </a:spcAft>
              <a:buNone/>
            </a:pPr>
            <a:endParaRPr lang="sk-SK" sz="2100" dirty="0">
              <a:cs typeface="Times New Roman" panose="02020603050405020304" pitchFamily="18" charset="0"/>
            </a:endParaRPr>
          </a:p>
          <a:p>
            <a:pPr marL="342900" lvl="1" indent="0">
              <a:lnSpc>
                <a:spcPct val="100000"/>
              </a:lnSpc>
              <a:spcBef>
                <a:spcPts val="0"/>
              </a:spcBef>
              <a:spcAft>
                <a:spcPts val="600"/>
              </a:spcAft>
              <a:buNone/>
            </a:pPr>
            <a:endParaRPr lang="sk-SK" sz="2100" dirty="0">
              <a:cs typeface="Times New Roman" panose="02020603050405020304" pitchFamily="18" charset="0"/>
            </a:endParaRPr>
          </a:p>
          <a:p>
            <a:pPr marL="342900" lvl="1" indent="0">
              <a:lnSpc>
                <a:spcPct val="100000"/>
              </a:lnSpc>
              <a:spcBef>
                <a:spcPts val="0"/>
              </a:spcBef>
              <a:spcAft>
                <a:spcPts val="600"/>
              </a:spcAft>
              <a:buNone/>
            </a:pPr>
            <a:endParaRPr lang="sk-SK" sz="2100" dirty="0">
              <a:cs typeface="Times New Roman" panose="02020603050405020304" pitchFamily="18" charset="0"/>
            </a:endParaRPr>
          </a:p>
          <a:p>
            <a:pPr marL="342900" lvl="1" indent="0">
              <a:lnSpc>
                <a:spcPct val="100000"/>
              </a:lnSpc>
              <a:spcBef>
                <a:spcPts val="0"/>
              </a:spcBef>
              <a:spcAft>
                <a:spcPts val="600"/>
              </a:spcAft>
              <a:buNone/>
            </a:pPr>
            <a:endParaRPr lang="sk-SK" sz="2100" dirty="0">
              <a:cs typeface="Times New Roman" panose="02020603050405020304" pitchFamily="18" charset="0"/>
            </a:endParaRPr>
          </a:p>
          <a:p>
            <a:pPr marL="342900" lvl="1" indent="0">
              <a:lnSpc>
                <a:spcPct val="100000"/>
              </a:lnSpc>
              <a:spcBef>
                <a:spcPts val="0"/>
              </a:spcBef>
              <a:spcAft>
                <a:spcPts val="600"/>
              </a:spcAft>
              <a:buNone/>
            </a:pPr>
            <a:endParaRPr lang="sk-SK" sz="2100" dirty="0">
              <a:cs typeface="Times New Roman" panose="02020603050405020304" pitchFamily="18" charset="0"/>
            </a:endParaRPr>
          </a:p>
          <a:p>
            <a:pPr>
              <a:lnSpc>
                <a:spcPct val="100000"/>
              </a:lnSpc>
            </a:pPr>
            <a:endParaRPr lang="sk-SK" dirty="0"/>
          </a:p>
        </p:txBody>
      </p:sp>
      <p:sp>
        <p:nvSpPr>
          <p:cNvPr id="5" name="Zástupný objekt pre číslo snímky 4"/>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13</a:t>
            </a:fld>
            <a:endParaRPr lang="sk-SK"/>
          </a:p>
        </p:txBody>
      </p:sp>
    </p:spTree>
    <p:extLst>
      <p:ext uri="{BB962C8B-B14F-4D97-AF65-F5344CB8AC3E}">
        <p14:creationId xmlns:p14="http://schemas.microsoft.com/office/powerpoint/2010/main" val="4190014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7488" y="980728"/>
            <a:ext cx="9866312" cy="1325563"/>
          </a:xfrm>
        </p:spPr>
        <p:txBody>
          <a:bodyPr>
            <a:normAutofit/>
          </a:bodyPr>
          <a:lstStyle/>
          <a:p>
            <a:pPr algn="l"/>
            <a:r>
              <a:rPr lang="sk-SK" sz="4000" dirty="0" err="1"/>
              <a:t>FinTech</a:t>
            </a:r>
            <a:r>
              <a:rPr lang="sk-SK" sz="4000" dirty="0"/>
              <a:t> (2)</a:t>
            </a:r>
          </a:p>
        </p:txBody>
      </p:sp>
      <p:sp>
        <p:nvSpPr>
          <p:cNvPr id="7" name="Zástupný objekt pre obsah 2"/>
          <p:cNvSpPr>
            <a:spLocks noGrp="1"/>
          </p:cNvSpPr>
          <p:nvPr>
            <p:ph idx="1"/>
          </p:nvPr>
        </p:nvSpPr>
        <p:spPr>
          <a:xfrm>
            <a:off x="1487488" y="1988840"/>
            <a:ext cx="9866312" cy="4869160"/>
          </a:xfrm>
        </p:spPr>
        <p:txBody>
          <a:bodyPr>
            <a:normAutofit fontScale="62500" lnSpcReduction="20000"/>
          </a:bodyPr>
          <a:lstStyle/>
          <a:p>
            <a:pPr marL="171450" lvl="1">
              <a:lnSpc>
                <a:spcPct val="120000"/>
              </a:lnSpc>
              <a:spcBef>
                <a:spcPts val="0"/>
              </a:spcBef>
              <a:spcAft>
                <a:spcPts val="600"/>
              </a:spcAft>
              <a:buFont typeface="Arial" panose="020B0604020202020204" pitchFamily="34" charset="0"/>
              <a:buChar char="•"/>
            </a:pPr>
            <a:r>
              <a:rPr lang="sk-SK" sz="2600" dirty="0">
                <a:cs typeface="Times New Roman" panose="02020603050405020304" pitchFamily="18" charset="0"/>
              </a:rPr>
              <a:t>Hotovostné a bezhotovostné platby</a:t>
            </a:r>
          </a:p>
          <a:p>
            <a:pPr marL="514350" lvl="2">
              <a:lnSpc>
                <a:spcPct val="120000"/>
              </a:lnSpc>
              <a:spcBef>
                <a:spcPts val="0"/>
              </a:spcBef>
              <a:spcAft>
                <a:spcPts val="600"/>
              </a:spcAft>
              <a:buFont typeface="Arial" panose="020B0604020202020204" pitchFamily="34" charset="0"/>
              <a:buChar char="•"/>
            </a:pPr>
            <a:r>
              <a:rPr lang="sk-SK" sz="2600" dirty="0">
                <a:cs typeface="Times New Roman" panose="02020603050405020304" pitchFamily="18" charset="0"/>
              </a:rPr>
              <a:t>Predpokladom ich uskutočnenia je vlastniť určitý typ účtu</a:t>
            </a:r>
          </a:p>
          <a:p>
            <a:pPr marL="514350" lvl="2">
              <a:lnSpc>
                <a:spcPct val="120000"/>
              </a:lnSpc>
              <a:spcBef>
                <a:spcPts val="0"/>
              </a:spcBef>
              <a:spcAft>
                <a:spcPts val="600"/>
              </a:spcAft>
              <a:buFont typeface="Arial" panose="020B0604020202020204" pitchFamily="34" charset="0"/>
              <a:buChar char="•"/>
            </a:pPr>
            <a:r>
              <a:rPr lang="sk-SK" sz="2600" dirty="0">
                <a:cs typeface="Times New Roman" panose="02020603050405020304" pitchFamily="18" charset="0"/>
              </a:rPr>
              <a:t>Vklad/výber hotovosti</a:t>
            </a:r>
          </a:p>
          <a:p>
            <a:pPr marL="514350" lvl="2">
              <a:lnSpc>
                <a:spcPct val="120000"/>
              </a:lnSpc>
              <a:spcBef>
                <a:spcPts val="0"/>
              </a:spcBef>
              <a:spcAft>
                <a:spcPts val="600"/>
              </a:spcAft>
              <a:buFont typeface="Arial" panose="020B0604020202020204" pitchFamily="34" charset="0"/>
              <a:buChar char="•"/>
            </a:pPr>
            <a:r>
              <a:rPr lang="sk-SK" sz="2600" dirty="0">
                <a:cs typeface="Times New Roman" panose="02020603050405020304" pitchFamily="18" charset="0"/>
              </a:rPr>
              <a:t>Prevodný príkaz</a:t>
            </a:r>
          </a:p>
          <a:p>
            <a:pPr marL="514350" lvl="2">
              <a:lnSpc>
                <a:spcPct val="120000"/>
              </a:lnSpc>
              <a:spcBef>
                <a:spcPts val="0"/>
              </a:spcBef>
              <a:spcAft>
                <a:spcPts val="600"/>
              </a:spcAft>
              <a:buFont typeface="Arial" panose="020B0604020202020204" pitchFamily="34" charset="0"/>
              <a:buChar char="•"/>
            </a:pPr>
            <a:r>
              <a:rPr lang="sk-SK" sz="2600" dirty="0">
                <a:cs typeface="Times New Roman" panose="02020603050405020304" pitchFamily="18" charset="0"/>
              </a:rPr>
              <a:t>Inkaso</a:t>
            </a:r>
          </a:p>
          <a:p>
            <a:pPr marL="514350" lvl="2">
              <a:lnSpc>
                <a:spcPct val="120000"/>
              </a:lnSpc>
              <a:spcBef>
                <a:spcPts val="0"/>
              </a:spcBef>
              <a:spcAft>
                <a:spcPts val="600"/>
              </a:spcAft>
              <a:buFont typeface="Arial" panose="020B0604020202020204" pitchFamily="34" charset="0"/>
              <a:buChar char="•"/>
            </a:pPr>
            <a:r>
              <a:rPr lang="sk-SK" sz="2600" dirty="0">
                <a:cs typeface="Times New Roman" panose="02020603050405020304" pitchFamily="18" charset="0"/>
              </a:rPr>
              <a:t>SIPO</a:t>
            </a:r>
          </a:p>
          <a:p>
            <a:pPr marL="514350" lvl="2">
              <a:lnSpc>
                <a:spcPct val="120000"/>
              </a:lnSpc>
              <a:spcBef>
                <a:spcPts val="0"/>
              </a:spcBef>
              <a:spcAft>
                <a:spcPts val="600"/>
              </a:spcAft>
              <a:buFont typeface="Arial" panose="020B0604020202020204" pitchFamily="34" charset="0"/>
              <a:buChar char="•"/>
            </a:pPr>
            <a:r>
              <a:rPr lang="sk-SK" sz="2600" dirty="0">
                <a:cs typeface="Times New Roman" panose="02020603050405020304" pitchFamily="18" charset="0"/>
              </a:rPr>
              <a:t>Platba debetnými a kreditnými kartami</a:t>
            </a:r>
          </a:p>
          <a:p>
            <a:pPr marL="514350" lvl="2">
              <a:lnSpc>
                <a:spcPct val="120000"/>
              </a:lnSpc>
              <a:spcBef>
                <a:spcPts val="0"/>
              </a:spcBef>
              <a:spcAft>
                <a:spcPts val="600"/>
              </a:spcAft>
              <a:buFont typeface="Arial" panose="020B0604020202020204" pitchFamily="34" charset="0"/>
              <a:buChar char="•"/>
            </a:pPr>
            <a:r>
              <a:rPr lang="sk-SK" sz="2600" dirty="0">
                <a:cs typeface="Times New Roman" panose="02020603050405020304" pitchFamily="18" charset="0"/>
              </a:rPr>
              <a:t>Bezkontaktné platby</a:t>
            </a:r>
          </a:p>
          <a:p>
            <a:pPr marL="171450" lvl="1">
              <a:lnSpc>
                <a:spcPct val="120000"/>
              </a:lnSpc>
              <a:spcBef>
                <a:spcPts val="0"/>
              </a:spcBef>
              <a:spcAft>
                <a:spcPts val="600"/>
              </a:spcAft>
              <a:buFont typeface="Arial" panose="020B0604020202020204" pitchFamily="34" charset="0"/>
              <a:buChar char="•"/>
            </a:pPr>
            <a:endParaRPr lang="sk-SK" dirty="0">
              <a:cs typeface="Times New Roman" panose="02020603050405020304" pitchFamily="18" charset="0"/>
            </a:endParaRPr>
          </a:p>
          <a:p>
            <a:pPr marL="0" lvl="1" indent="0">
              <a:lnSpc>
                <a:spcPct val="120000"/>
              </a:lnSpc>
              <a:spcBef>
                <a:spcPts val="0"/>
              </a:spcBef>
              <a:spcAft>
                <a:spcPts val="600"/>
              </a:spcAft>
              <a:buNone/>
            </a:pPr>
            <a:r>
              <a:rPr lang="sk-SK" b="1" dirty="0" err="1">
                <a:cs typeface="Times New Roman" panose="02020603050405020304" pitchFamily="18" charset="0"/>
              </a:rPr>
              <a:t>Fun</a:t>
            </a:r>
            <a:r>
              <a:rPr lang="sk-SK" b="1" dirty="0">
                <a:cs typeface="Times New Roman" panose="02020603050405020304" pitchFamily="18" charset="0"/>
              </a:rPr>
              <a:t> </a:t>
            </a:r>
            <a:r>
              <a:rPr lang="sk-SK" b="1" dirty="0" err="1">
                <a:cs typeface="Times New Roman" panose="02020603050405020304" pitchFamily="18" charset="0"/>
              </a:rPr>
              <a:t>Fact</a:t>
            </a:r>
            <a:r>
              <a:rPr lang="sk-SK" b="1" dirty="0">
                <a:cs typeface="Times New Roman" panose="02020603050405020304" pitchFamily="18" charset="0"/>
              </a:rPr>
              <a:t>:</a:t>
            </a:r>
          </a:p>
          <a:p>
            <a:pPr marL="342900" lvl="1" indent="-342900">
              <a:lnSpc>
                <a:spcPct val="120000"/>
              </a:lnSpc>
              <a:spcBef>
                <a:spcPts val="0"/>
              </a:spcBef>
              <a:spcAft>
                <a:spcPts val="600"/>
              </a:spcAft>
            </a:pPr>
            <a:r>
              <a:rPr lang="sk-SK" dirty="0">
                <a:cs typeface="Times New Roman" panose="02020603050405020304" pitchFamily="18" charset="0"/>
              </a:rPr>
              <a:t>Priateľský bol ku svojim klientom bankomat poľskej banky PKO v Toruni, ktorý klientom počas noci vyplácal 2x viac peňazí, ako žiadali a ako im bolo odpočítané z účtu. Kamerový systém odhalil, že niektorí zákazníci sa k štedrému bankomatu vrátili behom tejto „poruchy“ hneď niekoľkokrát. Najaktívnejší boli dvaja policajti v uniforme, ktorí výber peňazí opakovali 33x </a:t>
            </a:r>
            <a:r>
              <a:rPr lang="sk-SK" dirty="0">
                <a:cs typeface="Times New Roman" panose="02020603050405020304" pitchFamily="18" charset="0"/>
                <a:sym typeface="Wingdings" panose="05000000000000000000" pitchFamily="2" charset="2"/>
              </a:rPr>
              <a:t></a:t>
            </a:r>
            <a:endParaRPr lang="sk-SK" dirty="0">
              <a:cs typeface="Times New Roman" panose="02020603050405020304" pitchFamily="18" charset="0"/>
            </a:endParaRPr>
          </a:p>
          <a:p>
            <a:pPr marL="0" lvl="1" indent="0">
              <a:lnSpc>
                <a:spcPct val="120000"/>
              </a:lnSpc>
              <a:spcBef>
                <a:spcPts val="0"/>
              </a:spcBef>
              <a:spcAft>
                <a:spcPts val="600"/>
              </a:spcAft>
              <a:buNone/>
            </a:pPr>
            <a:r>
              <a:rPr lang="sk-SK" sz="2100" dirty="0">
                <a:cs typeface="Times New Roman" panose="02020603050405020304" pitchFamily="18" charset="0"/>
              </a:rPr>
              <a:t>Zdroj: </a:t>
            </a:r>
            <a:r>
              <a:rPr lang="sk-SK" sz="2100" dirty="0">
                <a:cs typeface="Times New Roman" panose="02020603050405020304" pitchFamily="18" charset="0"/>
                <a:hlinkClick r:id="rId3"/>
              </a:rPr>
              <a:t>PKO</a:t>
            </a:r>
            <a:endParaRPr lang="sk-SK" sz="2100" dirty="0">
              <a:cs typeface="Times New Roman" panose="02020603050405020304" pitchFamily="18" charset="0"/>
            </a:endParaRPr>
          </a:p>
          <a:p>
            <a:pPr marL="342900" lvl="1" indent="0">
              <a:lnSpc>
                <a:spcPct val="120000"/>
              </a:lnSpc>
              <a:spcBef>
                <a:spcPts val="0"/>
              </a:spcBef>
              <a:spcAft>
                <a:spcPts val="600"/>
              </a:spcAft>
              <a:buNone/>
            </a:pPr>
            <a:endParaRPr lang="sk-SK" sz="2100" dirty="0">
              <a:cs typeface="Times New Roman" panose="02020603050405020304" pitchFamily="18" charset="0"/>
            </a:endParaRPr>
          </a:p>
          <a:p>
            <a:pPr marL="342900" lvl="1" indent="0">
              <a:lnSpc>
                <a:spcPct val="120000"/>
              </a:lnSpc>
              <a:spcBef>
                <a:spcPts val="0"/>
              </a:spcBef>
              <a:spcAft>
                <a:spcPts val="600"/>
              </a:spcAft>
              <a:buNone/>
            </a:pPr>
            <a:endParaRPr lang="sk-SK" sz="2100" dirty="0">
              <a:cs typeface="Times New Roman" panose="02020603050405020304" pitchFamily="18" charset="0"/>
            </a:endParaRPr>
          </a:p>
          <a:p>
            <a:pPr marL="342900" lvl="1" indent="0">
              <a:lnSpc>
                <a:spcPct val="120000"/>
              </a:lnSpc>
              <a:spcBef>
                <a:spcPts val="0"/>
              </a:spcBef>
              <a:spcAft>
                <a:spcPts val="600"/>
              </a:spcAft>
              <a:buNone/>
            </a:pPr>
            <a:endParaRPr lang="sk-SK" sz="2100" dirty="0">
              <a:cs typeface="Times New Roman" panose="02020603050405020304" pitchFamily="18" charset="0"/>
            </a:endParaRPr>
          </a:p>
          <a:p>
            <a:pPr marL="342900" lvl="1" indent="0">
              <a:lnSpc>
                <a:spcPct val="120000"/>
              </a:lnSpc>
              <a:spcBef>
                <a:spcPts val="0"/>
              </a:spcBef>
              <a:spcAft>
                <a:spcPts val="600"/>
              </a:spcAft>
              <a:buNone/>
            </a:pPr>
            <a:endParaRPr lang="sk-SK" sz="2100" dirty="0">
              <a:cs typeface="Times New Roman" panose="02020603050405020304" pitchFamily="18" charset="0"/>
            </a:endParaRPr>
          </a:p>
          <a:p>
            <a:pPr marL="342900" lvl="1" indent="0">
              <a:lnSpc>
                <a:spcPct val="120000"/>
              </a:lnSpc>
              <a:spcBef>
                <a:spcPts val="0"/>
              </a:spcBef>
              <a:spcAft>
                <a:spcPts val="600"/>
              </a:spcAft>
              <a:buNone/>
            </a:pPr>
            <a:endParaRPr lang="sk-SK" sz="2100" dirty="0">
              <a:cs typeface="Times New Roman" panose="02020603050405020304" pitchFamily="18" charset="0"/>
            </a:endParaRPr>
          </a:p>
          <a:p>
            <a:pPr marL="342900" lvl="1" indent="0">
              <a:lnSpc>
                <a:spcPct val="120000"/>
              </a:lnSpc>
              <a:spcBef>
                <a:spcPts val="0"/>
              </a:spcBef>
              <a:spcAft>
                <a:spcPts val="600"/>
              </a:spcAft>
              <a:buNone/>
            </a:pPr>
            <a:endParaRPr lang="sk-SK" sz="2100" dirty="0">
              <a:cs typeface="Times New Roman" panose="02020603050405020304" pitchFamily="18" charset="0"/>
            </a:endParaRPr>
          </a:p>
          <a:p>
            <a:pPr marL="342900" lvl="1" indent="0">
              <a:lnSpc>
                <a:spcPct val="120000"/>
              </a:lnSpc>
              <a:spcBef>
                <a:spcPts val="0"/>
              </a:spcBef>
              <a:spcAft>
                <a:spcPts val="600"/>
              </a:spcAft>
              <a:buNone/>
            </a:pPr>
            <a:endParaRPr lang="sk-SK" sz="2100" dirty="0">
              <a:cs typeface="Times New Roman" panose="02020603050405020304" pitchFamily="18" charset="0"/>
            </a:endParaRPr>
          </a:p>
          <a:p>
            <a:pPr>
              <a:lnSpc>
                <a:spcPct val="120000"/>
              </a:lnSpc>
            </a:pPr>
            <a:endParaRPr lang="sk-SK" dirty="0"/>
          </a:p>
        </p:txBody>
      </p:sp>
      <p:sp>
        <p:nvSpPr>
          <p:cNvPr id="5" name="Zástupný objekt pre číslo snímky 4"/>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14</a:t>
            </a:fld>
            <a:endParaRPr lang="sk-SK"/>
          </a:p>
        </p:txBody>
      </p:sp>
    </p:spTree>
    <p:extLst>
      <p:ext uri="{BB962C8B-B14F-4D97-AF65-F5344CB8AC3E}">
        <p14:creationId xmlns:p14="http://schemas.microsoft.com/office/powerpoint/2010/main" val="2687016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62100" y="1052736"/>
            <a:ext cx="9791700" cy="1325563"/>
          </a:xfrm>
        </p:spPr>
        <p:txBody>
          <a:bodyPr>
            <a:normAutofit/>
          </a:bodyPr>
          <a:lstStyle/>
          <a:p>
            <a:pPr algn="l"/>
            <a:r>
              <a:rPr lang="sk-SK" sz="4000" dirty="0" err="1"/>
              <a:t>FinTech</a:t>
            </a:r>
            <a:r>
              <a:rPr lang="sk-SK" sz="4000" dirty="0"/>
              <a:t> (2)</a:t>
            </a:r>
          </a:p>
        </p:txBody>
      </p:sp>
      <p:sp>
        <p:nvSpPr>
          <p:cNvPr id="7" name="Zástupný objekt pre obsah 2"/>
          <p:cNvSpPr>
            <a:spLocks noGrp="1"/>
          </p:cNvSpPr>
          <p:nvPr>
            <p:ph idx="1"/>
          </p:nvPr>
        </p:nvSpPr>
        <p:spPr>
          <a:xfrm>
            <a:off x="1562100" y="2085437"/>
            <a:ext cx="9574460" cy="4636037"/>
          </a:xfrm>
        </p:spPr>
        <p:txBody>
          <a:bodyPr>
            <a:normAutofit fontScale="55000" lnSpcReduction="20000"/>
          </a:bodyPr>
          <a:lstStyle/>
          <a:p>
            <a:pPr marL="171450" lvl="1">
              <a:lnSpc>
                <a:spcPct val="120000"/>
              </a:lnSpc>
              <a:spcBef>
                <a:spcPts val="0"/>
              </a:spcBef>
              <a:spcAft>
                <a:spcPts val="600"/>
              </a:spcAft>
              <a:buFont typeface="Arial" panose="020B0604020202020204" pitchFamily="34" charset="0"/>
              <a:buChar char="•"/>
            </a:pPr>
            <a:r>
              <a:rPr lang="en-US" sz="2900" dirty="0">
                <a:cs typeface="Times New Roman" panose="02020603050405020304" pitchFamily="18" charset="0"/>
              </a:rPr>
              <a:t>Cash and non-cash payments</a:t>
            </a:r>
          </a:p>
          <a:p>
            <a:pPr marL="514350" lvl="2">
              <a:lnSpc>
                <a:spcPct val="120000"/>
              </a:lnSpc>
              <a:spcBef>
                <a:spcPts val="0"/>
              </a:spcBef>
              <a:spcAft>
                <a:spcPts val="600"/>
              </a:spcAft>
              <a:buFont typeface="Arial" panose="020B0604020202020204" pitchFamily="34" charset="0"/>
              <a:buChar char="•"/>
            </a:pPr>
            <a:r>
              <a:rPr lang="en-US" sz="2900" dirty="0">
                <a:cs typeface="Times New Roman" panose="02020603050405020304" pitchFamily="18" charset="0"/>
              </a:rPr>
              <a:t>The prerequisite for their implementation is to have a certain type of account</a:t>
            </a:r>
          </a:p>
          <a:p>
            <a:pPr marL="514350" lvl="2">
              <a:lnSpc>
                <a:spcPct val="120000"/>
              </a:lnSpc>
              <a:spcBef>
                <a:spcPts val="0"/>
              </a:spcBef>
              <a:spcAft>
                <a:spcPts val="600"/>
              </a:spcAft>
              <a:buFont typeface="Arial" panose="020B0604020202020204" pitchFamily="34" charset="0"/>
              <a:buChar char="•"/>
            </a:pPr>
            <a:r>
              <a:rPr lang="en-US" sz="2900" dirty="0">
                <a:cs typeface="Times New Roman" panose="02020603050405020304" pitchFamily="18" charset="0"/>
              </a:rPr>
              <a:t>Cash deposit/withdrawal</a:t>
            </a:r>
          </a:p>
          <a:p>
            <a:pPr marL="514350" lvl="2">
              <a:lnSpc>
                <a:spcPct val="120000"/>
              </a:lnSpc>
              <a:spcBef>
                <a:spcPts val="0"/>
              </a:spcBef>
              <a:spcAft>
                <a:spcPts val="600"/>
              </a:spcAft>
              <a:buFont typeface="Arial" panose="020B0604020202020204" pitchFamily="34" charset="0"/>
              <a:buChar char="•"/>
            </a:pPr>
            <a:r>
              <a:rPr lang="en-US" sz="2900" dirty="0">
                <a:cs typeface="Times New Roman" panose="02020603050405020304" pitchFamily="18" charset="0"/>
              </a:rPr>
              <a:t>Transfer order</a:t>
            </a:r>
          </a:p>
          <a:p>
            <a:pPr marL="514350" lvl="2">
              <a:lnSpc>
                <a:spcPct val="120000"/>
              </a:lnSpc>
              <a:spcBef>
                <a:spcPts val="0"/>
              </a:spcBef>
              <a:spcAft>
                <a:spcPts val="600"/>
              </a:spcAft>
              <a:buFont typeface="Arial" panose="020B0604020202020204" pitchFamily="34" charset="0"/>
              <a:buChar char="•"/>
            </a:pPr>
            <a:r>
              <a:rPr lang="en-US" sz="2900" dirty="0">
                <a:cs typeface="Times New Roman" panose="02020603050405020304" pitchFamily="18" charset="0"/>
              </a:rPr>
              <a:t>Direct debit</a:t>
            </a:r>
          </a:p>
          <a:p>
            <a:pPr marL="514350" lvl="2">
              <a:lnSpc>
                <a:spcPct val="120000"/>
              </a:lnSpc>
              <a:spcBef>
                <a:spcPts val="0"/>
              </a:spcBef>
              <a:spcAft>
                <a:spcPts val="600"/>
              </a:spcAft>
              <a:buFont typeface="Arial" panose="020B0604020202020204" pitchFamily="34" charset="0"/>
              <a:buChar char="•"/>
            </a:pPr>
            <a:r>
              <a:rPr lang="en-US" sz="2900" dirty="0">
                <a:cs typeface="Times New Roman" panose="02020603050405020304" pitchFamily="18" charset="0"/>
              </a:rPr>
              <a:t>SIPO</a:t>
            </a:r>
          </a:p>
          <a:p>
            <a:pPr marL="514350" lvl="2">
              <a:lnSpc>
                <a:spcPct val="120000"/>
              </a:lnSpc>
              <a:spcBef>
                <a:spcPts val="0"/>
              </a:spcBef>
              <a:spcAft>
                <a:spcPts val="600"/>
              </a:spcAft>
              <a:buFont typeface="Arial" panose="020B0604020202020204" pitchFamily="34" charset="0"/>
              <a:buChar char="•"/>
            </a:pPr>
            <a:r>
              <a:rPr lang="en-US" sz="2900" dirty="0">
                <a:cs typeface="Times New Roman" panose="02020603050405020304" pitchFamily="18" charset="0"/>
              </a:rPr>
              <a:t>Payment by debit and credit cards</a:t>
            </a:r>
          </a:p>
          <a:p>
            <a:pPr marL="514350" lvl="2">
              <a:lnSpc>
                <a:spcPct val="120000"/>
              </a:lnSpc>
              <a:spcBef>
                <a:spcPts val="0"/>
              </a:spcBef>
              <a:spcAft>
                <a:spcPts val="600"/>
              </a:spcAft>
              <a:buFont typeface="Arial" panose="020B0604020202020204" pitchFamily="34" charset="0"/>
              <a:buChar char="•"/>
            </a:pPr>
            <a:r>
              <a:rPr lang="en-US" sz="2900" dirty="0">
                <a:cs typeface="Times New Roman" panose="02020603050405020304" pitchFamily="18" charset="0"/>
              </a:rPr>
              <a:t>Contactless payments</a:t>
            </a:r>
          </a:p>
          <a:p>
            <a:pPr marL="171450" lvl="1">
              <a:lnSpc>
                <a:spcPct val="120000"/>
              </a:lnSpc>
              <a:spcBef>
                <a:spcPts val="0"/>
              </a:spcBef>
              <a:spcAft>
                <a:spcPts val="600"/>
              </a:spcAft>
              <a:buFont typeface="Arial" panose="020B0604020202020204" pitchFamily="34" charset="0"/>
              <a:buChar char="•"/>
            </a:pPr>
            <a:endParaRPr lang="en-US" dirty="0">
              <a:cs typeface="Times New Roman" panose="02020603050405020304" pitchFamily="18" charset="0"/>
            </a:endParaRPr>
          </a:p>
          <a:p>
            <a:pPr marL="0" lvl="1" indent="0">
              <a:lnSpc>
                <a:spcPct val="120000"/>
              </a:lnSpc>
              <a:spcBef>
                <a:spcPts val="0"/>
              </a:spcBef>
              <a:spcAft>
                <a:spcPts val="600"/>
              </a:spcAft>
              <a:buNone/>
            </a:pPr>
            <a:r>
              <a:rPr lang="en-US" b="1" dirty="0">
                <a:cs typeface="Times New Roman" panose="02020603050405020304" pitchFamily="18" charset="0"/>
              </a:rPr>
              <a:t>Fun Fact:</a:t>
            </a:r>
          </a:p>
          <a:p>
            <a:pPr marL="342900" lvl="1" indent="-342900">
              <a:lnSpc>
                <a:spcPct val="120000"/>
              </a:lnSpc>
              <a:spcBef>
                <a:spcPts val="0"/>
              </a:spcBef>
              <a:spcAft>
                <a:spcPts val="600"/>
              </a:spcAft>
            </a:pPr>
            <a:r>
              <a:rPr lang="en-US" sz="2700" dirty="0">
                <a:cs typeface="Times New Roman" panose="02020603050405020304" pitchFamily="18" charset="0"/>
              </a:rPr>
              <a:t>The ATM of the Polish bank PKO in </a:t>
            </a:r>
            <a:r>
              <a:rPr lang="en-US" sz="2700" dirty="0" err="1">
                <a:cs typeface="Times New Roman" panose="02020603050405020304" pitchFamily="18" charset="0"/>
              </a:rPr>
              <a:t>Toruń</a:t>
            </a:r>
            <a:r>
              <a:rPr lang="en-US" sz="2700" dirty="0">
                <a:cs typeface="Times New Roman" panose="02020603050405020304" pitchFamily="18" charset="0"/>
              </a:rPr>
              <a:t> was friendly to its clients, and during the night it paid clients twice as much money as they requested and as was deducted from their account. The camera system revealed that some customers returned to the generous ATM several times during this "outage". The most active were two policemen in uniform, who repeated the withdrawal of money 33 times </a:t>
            </a:r>
            <a:r>
              <a:rPr lang="sk-SK" sz="2700" dirty="0">
                <a:cs typeface="Times New Roman" panose="02020603050405020304" pitchFamily="18" charset="0"/>
                <a:sym typeface="Wingdings" panose="05000000000000000000" pitchFamily="2" charset="2"/>
              </a:rPr>
              <a:t></a:t>
            </a:r>
            <a:endParaRPr lang="sk-SK" sz="2700" dirty="0">
              <a:cs typeface="Times New Roman" panose="02020603050405020304" pitchFamily="18" charset="0"/>
            </a:endParaRPr>
          </a:p>
          <a:p>
            <a:pPr marL="0" lvl="1" indent="0">
              <a:lnSpc>
                <a:spcPct val="120000"/>
              </a:lnSpc>
              <a:spcBef>
                <a:spcPts val="0"/>
              </a:spcBef>
              <a:spcAft>
                <a:spcPts val="600"/>
              </a:spcAft>
              <a:buNone/>
            </a:pPr>
            <a:r>
              <a:rPr lang="en-US" dirty="0">
                <a:cs typeface="Times New Roman" panose="02020603050405020304" pitchFamily="18" charset="0"/>
              </a:rPr>
              <a:t>Source</a:t>
            </a:r>
            <a:r>
              <a:rPr lang="sk-SK" dirty="0">
                <a:cs typeface="Times New Roman" panose="02020603050405020304" pitchFamily="18" charset="0"/>
              </a:rPr>
              <a:t>: </a:t>
            </a:r>
            <a:r>
              <a:rPr lang="sk-SK" dirty="0">
                <a:cs typeface="Times New Roman" panose="02020603050405020304" pitchFamily="18" charset="0"/>
                <a:hlinkClick r:id="rId3"/>
              </a:rPr>
              <a:t>PKO</a:t>
            </a:r>
            <a:endParaRPr lang="sk-SK" dirty="0">
              <a:cs typeface="Times New Roman" panose="02020603050405020304" pitchFamily="18" charset="0"/>
            </a:endParaRPr>
          </a:p>
          <a:p>
            <a:pPr marL="342900" lvl="1" indent="0">
              <a:lnSpc>
                <a:spcPct val="120000"/>
              </a:lnSpc>
              <a:spcBef>
                <a:spcPts val="0"/>
              </a:spcBef>
              <a:spcAft>
                <a:spcPts val="600"/>
              </a:spcAft>
              <a:buNone/>
            </a:pPr>
            <a:endParaRPr lang="sk-SK" sz="2100" dirty="0">
              <a:cs typeface="Times New Roman" panose="02020603050405020304" pitchFamily="18" charset="0"/>
            </a:endParaRPr>
          </a:p>
          <a:p>
            <a:pPr marL="342900" lvl="1" indent="0">
              <a:lnSpc>
                <a:spcPct val="120000"/>
              </a:lnSpc>
              <a:spcBef>
                <a:spcPts val="0"/>
              </a:spcBef>
              <a:spcAft>
                <a:spcPts val="600"/>
              </a:spcAft>
              <a:buNone/>
            </a:pPr>
            <a:endParaRPr lang="sk-SK" sz="2100" dirty="0">
              <a:cs typeface="Times New Roman" panose="02020603050405020304" pitchFamily="18" charset="0"/>
            </a:endParaRPr>
          </a:p>
          <a:p>
            <a:pPr marL="342900" lvl="1" indent="0">
              <a:lnSpc>
                <a:spcPct val="120000"/>
              </a:lnSpc>
              <a:spcBef>
                <a:spcPts val="0"/>
              </a:spcBef>
              <a:spcAft>
                <a:spcPts val="600"/>
              </a:spcAft>
              <a:buNone/>
            </a:pPr>
            <a:endParaRPr lang="sk-SK" sz="2100" dirty="0">
              <a:cs typeface="Times New Roman" panose="02020603050405020304" pitchFamily="18" charset="0"/>
            </a:endParaRPr>
          </a:p>
          <a:p>
            <a:pPr marL="342900" lvl="1" indent="0">
              <a:lnSpc>
                <a:spcPct val="120000"/>
              </a:lnSpc>
              <a:spcBef>
                <a:spcPts val="0"/>
              </a:spcBef>
              <a:spcAft>
                <a:spcPts val="600"/>
              </a:spcAft>
              <a:buNone/>
            </a:pPr>
            <a:endParaRPr lang="sk-SK" sz="2100" dirty="0">
              <a:cs typeface="Times New Roman" panose="02020603050405020304" pitchFamily="18" charset="0"/>
            </a:endParaRPr>
          </a:p>
          <a:p>
            <a:pPr marL="342900" lvl="1" indent="0">
              <a:lnSpc>
                <a:spcPct val="120000"/>
              </a:lnSpc>
              <a:spcBef>
                <a:spcPts val="0"/>
              </a:spcBef>
              <a:spcAft>
                <a:spcPts val="600"/>
              </a:spcAft>
              <a:buNone/>
            </a:pPr>
            <a:endParaRPr lang="sk-SK" sz="2100" dirty="0">
              <a:cs typeface="Times New Roman" panose="02020603050405020304" pitchFamily="18" charset="0"/>
            </a:endParaRPr>
          </a:p>
          <a:p>
            <a:pPr marL="342900" lvl="1" indent="0">
              <a:lnSpc>
                <a:spcPct val="120000"/>
              </a:lnSpc>
              <a:spcBef>
                <a:spcPts val="0"/>
              </a:spcBef>
              <a:spcAft>
                <a:spcPts val="600"/>
              </a:spcAft>
              <a:buNone/>
            </a:pPr>
            <a:endParaRPr lang="sk-SK" sz="2100" dirty="0">
              <a:cs typeface="Times New Roman" panose="02020603050405020304" pitchFamily="18" charset="0"/>
            </a:endParaRPr>
          </a:p>
          <a:p>
            <a:pPr marL="342900" lvl="1" indent="0">
              <a:lnSpc>
                <a:spcPct val="120000"/>
              </a:lnSpc>
              <a:spcBef>
                <a:spcPts val="0"/>
              </a:spcBef>
              <a:spcAft>
                <a:spcPts val="600"/>
              </a:spcAft>
              <a:buNone/>
            </a:pPr>
            <a:endParaRPr lang="sk-SK" sz="2100" dirty="0">
              <a:cs typeface="Times New Roman" panose="02020603050405020304" pitchFamily="18" charset="0"/>
            </a:endParaRPr>
          </a:p>
          <a:p>
            <a:pPr>
              <a:lnSpc>
                <a:spcPct val="120000"/>
              </a:lnSpc>
            </a:pPr>
            <a:endParaRPr lang="sk-SK" dirty="0"/>
          </a:p>
        </p:txBody>
      </p:sp>
      <p:sp>
        <p:nvSpPr>
          <p:cNvPr id="5" name="Zástupný objekt pre číslo snímky 4"/>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15</a:t>
            </a:fld>
            <a:endParaRPr lang="sk-SK"/>
          </a:p>
        </p:txBody>
      </p:sp>
    </p:spTree>
    <p:extLst>
      <p:ext uri="{BB962C8B-B14F-4D97-AF65-F5344CB8AC3E}">
        <p14:creationId xmlns:p14="http://schemas.microsoft.com/office/powerpoint/2010/main" val="3445128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62236" y="335720"/>
            <a:ext cx="10515600" cy="1325563"/>
          </a:xfrm>
        </p:spPr>
        <p:txBody>
          <a:bodyPr/>
          <a:lstStyle/>
          <a:p>
            <a:r>
              <a:rPr lang="sk-SK" sz="4000" dirty="0" err="1"/>
              <a:t>FinTech</a:t>
            </a:r>
            <a:r>
              <a:rPr lang="sk-SK" dirty="0"/>
              <a:t> (3)</a:t>
            </a:r>
          </a:p>
        </p:txBody>
      </p:sp>
      <p:sp>
        <p:nvSpPr>
          <p:cNvPr id="7" name="Zástupný objekt pre obsah 2"/>
          <p:cNvSpPr>
            <a:spLocks noGrp="1"/>
          </p:cNvSpPr>
          <p:nvPr>
            <p:ph idx="1"/>
          </p:nvPr>
        </p:nvSpPr>
        <p:spPr>
          <a:xfrm>
            <a:off x="2152650" y="1825625"/>
            <a:ext cx="7886700" cy="4351338"/>
          </a:xfrm>
        </p:spPr>
        <p:txBody>
          <a:bodyPr>
            <a:normAutofit/>
          </a:bodyPr>
          <a:lstStyle/>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algn="just"/>
            <a:endParaRPr lang="sk-SK" dirty="0"/>
          </a:p>
        </p:txBody>
      </p:sp>
      <p:sp>
        <p:nvSpPr>
          <p:cNvPr id="5" name="Zástupný objekt pre číslo snímky 4"/>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16</a:t>
            </a:fld>
            <a:endParaRPr lang="sk-SK"/>
          </a:p>
        </p:txBody>
      </p:sp>
      <p:sp>
        <p:nvSpPr>
          <p:cNvPr id="6" name="BlokTextu 5"/>
          <p:cNvSpPr txBox="1"/>
          <p:nvPr/>
        </p:nvSpPr>
        <p:spPr>
          <a:xfrm>
            <a:off x="9318630" y="5530523"/>
            <a:ext cx="1441440" cy="646331"/>
          </a:xfrm>
          <a:prstGeom prst="rect">
            <a:avLst/>
          </a:prstGeom>
          <a:noFill/>
        </p:spPr>
        <p:txBody>
          <a:bodyPr wrap="square" rtlCol="0">
            <a:spAutoFit/>
          </a:bodyPr>
          <a:lstStyle/>
          <a:p>
            <a:r>
              <a:rPr lang="sk-SK" sz="900" dirty="0">
                <a:latin typeface="Arial" panose="020B0604020202020204" pitchFamily="34" charset="0"/>
                <a:cs typeface="Arial" panose="020B0604020202020204" pitchFamily="34" charset="0"/>
              </a:rPr>
              <a:t>Zdroj:</a:t>
            </a:r>
          </a:p>
          <a:p>
            <a:r>
              <a:rPr lang="sk-SK" sz="900" dirty="0">
                <a:latin typeface="Arial" panose="020B0604020202020204" pitchFamily="34" charset="0"/>
                <a:cs typeface="Arial" panose="020B0604020202020204" pitchFamily="34" charset="0"/>
                <a:hlinkClick r:id="rId3"/>
              </a:rPr>
              <a:t>Sanjiv R. Das (2019)</a:t>
            </a:r>
            <a:endParaRPr lang="sk-SK" sz="900" dirty="0">
              <a:latin typeface="Arial" panose="020B0604020202020204" pitchFamily="34" charset="0"/>
              <a:cs typeface="Arial" panose="020B0604020202020204" pitchFamily="34" charset="0"/>
            </a:endParaRPr>
          </a:p>
          <a:p>
            <a:r>
              <a:rPr lang="sk-SK" sz="900" dirty="0">
                <a:latin typeface="Arial" panose="020B0604020202020204" pitchFamily="34" charset="0"/>
                <a:cs typeface="Arial" panose="020B0604020202020204" pitchFamily="34" charset="0"/>
              </a:rPr>
              <a:t>+</a:t>
            </a:r>
          </a:p>
          <a:p>
            <a:r>
              <a:rPr lang="sk-SK" sz="900" dirty="0">
                <a:latin typeface="Arial" panose="020B0604020202020204" pitchFamily="34" charset="0"/>
                <a:cs typeface="Arial" panose="020B0604020202020204" pitchFamily="34" charset="0"/>
                <a:hlinkClick r:id="rId4"/>
              </a:rPr>
              <a:t>Map of </a:t>
            </a:r>
            <a:r>
              <a:rPr lang="sk-SK" sz="900" dirty="0" err="1">
                <a:latin typeface="Arial" panose="020B0604020202020204" pitchFamily="34" charset="0"/>
                <a:cs typeface="Arial" panose="020B0604020202020204" pitchFamily="34" charset="0"/>
                <a:hlinkClick r:id="rId4"/>
              </a:rPr>
              <a:t>advisors</a:t>
            </a:r>
            <a:endParaRPr lang="sk-SK" sz="900" dirty="0">
              <a:latin typeface="Arial" panose="020B0604020202020204" pitchFamily="34" charset="0"/>
              <a:cs typeface="Arial" panose="020B0604020202020204" pitchFamily="34" charset="0"/>
            </a:endParaRPr>
          </a:p>
        </p:txBody>
      </p:sp>
      <p:pic>
        <p:nvPicPr>
          <p:cNvPr id="8" name="Zástupný objekt pre obsah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4758" y="1476375"/>
            <a:ext cx="6309784" cy="4732338"/>
          </a:xfrm>
          <a:prstGeom prst="rect">
            <a:avLst/>
          </a:prstGeom>
        </p:spPr>
      </p:pic>
      <p:sp>
        <p:nvSpPr>
          <p:cNvPr id="9" name="BlokTextu 8"/>
          <p:cNvSpPr txBox="1"/>
          <p:nvPr/>
        </p:nvSpPr>
        <p:spPr>
          <a:xfrm>
            <a:off x="6606763" y="1964286"/>
            <a:ext cx="2297549" cy="369332"/>
          </a:xfrm>
          <a:prstGeom prst="rect">
            <a:avLst/>
          </a:prstGeom>
          <a:solidFill>
            <a:srgbClr val="5F5F5F"/>
          </a:solidFill>
          <a:ln>
            <a:noFill/>
          </a:ln>
        </p:spPr>
        <p:txBody>
          <a:bodyPr wrap="square" rtlCol="0">
            <a:spAutoFit/>
          </a:bodyPr>
          <a:lstStyle/>
          <a:p>
            <a:endParaRPr lang="sk-SK" dirty="0"/>
          </a:p>
        </p:txBody>
      </p:sp>
      <p:sp>
        <p:nvSpPr>
          <p:cNvPr id="10" name="BlokTextu 9"/>
          <p:cNvSpPr txBox="1"/>
          <p:nvPr/>
        </p:nvSpPr>
        <p:spPr>
          <a:xfrm>
            <a:off x="3503712" y="1988840"/>
            <a:ext cx="2088232" cy="369332"/>
          </a:xfrm>
          <a:prstGeom prst="rect">
            <a:avLst/>
          </a:prstGeom>
          <a:solidFill>
            <a:srgbClr val="5F5F5F"/>
          </a:solidFill>
          <a:ln>
            <a:noFill/>
          </a:ln>
        </p:spPr>
        <p:txBody>
          <a:bodyPr wrap="square" rtlCol="0">
            <a:spAutoFit/>
          </a:bodyPr>
          <a:lstStyle/>
          <a:p>
            <a:endParaRPr lang="sk-SK" dirty="0"/>
          </a:p>
        </p:txBody>
      </p:sp>
      <p:sp>
        <p:nvSpPr>
          <p:cNvPr id="11" name="BlokTextu 10"/>
          <p:cNvSpPr txBox="1"/>
          <p:nvPr/>
        </p:nvSpPr>
        <p:spPr>
          <a:xfrm>
            <a:off x="5375920" y="3543554"/>
            <a:ext cx="2088232" cy="369332"/>
          </a:xfrm>
          <a:prstGeom prst="rect">
            <a:avLst/>
          </a:prstGeom>
          <a:solidFill>
            <a:srgbClr val="5F5F5F"/>
          </a:solidFill>
          <a:ln>
            <a:noFill/>
          </a:ln>
        </p:spPr>
        <p:txBody>
          <a:bodyPr wrap="square" rtlCol="0">
            <a:spAutoFit/>
          </a:bodyPr>
          <a:lstStyle/>
          <a:p>
            <a:endParaRPr lang="sk-SK" dirty="0"/>
          </a:p>
        </p:txBody>
      </p:sp>
      <p:sp>
        <p:nvSpPr>
          <p:cNvPr id="12" name="BlokTextu 11"/>
          <p:cNvSpPr txBox="1"/>
          <p:nvPr/>
        </p:nvSpPr>
        <p:spPr>
          <a:xfrm>
            <a:off x="2999656" y="4797152"/>
            <a:ext cx="2161078" cy="369332"/>
          </a:xfrm>
          <a:prstGeom prst="rect">
            <a:avLst/>
          </a:prstGeom>
          <a:solidFill>
            <a:srgbClr val="5F5F5F"/>
          </a:solidFill>
          <a:ln>
            <a:noFill/>
          </a:ln>
        </p:spPr>
        <p:txBody>
          <a:bodyPr wrap="square" rtlCol="0">
            <a:spAutoFit/>
          </a:bodyPr>
          <a:lstStyle/>
          <a:p>
            <a:endParaRPr lang="sk-SK" dirty="0"/>
          </a:p>
        </p:txBody>
      </p:sp>
      <p:sp>
        <p:nvSpPr>
          <p:cNvPr id="13" name="BlokTextu 12"/>
          <p:cNvSpPr txBox="1"/>
          <p:nvPr/>
        </p:nvSpPr>
        <p:spPr>
          <a:xfrm>
            <a:off x="6996661" y="4797152"/>
            <a:ext cx="2161078" cy="369332"/>
          </a:xfrm>
          <a:prstGeom prst="rect">
            <a:avLst/>
          </a:prstGeom>
          <a:solidFill>
            <a:srgbClr val="5F5F5F"/>
          </a:solidFill>
          <a:ln>
            <a:noFill/>
          </a:ln>
        </p:spPr>
        <p:txBody>
          <a:bodyPr wrap="square" rtlCol="0">
            <a:spAutoFit/>
          </a:bodyPr>
          <a:lstStyle/>
          <a:p>
            <a:endParaRPr lang="sk-SK" dirty="0"/>
          </a:p>
        </p:txBody>
      </p:sp>
      <p:sp>
        <p:nvSpPr>
          <p:cNvPr id="14" name="BlokTextu 13"/>
          <p:cNvSpPr txBox="1"/>
          <p:nvPr/>
        </p:nvSpPr>
        <p:spPr>
          <a:xfrm>
            <a:off x="5225632" y="4938156"/>
            <a:ext cx="1566824" cy="369332"/>
          </a:xfrm>
          <a:prstGeom prst="rect">
            <a:avLst/>
          </a:prstGeom>
          <a:solidFill>
            <a:srgbClr val="5F5F5F"/>
          </a:solidFill>
          <a:ln>
            <a:noFill/>
          </a:ln>
        </p:spPr>
        <p:txBody>
          <a:bodyPr wrap="square" rtlCol="0">
            <a:spAutoFit/>
          </a:bodyPr>
          <a:lstStyle/>
          <a:p>
            <a:endParaRPr lang="sk-SK" dirty="0"/>
          </a:p>
        </p:txBody>
      </p:sp>
    </p:spTree>
    <p:extLst>
      <p:ext uri="{BB962C8B-B14F-4D97-AF65-F5344CB8AC3E}">
        <p14:creationId xmlns:p14="http://schemas.microsoft.com/office/powerpoint/2010/main" val="3239952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27448" y="325437"/>
            <a:ext cx="10515600" cy="1325563"/>
          </a:xfrm>
        </p:spPr>
        <p:txBody>
          <a:bodyPr>
            <a:normAutofit/>
          </a:bodyPr>
          <a:lstStyle/>
          <a:p>
            <a:r>
              <a:rPr lang="sk-SK" sz="4000" dirty="0" err="1"/>
              <a:t>FinTech</a:t>
            </a:r>
            <a:r>
              <a:rPr lang="sk-SK" sz="4000" dirty="0"/>
              <a:t> (4)</a:t>
            </a:r>
          </a:p>
        </p:txBody>
      </p:sp>
      <p:sp>
        <p:nvSpPr>
          <p:cNvPr id="7" name="Zástupný objekt pre obsah 2"/>
          <p:cNvSpPr>
            <a:spLocks noGrp="1"/>
          </p:cNvSpPr>
          <p:nvPr>
            <p:ph idx="1"/>
          </p:nvPr>
        </p:nvSpPr>
        <p:spPr>
          <a:xfrm>
            <a:off x="2152650" y="1825625"/>
            <a:ext cx="7886700" cy="4351338"/>
          </a:xfrm>
        </p:spPr>
        <p:txBody>
          <a:bodyPr>
            <a:normAutofit/>
          </a:bodyPr>
          <a:lstStyle/>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algn="just"/>
            <a:endParaRPr lang="sk-SK" dirty="0"/>
          </a:p>
        </p:txBody>
      </p:sp>
      <p:sp>
        <p:nvSpPr>
          <p:cNvPr id="5" name="Zástupný objekt pre číslo snímky 4"/>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17</a:t>
            </a:fld>
            <a:endParaRPr lang="sk-SK"/>
          </a:p>
        </p:txBody>
      </p:sp>
      <p:sp>
        <p:nvSpPr>
          <p:cNvPr id="6" name="BlokTextu 5"/>
          <p:cNvSpPr txBox="1"/>
          <p:nvPr/>
        </p:nvSpPr>
        <p:spPr>
          <a:xfrm>
            <a:off x="9267924" y="5530632"/>
            <a:ext cx="2096557" cy="646331"/>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Source</a:t>
            </a:r>
            <a:r>
              <a:rPr lang="sk-SK" sz="900" dirty="0">
                <a:latin typeface="Arial" panose="020B0604020202020204" pitchFamily="34" charset="0"/>
                <a:cs typeface="Arial" panose="020B0604020202020204" pitchFamily="34" charset="0"/>
              </a:rPr>
              <a:t>:</a:t>
            </a:r>
          </a:p>
          <a:p>
            <a:r>
              <a:rPr lang="sk-SK" sz="900" dirty="0">
                <a:latin typeface="Arial" panose="020B0604020202020204" pitchFamily="34" charset="0"/>
                <a:cs typeface="Arial" panose="020B0604020202020204" pitchFamily="34" charset="0"/>
                <a:hlinkClick r:id="rId3"/>
              </a:rPr>
              <a:t>Sanjiv R. Das (2019)</a:t>
            </a:r>
            <a:endParaRPr lang="sk-SK" sz="900" dirty="0">
              <a:latin typeface="Arial" panose="020B0604020202020204" pitchFamily="34" charset="0"/>
              <a:cs typeface="Arial" panose="020B0604020202020204" pitchFamily="34" charset="0"/>
            </a:endParaRPr>
          </a:p>
          <a:p>
            <a:r>
              <a:rPr lang="sk-SK" sz="900" dirty="0">
                <a:latin typeface="Arial" panose="020B0604020202020204" pitchFamily="34" charset="0"/>
                <a:cs typeface="Arial" panose="020B0604020202020204" pitchFamily="34" charset="0"/>
              </a:rPr>
              <a:t>+</a:t>
            </a:r>
          </a:p>
          <a:p>
            <a:r>
              <a:rPr lang="sk-SK" sz="900" dirty="0">
                <a:latin typeface="Arial" panose="020B0604020202020204" pitchFamily="34" charset="0"/>
                <a:cs typeface="Arial" panose="020B0604020202020204" pitchFamily="34" charset="0"/>
                <a:hlinkClick r:id="rId4"/>
              </a:rPr>
              <a:t>Map of </a:t>
            </a:r>
            <a:r>
              <a:rPr lang="sk-SK" sz="900" dirty="0" err="1">
                <a:latin typeface="Arial" panose="020B0604020202020204" pitchFamily="34" charset="0"/>
                <a:cs typeface="Arial" panose="020B0604020202020204" pitchFamily="34" charset="0"/>
                <a:hlinkClick r:id="rId4"/>
              </a:rPr>
              <a:t>advisors</a:t>
            </a:r>
            <a:endParaRPr lang="sk-SK" sz="900" dirty="0">
              <a:latin typeface="Arial" panose="020B0604020202020204" pitchFamily="34" charset="0"/>
              <a:cs typeface="Arial" panose="020B0604020202020204" pitchFamily="34" charset="0"/>
            </a:endParaRPr>
          </a:p>
        </p:txBody>
      </p:sp>
      <p:pic>
        <p:nvPicPr>
          <p:cNvPr id="8" name="Zástupný objekt pre obsah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4758" y="1476375"/>
            <a:ext cx="6309784" cy="4732338"/>
          </a:xfrm>
          <a:prstGeom prst="rect">
            <a:avLst/>
          </a:prstGeom>
        </p:spPr>
      </p:pic>
    </p:spTree>
    <p:extLst>
      <p:ext uri="{BB962C8B-B14F-4D97-AF65-F5344CB8AC3E}">
        <p14:creationId xmlns:p14="http://schemas.microsoft.com/office/powerpoint/2010/main" val="4243283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0295"/>
            <a:ext cx="10515600" cy="1325563"/>
          </a:xfrm>
        </p:spPr>
        <p:txBody>
          <a:bodyPr>
            <a:normAutofit/>
          </a:bodyPr>
          <a:lstStyle/>
          <a:p>
            <a:r>
              <a:rPr lang="sk-SK" sz="4000" dirty="0" err="1"/>
              <a:t>FinTech</a:t>
            </a:r>
            <a:r>
              <a:rPr lang="sk-SK" sz="4000" dirty="0"/>
              <a:t> (5)</a:t>
            </a:r>
          </a:p>
        </p:txBody>
      </p:sp>
      <p:sp>
        <p:nvSpPr>
          <p:cNvPr id="7" name="Zástupný objekt pre obsah 2"/>
          <p:cNvSpPr>
            <a:spLocks noGrp="1"/>
          </p:cNvSpPr>
          <p:nvPr>
            <p:ph idx="1"/>
          </p:nvPr>
        </p:nvSpPr>
        <p:spPr>
          <a:xfrm>
            <a:off x="2152650" y="1825625"/>
            <a:ext cx="7886700" cy="4351338"/>
          </a:xfrm>
        </p:spPr>
        <p:txBody>
          <a:bodyPr>
            <a:normAutofit/>
          </a:bodyPr>
          <a:lstStyle/>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algn="just"/>
            <a:endParaRPr lang="sk-SK" dirty="0"/>
          </a:p>
        </p:txBody>
      </p:sp>
      <p:sp>
        <p:nvSpPr>
          <p:cNvPr id="5" name="Zástupný objekt pre číslo snímky 4"/>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18</a:t>
            </a:fld>
            <a:endParaRPr lang="sk-SK"/>
          </a:p>
        </p:txBody>
      </p:sp>
      <p:pic>
        <p:nvPicPr>
          <p:cNvPr id="9" name="Obrázok 8"/>
          <p:cNvPicPr>
            <a:picLocks noChangeAspect="1"/>
          </p:cNvPicPr>
          <p:nvPr/>
        </p:nvPicPr>
        <p:blipFill rotWithShape="1">
          <a:blip r:embed="rId3">
            <a:extLst>
              <a:ext uri="{28A0092B-C50C-407E-A947-70E740481C1C}">
                <a14:useLocalDpi xmlns:a14="http://schemas.microsoft.com/office/drawing/2010/main" val="0"/>
              </a:ext>
            </a:extLst>
          </a:blip>
          <a:srcRect t="5870" b="5212"/>
          <a:stretch/>
        </p:blipFill>
        <p:spPr>
          <a:xfrm>
            <a:off x="1980150" y="1568451"/>
            <a:ext cx="8231700" cy="4608512"/>
          </a:xfrm>
          <a:prstGeom prst="rect">
            <a:avLst/>
          </a:prstGeom>
        </p:spPr>
      </p:pic>
      <p:sp>
        <p:nvSpPr>
          <p:cNvPr id="10" name="BlokTextu 9"/>
          <p:cNvSpPr txBox="1"/>
          <p:nvPr/>
        </p:nvSpPr>
        <p:spPr>
          <a:xfrm>
            <a:off x="2279576" y="6306071"/>
            <a:ext cx="1178528" cy="230832"/>
          </a:xfrm>
          <a:prstGeom prst="rect">
            <a:avLst/>
          </a:prstGeom>
          <a:noFill/>
        </p:spPr>
        <p:txBody>
          <a:bodyPr wrap="none" rtlCol="0">
            <a:spAutoFit/>
          </a:bodyPr>
          <a:lstStyle/>
          <a:p>
            <a:pPr marL="0" lvl="1"/>
            <a:r>
              <a:rPr lang="en-US" sz="900" dirty="0">
                <a:latin typeface="Arial" panose="020B0604020202020204" pitchFamily="34" charset="0"/>
                <a:cs typeface="Arial" panose="020B0604020202020204" pitchFamily="34" charset="0"/>
                <a:sym typeface="Wingdings" panose="05000000000000000000" pitchFamily="2" charset="2"/>
              </a:rPr>
              <a:t>Source</a:t>
            </a:r>
            <a:r>
              <a:rPr lang="sk-SK" sz="900" dirty="0">
                <a:latin typeface="Arial" panose="020B0604020202020204" pitchFamily="34" charset="0"/>
                <a:cs typeface="Arial" panose="020B0604020202020204" pitchFamily="34" charset="0"/>
                <a:sym typeface="Wingdings" panose="05000000000000000000" pitchFamily="2" charset="2"/>
              </a:rPr>
              <a:t>: </a:t>
            </a:r>
            <a:r>
              <a:rPr lang="sk-SK" sz="900" dirty="0">
                <a:latin typeface="Arial" panose="020B0604020202020204" pitchFamily="34" charset="0"/>
                <a:cs typeface="Arial" panose="020B0604020202020204" pitchFamily="34" charset="0"/>
                <a:sym typeface="Wingdings" panose="05000000000000000000" pitchFamily="2" charset="2"/>
                <a:hlinkClick r:id="rId4"/>
              </a:rPr>
              <a:t>Monei.com</a:t>
            </a:r>
            <a:endParaRPr lang="sk-SK"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086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36525"/>
            <a:ext cx="10515600" cy="1325563"/>
          </a:xfrm>
        </p:spPr>
        <p:txBody>
          <a:bodyPr>
            <a:normAutofit/>
          </a:bodyPr>
          <a:lstStyle/>
          <a:p>
            <a:r>
              <a:rPr lang="sk-SK" sz="4000" dirty="0" err="1"/>
              <a:t>FinTech</a:t>
            </a:r>
            <a:r>
              <a:rPr lang="sk-SK" sz="4000" dirty="0"/>
              <a:t> (6)</a:t>
            </a:r>
          </a:p>
        </p:txBody>
      </p:sp>
      <p:sp>
        <p:nvSpPr>
          <p:cNvPr id="7" name="Zástupný objekt pre obsah 2"/>
          <p:cNvSpPr>
            <a:spLocks noGrp="1"/>
          </p:cNvSpPr>
          <p:nvPr>
            <p:ph idx="1"/>
          </p:nvPr>
        </p:nvSpPr>
        <p:spPr>
          <a:xfrm>
            <a:off x="2152650" y="1825625"/>
            <a:ext cx="7886700" cy="4351338"/>
          </a:xfrm>
        </p:spPr>
        <p:txBody>
          <a:bodyPr>
            <a:normAutofit/>
          </a:bodyPr>
          <a:lstStyle/>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algn="just"/>
            <a:endParaRPr lang="sk-SK" dirty="0"/>
          </a:p>
        </p:txBody>
      </p:sp>
      <p:sp>
        <p:nvSpPr>
          <p:cNvPr id="5" name="Zástupný objekt pre číslo snímky 4"/>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19</a:t>
            </a:fld>
            <a:endParaRPr lang="sk-SK"/>
          </a:p>
        </p:txBody>
      </p:sp>
      <p:pic>
        <p:nvPicPr>
          <p:cNvPr id="8" name="Zástupný objekt pre obsah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9609" y="1284810"/>
            <a:ext cx="6952408" cy="5015419"/>
          </a:xfrm>
          <a:prstGeom prst="rect">
            <a:avLst/>
          </a:prstGeom>
        </p:spPr>
      </p:pic>
      <p:sp>
        <p:nvSpPr>
          <p:cNvPr id="11" name="BlokTextu 10"/>
          <p:cNvSpPr txBox="1"/>
          <p:nvPr/>
        </p:nvSpPr>
        <p:spPr>
          <a:xfrm>
            <a:off x="2469609" y="6423496"/>
            <a:ext cx="1114408" cy="230832"/>
          </a:xfrm>
          <a:prstGeom prst="rect">
            <a:avLst/>
          </a:prstGeom>
          <a:noFill/>
        </p:spPr>
        <p:txBody>
          <a:bodyPr wrap="none" rtlCol="0">
            <a:spAutoFit/>
          </a:bodyPr>
          <a:lstStyle/>
          <a:p>
            <a:pPr marL="0" lvl="1"/>
            <a:r>
              <a:rPr lang="en-US" sz="900" dirty="0">
                <a:latin typeface="Arial" panose="020B0604020202020204" pitchFamily="34" charset="0"/>
                <a:cs typeface="Arial" panose="020B0604020202020204" pitchFamily="34" charset="0"/>
                <a:sym typeface="Wingdings" panose="05000000000000000000" pitchFamily="2" charset="2"/>
              </a:rPr>
              <a:t>Source: </a:t>
            </a:r>
            <a:r>
              <a:rPr lang="sk-SK" sz="900" dirty="0">
                <a:latin typeface="Arial" panose="020B0604020202020204" pitchFamily="34" charset="0"/>
                <a:cs typeface="Arial" panose="020B0604020202020204" pitchFamily="34" charset="0"/>
                <a:sym typeface="Wingdings" panose="05000000000000000000" pitchFamily="2" charset="2"/>
                <a:hlinkClick r:id="rId4"/>
              </a:rPr>
              <a:t>McKinsey</a:t>
            </a:r>
            <a:endParaRPr lang="sk-SK"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43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19536" y="1412776"/>
            <a:ext cx="7886700" cy="1325563"/>
          </a:xfrm>
        </p:spPr>
        <p:txBody>
          <a:bodyPr>
            <a:normAutofit/>
          </a:bodyPr>
          <a:lstStyle/>
          <a:p>
            <a:pPr algn="l"/>
            <a:r>
              <a:rPr lang="en-US" sz="4000" dirty="0"/>
              <a:t>Structure</a:t>
            </a:r>
            <a:endParaRPr lang="sk-SK" sz="4000" dirty="0"/>
          </a:p>
        </p:txBody>
      </p:sp>
      <p:sp>
        <p:nvSpPr>
          <p:cNvPr id="3" name="Zástupný objekt pre obsah 2"/>
          <p:cNvSpPr>
            <a:spLocks noGrp="1"/>
          </p:cNvSpPr>
          <p:nvPr>
            <p:ph idx="1"/>
          </p:nvPr>
        </p:nvSpPr>
        <p:spPr>
          <a:xfrm>
            <a:off x="1919536" y="2586612"/>
            <a:ext cx="10515600" cy="3791983"/>
          </a:xfrm>
        </p:spPr>
        <p:txBody>
          <a:bodyPr>
            <a:normAutofit/>
          </a:bodyPr>
          <a:lstStyle/>
          <a:p>
            <a:pPr>
              <a:lnSpc>
                <a:spcPct val="150000"/>
              </a:lnSpc>
            </a:pPr>
            <a:r>
              <a:rPr lang="sk-SK" sz="2400" dirty="0"/>
              <a:t>Mot</a:t>
            </a:r>
            <a:r>
              <a:rPr lang="en-US" sz="2400" dirty="0" err="1"/>
              <a:t>ivation</a:t>
            </a:r>
            <a:endParaRPr lang="sk-SK" sz="2400" dirty="0"/>
          </a:p>
          <a:p>
            <a:pPr>
              <a:lnSpc>
                <a:spcPct val="150000"/>
              </a:lnSpc>
            </a:pPr>
            <a:r>
              <a:rPr lang="en-US" sz="2400" dirty="0"/>
              <a:t>Money</a:t>
            </a:r>
            <a:endParaRPr lang="sk-SK" sz="2400" dirty="0"/>
          </a:p>
          <a:p>
            <a:pPr>
              <a:lnSpc>
                <a:spcPct val="150000"/>
              </a:lnSpc>
            </a:pPr>
            <a:r>
              <a:rPr lang="sk-SK" sz="2400" dirty="0"/>
              <a:t>FinTech </a:t>
            </a:r>
            <a:r>
              <a:rPr lang="en-US" sz="2400" dirty="0"/>
              <a:t>in the present</a:t>
            </a:r>
            <a:endParaRPr lang="sk-SK" sz="2400" dirty="0"/>
          </a:p>
          <a:p>
            <a:pPr>
              <a:lnSpc>
                <a:spcPct val="150000"/>
              </a:lnSpc>
            </a:pPr>
            <a:r>
              <a:rPr lang="en-US" sz="2400" dirty="0"/>
              <a:t>Interesting facts</a:t>
            </a:r>
            <a:endParaRPr lang="sk-SK" sz="2400" dirty="0"/>
          </a:p>
          <a:p>
            <a:pPr>
              <a:lnSpc>
                <a:spcPct val="150000"/>
              </a:lnSpc>
            </a:pPr>
            <a:endParaRPr lang="sk-SK" sz="2400" dirty="0"/>
          </a:p>
          <a:p>
            <a:pPr>
              <a:lnSpc>
                <a:spcPct val="150000"/>
              </a:lnSpc>
            </a:pPr>
            <a:endParaRPr lang="sk-SK" sz="2400" dirty="0"/>
          </a:p>
          <a:p>
            <a:pPr>
              <a:lnSpc>
                <a:spcPct val="150000"/>
              </a:lnSpc>
            </a:pPr>
            <a:endParaRPr lang="sk-SK" sz="2400" dirty="0"/>
          </a:p>
        </p:txBody>
      </p:sp>
      <p:sp>
        <p:nvSpPr>
          <p:cNvPr id="6" name="Zástupný objekt pre číslo snímky 5"/>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2</a:t>
            </a:fld>
            <a:endParaRPr lang="sk-SK"/>
          </a:p>
        </p:txBody>
      </p:sp>
    </p:spTree>
    <p:extLst>
      <p:ext uri="{BB962C8B-B14F-4D97-AF65-F5344CB8AC3E}">
        <p14:creationId xmlns:p14="http://schemas.microsoft.com/office/powerpoint/2010/main" val="3907550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333636"/>
            <a:ext cx="10515600" cy="1325563"/>
          </a:xfrm>
        </p:spPr>
        <p:txBody>
          <a:bodyPr>
            <a:normAutofit/>
          </a:bodyPr>
          <a:lstStyle/>
          <a:p>
            <a:r>
              <a:rPr lang="sk-SK" sz="4000" dirty="0" err="1"/>
              <a:t>FinTech</a:t>
            </a:r>
            <a:r>
              <a:rPr lang="sk-SK" sz="4000" dirty="0"/>
              <a:t> (7)</a:t>
            </a:r>
          </a:p>
        </p:txBody>
      </p:sp>
      <p:sp>
        <p:nvSpPr>
          <p:cNvPr id="7" name="Zástupný objekt pre obsah 2"/>
          <p:cNvSpPr>
            <a:spLocks noGrp="1"/>
          </p:cNvSpPr>
          <p:nvPr>
            <p:ph idx="1"/>
          </p:nvPr>
        </p:nvSpPr>
        <p:spPr>
          <a:xfrm>
            <a:off x="2152650" y="1825625"/>
            <a:ext cx="7886700" cy="4351338"/>
          </a:xfrm>
        </p:spPr>
        <p:txBody>
          <a:bodyPr>
            <a:normAutofit/>
          </a:bodyPr>
          <a:lstStyle/>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marL="342900" lvl="1" indent="0" algn="just">
              <a:spcBef>
                <a:spcPts val="0"/>
              </a:spcBef>
              <a:spcAft>
                <a:spcPts val="600"/>
              </a:spcAft>
              <a:buNone/>
            </a:pPr>
            <a:endParaRPr lang="sk-SK" sz="2100" dirty="0">
              <a:cs typeface="Times New Roman" panose="02020603050405020304" pitchFamily="18" charset="0"/>
            </a:endParaRPr>
          </a:p>
          <a:p>
            <a:pPr algn="just"/>
            <a:endParaRPr lang="sk-SK" dirty="0"/>
          </a:p>
        </p:txBody>
      </p:sp>
      <p:sp>
        <p:nvSpPr>
          <p:cNvPr id="5" name="Zástupný objekt pre číslo snímky 4"/>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20</a:t>
            </a:fld>
            <a:endParaRPr lang="sk-SK"/>
          </a:p>
        </p:txBody>
      </p:sp>
      <p:sp>
        <p:nvSpPr>
          <p:cNvPr id="11" name="BlokTextu 10"/>
          <p:cNvSpPr txBox="1"/>
          <p:nvPr/>
        </p:nvSpPr>
        <p:spPr>
          <a:xfrm>
            <a:off x="3104363" y="6452976"/>
            <a:ext cx="1011815" cy="230832"/>
          </a:xfrm>
          <a:prstGeom prst="rect">
            <a:avLst/>
          </a:prstGeom>
          <a:noFill/>
        </p:spPr>
        <p:txBody>
          <a:bodyPr wrap="none" rtlCol="0">
            <a:spAutoFit/>
          </a:bodyPr>
          <a:lstStyle/>
          <a:p>
            <a:pPr marL="0" lvl="1"/>
            <a:r>
              <a:rPr lang="sk-SK" sz="900" dirty="0">
                <a:latin typeface="Arial" panose="020B0604020202020204" pitchFamily="34" charset="0"/>
                <a:cs typeface="Arial" panose="020B0604020202020204" pitchFamily="34" charset="0"/>
                <a:sym typeface="Wingdings" panose="05000000000000000000" pitchFamily="2" charset="2"/>
              </a:rPr>
              <a:t>Zdroj: </a:t>
            </a:r>
            <a:r>
              <a:rPr lang="sk-SK" sz="900" dirty="0">
                <a:latin typeface="Arial" panose="020B0604020202020204" pitchFamily="34" charset="0"/>
                <a:cs typeface="Arial" panose="020B0604020202020204" pitchFamily="34" charset="0"/>
                <a:sym typeface="Wingdings" panose="05000000000000000000" pitchFamily="2" charset="2"/>
                <a:hlinkClick r:id="rId3"/>
              </a:rPr>
              <a:t>McKinsey</a:t>
            </a:r>
            <a:endParaRPr lang="sk-SK" sz="900" dirty="0">
              <a:latin typeface="Arial" panose="020B0604020202020204" pitchFamily="34" charset="0"/>
              <a:cs typeface="Arial" panose="020B0604020202020204" pitchFamily="34" charset="0"/>
            </a:endParaRPr>
          </a:p>
        </p:txBody>
      </p:sp>
      <p:pic>
        <p:nvPicPr>
          <p:cNvPr id="9" name="Zástupný objekt pre obsah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4363" y="1492774"/>
            <a:ext cx="5983273" cy="4807456"/>
          </a:xfrm>
          <a:prstGeom prst="rect">
            <a:avLst/>
          </a:prstGeom>
        </p:spPr>
      </p:pic>
    </p:spTree>
    <p:extLst>
      <p:ext uri="{BB962C8B-B14F-4D97-AF65-F5344CB8AC3E}">
        <p14:creationId xmlns:p14="http://schemas.microsoft.com/office/powerpoint/2010/main" val="3355594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2335" y="977105"/>
            <a:ext cx="10226352" cy="1325563"/>
          </a:xfrm>
        </p:spPr>
        <p:txBody>
          <a:bodyPr>
            <a:normAutofit/>
          </a:bodyPr>
          <a:lstStyle/>
          <a:p>
            <a:pPr algn="l"/>
            <a:r>
              <a:rPr lang="en-US" sz="4000" dirty="0"/>
              <a:t>Summary</a:t>
            </a:r>
            <a:endParaRPr lang="sk-SK" sz="4000" dirty="0"/>
          </a:p>
        </p:txBody>
      </p:sp>
      <p:sp>
        <p:nvSpPr>
          <p:cNvPr id="7" name="Zástupný objekt pre obsah 2"/>
          <p:cNvSpPr>
            <a:spLocks noGrp="1"/>
          </p:cNvSpPr>
          <p:nvPr>
            <p:ph idx="1"/>
          </p:nvPr>
        </p:nvSpPr>
        <p:spPr>
          <a:xfrm>
            <a:off x="1432335" y="2005012"/>
            <a:ext cx="9649072" cy="4351338"/>
          </a:xfrm>
        </p:spPr>
        <p:txBody>
          <a:bodyPr>
            <a:normAutofit lnSpcReduction="10000"/>
          </a:bodyPr>
          <a:lstStyle/>
          <a:p>
            <a:pPr marL="342900" lvl="1" indent="-342900">
              <a:lnSpc>
                <a:spcPct val="110000"/>
              </a:lnSpc>
              <a:spcBef>
                <a:spcPts val="0"/>
              </a:spcBef>
              <a:spcAft>
                <a:spcPts val="600"/>
              </a:spcAft>
            </a:pPr>
            <a:r>
              <a:rPr lang="en-US" sz="2100" dirty="0">
                <a:cs typeface="Times New Roman" panose="02020603050405020304" pitchFamily="18" charset="0"/>
              </a:rPr>
              <a:t>"Money moves the world."</a:t>
            </a:r>
          </a:p>
          <a:p>
            <a:pPr marL="342900" lvl="1" indent="-342900">
              <a:lnSpc>
                <a:spcPct val="110000"/>
              </a:lnSpc>
              <a:spcBef>
                <a:spcPts val="0"/>
              </a:spcBef>
              <a:spcAft>
                <a:spcPts val="600"/>
              </a:spcAft>
            </a:pPr>
            <a:endParaRPr lang="en-US" sz="2100" dirty="0">
              <a:cs typeface="Times New Roman" panose="02020603050405020304" pitchFamily="18" charset="0"/>
            </a:endParaRPr>
          </a:p>
          <a:p>
            <a:pPr marL="342900" lvl="1" indent="-342900">
              <a:lnSpc>
                <a:spcPct val="110000"/>
              </a:lnSpc>
              <a:spcBef>
                <a:spcPts val="0"/>
              </a:spcBef>
              <a:spcAft>
                <a:spcPts val="600"/>
              </a:spcAft>
            </a:pPr>
            <a:r>
              <a:rPr lang="en-US" sz="2100" dirty="0">
                <a:cs typeface="Times New Roman" panose="02020603050405020304" pitchFamily="18" charset="0"/>
              </a:rPr>
              <a:t>The history of money and banking teaches us to prepare for new challenges</a:t>
            </a:r>
          </a:p>
          <a:p>
            <a:pPr marL="342900" lvl="1" indent="-342900">
              <a:lnSpc>
                <a:spcPct val="110000"/>
              </a:lnSpc>
              <a:spcBef>
                <a:spcPts val="0"/>
              </a:spcBef>
              <a:spcAft>
                <a:spcPts val="600"/>
              </a:spcAft>
            </a:pPr>
            <a:endParaRPr lang="en-US" sz="2100" dirty="0">
              <a:cs typeface="Times New Roman" panose="02020603050405020304" pitchFamily="18" charset="0"/>
            </a:endParaRPr>
          </a:p>
          <a:p>
            <a:pPr marL="342900" lvl="1" indent="-342900">
              <a:lnSpc>
                <a:spcPct val="110000"/>
              </a:lnSpc>
              <a:spcBef>
                <a:spcPts val="0"/>
              </a:spcBef>
              <a:spcAft>
                <a:spcPts val="600"/>
              </a:spcAft>
            </a:pPr>
            <a:r>
              <a:rPr lang="en-US" sz="2100" dirty="0">
                <a:cs typeface="Times New Roman" panose="02020603050405020304" pitchFamily="18" charset="0"/>
              </a:rPr>
              <a:t>Financial technologies and AI - the future in banking as well</a:t>
            </a:r>
          </a:p>
          <a:p>
            <a:pPr marL="342900" lvl="1" indent="-342900">
              <a:lnSpc>
                <a:spcPct val="110000"/>
              </a:lnSpc>
              <a:spcBef>
                <a:spcPts val="0"/>
              </a:spcBef>
              <a:spcAft>
                <a:spcPts val="600"/>
              </a:spcAft>
            </a:pPr>
            <a:endParaRPr lang="en-US" sz="2100" dirty="0">
              <a:cs typeface="Times New Roman" panose="02020603050405020304" pitchFamily="18" charset="0"/>
            </a:endParaRPr>
          </a:p>
          <a:p>
            <a:pPr marL="342900" lvl="1" indent="-342900">
              <a:lnSpc>
                <a:spcPct val="110000"/>
              </a:lnSpc>
              <a:spcBef>
                <a:spcPts val="0"/>
              </a:spcBef>
              <a:spcAft>
                <a:spcPts val="600"/>
              </a:spcAft>
            </a:pPr>
            <a:r>
              <a:rPr lang="en-US" sz="2100" dirty="0">
                <a:cs typeface="Times New Roman" panose="02020603050405020304" pitchFamily="18" charset="0"/>
              </a:rPr>
              <a:t>Risk - Inflation</a:t>
            </a:r>
            <a:endParaRPr lang="sk-SK" sz="2100" dirty="0">
              <a:cs typeface="Times New Roman" panose="02020603050405020304" pitchFamily="18" charset="0"/>
            </a:endParaRPr>
          </a:p>
          <a:p>
            <a:pPr marL="342900" lvl="1" indent="-342900">
              <a:lnSpc>
                <a:spcPct val="110000"/>
              </a:lnSpc>
              <a:spcBef>
                <a:spcPts val="0"/>
              </a:spcBef>
              <a:spcAft>
                <a:spcPts val="600"/>
              </a:spcAft>
            </a:pPr>
            <a:endParaRPr lang="sk-SK" sz="2100" dirty="0">
              <a:cs typeface="Times New Roman" panose="02020603050405020304" pitchFamily="18" charset="0"/>
            </a:endParaRPr>
          </a:p>
          <a:p>
            <a:pPr marL="342900" lvl="1" indent="-342900">
              <a:lnSpc>
                <a:spcPct val="110000"/>
              </a:lnSpc>
              <a:spcBef>
                <a:spcPts val="0"/>
              </a:spcBef>
              <a:spcAft>
                <a:spcPts val="600"/>
              </a:spcAft>
            </a:pPr>
            <a:r>
              <a:rPr lang="sk-SK" sz="2100" dirty="0">
                <a:cs typeface="Times New Roman" panose="02020603050405020304" pitchFamily="18" charset="0"/>
              </a:rPr>
              <a:t>„...</a:t>
            </a:r>
            <a:r>
              <a:rPr lang="sk-SK" sz="2100" dirty="0" err="1">
                <a:cs typeface="Times New Roman" panose="02020603050405020304" pitchFamily="18" charset="0"/>
              </a:rPr>
              <a:t>Within</a:t>
            </a:r>
            <a:r>
              <a:rPr lang="sk-SK" sz="2100" dirty="0">
                <a:cs typeface="Times New Roman" panose="02020603050405020304" pitchFamily="18" charset="0"/>
              </a:rPr>
              <a:t> </a:t>
            </a:r>
            <a:r>
              <a:rPr lang="sk-SK" sz="2100" dirty="0" err="1">
                <a:cs typeface="Times New Roman" panose="02020603050405020304" pitchFamily="18" charset="0"/>
              </a:rPr>
              <a:t>our</a:t>
            </a:r>
            <a:r>
              <a:rPr lang="sk-SK" sz="2100" dirty="0">
                <a:cs typeface="Times New Roman" panose="02020603050405020304" pitchFamily="18" charset="0"/>
              </a:rPr>
              <a:t> </a:t>
            </a:r>
            <a:r>
              <a:rPr lang="sk-SK" sz="2100" dirty="0" err="1">
                <a:cs typeface="Times New Roman" panose="02020603050405020304" pitchFamily="18" charset="0"/>
              </a:rPr>
              <a:t>mandate</a:t>
            </a:r>
            <a:r>
              <a:rPr lang="sk-SK" sz="2100" dirty="0">
                <a:cs typeface="Times New Roman" panose="02020603050405020304" pitchFamily="18" charset="0"/>
              </a:rPr>
              <a:t>, </a:t>
            </a:r>
            <a:r>
              <a:rPr lang="sk-SK" sz="2100" dirty="0" err="1">
                <a:cs typeface="Times New Roman" panose="02020603050405020304" pitchFamily="18" charset="0"/>
              </a:rPr>
              <a:t>the</a:t>
            </a:r>
            <a:r>
              <a:rPr lang="sk-SK" sz="2100" dirty="0">
                <a:cs typeface="Times New Roman" panose="02020603050405020304" pitchFamily="18" charset="0"/>
              </a:rPr>
              <a:t> ECB </a:t>
            </a:r>
            <a:r>
              <a:rPr lang="sk-SK" sz="2100" dirty="0" err="1">
                <a:cs typeface="Times New Roman" panose="02020603050405020304" pitchFamily="18" charset="0"/>
              </a:rPr>
              <a:t>is</a:t>
            </a:r>
            <a:r>
              <a:rPr lang="sk-SK" sz="2100" dirty="0">
                <a:cs typeface="Times New Roman" panose="02020603050405020304" pitchFamily="18" charset="0"/>
              </a:rPr>
              <a:t> </a:t>
            </a:r>
            <a:r>
              <a:rPr lang="sk-SK" sz="2100" dirty="0" err="1">
                <a:cs typeface="Times New Roman" panose="02020603050405020304" pitchFamily="18" charset="0"/>
              </a:rPr>
              <a:t>ready</a:t>
            </a:r>
            <a:r>
              <a:rPr lang="sk-SK" sz="2100" dirty="0">
                <a:cs typeface="Times New Roman" panose="02020603050405020304" pitchFamily="18" charset="0"/>
              </a:rPr>
              <a:t> to do </a:t>
            </a:r>
            <a:r>
              <a:rPr lang="sk-SK" sz="2100" b="1" dirty="0" err="1">
                <a:cs typeface="Times New Roman" panose="02020603050405020304" pitchFamily="18" charset="0"/>
              </a:rPr>
              <a:t>whatever</a:t>
            </a:r>
            <a:r>
              <a:rPr lang="sk-SK" sz="2100" b="1" dirty="0">
                <a:cs typeface="Times New Roman" panose="02020603050405020304" pitchFamily="18" charset="0"/>
              </a:rPr>
              <a:t> </a:t>
            </a:r>
            <a:r>
              <a:rPr lang="sk-SK" sz="2100" b="1" dirty="0" err="1">
                <a:cs typeface="Times New Roman" panose="02020603050405020304" pitchFamily="18" charset="0"/>
              </a:rPr>
              <a:t>it</a:t>
            </a:r>
            <a:r>
              <a:rPr lang="sk-SK" sz="2100" b="1" dirty="0">
                <a:cs typeface="Times New Roman" panose="02020603050405020304" pitchFamily="18" charset="0"/>
              </a:rPr>
              <a:t> </a:t>
            </a:r>
            <a:r>
              <a:rPr lang="sk-SK" sz="2100" b="1" dirty="0" err="1">
                <a:cs typeface="Times New Roman" panose="02020603050405020304" pitchFamily="18" charset="0"/>
              </a:rPr>
              <a:t>takes</a:t>
            </a:r>
            <a:r>
              <a:rPr lang="sk-SK" sz="2100" b="1" dirty="0">
                <a:cs typeface="Times New Roman" panose="02020603050405020304" pitchFamily="18" charset="0"/>
              </a:rPr>
              <a:t> to </a:t>
            </a:r>
            <a:r>
              <a:rPr lang="sk-SK" sz="2100" b="1" dirty="0" err="1">
                <a:cs typeface="Times New Roman" panose="02020603050405020304" pitchFamily="18" charset="0"/>
              </a:rPr>
              <a:t>preserve</a:t>
            </a:r>
            <a:r>
              <a:rPr lang="sk-SK" sz="2100" dirty="0">
                <a:cs typeface="Times New Roman" panose="02020603050405020304" pitchFamily="18" charset="0"/>
              </a:rPr>
              <a:t> </a:t>
            </a:r>
            <a:r>
              <a:rPr lang="sk-SK" sz="2100" dirty="0" err="1">
                <a:cs typeface="Times New Roman" panose="02020603050405020304" pitchFamily="18" charset="0"/>
              </a:rPr>
              <a:t>the</a:t>
            </a:r>
            <a:r>
              <a:rPr lang="sk-SK" sz="2100" dirty="0">
                <a:cs typeface="Times New Roman" panose="02020603050405020304" pitchFamily="18" charset="0"/>
              </a:rPr>
              <a:t> euro. And </a:t>
            </a:r>
            <a:r>
              <a:rPr lang="sk-SK" sz="2100" dirty="0" err="1">
                <a:cs typeface="Times New Roman" panose="02020603050405020304" pitchFamily="18" charset="0"/>
              </a:rPr>
              <a:t>believe</a:t>
            </a:r>
            <a:r>
              <a:rPr lang="sk-SK" sz="2100" dirty="0">
                <a:cs typeface="Times New Roman" panose="02020603050405020304" pitchFamily="18" charset="0"/>
              </a:rPr>
              <a:t> </a:t>
            </a:r>
            <a:r>
              <a:rPr lang="sk-SK" sz="2100" dirty="0" err="1">
                <a:cs typeface="Times New Roman" panose="02020603050405020304" pitchFamily="18" charset="0"/>
              </a:rPr>
              <a:t>me</a:t>
            </a:r>
            <a:r>
              <a:rPr lang="sk-SK" sz="2100" dirty="0">
                <a:cs typeface="Times New Roman" panose="02020603050405020304" pitchFamily="18" charset="0"/>
              </a:rPr>
              <a:t>, </a:t>
            </a:r>
            <a:r>
              <a:rPr lang="sk-SK" sz="2100" dirty="0" err="1">
                <a:cs typeface="Times New Roman" panose="02020603050405020304" pitchFamily="18" charset="0"/>
              </a:rPr>
              <a:t>it</a:t>
            </a:r>
            <a:r>
              <a:rPr lang="sk-SK" sz="2100" dirty="0">
                <a:cs typeface="Times New Roman" panose="02020603050405020304" pitchFamily="18" charset="0"/>
              </a:rPr>
              <a:t> </a:t>
            </a:r>
            <a:r>
              <a:rPr lang="sk-SK" sz="2100" dirty="0" err="1">
                <a:cs typeface="Times New Roman" panose="02020603050405020304" pitchFamily="18" charset="0"/>
              </a:rPr>
              <a:t>will</a:t>
            </a:r>
            <a:r>
              <a:rPr lang="sk-SK" sz="2100" dirty="0">
                <a:cs typeface="Times New Roman" panose="02020603050405020304" pitchFamily="18" charset="0"/>
              </a:rPr>
              <a:t> </a:t>
            </a:r>
            <a:r>
              <a:rPr lang="sk-SK" sz="2100" dirty="0" err="1">
                <a:cs typeface="Times New Roman" panose="02020603050405020304" pitchFamily="18" charset="0"/>
              </a:rPr>
              <a:t>be</a:t>
            </a:r>
            <a:r>
              <a:rPr lang="sk-SK" sz="2100" dirty="0">
                <a:cs typeface="Times New Roman" panose="02020603050405020304" pitchFamily="18" charset="0"/>
              </a:rPr>
              <a:t> </a:t>
            </a:r>
            <a:r>
              <a:rPr lang="sk-SK" sz="2100" dirty="0" err="1">
                <a:cs typeface="Times New Roman" panose="02020603050405020304" pitchFamily="18" charset="0"/>
              </a:rPr>
              <a:t>enough</a:t>
            </a:r>
            <a:r>
              <a:rPr lang="sk-SK" sz="2100" dirty="0">
                <a:cs typeface="Times New Roman" panose="02020603050405020304" pitchFamily="18" charset="0"/>
              </a:rPr>
              <a:t>.“</a:t>
            </a:r>
          </a:p>
          <a:p>
            <a:pPr marL="0" lvl="1" indent="0" algn="r">
              <a:lnSpc>
                <a:spcPct val="110000"/>
              </a:lnSpc>
              <a:spcBef>
                <a:spcPts val="0"/>
              </a:spcBef>
              <a:spcAft>
                <a:spcPts val="600"/>
              </a:spcAft>
              <a:buNone/>
            </a:pPr>
            <a:r>
              <a:rPr lang="sk-SK" sz="1700" i="1" dirty="0" err="1">
                <a:cs typeface="Times New Roman" panose="02020603050405020304" pitchFamily="18" charset="0"/>
              </a:rPr>
              <a:t>Mario</a:t>
            </a:r>
            <a:r>
              <a:rPr lang="sk-SK" sz="1700" i="1" dirty="0">
                <a:cs typeface="Times New Roman" panose="02020603050405020304" pitchFamily="18" charset="0"/>
              </a:rPr>
              <a:t> </a:t>
            </a:r>
            <a:r>
              <a:rPr lang="sk-SK" sz="1700" i="1" dirty="0" err="1">
                <a:cs typeface="Times New Roman" panose="02020603050405020304" pitchFamily="18" charset="0"/>
              </a:rPr>
              <a:t>Draghi</a:t>
            </a:r>
            <a:r>
              <a:rPr lang="sk-SK" sz="1700" i="1" dirty="0">
                <a:cs typeface="Times New Roman" panose="02020603050405020304" pitchFamily="18" charset="0"/>
              </a:rPr>
              <a:t> (2012)</a:t>
            </a:r>
          </a:p>
          <a:p>
            <a:pPr marL="342900" lvl="1" indent="0">
              <a:lnSpc>
                <a:spcPct val="110000"/>
              </a:lnSpc>
              <a:spcBef>
                <a:spcPts val="0"/>
              </a:spcBef>
              <a:spcAft>
                <a:spcPts val="600"/>
              </a:spcAft>
              <a:buNone/>
            </a:pPr>
            <a:endParaRPr lang="sk-SK" sz="2100" dirty="0">
              <a:cs typeface="Times New Roman" panose="02020603050405020304" pitchFamily="18" charset="0"/>
            </a:endParaRPr>
          </a:p>
          <a:p>
            <a:pPr marL="342900" lvl="1" indent="0">
              <a:lnSpc>
                <a:spcPct val="110000"/>
              </a:lnSpc>
              <a:spcBef>
                <a:spcPts val="0"/>
              </a:spcBef>
              <a:spcAft>
                <a:spcPts val="600"/>
              </a:spcAft>
              <a:buNone/>
            </a:pPr>
            <a:endParaRPr lang="sk-SK" sz="2100" dirty="0">
              <a:cs typeface="Times New Roman" panose="02020603050405020304" pitchFamily="18" charset="0"/>
            </a:endParaRPr>
          </a:p>
          <a:p>
            <a:pPr marL="342900" lvl="1" indent="0">
              <a:lnSpc>
                <a:spcPct val="110000"/>
              </a:lnSpc>
              <a:spcBef>
                <a:spcPts val="0"/>
              </a:spcBef>
              <a:spcAft>
                <a:spcPts val="600"/>
              </a:spcAft>
              <a:buNone/>
            </a:pPr>
            <a:endParaRPr lang="sk-SK" sz="2100" dirty="0">
              <a:cs typeface="Times New Roman" panose="02020603050405020304" pitchFamily="18" charset="0"/>
            </a:endParaRPr>
          </a:p>
          <a:p>
            <a:pPr marL="342900" lvl="1" indent="0">
              <a:lnSpc>
                <a:spcPct val="110000"/>
              </a:lnSpc>
              <a:spcBef>
                <a:spcPts val="0"/>
              </a:spcBef>
              <a:spcAft>
                <a:spcPts val="600"/>
              </a:spcAft>
              <a:buNone/>
            </a:pPr>
            <a:endParaRPr lang="sk-SK" sz="2100" dirty="0">
              <a:cs typeface="Times New Roman" panose="02020603050405020304" pitchFamily="18" charset="0"/>
            </a:endParaRPr>
          </a:p>
          <a:p>
            <a:pPr marL="342900" lvl="1" indent="0">
              <a:lnSpc>
                <a:spcPct val="110000"/>
              </a:lnSpc>
              <a:spcBef>
                <a:spcPts val="0"/>
              </a:spcBef>
              <a:spcAft>
                <a:spcPts val="600"/>
              </a:spcAft>
              <a:buNone/>
            </a:pPr>
            <a:endParaRPr lang="sk-SK" sz="2100" dirty="0">
              <a:cs typeface="Times New Roman" panose="02020603050405020304" pitchFamily="18" charset="0"/>
            </a:endParaRPr>
          </a:p>
          <a:p>
            <a:pPr marL="342900" lvl="1" indent="0">
              <a:lnSpc>
                <a:spcPct val="110000"/>
              </a:lnSpc>
              <a:spcBef>
                <a:spcPts val="0"/>
              </a:spcBef>
              <a:spcAft>
                <a:spcPts val="600"/>
              </a:spcAft>
              <a:buNone/>
            </a:pPr>
            <a:endParaRPr lang="sk-SK" sz="2100" dirty="0">
              <a:cs typeface="Times New Roman" panose="02020603050405020304" pitchFamily="18" charset="0"/>
            </a:endParaRPr>
          </a:p>
          <a:p>
            <a:pPr marL="342900" lvl="1" indent="0">
              <a:lnSpc>
                <a:spcPct val="110000"/>
              </a:lnSpc>
              <a:spcBef>
                <a:spcPts val="0"/>
              </a:spcBef>
              <a:spcAft>
                <a:spcPts val="600"/>
              </a:spcAft>
              <a:buNone/>
            </a:pPr>
            <a:endParaRPr lang="sk-SK" sz="2100" dirty="0">
              <a:cs typeface="Times New Roman" panose="02020603050405020304" pitchFamily="18" charset="0"/>
            </a:endParaRPr>
          </a:p>
          <a:p>
            <a:pPr>
              <a:lnSpc>
                <a:spcPct val="110000"/>
              </a:lnSpc>
            </a:pPr>
            <a:endParaRPr lang="sk-SK" dirty="0"/>
          </a:p>
        </p:txBody>
      </p:sp>
      <p:sp>
        <p:nvSpPr>
          <p:cNvPr id="5" name="Zástupný objekt pre číslo snímky 4"/>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21</a:t>
            </a:fld>
            <a:endParaRPr lang="sk-SK"/>
          </a:p>
        </p:txBody>
      </p:sp>
    </p:spTree>
    <p:extLst>
      <p:ext uri="{BB962C8B-B14F-4D97-AF65-F5344CB8AC3E}">
        <p14:creationId xmlns:p14="http://schemas.microsoft.com/office/powerpoint/2010/main" val="1662757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838200" y="908720"/>
            <a:ext cx="10515600" cy="3791983"/>
          </a:xfrm>
        </p:spPr>
        <p:txBody>
          <a:bodyPr>
            <a:normAutofit/>
          </a:bodyPr>
          <a:lstStyle/>
          <a:p>
            <a:pPr marL="0" indent="0" algn="ctr">
              <a:buNone/>
            </a:pPr>
            <a:endParaRPr lang="sk-SK" sz="4000" b="1" dirty="0">
              <a:solidFill>
                <a:schemeClr val="accent1"/>
              </a:solidFill>
            </a:endParaRPr>
          </a:p>
          <a:p>
            <a:pPr marL="0" indent="0" algn="ctr">
              <a:buNone/>
            </a:pPr>
            <a:endParaRPr lang="sk-SK" sz="4000" b="1" dirty="0">
              <a:solidFill>
                <a:schemeClr val="accent1"/>
              </a:solidFill>
            </a:endParaRPr>
          </a:p>
          <a:p>
            <a:pPr marL="0" indent="0" algn="ctr">
              <a:buNone/>
            </a:pPr>
            <a:endParaRPr lang="sk-SK" sz="4000" b="1" dirty="0">
              <a:solidFill>
                <a:schemeClr val="accent1"/>
              </a:solidFill>
            </a:endParaRPr>
          </a:p>
          <a:p>
            <a:pPr marL="0" indent="0" algn="ctr">
              <a:buNone/>
            </a:pPr>
            <a:r>
              <a:rPr lang="en-US" sz="4000" b="1" dirty="0">
                <a:solidFill>
                  <a:srgbClr val="00B0F0"/>
                </a:solidFill>
              </a:rPr>
              <a:t>Interesting Facts</a:t>
            </a:r>
            <a:endParaRPr lang="sk-SK" sz="4000" b="1" dirty="0">
              <a:solidFill>
                <a:srgbClr val="00B0F0"/>
              </a:solidFill>
            </a:endParaRPr>
          </a:p>
        </p:txBody>
      </p:sp>
      <p:sp>
        <p:nvSpPr>
          <p:cNvPr id="6" name="Zástupný objekt pre číslo snímky 5"/>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22</a:t>
            </a:fld>
            <a:endParaRPr lang="sk-SK"/>
          </a:p>
        </p:txBody>
      </p:sp>
    </p:spTree>
    <p:extLst>
      <p:ext uri="{BB962C8B-B14F-4D97-AF65-F5344CB8AC3E}">
        <p14:creationId xmlns:p14="http://schemas.microsoft.com/office/powerpoint/2010/main" val="3026832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p:txBody>
          <a:bodyPr>
            <a:normAutofit/>
          </a:bodyPr>
          <a:lstStyle/>
          <a:p>
            <a:pPr marL="0" indent="0" algn="ctr">
              <a:buNone/>
            </a:pPr>
            <a:endParaRPr lang="sk-SK" sz="2800" b="1" dirty="0">
              <a:solidFill>
                <a:schemeClr val="accent1"/>
              </a:solidFill>
            </a:endParaRPr>
          </a:p>
          <a:p>
            <a:pPr marL="0" indent="0" algn="ctr">
              <a:buNone/>
            </a:pPr>
            <a:endParaRPr lang="sk-SK" sz="2800" b="1" dirty="0">
              <a:solidFill>
                <a:schemeClr val="accent1"/>
              </a:solidFill>
            </a:endParaRPr>
          </a:p>
          <a:p>
            <a:pPr marL="0" indent="0" algn="ctr">
              <a:buNone/>
            </a:pPr>
            <a:endParaRPr lang="sk-SK" sz="2800" b="1" dirty="0">
              <a:solidFill>
                <a:schemeClr val="accent1"/>
              </a:solidFill>
            </a:endParaRPr>
          </a:p>
          <a:p>
            <a:pPr marL="0" indent="0" algn="ctr">
              <a:buNone/>
            </a:pPr>
            <a:endParaRPr lang="sk-SK" sz="2800" b="1" dirty="0">
              <a:solidFill>
                <a:schemeClr val="accent1"/>
              </a:solidFill>
            </a:endParaRPr>
          </a:p>
        </p:txBody>
      </p:sp>
      <p:sp>
        <p:nvSpPr>
          <p:cNvPr id="6" name="Zástupný objekt pre číslo snímky 5"/>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23</a:t>
            </a:fld>
            <a:endParaRPr lang="sk-SK"/>
          </a:p>
        </p:txBody>
      </p:sp>
      <p:pic>
        <p:nvPicPr>
          <p:cNvPr id="2" name="Obrázok 1"/>
          <p:cNvPicPr>
            <a:picLocks noChangeAspect="1"/>
          </p:cNvPicPr>
          <p:nvPr/>
        </p:nvPicPr>
        <p:blipFill>
          <a:blip r:embed="rId2"/>
          <a:stretch>
            <a:fillRect/>
          </a:stretch>
        </p:blipFill>
        <p:spPr>
          <a:xfrm>
            <a:off x="1831181" y="681037"/>
            <a:ext cx="8529637" cy="5482705"/>
          </a:xfrm>
          <a:prstGeom prst="rect">
            <a:avLst/>
          </a:prstGeom>
        </p:spPr>
      </p:pic>
    </p:spTree>
    <p:extLst>
      <p:ext uri="{BB962C8B-B14F-4D97-AF65-F5344CB8AC3E}">
        <p14:creationId xmlns:p14="http://schemas.microsoft.com/office/powerpoint/2010/main" val="2757502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p:txBody>
          <a:bodyPr>
            <a:normAutofit/>
          </a:bodyPr>
          <a:lstStyle/>
          <a:p>
            <a:pPr marL="0" indent="0" algn="ctr">
              <a:buNone/>
            </a:pPr>
            <a:endParaRPr lang="sk-SK" sz="2800" b="1" dirty="0">
              <a:solidFill>
                <a:schemeClr val="accent1"/>
              </a:solidFill>
            </a:endParaRPr>
          </a:p>
          <a:p>
            <a:pPr marL="0" indent="0" algn="ctr">
              <a:buNone/>
            </a:pPr>
            <a:endParaRPr lang="sk-SK" sz="2800" b="1" dirty="0">
              <a:solidFill>
                <a:schemeClr val="accent1"/>
              </a:solidFill>
            </a:endParaRPr>
          </a:p>
          <a:p>
            <a:pPr marL="0" indent="0" algn="ctr">
              <a:buNone/>
            </a:pPr>
            <a:endParaRPr lang="sk-SK" sz="2800" b="1" dirty="0">
              <a:solidFill>
                <a:schemeClr val="accent1"/>
              </a:solidFill>
            </a:endParaRPr>
          </a:p>
          <a:p>
            <a:pPr marL="0" indent="0" algn="ctr">
              <a:buNone/>
            </a:pPr>
            <a:endParaRPr lang="sk-SK" sz="2800" b="1" dirty="0">
              <a:solidFill>
                <a:schemeClr val="accent1"/>
              </a:solidFill>
            </a:endParaRPr>
          </a:p>
        </p:txBody>
      </p:sp>
      <p:sp>
        <p:nvSpPr>
          <p:cNvPr id="6" name="Zástupný objekt pre číslo snímky 5"/>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24</a:t>
            </a:fld>
            <a:endParaRPr lang="sk-SK"/>
          </a:p>
        </p:txBody>
      </p:sp>
      <p:pic>
        <p:nvPicPr>
          <p:cNvPr id="4" name="Obrázok 3"/>
          <p:cNvPicPr>
            <a:picLocks noChangeAspect="1"/>
          </p:cNvPicPr>
          <p:nvPr/>
        </p:nvPicPr>
        <p:blipFill>
          <a:blip r:embed="rId3"/>
          <a:stretch>
            <a:fillRect/>
          </a:stretch>
        </p:blipFill>
        <p:spPr>
          <a:xfrm>
            <a:off x="1663776" y="1208758"/>
            <a:ext cx="9163004" cy="4933925"/>
          </a:xfrm>
          <a:prstGeom prst="rect">
            <a:avLst/>
          </a:prstGeom>
        </p:spPr>
      </p:pic>
    </p:spTree>
    <p:extLst>
      <p:ext uri="{BB962C8B-B14F-4D97-AF65-F5344CB8AC3E}">
        <p14:creationId xmlns:p14="http://schemas.microsoft.com/office/powerpoint/2010/main" val="130941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p:txBody>
          <a:bodyPr>
            <a:normAutofit/>
          </a:bodyPr>
          <a:lstStyle/>
          <a:p>
            <a:pPr marL="0" indent="0" algn="ctr">
              <a:buNone/>
            </a:pPr>
            <a:endParaRPr lang="sk-SK" sz="2800" b="1" dirty="0">
              <a:solidFill>
                <a:schemeClr val="accent1"/>
              </a:solidFill>
            </a:endParaRPr>
          </a:p>
          <a:p>
            <a:pPr marL="0" indent="0" algn="ctr">
              <a:buNone/>
            </a:pPr>
            <a:endParaRPr lang="sk-SK" sz="2800" b="1" dirty="0">
              <a:solidFill>
                <a:schemeClr val="accent1"/>
              </a:solidFill>
            </a:endParaRPr>
          </a:p>
          <a:p>
            <a:pPr marL="0" indent="0" algn="ctr">
              <a:buNone/>
            </a:pPr>
            <a:endParaRPr lang="sk-SK" sz="2800" b="1" dirty="0">
              <a:solidFill>
                <a:schemeClr val="accent1"/>
              </a:solidFill>
            </a:endParaRPr>
          </a:p>
          <a:p>
            <a:pPr marL="0" indent="0" algn="ctr">
              <a:buNone/>
            </a:pPr>
            <a:endParaRPr lang="sk-SK" sz="2800" b="1" dirty="0">
              <a:solidFill>
                <a:schemeClr val="accent1"/>
              </a:solidFill>
            </a:endParaRPr>
          </a:p>
        </p:txBody>
      </p:sp>
      <p:sp>
        <p:nvSpPr>
          <p:cNvPr id="6" name="Zástupný objekt pre číslo snímky 5"/>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25</a:t>
            </a:fld>
            <a:endParaRPr lang="sk-SK"/>
          </a:p>
        </p:txBody>
      </p:sp>
      <p:pic>
        <p:nvPicPr>
          <p:cNvPr id="2" name="Obrázok 1"/>
          <p:cNvPicPr>
            <a:picLocks noChangeAspect="1"/>
          </p:cNvPicPr>
          <p:nvPr/>
        </p:nvPicPr>
        <p:blipFill>
          <a:blip r:embed="rId3"/>
          <a:stretch>
            <a:fillRect/>
          </a:stretch>
        </p:blipFill>
        <p:spPr>
          <a:xfrm>
            <a:off x="1703512" y="1196752"/>
            <a:ext cx="9484298" cy="4839245"/>
          </a:xfrm>
          <a:prstGeom prst="rect">
            <a:avLst/>
          </a:prstGeom>
        </p:spPr>
      </p:pic>
    </p:spTree>
    <p:extLst>
      <p:ext uri="{BB962C8B-B14F-4D97-AF65-F5344CB8AC3E}">
        <p14:creationId xmlns:p14="http://schemas.microsoft.com/office/powerpoint/2010/main" val="3896544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2152650" y="1268760"/>
            <a:ext cx="7886700" cy="4351338"/>
          </a:xfrm>
        </p:spPr>
        <p:txBody>
          <a:bodyPr>
            <a:normAutofit/>
          </a:bodyPr>
          <a:lstStyle/>
          <a:p>
            <a:pPr marL="0" indent="0" algn="ctr">
              <a:buNone/>
            </a:pPr>
            <a:endParaRPr lang="sk-SK" sz="2800" b="1" dirty="0">
              <a:solidFill>
                <a:schemeClr val="accent1"/>
              </a:solidFill>
            </a:endParaRPr>
          </a:p>
          <a:p>
            <a:pPr marL="0" indent="0" algn="ctr">
              <a:buNone/>
            </a:pPr>
            <a:endParaRPr lang="sk-SK" sz="2800" b="1" dirty="0">
              <a:solidFill>
                <a:schemeClr val="accent1"/>
              </a:solidFill>
            </a:endParaRPr>
          </a:p>
          <a:p>
            <a:pPr marL="0" indent="0" algn="ctr">
              <a:buNone/>
            </a:pPr>
            <a:endParaRPr lang="sk-SK" sz="2800" b="1" dirty="0">
              <a:solidFill>
                <a:schemeClr val="accent1"/>
              </a:solidFill>
            </a:endParaRPr>
          </a:p>
        </p:txBody>
      </p:sp>
      <p:sp>
        <p:nvSpPr>
          <p:cNvPr id="6" name="Zástupný objekt pre číslo snímky 5"/>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26</a:t>
            </a:fld>
            <a:endParaRPr lang="sk-SK"/>
          </a:p>
        </p:txBody>
      </p:sp>
      <p:pic>
        <p:nvPicPr>
          <p:cNvPr id="4" name="Obrázok 3"/>
          <p:cNvPicPr>
            <a:picLocks noChangeAspect="1"/>
          </p:cNvPicPr>
          <p:nvPr/>
        </p:nvPicPr>
        <p:blipFill>
          <a:blip r:embed="rId3"/>
          <a:stretch>
            <a:fillRect/>
          </a:stretch>
        </p:blipFill>
        <p:spPr>
          <a:xfrm>
            <a:off x="1487488" y="1049201"/>
            <a:ext cx="9587976" cy="4759598"/>
          </a:xfrm>
          <a:prstGeom prst="rect">
            <a:avLst/>
          </a:prstGeom>
        </p:spPr>
      </p:pic>
    </p:spTree>
    <p:extLst>
      <p:ext uri="{BB962C8B-B14F-4D97-AF65-F5344CB8AC3E}">
        <p14:creationId xmlns:p14="http://schemas.microsoft.com/office/powerpoint/2010/main" val="1199049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2152650" y="1268760"/>
            <a:ext cx="7886700" cy="4351338"/>
          </a:xfrm>
        </p:spPr>
        <p:txBody>
          <a:bodyPr>
            <a:normAutofit/>
          </a:bodyPr>
          <a:lstStyle/>
          <a:p>
            <a:pPr marL="0" indent="0" algn="ctr">
              <a:buNone/>
            </a:pPr>
            <a:endParaRPr lang="sk-SK" sz="2800" b="1" dirty="0">
              <a:solidFill>
                <a:schemeClr val="accent1"/>
              </a:solidFill>
            </a:endParaRPr>
          </a:p>
          <a:p>
            <a:pPr marL="0" indent="0" algn="ctr">
              <a:buNone/>
            </a:pPr>
            <a:endParaRPr lang="sk-SK" sz="2800" b="1" dirty="0">
              <a:solidFill>
                <a:schemeClr val="accent1"/>
              </a:solidFill>
            </a:endParaRPr>
          </a:p>
        </p:txBody>
      </p:sp>
      <p:sp>
        <p:nvSpPr>
          <p:cNvPr id="6" name="Zástupný objekt pre číslo snímky 5"/>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27</a:t>
            </a:fld>
            <a:endParaRPr lang="sk-SK"/>
          </a:p>
        </p:txBody>
      </p:sp>
      <p:pic>
        <p:nvPicPr>
          <p:cNvPr id="2" name="Obrázok 1"/>
          <p:cNvPicPr>
            <a:picLocks noChangeAspect="1"/>
          </p:cNvPicPr>
          <p:nvPr/>
        </p:nvPicPr>
        <p:blipFill>
          <a:blip r:embed="rId3"/>
          <a:stretch>
            <a:fillRect/>
          </a:stretch>
        </p:blipFill>
        <p:spPr>
          <a:xfrm>
            <a:off x="1127448" y="1844824"/>
            <a:ext cx="10135954" cy="3885034"/>
          </a:xfrm>
          <a:prstGeom prst="rect">
            <a:avLst/>
          </a:prstGeom>
        </p:spPr>
      </p:pic>
    </p:spTree>
    <p:extLst>
      <p:ext uri="{BB962C8B-B14F-4D97-AF65-F5344CB8AC3E}">
        <p14:creationId xmlns:p14="http://schemas.microsoft.com/office/powerpoint/2010/main" val="3333449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2152650" y="1268760"/>
            <a:ext cx="7886700" cy="4351338"/>
          </a:xfrm>
        </p:spPr>
        <p:txBody>
          <a:bodyPr>
            <a:normAutofit/>
          </a:bodyPr>
          <a:lstStyle/>
          <a:p>
            <a:pPr marL="0" indent="0" algn="ctr">
              <a:buNone/>
            </a:pPr>
            <a:endParaRPr lang="sk-SK" sz="2800" b="1" dirty="0">
              <a:solidFill>
                <a:schemeClr val="accent1"/>
              </a:solidFill>
            </a:endParaRPr>
          </a:p>
          <a:p>
            <a:pPr marL="0" indent="0" algn="ctr">
              <a:buNone/>
            </a:pPr>
            <a:endParaRPr lang="sk-SK" sz="2800" b="1" dirty="0">
              <a:solidFill>
                <a:schemeClr val="accent1"/>
              </a:solidFill>
            </a:endParaRPr>
          </a:p>
        </p:txBody>
      </p:sp>
      <p:sp>
        <p:nvSpPr>
          <p:cNvPr id="6" name="Zástupný objekt pre číslo snímky 5"/>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28</a:t>
            </a:fld>
            <a:endParaRPr lang="sk-SK"/>
          </a:p>
        </p:txBody>
      </p:sp>
      <p:grpSp>
        <p:nvGrpSpPr>
          <p:cNvPr id="8" name="Skupina 7"/>
          <p:cNvGrpSpPr/>
          <p:nvPr/>
        </p:nvGrpSpPr>
        <p:grpSpPr>
          <a:xfrm>
            <a:off x="2198945" y="784970"/>
            <a:ext cx="7856538" cy="5318918"/>
            <a:chOff x="491092" y="492101"/>
            <a:chExt cx="7856538" cy="5318918"/>
          </a:xfrm>
        </p:grpSpPr>
        <p:pic>
          <p:nvPicPr>
            <p:cNvPr id="4" name="Obrázok 3"/>
            <p:cNvPicPr>
              <a:picLocks noChangeAspect="1"/>
            </p:cNvPicPr>
            <p:nvPr/>
          </p:nvPicPr>
          <p:blipFill>
            <a:blip r:embed="rId3"/>
            <a:stretch>
              <a:fillRect/>
            </a:stretch>
          </p:blipFill>
          <p:spPr>
            <a:xfrm>
              <a:off x="491092" y="492101"/>
              <a:ext cx="7856538" cy="5318918"/>
            </a:xfrm>
            <a:prstGeom prst="rect">
              <a:avLst/>
            </a:prstGeom>
          </p:spPr>
        </p:pic>
        <p:sp>
          <p:nvSpPr>
            <p:cNvPr id="7" name="BlokTextu 6"/>
            <p:cNvSpPr txBox="1"/>
            <p:nvPr/>
          </p:nvSpPr>
          <p:spPr>
            <a:xfrm>
              <a:off x="1403648" y="877268"/>
              <a:ext cx="1008112" cy="261610"/>
            </a:xfrm>
            <a:prstGeom prst="rect">
              <a:avLst/>
            </a:prstGeom>
            <a:solidFill>
              <a:schemeClr val="bg1"/>
            </a:solidFill>
          </p:spPr>
          <p:txBody>
            <a:bodyPr wrap="square" rtlCol="0">
              <a:spAutoFit/>
            </a:bodyPr>
            <a:lstStyle/>
            <a:p>
              <a:r>
                <a:rPr lang="sk-SK" sz="1100" dirty="0"/>
                <a:t>Slovakia</a:t>
              </a:r>
            </a:p>
          </p:txBody>
        </p:sp>
      </p:grpSp>
    </p:spTree>
    <p:extLst>
      <p:ext uri="{BB962C8B-B14F-4D97-AF65-F5344CB8AC3E}">
        <p14:creationId xmlns:p14="http://schemas.microsoft.com/office/powerpoint/2010/main" val="118983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2152650" y="1268760"/>
            <a:ext cx="7886700" cy="4351338"/>
          </a:xfrm>
        </p:spPr>
        <p:txBody>
          <a:bodyPr>
            <a:normAutofit/>
          </a:bodyPr>
          <a:lstStyle/>
          <a:p>
            <a:pPr marL="0" indent="0" algn="ctr">
              <a:buNone/>
            </a:pPr>
            <a:endParaRPr lang="sk-SK" sz="2800" b="1" dirty="0">
              <a:solidFill>
                <a:schemeClr val="accent1"/>
              </a:solidFill>
            </a:endParaRPr>
          </a:p>
          <a:p>
            <a:pPr marL="0" indent="0" algn="ctr">
              <a:buNone/>
            </a:pPr>
            <a:endParaRPr lang="sk-SK" sz="2800" b="1" dirty="0">
              <a:solidFill>
                <a:schemeClr val="accent1"/>
              </a:solidFill>
            </a:endParaRPr>
          </a:p>
        </p:txBody>
      </p:sp>
      <p:sp>
        <p:nvSpPr>
          <p:cNvPr id="6" name="Zástupný objekt pre číslo snímky 5"/>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29</a:t>
            </a:fld>
            <a:endParaRPr lang="sk-SK"/>
          </a:p>
        </p:txBody>
      </p:sp>
      <p:pic>
        <p:nvPicPr>
          <p:cNvPr id="2" name="Obrázok 1"/>
          <p:cNvPicPr>
            <a:picLocks noChangeAspect="1"/>
          </p:cNvPicPr>
          <p:nvPr/>
        </p:nvPicPr>
        <p:blipFill>
          <a:blip r:embed="rId3"/>
          <a:stretch>
            <a:fillRect/>
          </a:stretch>
        </p:blipFill>
        <p:spPr>
          <a:xfrm>
            <a:off x="1182366" y="1569626"/>
            <a:ext cx="4913634" cy="4055069"/>
          </a:xfrm>
          <a:prstGeom prst="rect">
            <a:avLst/>
          </a:prstGeom>
        </p:spPr>
      </p:pic>
      <p:pic>
        <p:nvPicPr>
          <p:cNvPr id="9" name="Obrázok 8"/>
          <p:cNvPicPr>
            <a:picLocks noChangeAspect="1"/>
          </p:cNvPicPr>
          <p:nvPr/>
        </p:nvPicPr>
        <p:blipFill>
          <a:blip r:embed="rId4"/>
          <a:stretch>
            <a:fillRect/>
          </a:stretch>
        </p:blipFill>
        <p:spPr>
          <a:xfrm>
            <a:off x="6496050" y="1557975"/>
            <a:ext cx="4913634" cy="4252310"/>
          </a:xfrm>
          <a:prstGeom prst="rect">
            <a:avLst/>
          </a:prstGeom>
        </p:spPr>
      </p:pic>
    </p:spTree>
    <p:extLst>
      <p:ext uri="{BB962C8B-B14F-4D97-AF65-F5344CB8AC3E}">
        <p14:creationId xmlns:p14="http://schemas.microsoft.com/office/powerpoint/2010/main" val="1178537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5440" y="1735247"/>
            <a:ext cx="10515600" cy="1325563"/>
          </a:xfrm>
        </p:spPr>
        <p:txBody>
          <a:bodyPr>
            <a:normAutofit/>
          </a:bodyPr>
          <a:lstStyle/>
          <a:p>
            <a:pPr algn="l"/>
            <a:r>
              <a:rPr lang="en-US" sz="4000" dirty="0"/>
              <a:t>Motivation</a:t>
            </a:r>
            <a:endParaRPr lang="sk-SK" sz="4000" dirty="0"/>
          </a:p>
        </p:txBody>
      </p:sp>
      <p:sp>
        <p:nvSpPr>
          <p:cNvPr id="3" name="Zástupný objekt pre obsah 2"/>
          <p:cNvSpPr>
            <a:spLocks noGrp="1"/>
          </p:cNvSpPr>
          <p:nvPr>
            <p:ph idx="1"/>
          </p:nvPr>
        </p:nvSpPr>
        <p:spPr>
          <a:xfrm>
            <a:off x="1055440" y="3066017"/>
            <a:ext cx="10515600" cy="3791983"/>
          </a:xfrm>
        </p:spPr>
        <p:txBody>
          <a:bodyPr>
            <a:normAutofit/>
          </a:bodyPr>
          <a:lstStyle/>
          <a:p>
            <a:r>
              <a:rPr lang="en-US" sz="2400" dirty="0"/>
              <a:t>„Money in the bank is like toothpaste in the tube. Easy to take out, hard to put back.“</a:t>
            </a:r>
          </a:p>
          <a:p>
            <a:pPr marL="0" indent="0" algn="r">
              <a:buNone/>
            </a:pPr>
            <a:r>
              <a:rPr lang="en-US" sz="2000" i="1" dirty="0"/>
              <a:t>Earl Wilson</a:t>
            </a:r>
          </a:p>
          <a:p>
            <a:endParaRPr lang="en-US" sz="2400" dirty="0"/>
          </a:p>
          <a:p>
            <a:r>
              <a:rPr lang="en-US" sz="2400" dirty="0"/>
              <a:t>„Money is like an arm or leg – use it or lose it.“</a:t>
            </a:r>
          </a:p>
          <a:p>
            <a:pPr marL="0" indent="0" algn="r">
              <a:buNone/>
            </a:pPr>
            <a:r>
              <a:rPr lang="en-US" sz="2000" i="1" dirty="0"/>
              <a:t>Henry Ford</a:t>
            </a:r>
          </a:p>
          <a:p>
            <a:endParaRPr lang="sk-SK" sz="2400" dirty="0"/>
          </a:p>
        </p:txBody>
      </p:sp>
      <p:sp>
        <p:nvSpPr>
          <p:cNvPr id="5" name="Zástupný objekt pre číslo snímky 4"/>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3</a:t>
            </a:fld>
            <a:endParaRPr lang="sk-SK"/>
          </a:p>
        </p:txBody>
      </p:sp>
    </p:spTree>
    <p:extLst>
      <p:ext uri="{BB962C8B-B14F-4D97-AF65-F5344CB8AC3E}">
        <p14:creationId xmlns:p14="http://schemas.microsoft.com/office/powerpoint/2010/main" val="4132965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3061" y="1248869"/>
            <a:ext cx="10493523" cy="1325563"/>
          </a:xfrm>
        </p:spPr>
        <p:txBody>
          <a:bodyPr>
            <a:normAutofit/>
          </a:bodyPr>
          <a:lstStyle/>
          <a:p>
            <a:pPr algn="l"/>
            <a:r>
              <a:rPr lang="en-US" sz="4000" dirty="0"/>
              <a:t>Resources</a:t>
            </a:r>
            <a:endParaRPr lang="sk-SK" sz="4000" dirty="0"/>
          </a:p>
        </p:txBody>
      </p:sp>
      <p:sp>
        <p:nvSpPr>
          <p:cNvPr id="5" name="Zástupný objekt pre číslo snímky 4"/>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30</a:t>
            </a:fld>
            <a:endParaRPr lang="sk-SK"/>
          </a:p>
        </p:txBody>
      </p:sp>
      <p:sp>
        <p:nvSpPr>
          <p:cNvPr id="3" name="BlokTextu 2"/>
          <p:cNvSpPr txBox="1"/>
          <p:nvPr/>
        </p:nvSpPr>
        <p:spPr>
          <a:xfrm>
            <a:off x="873061" y="2348880"/>
            <a:ext cx="11140379" cy="3508653"/>
          </a:xfrm>
          <a:prstGeom prst="rect">
            <a:avLst/>
          </a:prstGeom>
          <a:noFill/>
        </p:spPr>
        <p:txBody>
          <a:bodyPr wrap="square" rtlCol="0">
            <a:spAutoFit/>
          </a:bodyPr>
          <a:lstStyle/>
          <a:p>
            <a:pPr marL="342900" indent="-342900">
              <a:spcAft>
                <a:spcPts val="1800"/>
              </a:spcAft>
              <a:buFont typeface="+mj-lt"/>
              <a:buAutoNum type="arabicPeriod"/>
            </a:pPr>
            <a:r>
              <a:rPr lang="sk-SK" dirty="0" err="1">
                <a:latin typeface="Arial" panose="020B0604020202020204" pitchFamily="34" charset="0"/>
                <a:cs typeface="Arial" panose="020B0604020202020204" pitchFamily="34" charset="0"/>
              </a:rPr>
              <a:t>Bilan</a:t>
            </a:r>
            <a:r>
              <a:rPr lang="sk-SK" dirty="0">
                <a:latin typeface="Arial" panose="020B0604020202020204" pitchFamily="34" charset="0"/>
                <a:cs typeface="Arial" panose="020B0604020202020204" pitchFamily="34" charset="0"/>
              </a:rPr>
              <a:t>, A., </a:t>
            </a:r>
            <a:r>
              <a:rPr lang="sk-SK" dirty="0" err="1">
                <a:latin typeface="Arial" panose="020B0604020202020204" pitchFamily="34" charset="0"/>
                <a:cs typeface="Arial" panose="020B0604020202020204" pitchFamily="34" charset="0"/>
              </a:rPr>
              <a:t>Degryse</a:t>
            </a:r>
            <a:r>
              <a:rPr lang="sk-SK" dirty="0">
                <a:latin typeface="Arial" panose="020B0604020202020204" pitchFamily="34" charset="0"/>
                <a:cs typeface="Arial" panose="020B0604020202020204" pitchFamily="34" charset="0"/>
              </a:rPr>
              <a:t>, H., </a:t>
            </a:r>
            <a:r>
              <a:rPr lang="sk-SK" dirty="0" err="1">
                <a:latin typeface="Arial" panose="020B0604020202020204" pitchFamily="34" charset="0"/>
                <a:cs typeface="Arial" panose="020B0604020202020204" pitchFamily="34" charset="0"/>
              </a:rPr>
              <a:t>O’Flynn</a:t>
            </a:r>
            <a:r>
              <a:rPr lang="sk-SK" dirty="0">
                <a:latin typeface="Arial" panose="020B0604020202020204" pitchFamily="34" charset="0"/>
                <a:cs typeface="Arial" panose="020B0604020202020204" pitchFamily="34" charset="0"/>
              </a:rPr>
              <a:t>, K., &amp; </a:t>
            </a:r>
            <a:r>
              <a:rPr lang="sk-SK" dirty="0" err="1">
                <a:latin typeface="Arial" panose="020B0604020202020204" pitchFamily="34" charset="0"/>
                <a:cs typeface="Arial" panose="020B0604020202020204" pitchFamily="34" charset="0"/>
              </a:rPr>
              <a:t>Ongena</a:t>
            </a:r>
            <a:r>
              <a:rPr lang="sk-SK" dirty="0">
                <a:latin typeface="Arial" panose="020B0604020202020204" pitchFamily="34" charset="0"/>
                <a:cs typeface="Arial" panose="020B0604020202020204" pitchFamily="34" charset="0"/>
              </a:rPr>
              <a:t>, S. (2019). Banking and </a:t>
            </a:r>
            <a:r>
              <a:rPr lang="sk-SK" dirty="0" err="1">
                <a:latin typeface="Arial" panose="020B0604020202020204" pitchFamily="34" charset="0"/>
                <a:cs typeface="Arial" panose="020B0604020202020204" pitchFamily="34" charset="0"/>
              </a:rPr>
              <a:t>Financial</a:t>
            </a:r>
            <a:r>
              <a:rPr lang="sk-SK" dirty="0">
                <a:latin typeface="Arial" panose="020B0604020202020204" pitchFamily="34" charset="0"/>
                <a:cs typeface="Arial" panose="020B0604020202020204" pitchFamily="34" charset="0"/>
              </a:rPr>
              <a:t> Markets: </a:t>
            </a:r>
            <a:r>
              <a:rPr lang="sk-SK" dirty="0" err="1">
                <a:latin typeface="Arial" panose="020B0604020202020204" pitchFamily="34" charset="0"/>
                <a:cs typeface="Arial" panose="020B0604020202020204" pitchFamily="34" charset="0"/>
              </a:rPr>
              <a:t>How</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Banks</a:t>
            </a:r>
            <a:r>
              <a:rPr lang="sk-SK" dirty="0">
                <a:latin typeface="Arial" panose="020B0604020202020204" pitchFamily="34" charset="0"/>
                <a:cs typeface="Arial" panose="020B0604020202020204" pitchFamily="34" charset="0"/>
              </a:rPr>
              <a:t> and </a:t>
            </a:r>
            <a:r>
              <a:rPr lang="sk-SK" dirty="0" err="1">
                <a:latin typeface="Arial" panose="020B0604020202020204" pitchFamily="34" charset="0"/>
                <a:cs typeface="Arial" panose="020B0604020202020204" pitchFamily="34" charset="0"/>
              </a:rPr>
              <a:t>Financial</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Technology</a:t>
            </a:r>
            <a:r>
              <a:rPr lang="sk-SK" dirty="0">
                <a:latin typeface="Arial" panose="020B0604020202020204" pitchFamily="34" charset="0"/>
                <a:cs typeface="Arial" panose="020B0604020202020204" pitchFamily="34" charset="0"/>
              </a:rPr>
              <a:t> Are </a:t>
            </a:r>
            <a:r>
              <a:rPr lang="sk-SK" dirty="0" err="1">
                <a:latin typeface="Arial" panose="020B0604020202020204" pitchFamily="34" charset="0"/>
                <a:cs typeface="Arial" panose="020B0604020202020204" pitchFamily="34" charset="0"/>
              </a:rPr>
              <a:t>Reshaping</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Financial</a:t>
            </a:r>
            <a:r>
              <a:rPr lang="sk-SK" dirty="0">
                <a:latin typeface="Arial" panose="020B0604020202020204" pitchFamily="34" charset="0"/>
                <a:cs typeface="Arial" panose="020B0604020202020204" pitchFamily="34" charset="0"/>
              </a:rPr>
              <a:t> Markets. </a:t>
            </a:r>
            <a:r>
              <a:rPr lang="sk-SK" dirty="0" err="1">
                <a:latin typeface="Arial" panose="020B0604020202020204" pitchFamily="34" charset="0"/>
                <a:cs typeface="Arial" panose="020B0604020202020204" pitchFamily="34" charset="0"/>
              </a:rPr>
              <a:t>Springer</a:t>
            </a:r>
            <a:r>
              <a:rPr lang="sk-SK" dirty="0">
                <a:latin typeface="Arial" panose="020B0604020202020204" pitchFamily="34" charset="0"/>
                <a:cs typeface="Arial" panose="020B0604020202020204" pitchFamily="34" charset="0"/>
              </a:rPr>
              <a:t> Nature.</a:t>
            </a:r>
          </a:p>
          <a:p>
            <a:pPr marL="342900" indent="-342900">
              <a:spcAft>
                <a:spcPts val="1800"/>
              </a:spcAft>
              <a:buFont typeface="+mj-lt"/>
              <a:buAutoNum type="arabicPeriod"/>
            </a:pPr>
            <a:r>
              <a:rPr lang="sk-SK" dirty="0">
                <a:latin typeface="Arial" panose="020B0604020202020204" pitchFamily="34" charset="0"/>
                <a:cs typeface="Arial" panose="020B0604020202020204" pitchFamily="34" charset="0"/>
              </a:rPr>
              <a:t>de </a:t>
            </a:r>
            <a:r>
              <a:rPr lang="sk-SK" dirty="0" err="1">
                <a:latin typeface="Arial" panose="020B0604020202020204" pitchFamily="34" charset="0"/>
                <a:cs typeface="Arial" panose="020B0604020202020204" pitchFamily="34" charset="0"/>
              </a:rPr>
              <a:t>Beaufort</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Wijnholds</a:t>
            </a:r>
            <a:r>
              <a:rPr lang="sk-SK" dirty="0">
                <a:latin typeface="Arial" panose="020B0604020202020204" pitchFamily="34" charset="0"/>
                <a:cs typeface="Arial" panose="020B0604020202020204" pitchFamily="34" charset="0"/>
              </a:rPr>
              <a:t>, O. (2020). </a:t>
            </a:r>
            <a:r>
              <a:rPr lang="sk-SK" dirty="0" err="1">
                <a:latin typeface="Arial" panose="020B0604020202020204" pitchFamily="34" charset="0"/>
                <a:cs typeface="Arial" panose="020B0604020202020204" pitchFamily="34" charset="0"/>
              </a:rPr>
              <a:t>The</a:t>
            </a:r>
            <a:r>
              <a:rPr lang="sk-SK" dirty="0">
                <a:latin typeface="Arial" panose="020B0604020202020204" pitchFamily="34" charset="0"/>
                <a:cs typeface="Arial" panose="020B0604020202020204" pitchFamily="34" charset="0"/>
              </a:rPr>
              <a:t> Money </a:t>
            </a:r>
            <a:r>
              <a:rPr lang="sk-SK" dirty="0" err="1">
                <a:latin typeface="Arial" panose="020B0604020202020204" pitchFamily="34" charset="0"/>
                <a:cs typeface="Arial" panose="020B0604020202020204" pitchFamily="34" charset="0"/>
              </a:rPr>
              <a:t>Masters</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Springer</a:t>
            </a:r>
            <a:r>
              <a:rPr lang="sk-SK" dirty="0">
                <a:latin typeface="Arial" panose="020B0604020202020204" pitchFamily="34" charset="0"/>
                <a:cs typeface="Arial" panose="020B0604020202020204" pitchFamily="34" charset="0"/>
              </a:rPr>
              <a:t> International </a:t>
            </a:r>
            <a:r>
              <a:rPr lang="sk-SK" dirty="0" err="1">
                <a:latin typeface="Arial" panose="020B0604020202020204" pitchFamily="34" charset="0"/>
                <a:cs typeface="Arial" panose="020B0604020202020204" pitchFamily="34" charset="0"/>
              </a:rPr>
              <a:t>Publishing</a:t>
            </a:r>
            <a:r>
              <a:rPr lang="sk-SK" dirty="0">
                <a:latin typeface="Arial" panose="020B0604020202020204" pitchFamily="34" charset="0"/>
                <a:cs typeface="Arial" panose="020B0604020202020204" pitchFamily="34" charset="0"/>
              </a:rPr>
              <a:t>.</a:t>
            </a:r>
          </a:p>
          <a:p>
            <a:pPr marL="342900" indent="-342900">
              <a:spcAft>
                <a:spcPts val="1800"/>
              </a:spcAft>
              <a:buFont typeface="+mj-lt"/>
              <a:buAutoNum type="arabicPeriod"/>
            </a:pPr>
            <a:r>
              <a:rPr lang="sk-SK" dirty="0" err="1">
                <a:latin typeface="Arial" panose="020B0604020202020204" pitchFamily="34" charset="0"/>
                <a:cs typeface="Arial" panose="020B0604020202020204" pitchFamily="34" charset="0"/>
              </a:rPr>
              <a:t>Gortsos</a:t>
            </a:r>
            <a:r>
              <a:rPr lang="sk-SK" dirty="0">
                <a:latin typeface="Arial" panose="020B0604020202020204" pitchFamily="34" charset="0"/>
                <a:cs typeface="Arial" panose="020B0604020202020204" pitchFamily="34" charset="0"/>
              </a:rPr>
              <a:t>, C. V. (2020). </a:t>
            </a:r>
            <a:r>
              <a:rPr lang="sk-SK" dirty="0" err="1">
                <a:latin typeface="Arial" panose="020B0604020202020204" pitchFamily="34" charset="0"/>
                <a:cs typeface="Arial" panose="020B0604020202020204" pitchFamily="34" charset="0"/>
              </a:rPr>
              <a:t>European</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Central</a:t>
            </a:r>
            <a:r>
              <a:rPr lang="sk-SK" dirty="0">
                <a:latin typeface="Arial" panose="020B0604020202020204" pitchFamily="34" charset="0"/>
                <a:cs typeface="Arial" panose="020B0604020202020204" pitchFamily="34" charset="0"/>
              </a:rPr>
              <a:t> Banking </a:t>
            </a:r>
            <a:r>
              <a:rPr lang="sk-SK" dirty="0" err="1">
                <a:latin typeface="Arial" panose="020B0604020202020204" pitchFamily="34" charset="0"/>
                <a:cs typeface="Arial" panose="020B0604020202020204" pitchFamily="34" charset="0"/>
              </a:rPr>
              <a:t>Law</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The</a:t>
            </a:r>
            <a:r>
              <a:rPr lang="sk-SK" dirty="0">
                <a:latin typeface="Arial" panose="020B0604020202020204" pitchFamily="34" charset="0"/>
                <a:cs typeface="Arial" panose="020B0604020202020204" pitchFamily="34" charset="0"/>
              </a:rPr>
              <a:t> Role of </a:t>
            </a:r>
            <a:r>
              <a:rPr lang="sk-SK" dirty="0" err="1">
                <a:latin typeface="Arial" panose="020B0604020202020204" pitchFamily="34" charset="0"/>
                <a:cs typeface="Arial" panose="020B0604020202020204" pitchFamily="34" charset="0"/>
              </a:rPr>
              <a:t>the</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European</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Central</a:t>
            </a:r>
            <a:r>
              <a:rPr lang="sk-SK" dirty="0">
                <a:latin typeface="Arial" panose="020B0604020202020204" pitchFamily="34" charset="0"/>
                <a:cs typeface="Arial" panose="020B0604020202020204" pitchFamily="34" charset="0"/>
              </a:rPr>
              <a:t> Bank and National </a:t>
            </a:r>
            <a:r>
              <a:rPr lang="sk-SK" dirty="0" err="1">
                <a:latin typeface="Arial" panose="020B0604020202020204" pitchFamily="34" charset="0"/>
                <a:cs typeface="Arial" panose="020B0604020202020204" pitchFamily="34" charset="0"/>
              </a:rPr>
              <a:t>Central</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Banks</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under</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European</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Law</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Palgrave</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Macmillan</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Studies</a:t>
            </a:r>
            <a:r>
              <a:rPr lang="sk-SK" dirty="0">
                <a:latin typeface="Arial" panose="020B0604020202020204" pitchFamily="34" charset="0"/>
                <a:cs typeface="Arial" panose="020B0604020202020204" pitchFamily="34" charset="0"/>
              </a:rPr>
              <a:t> in Banking and </a:t>
            </a:r>
            <a:r>
              <a:rPr lang="sk-SK" dirty="0" err="1">
                <a:latin typeface="Arial" panose="020B0604020202020204" pitchFamily="34" charset="0"/>
                <a:cs typeface="Arial" panose="020B0604020202020204" pitchFamily="34" charset="0"/>
              </a:rPr>
              <a:t>Financial</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Institutions</a:t>
            </a:r>
            <a:r>
              <a:rPr lang="sk-SK" dirty="0">
                <a:latin typeface="Arial" panose="020B0604020202020204" pitchFamily="34" charset="0"/>
                <a:cs typeface="Arial" panose="020B0604020202020204" pitchFamily="34" charset="0"/>
              </a:rPr>
              <a:t>.</a:t>
            </a:r>
          </a:p>
          <a:p>
            <a:pPr marL="342900" indent="-342900">
              <a:spcAft>
                <a:spcPts val="1800"/>
              </a:spcAft>
              <a:buFont typeface="+mj-lt"/>
              <a:buAutoNum type="arabicPeriod"/>
            </a:pPr>
            <a:r>
              <a:rPr lang="sk-SK" dirty="0" err="1">
                <a:latin typeface="Arial" panose="020B0604020202020204" pitchFamily="34" charset="0"/>
                <a:cs typeface="Arial" panose="020B0604020202020204" pitchFamily="34" charset="0"/>
              </a:rPr>
              <a:t>Herger</a:t>
            </a:r>
            <a:r>
              <a:rPr lang="sk-SK" dirty="0">
                <a:latin typeface="Arial" panose="020B0604020202020204" pitchFamily="34" charset="0"/>
                <a:cs typeface="Arial" panose="020B0604020202020204" pitchFamily="34" charset="0"/>
              </a:rPr>
              <a:t>, N. (2019). </a:t>
            </a:r>
            <a:r>
              <a:rPr lang="sk-SK" dirty="0" err="1">
                <a:latin typeface="Arial" panose="020B0604020202020204" pitchFamily="34" charset="0"/>
                <a:cs typeface="Arial" panose="020B0604020202020204" pitchFamily="34" charset="0"/>
              </a:rPr>
              <a:t>Understanding</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central</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banks</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Springer</a:t>
            </a:r>
            <a:r>
              <a:rPr lang="sk-SK" dirty="0">
                <a:latin typeface="Arial" panose="020B0604020202020204" pitchFamily="34" charset="0"/>
                <a:cs typeface="Arial" panose="020B0604020202020204" pitchFamily="34" charset="0"/>
              </a:rPr>
              <a:t>.</a:t>
            </a:r>
          </a:p>
          <a:p>
            <a:pPr marL="342900" indent="-342900">
              <a:spcAft>
                <a:spcPts val="1800"/>
              </a:spcAft>
              <a:buFont typeface="+mj-lt"/>
              <a:buAutoNum type="arabicPeriod"/>
            </a:pPr>
            <a:r>
              <a:rPr lang="sk-SK" dirty="0" err="1">
                <a:latin typeface="Arial" panose="020B0604020202020204" pitchFamily="34" charset="0"/>
                <a:cs typeface="Arial" panose="020B0604020202020204" pitchFamily="34" charset="0"/>
              </a:rPr>
              <a:t>Tanda</a:t>
            </a:r>
            <a:r>
              <a:rPr lang="sk-SK" dirty="0">
                <a:latin typeface="Arial" panose="020B0604020202020204" pitchFamily="34" charset="0"/>
                <a:cs typeface="Arial" panose="020B0604020202020204" pitchFamily="34" charset="0"/>
              </a:rPr>
              <a:t>, A., &amp; </a:t>
            </a:r>
            <a:r>
              <a:rPr lang="sk-SK" dirty="0" err="1">
                <a:latin typeface="Arial" panose="020B0604020202020204" pitchFamily="34" charset="0"/>
                <a:cs typeface="Arial" panose="020B0604020202020204" pitchFamily="34" charset="0"/>
              </a:rPr>
              <a:t>Schena</a:t>
            </a:r>
            <a:r>
              <a:rPr lang="sk-SK" dirty="0">
                <a:latin typeface="Arial" panose="020B0604020202020204" pitchFamily="34" charset="0"/>
                <a:cs typeface="Arial" panose="020B0604020202020204" pitchFamily="34" charset="0"/>
              </a:rPr>
              <a:t>, C. M. (2019). </a:t>
            </a:r>
            <a:r>
              <a:rPr lang="sk-SK" dirty="0" err="1">
                <a:latin typeface="Arial" panose="020B0604020202020204" pitchFamily="34" charset="0"/>
                <a:cs typeface="Arial" panose="020B0604020202020204" pitchFamily="34" charset="0"/>
              </a:rPr>
              <a:t>FinTech</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BigTech</a:t>
            </a:r>
            <a:r>
              <a:rPr lang="sk-SK" dirty="0">
                <a:latin typeface="Arial" panose="020B0604020202020204" pitchFamily="34" charset="0"/>
                <a:cs typeface="Arial" panose="020B0604020202020204" pitchFamily="34" charset="0"/>
              </a:rPr>
              <a:t> and </a:t>
            </a:r>
            <a:r>
              <a:rPr lang="sk-SK" dirty="0" err="1">
                <a:latin typeface="Arial" panose="020B0604020202020204" pitchFamily="34" charset="0"/>
                <a:cs typeface="Arial" panose="020B0604020202020204" pitchFamily="34" charset="0"/>
              </a:rPr>
              <a:t>Banks</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Digitalisation</a:t>
            </a:r>
            <a:r>
              <a:rPr lang="sk-SK" dirty="0">
                <a:latin typeface="Arial" panose="020B0604020202020204" pitchFamily="34" charset="0"/>
                <a:cs typeface="Arial" panose="020B0604020202020204" pitchFamily="34" charset="0"/>
              </a:rPr>
              <a:t> and </a:t>
            </a:r>
            <a:r>
              <a:rPr lang="sk-SK" dirty="0" err="1">
                <a:latin typeface="Arial" panose="020B0604020202020204" pitchFamily="34" charset="0"/>
                <a:cs typeface="Arial" panose="020B0604020202020204" pitchFamily="34" charset="0"/>
              </a:rPr>
              <a:t>Its</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Impact</a:t>
            </a:r>
            <a:r>
              <a:rPr lang="sk-SK" dirty="0">
                <a:latin typeface="Arial" panose="020B0604020202020204" pitchFamily="34" charset="0"/>
                <a:cs typeface="Arial" panose="020B0604020202020204" pitchFamily="34" charset="0"/>
              </a:rPr>
              <a:t> on Banking Business </a:t>
            </a:r>
            <a:r>
              <a:rPr lang="sk-SK" dirty="0" err="1">
                <a:latin typeface="Arial" panose="020B0604020202020204" pitchFamily="34" charset="0"/>
                <a:cs typeface="Arial" panose="020B0604020202020204" pitchFamily="34" charset="0"/>
              </a:rPr>
              <a:t>Models</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Springer</a:t>
            </a:r>
            <a:r>
              <a:rPr lang="sk-SK"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57044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číslo snímky 3"/>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31</a:t>
            </a:fld>
            <a:endParaRPr lang="sk-SK"/>
          </a:p>
        </p:txBody>
      </p:sp>
      <p:sp>
        <p:nvSpPr>
          <p:cNvPr id="6" name="Zástupný symbol obsahu 2"/>
          <p:cNvSpPr txBox="1">
            <a:spLocks/>
          </p:cNvSpPr>
          <p:nvPr/>
        </p:nvSpPr>
        <p:spPr>
          <a:xfrm>
            <a:off x="1091444" y="1628800"/>
            <a:ext cx="10009112" cy="300188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buFont typeface="Wingdings 3" pitchFamily="18" charset="2"/>
              <a:buNone/>
            </a:pPr>
            <a:endParaRPr lang="sk-SK" sz="4000" dirty="0">
              <a:solidFill>
                <a:srgbClr val="00B0F0"/>
              </a:solidFill>
              <a:latin typeface="Arial" panose="020B0604020202020204" pitchFamily="34" charset="0"/>
              <a:cs typeface="Arial" panose="020B0604020202020204" pitchFamily="34" charset="0"/>
            </a:endParaRPr>
          </a:p>
          <a:p>
            <a:pPr algn="ctr">
              <a:buFont typeface="Wingdings 3" pitchFamily="18" charset="2"/>
              <a:buNone/>
            </a:pPr>
            <a:r>
              <a:rPr lang="en-US" sz="4000" b="1" dirty="0">
                <a:solidFill>
                  <a:srgbClr val="00B0F0"/>
                </a:solidFill>
                <a:latin typeface="Arial" panose="020B0604020202020204" pitchFamily="34" charset="0"/>
                <a:ea typeface="+mj-ea"/>
                <a:cs typeface="Arial" panose="020B0604020202020204" pitchFamily="34" charset="0"/>
              </a:rPr>
              <a:t>THANK YOU FOR YOUR ATTENTION</a:t>
            </a:r>
            <a:r>
              <a:rPr lang="sk-SK" sz="4000" b="1" dirty="0">
                <a:solidFill>
                  <a:srgbClr val="00B0F0"/>
                </a:solidFill>
                <a:latin typeface="Arial" panose="020B0604020202020204" pitchFamily="34" charset="0"/>
                <a:ea typeface="+mj-ea"/>
                <a:cs typeface="Arial" panose="020B0604020202020204" pitchFamily="34" charset="0"/>
              </a:rPr>
              <a:t>!</a:t>
            </a:r>
          </a:p>
          <a:p>
            <a:pPr algn="ctr">
              <a:buFont typeface="Wingdings 3" pitchFamily="18" charset="2"/>
              <a:buNone/>
            </a:pPr>
            <a:endParaRPr lang="sk-SK" sz="4000" b="1" dirty="0">
              <a:solidFill>
                <a:srgbClr val="00B0F0"/>
              </a:solidFill>
              <a:latin typeface="Arial" panose="020B0604020202020204" pitchFamily="34" charset="0"/>
              <a:ea typeface="+mj-ea"/>
              <a:cs typeface="Arial" panose="020B0604020202020204" pitchFamily="34" charset="0"/>
            </a:endParaRPr>
          </a:p>
          <a:p>
            <a:pPr algn="ctr">
              <a:buFont typeface="Wingdings 3" pitchFamily="18" charset="2"/>
              <a:buNone/>
            </a:pPr>
            <a:r>
              <a:rPr lang="en-US" sz="4000" dirty="0">
                <a:latin typeface="Arial" panose="020B0604020202020204" pitchFamily="34" charset="0"/>
                <a:ea typeface="+mj-ea"/>
                <a:cs typeface="Arial" panose="020B0604020202020204" pitchFamily="34" charset="0"/>
              </a:rPr>
              <a:t>Any questions</a:t>
            </a:r>
            <a:r>
              <a:rPr lang="sk-SK" sz="4000" dirty="0">
                <a:latin typeface="Arial" panose="020B0604020202020204" pitchFamily="34" charset="0"/>
                <a:ea typeface="+mj-ea"/>
                <a:cs typeface="Arial" panose="020B0604020202020204" pitchFamily="34" charset="0"/>
              </a:rPr>
              <a:t>?</a:t>
            </a:r>
          </a:p>
        </p:txBody>
      </p:sp>
    </p:spTree>
    <p:extLst>
      <p:ext uri="{BB962C8B-B14F-4D97-AF65-F5344CB8AC3E}">
        <p14:creationId xmlns:p14="http://schemas.microsoft.com/office/powerpoint/2010/main" val="214250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838200" y="1700808"/>
            <a:ext cx="10515600" cy="3791983"/>
          </a:xfrm>
        </p:spPr>
        <p:txBody>
          <a:bodyPr>
            <a:normAutofit/>
          </a:bodyPr>
          <a:lstStyle/>
          <a:p>
            <a:pPr marL="0" indent="0" algn="ctr">
              <a:buNone/>
            </a:pPr>
            <a:endParaRPr lang="sk-SK" sz="4000" b="1" dirty="0">
              <a:solidFill>
                <a:srgbClr val="00B0F0"/>
              </a:solidFill>
            </a:endParaRPr>
          </a:p>
          <a:p>
            <a:pPr marL="0" indent="0" algn="ctr">
              <a:buNone/>
            </a:pPr>
            <a:endParaRPr lang="sk-SK" sz="4000" b="1" dirty="0">
              <a:solidFill>
                <a:srgbClr val="00B0F0"/>
              </a:solidFill>
            </a:endParaRPr>
          </a:p>
          <a:p>
            <a:pPr marL="0" indent="0" algn="ctr">
              <a:buNone/>
            </a:pPr>
            <a:r>
              <a:rPr lang="en-US" sz="4000" b="1" dirty="0">
                <a:solidFill>
                  <a:srgbClr val="00B0F0"/>
                </a:solidFill>
              </a:rPr>
              <a:t>MONEY AND ITS FORMS</a:t>
            </a:r>
            <a:endParaRPr lang="sk-SK" sz="4000" b="1" dirty="0">
              <a:solidFill>
                <a:srgbClr val="00B0F0"/>
              </a:solidFill>
            </a:endParaRPr>
          </a:p>
        </p:txBody>
      </p:sp>
      <p:sp>
        <p:nvSpPr>
          <p:cNvPr id="6" name="Zástupný objekt pre číslo snímky 5"/>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4</a:t>
            </a:fld>
            <a:endParaRPr lang="sk-SK"/>
          </a:p>
        </p:txBody>
      </p:sp>
    </p:spTree>
    <p:extLst>
      <p:ext uri="{BB962C8B-B14F-4D97-AF65-F5344CB8AC3E}">
        <p14:creationId xmlns:p14="http://schemas.microsoft.com/office/powerpoint/2010/main" val="928425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472" y="1130807"/>
            <a:ext cx="10010328" cy="1325563"/>
          </a:xfrm>
        </p:spPr>
        <p:txBody>
          <a:bodyPr>
            <a:normAutofit/>
          </a:bodyPr>
          <a:lstStyle/>
          <a:p>
            <a:pPr algn="l"/>
            <a:r>
              <a:rPr lang="en-US" sz="4000" dirty="0"/>
              <a:t>Money and Its Forms</a:t>
            </a:r>
            <a:r>
              <a:rPr lang="sk-SK" sz="4000" dirty="0"/>
              <a:t> (1)</a:t>
            </a:r>
          </a:p>
        </p:txBody>
      </p:sp>
      <p:sp>
        <p:nvSpPr>
          <p:cNvPr id="3" name="Zástupný objekt pre obsah 2"/>
          <p:cNvSpPr>
            <a:spLocks noGrp="1"/>
          </p:cNvSpPr>
          <p:nvPr>
            <p:ph idx="1"/>
          </p:nvPr>
        </p:nvSpPr>
        <p:spPr>
          <a:xfrm>
            <a:off x="1343472" y="2178978"/>
            <a:ext cx="10515600" cy="3791983"/>
          </a:xfrm>
        </p:spPr>
        <p:txBody>
          <a:bodyPr>
            <a:noAutofit/>
          </a:bodyPr>
          <a:lstStyle/>
          <a:p>
            <a:pPr>
              <a:lnSpc>
                <a:spcPct val="120000"/>
              </a:lnSpc>
            </a:pPr>
            <a:r>
              <a:rPr lang="en-US" sz="1800" dirty="0"/>
              <a:t>Claims we know well:</a:t>
            </a:r>
          </a:p>
          <a:p>
            <a:pPr lvl="1">
              <a:lnSpc>
                <a:spcPct val="120000"/>
              </a:lnSpc>
            </a:pPr>
            <a:r>
              <a:rPr lang="en-US" sz="1800" dirty="0"/>
              <a:t>“Money moves the world."</a:t>
            </a:r>
          </a:p>
          <a:p>
            <a:pPr lvl="1">
              <a:lnSpc>
                <a:spcPct val="120000"/>
              </a:lnSpc>
            </a:pPr>
            <a:r>
              <a:rPr lang="en-US" sz="1800" dirty="0"/>
              <a:t>“The love of money is the source of all evil" (love or lack of it?)</a:t>
            </a:r>
          </a:p>
          <a:p>
            <a:pPr>
              <a:lnSpc>
                <a:spcPct val="120000"/>
              </a:lnSpc>
            </a:pPr>
            <a:endParaRPr lang="en-US" sz="800" dirty="0"/>
          </a:p>
          <a:p>
            <a:pPr>
              <a:lnSpc>
                <a:spcPct val="120000"/>
              </a:lnSpc>
            </a:pPr>
            <a:r>
              <a:rPr lang="en-US" sz="1800" dirty="0"/>
              <a:t>It is important to understand the meaning of money in terms of</a:t>
            </a:r>
          </a:p>
          <a:p>
            <a:pPr lvl="1">
              <a:lnSpc>
                <a:spcPct val="120000"/>
              </a:lnSpc>
            </a:pPr>
            <a:r>
              <a:rPr lang="en-US" sz="1800" dirty="0"/>
              <a:t>Beliefs</a:t>
            </a:r>
          </a:p>
          <a:p>
            <a:pPr lvl="2">
              <a:lnSpc>
                <a:spcPct val="120000"/>
              </a:lnSpc>
            </a:pPr>
            <a:r>
              <a:rPr lang="en-US" sz="1800" dirty="0"/>
              <a:t>For example, like the psychology of relationships, desires, expectations</a:t>
            </a:r>
          </a:p>
          <a:p>
            <a:pPr lvl="1">
              <a:lnSpc>
                <a:spcPct val="120000"/>
              </a:lnSpc>
            </a:pPr>
            <a:r>
              <a:rPr lang="en-US" sz="1800" dirty="0"/>
              <a:t>Personal relationship</a:t>
            </a:r>
          </a:p>
          <a:p>
            <a:pPr lvl="2">
              <a:lnSpc>
                <a:spcPct val="120000"/>
              </a:lnSpc>
            </a:pPr>
            <a:r>
              <a:rPr lang="en-US" sz="1800" dirty="0"/>
              <a:t>From disdain for money to complete obsession with money</a:t>
            </a:r>
          </a:p>
          <a:p>
            <a:pPr>
              <a:lnSpc>
                <a:spcPct val="120000"/>
              </a:lnSpc>
            </a:pPr>
            <a:endParaRPr lang="en-US" sz="800" dirty="0"/>
          </a:p>
          <a:p>
            <a:pPr>
              <a:lnSpc>
                <a:spcPct val="120000"/>
              </a:lnSpc>
            </a:pPr>
            <a:r>
              <a:rPr lang="en-US" sz="1800" dirty="0"/>
              <a:t>Transition from primitive forms to modern forms of money</a:t>
            </a:r>
            <a:endParaRPr lang="sk-SK" sz="1800" dirty="0"/>
          </a:p>
        </p:txBody>
      </p:sp>
      <p:sp>
        <p:nvSpPr>
          <p:cNvPr id="5" name="Zástupný objekt pre číslo snímky 4"/>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5</a:t>
            </a:fld>
            <a:endParaRPr lang="sk-SK"/>
          </a:p>
        </p:txBody>
      </p:sp>
    </p:spTree>
    <p:extLst>
      <p:ext uri="{BB962C8B-B14F-4D97-AF65-F5344CB8AC3E}">
        <p14:creationId xmlns:p14="http://schemas.microsoft.com/office/powerpoint/2010/main" val="111018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41375" y="1124744"/>
            <a:ext cx="9938320" cy="1325563"/>
          </a:xfrm>
        </p:spPr>
        <p:txBody>
          <a:bodyPr>
            <a:normAutofit/>
          </a:bodyPr>
          <a:lstStyle/>
          <a:p>
            <a:pPr algn="l"/>
            <a:r>
              <a:rPr lang="en-US" sz="4000" dirty="0"/>
              <a:t>Money and Its Forms </a:t>
            </a:r>
            <a:r>
              <a:rPr lang="sk-SK" sz="4000" dirty="0"/>
              <a:t>(2)</a:t>
            </a:r>
          </a:p>
        </p:txBody>
      </p:sp>
      <p:sp>
        <p:nvSpPr>
          <p:cNvPr id="3" name="Zástupný objekt pre obsah 2"/>
          <p:cNvSpPr>
            <a:spLocks noGrp="1"/>
          </p:cNvSpPr>
          <p:nvPr>
            <p:ph idx="1"/>
          </p:nvPr>
        </p:nvSpPr>
        <p:spPr>
          <a:xfrm>
            <a:off x="1415480" y="2229099"/>
            <a:ext cx="11090448" cy="3791983"/>
          </a:xfrm>
        </p:spPr>
        <p:txBody>
          <a:bodyPr>
            <a:noAutofit/>
          </a:bodyPr>
          <a:lstStyle/>
          <a:p>
            <a:pPr>
              <a:lnSpc>
                <a:spcPct val="120000"/>
              </a:lnSpc>
            </a:pPr>
            <a:r>
              <a:rPr lang="en-US" sz="1800" dirty="0"/>
              <a:t>Money should not only be defined in terms of meaning but also in terms of its functions and purpose </a:t>
            </a:r>
          </a:p>
          <a:p>
            <a:pPr lvl="1">
              <a:lnSpc>
                <a:spcPct val="120000"/>
              </a:lnSpc>
            </a:pPr>
            <a:r>
              <a:rPr lang="en-US" sz="1800" dirty="0"/>
              <a:t>Means of payment/medium of exchange </a:t>
            </a:r>
          </a:p>
          <a:p>
            <a:pPr lvl="1">
              <a:lnSpc>
                <a:spcPct val="120000"/>
              </a:lnSpc>
            </a:pPr>
            <a:r>
              <a:rPr lang="en-US" sz="1800" dirty="0"/>
              <a:t>A means of storing value </a:t>
            </a:r>
          </a:p>
          <a:p>
            <a:pPr lvl="1">
              <a:lnSpc>
                <a:spcPct val="120000"/>
              </a:lnSpc>
            </a:pPr>
            <a:r>
              <a:rPr lang="en-US" sz="1800" dirty="0"/>
              <a:t>Accounting unit </a:t>
            </a:r>
          </a:p>
          <a:p>
            <a:pPr>
              <a:lnSpc>
                <a:spcPct val="120000"/>
              </a:lnSpc>
            </a:pPr>
            <a:endParaRPr lang="en-US" sz="800" dirty="0"/>
          </a:p>
          <a:p>
            <a:pPr>
              <a:lnSpc>
                <a:spcPct val="120000"/>
              </a:lnSpc>
            </a:pPr>
            <a:r>
              <a:rPr lang="en-US" sz="1800" dirty="0"/>
              <a:t>Characteristics of money </a:t>
            </a:r>
          </a:p>
          <a:p>
            <a:pPr lvl="1">
              <a:lnSpc>
                <a:spcPct val="120000"/>
              </a:lnSpc>
            </a:pPr>
            <a:r>
              <a:rPr lang="en-US" sz="1800" dirty="0"/>
              <a:t>An easily acceptable medium </a:t>
            </a:r>
          </a:p>
          <a:p>
            <a:pPr lvl="1">
              <a:lnSpc>
                <a:spcPct val="120000"/>
              </a:lnSpc>
            </a:pPr>
            <a:r>
              <a:rPr lang="en-US" sz="1800" dirty="0"/>
              <a:t>Easily divisible media </a:t>
            </a:r>
          </a:p>
          <a:p>
            <a:pPr lvl="1">
              <a:lnSpc>
                <a:spcPct val="120000"/>
              </a:lnSpc>
            </a:pPr>
            <a:r>
              <a:rPr lang="en-US" sz="1800" dirty="0"/>
              <a:t>They have a known value </a:t>
            </a:r>
          </a:p>
          <a:p>
            <a:pPr lvl="1">
              <a:lnSpc>
                <a:spcPct val="120000"/>
              </a:lnSpc>
            </a:pPr>
            <a:r>
              <a:rPr lang="en-US" sz="1800" dirty="0"/>
              <a:t>They have a high value-to-weight ratio </a:t>
            </a:r>
          </a:p>
          <a:p>
            <a:pPr lvl="1">
              <a:lnSpc>
                <a:spcPct val="120000"/>
              </a:lnSpc>
            </a:pPr>
            <a:r>
              <a:rPr lang="en-US" sz="1800" dirty="0"/>
              <a:t>They are hard to fake</a:t>
            </a:r>
            <a:endParaRPr lang="sk-SK" sz="1800" dirty="0"/>
          </a:p>
        </p:txBody>
      </p:sp>
      <p:sp>
        <p:nvSpPr>
          <p:cNvPr id="5" name="Zástupný objekt pre číslo snímky 4"/>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6</a:t>
            </a:fld>
            <a:endParaRPr lang="sk-SK"/>
          </a:p>
        </p:txBody>
      </p:sp>
    </p:spTree>
    <p:extLst>
      <p:ext uri="{BB962C8B-B14F-4D97-AF65-F5344CB8AC3E}">
        <p14:creationId xmlns:p14="http://schemas.microsoft.com/office/powerpoint/2010/main" val="3472275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71665" y="853415"/>
            <a:ext cx="9471925" cy="1325563"/>
          </a:xfrm>
        </p:spPr>
        <p:txBody>
          <a:bodyPr>
            <a:normAutofit/>
          </a:bodyPr>
          <a:lstStyle/>
          <a:p>
            <a:pPr algn="l"/>
            <a:r>
              <a:rPr lang="en-US" sz="4000" dirty="0"/>
              <a:t>Money and Its Forms </a:t>
            </a:r>
            <a:r>
              <a:rPr lang="sk-SK" sz="4000" dirty="0"/>
              <a:t>(3)</a:t>
            </a:r>
          </a:p>
        </p:txBody>
      </p:sp>
      <p:sp>
        <p:nvSpPr>
          <p:cNvPr id="3" name="Zástupný objekt pre obsah 2"/>
          <p:cNvSpPr>
            <a:spLocks noGrp="1"/>
          </p:cNvSpPr>
          <p:nvPr>
            <p:ph idx="1"/>
          </p:nvPr>
        </p:nvSpPr>
        <p:spPr>
          <a:xfrm>
            <a:off x="1858030" y="5545359"/>
            <a:ext cx="10515600" cy="1184433"/>
          </a:xfrm>
        </p:spPr>
        <p:txBody>
          <a:bodyPr>
            <a:normAutofit/>
          </a:bodyPr>
          <a:lstStyle/>
          <a:p>
            <a:pPr marL="0" indent="0">
              <a:buNone/>
            </a:pPr>
            <a:endParaRPr lang="sk-SK" dirty="0"/>
          </a:p>
          <a:p>
            <a:pPr marL="0" indent="0">
              <a:buNone/>
            </a:pPr>
            <a:r>
              <a:rPr lang="sk-SK" sz="1600" dirty="0"/>
              <a:t>Zdroj: </a:t>
            </a:r>
            <a:r>
              <a:rPr lang="sk-SK" sz="1600" dirty="0" err="1"/>
              <a:t>Herger</a:t>
            </a:r>
            <a:r>
              <a:rPr lang="sk-SK" sz="1600" dirty="0"/>
              <a:t> (2019)</a:t>
            </a:r>
            <a:endParaRPr lang="sk-SK" dirty="0"/>
          </a:p>
        </p:txBody>
      </p:sp>
      <p:sp>
        <p:nvSpPr>
          <p:cNvPr id="5" name="Zástupný objekt pre číslo snímky 4"/>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7</a:t>
            </a:fld>
            <a:endParaRPr lang="sk-SK"/>
          </a:p>
        </p:txBody>
      </p:sp>
      <p:pic>
        <p:nvPicPr>
          <p:cNvPr id="6" name="Obrázok 5"/>
          <p:cNvPicPr>
            <a:picLocks noChangeAspect="1"/>
          </p:cNvPicPr>
          <p:nvPr/>
        </p:nvPicPr>
        <p:blipFill>
          <a:blip r:embed="rId3"/>
          <a:stretch>
            <a:fillRect/>
          </a:stretch>
        </p:blipFill>
        <p:spPr>
          <a:xfrm>
            <a:off x="1885728" y="1984355"/>
            <a:ext cx="7311664" cy="3959570"/>
          </a:xfrm>
          <a:prstGeom prst="rect">
            <a:avLst/>
          </a:prstGeom>
        </p:spPr>
      </p:pic>
    </p:spTree>
    <p:extLst>
      <p:ext uri="{BB962C8B-B14F-4D97-AF65-F5344CB8AC3E}">
        <p14:creationId xmlns:p14="http://schemas.microsoft.com/office/powerpoint/2010/main" val="149490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79711" y="836712"/>
            <a:ext cx="9578280" cy="1325563"/>
          </a:xfrm>
        </p:spPr>
        <p:txBody>
          <a:bodyPr>
            <a:normAutofit/>
          </a:bodyPr>
          <a:lstStyle/>
          <a:p>
            <a:pPr algn="l"/>
            <a:r>
              <a:rPr lang="en-US" sz="4000" dirty="0"/>
              <a:t>Money and Its Forms </a:t>
            </a:r>
            <a:r>
              <a:rPr lang="sk-SK" sz="4000" dirty="0"/>
              <a:t>(4)</a:t>
            </a:r>
          </a:p>
        </p:txBody>
      </p:sp>
      <p:sp>
        <p:nvSpPr>
          <p:cNvPr id="3" name="Zástupný objekt pre obsah 2"/>
          <p:cNvSpPr>
            <a:spLocks noGrp="1"/>
          </p:cNvSpPr>
          <p:nvPr>
            <p:ph idx="1"/>
          </p:nvPr>
        </p:nvSpPr>
        <p:spPr>
          <a:xfrm>
            <a:off x="1775520" y="1988840"/>
            <a:ext cx="9218240" cy="3791983"/>
          </a:xfrm>
        </p:spPr>
        <p:txBody>
          <a:bodyPr>
            <a:noAutofit/>
          </a:bodyPr>
          <a:lstStyle/>
          <a:p>
            <a:pPr>
              <a:lnSpc>
                <a:spcPct val="120000"/>
              </a:lnSpc>
            </a:pPr>
            <a:r>
              <a:rPr lang="en-US" sz="1900" dirty="0"/>
              <a:t>Barter exchange </a:t>
            </a:r>
          </a:p>
          <a:p>
            <a:pPr lvl="1">
              <a:lnSpc>
                <a:spcPct val="120000"/>
              </a:lnSpc>
            </a:pPr>
            <a:r>
              <a:rPr lang="en-US" sz="1900" dirty="0"/>
              <a:t>Creating markets </a:t>
            </a:r>
          </a:p>
          <a:p>
            <a:pPr lvl="1">
              <a:lnSpc>
                <a:spcPct val="120000"/>
              </a:lnSpc>
            </a:pPr>
            <a:r>
              <a:rPr lang="en-US" sz="1900" dirty="0"/>
              <a:t>Gift exchange </a:t>
            </a:r>
          </a:p>
          <a:p>
            <a:pPr>
              <a:lnSpc>
                <a:spcPct val="120000"/>
              </a:lnSpc>
            </a:pPr>
            <a:endParaRPr lang="en-US" sz="800" dirty="0"/>
          </a:p>
          <a:p>
            <a:pPr>
              <a:lnSpc>
                <a:spcPct val="120000"/>
              </a:lnSpc>
            </a:pPr>
            <a:r>
              <a:rPr lang="en-US" sz="1900" dirty="0"/>
              <a:t>Full money </a:t>
            </a:r>
          </a:p>
          <a:p>
            <a:pPr lvl="1">
              <a:lnSpc>
                <a:spcPct val="120000"/>
              </a:lnSpc>
            </a:pPr>
            <a:r>
              <a:rPr lang="en-US" sz="1900" dirty="0"/>
              <a:t>Commodity money </a:t>
            </a:r>
          </a:p>
          <a:p>
            <a:pPr lvl="1">
              <a:lnSpc>
                <a:spcPct val="120000"/>
              </a:lnSpc>
            </a:pPr>
            <a:r>
              <a:rPr lang="en-US" sz="1900" dirty="0"/>
              <a:t>Precious metals </a:t>
            </a:r>
          </a:p>
          <a:p>
            <a:pPr lvl="1">
              <a:lnSpc>
                <a:spcPct val="120000"/>
              </a:lnSpc>
            </a:pPr>
            <a:r>
              <a:rPr lang="en-US" sz="1900" dirty="0"/>
              <a:t>Gold deposit certificates </a:t>
            </a:r>
          </a:p>
          <a:p>
            <a:pPr>
              <a:lnSpc>
                <a:spcPct val="120000"/>
              </a:lnSpc>
            </a:pPr>
            <a:endParaRPr lang="en-US" sz="800" dirty="0"/>
          </a:p>
          <a:p>
            <a:pPr>
              <a:lnSpc>
                <a:spcPct val="120000"/>
              </a:lnSpc>
            </a:pPr>
            <a:r>
              <a:rPr lang="en-US" sz="1900" dirty="0"/>
              <a:t>Incomplete money </a:t>
            </a:r>
          </a:p>
          <a:p>
            <a:pPr lvl="1">
              <a:lnSpc>
                <a:spcPct val="120000"/>
              </a:lnSpc>
            </a:pPr>
            <a:r>
              <a:rPr lang="en-US" sz="1900" dirty="0"/>
              <a:t>Fiat money</a:t>
            </a:r>
            <a:endParaRPr lang="sk-SK" sz="1900" dirty="0"/>
          </a:p>
        </p:txBody>
      </p:sp>
      <p:sp>
        <p:nvSpPr>
          <p:cNvPr id="5" name="Zástupný objekt pre číslo snímky 4"/>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8</a:t>
            </a:fld>
            <a:endParaRPr lang="sk-SK"/>
          </a:p>
        </p:txBody>
      </p:sp>
    </p:spTree>
    <p:extLst>
      <p:ext uri="{BB962C8B-B14F-4D97-AF65-F5344CB8AC3E}">
        <p14:creationId xmlns:p14="http://schemas.microsoft.com/office/powerpoint/2010/main" val="1341371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66392" y="1141175"/>
            <a:ext cx="10082336" cy="1325563"/>
          </a:xfrm>
        </p:spPr>
        <p:txBody>
          <a:bodyPr/>
          <a:lstStyle/>
          <a:p>
            <a:pPr algn="l"/>
            <a:r>
              <a:rPr lang="en-US" sz="4000" dirty="0"/>
              <a:t>Money</a:t>
            </a:r>
            <a:r>
              <a:rPr lang="en-US" dirty="0"/>
              <a:t> and Its Forms </a:t>
            </a:r>
            <a:r>
              <a:rPr lang="sk-SK" dirty="0"/>
              <a:t>(5)</a:t>
            </a:r>
          </a:p>
        </p:txBody>
      </p:sp>
      <p:sp>
        <p:nvSpPr>
          <p:cNvPr id="3" name="Zástupný objekt pre obsah 2"/>
          <p:cNvSpPr>
            <a:spLocks noGrp="1"/>
          </p:cNvSpPr>
          <p:nvPr>
            <p:ph idx="1"/>
          </p:nvPr>
        </p:nvSpPr>
        <p:spPr>
          <a:xfrm>
            <a:off x="1266392" y="2184162"/>
            <a:ext cx="10087408" cy="3791983"/>
          </a:xfrm>
        </p:spPr>
        <p:txBody>
          <a:bodyPr>
            <a:noAutofit/>
          </a:bodyPr>
          <a:lstStyle/>
          <a:p>
            <a:pPr>
              <a:lnSpc>
                <a:spcPct val="120000"/>
              </a:lnSpc>
            </a:pPr>
            <a:r>
              <a:rPr lang="en-US" sz="1600" dirty="0"/>
              <a:t>Barter Exchange: Disadvantage?? </a:t>
            </a:r>
          </a:p>
          <a:p>
            <a:pPr lvl="1">
              <a:lnSpc>
                <a:spcPct val="120000"/>
              </a:lnSpc>
            </a:pPr>
            <a:r>
              <a:rPr lang="en-US" sz="1400" dirty="0"/>
              <a:t>William Stanley Jevons: Money and the Mechanism of Exchange (1875) </a:t>
            </a:r>
          </a:p>
          <a:p>
            <a:pPr marL="0" indent="0">
              <a:lnSpc>
                <a:spcPct val="120000"/>
              </a:lnSpc>
              <a:buNone/>
            </a:pPr>
            <a:r>
              <a:rPr lang="en-US" sz="1600" b="1" dirty="0"/>
              <a:t>Fun Fact: </a:t>
            </a:r>
          </a:p>
          <a:p>
            <a:pPr marL="0" indent="0">
              <a:lnSpc>
                <a:spcPct val="120000"/>
              </a:lnSpc>
              <a:buNone/>
            </a:pPr>
            <a:r>
              <a:rPr lang="en-US" sz="1400" dirty="0"/>
              <a:t>Opera singer </a:t>
            </a:r>
            <a:r>
              <a:rPr lang="en-US" sz="1400" dirty="0" err="1"/>
              <a:t>Mlle</a:t>
            </a:r>
            <a:r>
              <a:rPr lang="en-US" sz="1400" dirty="0"/>
              <a:t> </a:t>
            </a:r>
            <a:r>
              <a:rPr lang="en-US" sz="1400" dirty="0" err="1"/>
              <a:t>Zélie</a:t>
            </a:r>
            <a:r>
              <a:rPr lang="en-US" sz="1400" dirty="0"/>
              <a:t> visited the Society Islands (islands in the South Pacific) during her worldwide tour. As a reward for her performance, she received one third of the contributions collected at the entrance fee. So her share represented </a:t>
            </a:r>
          </a:p>
          <a:p>
            <a:pPr lvl="1">
              <a:lnSpc>
                <a:spcPct val="120000"/>
              </a:lnSpc>
            </a:pPr>
            <a:r>
              <a:rPr lang="en-US" sz="1400" dirty="0"/>
              <a:t>3 pigs, </a:t>
            </a:r>
          </a:p>
          <a:p>
            <a:pPr lvl="1">
              <a:lnSpc>
                <a:spcPct val="120000"/>
              </a:lnSpc>
            </a:pPr>
            <a:r>
              <a:rPr lang="en-US" sz="1400" dirty="0"/>
              <a:t>23 turkeys, </a:t>
            </a:r>
          </a:p>
          <a:p>
            <a:pPr lvl="1">
              <a:lnSpc>
                <a:spcPct val="120000"/>
              </a:lnSpc>
            </a:pPr>
            <a:r>
              <a:rPr lang="en-US" sz="1400" dirty="0"/>
              <a:t>44 chickens, </a:t>
            </a:r>
          </a:p>
          <a:p>
            <a:pPr lvl="1">
              <a:lnSpc>
                <a:spcPct val="120000"/>
              </a:lnSpc>
            </a:pPr>
            <a:r>
              <a:rPr lang="en-US" sz="1400" dirty="0"/>
              <a:t>5000 coconuts </a:t>
            </a:r>
          </a:p>
          <a:p>
            <a:pPr lvl="1">
              <a:lnSpc>
                <a:spcPct val="120000"/>
              </a:lnSpc>
            </a:pPr>
            <a:r>
              <a:rPr lang="en-US" sz="1400" dirty="0"/>
              <a:t>lots of bananas, lemons and oranges. </a:t>
            </a:r>
          </a:p>
          <a:p>
            <a:pPr marL="0" indent="0">
              <a:lnSpc>
                <a:spcPct val="120000"/>
              </a:lnSpc>
              <a:buNone/>
            </a:pPr>
            <a:r>
              <a:rPr lang="en-US" sz="1600" dirty="0"/>
              <a:t>She consumed only a negligible amount, and at the same time, before she left, she had to feed the pigs and poultry with fruit. Therefore, a significant part of the contributions went to the outside world.</a:t>
            </a:r>
            <a:endParaRPr lang="sk-SK" sz="1600" dirty="0"/>
          </a:p>
        </p:txBody>
      </p:sp>
      <p:sp>
        <p:nvSpPr>
          <p:cNvPr id="5" name="Zástupný objekt pre číslo snímky 4"/>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pPr/>
              <a:t>9</a:t>
            </a:fld>
            <a:endParaRPr lang="sk-SK"/>
          </a:p>
        </p:txBody>
      </p:sp>
    </p:spTree>
    <p:extLst>
      <p:ext uri="{BB962C8B-B14F-4D97-AF65-F5344CB8AC3E}">
        <p14:creationId xmlns:p14="http://schemas.microsoft.com/office/powerpoint/2010/main" val="1625645449"/>
      </p:ext>
    </p:extLst>
  </p:cSld>
  <p:clrMapOvr>
    <a:masterClrMapping/>
  </p:clrMapOvr>
</p:sld>
</file>

<file path=ppt/theme/theme1.xml><?xml version="1.0" encoding="utf-8"?>
<a:theme xmlns:a="http://schemas.openxmlformats.org/drawingml/2006/main" name="Śablona_prezentace_N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2" id="{0D558C50-51D4-4EF6-88BF-468640285203}" vid="{DC8905DB-F15E-4664-83D4-7E3B5AAF960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680334D2C3CA24F9B60010E7D460BC3" ma:contentTypeVersion="15" ma:contentTypeDescription="Umožňuje vytvoriť nový dokument." ma:contentTypeScope="" ma:versionID="1cac3f6ee474805d28562264bc261838">
  <xsd:schema xmlns:xsd="http://www.w3.org/2001/XMLSchema" xmlns:xs="http://www.w3.org/2001/XMLSchema" xmlns:p="http://schemas.microsoft.com/office/2006/metadata/properties" xmlns:ns2="19c10944-04f6-4a56-b45b-bf26d6f81d58" xmlns:ns3="62a0cf90-df98-468d-8e62-9dacbd9cd031" targetNamespace="http://schemas.microsoft.com/office/2006/metadata/properties" ma:root="true" ma:fieldsID="4579ed5b148d23e20acdc4211972db87" ns2:_="" ns3:_="">
    <xsd:import namespace="19c10944-04f6-4a56-b45b-bf26d6f81d58"/>
    <xsd:import namespace="62a0cf90-df98-468d-8e62-9dacbd9cd0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10944-04f6-4a56-b45b-bf26d6f81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Značky obrázka" ma:readOnly="false" ma:fieldId="{5cf76f15-5ced-4ddc-b409-7134ff3c332f}" ma:taxonomyMulti="true" ma:sspId="42107113-769a-4d15-b935-6d8bd9557b3e"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a0cf90-df98-468d-8e62-9dacbd9cd03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dbb0656-7c38-45e2-9d93-076a736f137d}" ma:internalName="TaxCatchAll" ma:showField="CatchAllData" ma:web="62a0cf90-df98-468d-8e62-9dacbd9cd03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Zdieľané s podrobnosťa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9c10944-04f6-4a56-b45b-bf26d6f81d58">
      <Terms xmlns="http://schemas.microsoft.com/office/infopath/2007/PartnerControls"/>
    </lcf76f155ced4ddcb4097134ff3c332f>
    <TaxCatchAll xmlns="62a0cf90-df98-468d-8e62-9dacbd9cd031" xsi:nil="true"/>
  </documentManagement>
</p:properties>
</file>

<file path=customXml/itemProps1.xml><?xml version="1.0" encoding="utf-8"?>
<ds:datastoreItem xmlns:ds="http://schemas.openxmlformats.org/officeDocument/2006/customXml" ds:itemID="{6DD9BBCD-E9AC-488F-8BA6-E51ABACBE363}">
  <ds:schemaRefs>
    <ds:schemaRef ds:uri="http://schemas.microsoft.com/sharepoint/v3/contenttype/forms"/>
  </ds:schemaRefs>
</ds:datastoreItem>
</file>

<file path=customXml/itemProps2.xml><?xml version="1.0" encoding="utf-8"?>
<ds:datastoreItem xmlns:ds="http://schemas.openxmlformats.org/officeDocument/2006/customXml" ds:itemID="{522A4F96-27AF-4266-9CCF-DC4E09601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10944-04f6-4a56-b45b-bf26d6f81d58"/>
    <ds:schemaRef ds:uri="62a0cf90-df98-468d-8e62-9dacbd9cd0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F5B492-F03B-4121-8BA6-E291DB9C2F9A}">
  <ds:schemaRefs>
    <ds:schemaRef ds:uri="http://schemas.microsoft.com/office/2006/metadata/properties"/>
    <ds:schemaRef ds:uri="http://schemas.microsoft.com/office/infopath/2007/PartnerControls"/>
    <ds:schemaRef ds:uri="19c10944-04f6-4a56-b45b-bf26d6f81d58"/>
    <ds:schemaRef ds:uri="62a0cf90-df98-468d-8e62-9dacbd9cd031"/>
  </ds:schemaRefs>
</ds:datastoreItem>
</file>

<file path=docProps/app.xml><?xml version="1.0" encoding="utf-8"?>
<Properties xmlns="http://schemas.openxmlformats.org/officeDocument/2006/extended-properties" xmlns:vt="http://schemas.openxmlformats.org/officeDocument/2006/docPropsVTypes">
  <Template>Śablona_prezentace_NICE</Template>
  <TotalTime>64469</TotalTime>
  <Words>3504</Words>
  <Application>Microsoft Office PowerPoint</Application>
  <PresentationFormat>Širokoúhlá obrazovka</PresentationFormat>
  <Paragraphs>304</Paragraphs>
  <Slides>31</Slides>
  <Notes>24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31</vt:i4>
      </vt:variant>
    </vt:vector>
  </HeadingPairs>
  <TitlesOfParts>
    <vt:vector size="37" baseType="lpstr">
      <vt:lpstr>Arial</vt:lpstr>
      <vt:lpstr>Calibri</vt:lpstr>
      <vt:lpstr>Century Schoolbook</vt:lpstr>
      <vt:lpstr>Wingdings</vt:lpstr>
      <vt:lpstr>Wingdings 3</vt:lpstr>
      <vt:lpstr>Śablona_prezentace_NICE</vt:lpstr>
      <vt:lpstr>Money &amp; Banking</vt:lpstr>
      <vt:lpstr>Structure</vt:lpstr>
      <vt:lpstr>Motivation</vt:lpstr>
      <vt:lpstr>Prezentace aplikace PowerPoint</vt:lpstr>
      <vt:lpstr>Money and Its Forms (1)</vt:lpstr>
      <vt:lpstr>Money and Its Forms (2)</vt:lpstr>
      <vt:lpstr>Money and Its Forms (3)</vt:lpstr>
      <vt:lpstr>Money and Its Forms (4)</vt:lpstr>
      <vt:lpstr>Money and Its Forms (5)</vt:lpstr>
      <vt:lpstr>Money and Its Forms (6)</vt:lpstr>
      <vt:lpstr>Money and Its Forms (7)</vt:lpstr>
      <vt:lpstr>Prezentace aplikace PowerPoint</vt:lpstr>
      <vt:lpstr>FinTech (1)</vt:lpstr>
      <vt:lpstr>FinTech (2)</vt:lpstr>
      <vt:lpstr>FinTech (2)</vt:lpstr>
      <vt:lpstr>FinTech (3)</vt:lpstr>
      <vt:lpstr>FinTech (4)</vt:lpstr>
      <vt:lpstr>FinTech (5)</vt:lpstr>
      <vt:lpstr>FinTech (6)</vt:lpstr>
      <vt:lpstr>FinTech (7)</vt:lpstr>
      <vt:lpstr>Summary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Resources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Portfolio Management</dc:title>
  <dc:creator>Jozef Glova</dc:creator>
  <cp:lastModifiedBy>Kulihova Kublova Tereza</cp:lastModifiedBy>
  <cp:revision>252</cp:revision>
  <dcterms:created xsi:type="dcterms:W3CDTF">2017-02-20T14:34:13Z</dcterms:created>
  <dcterms:modified xsi:type="dcterms:W3CDTF">2023-09-25T08:47:22Z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0x0101003680334D2C3CA24F9B60010E7D460BC3</vt:lpwstr>
  </property>
</Properties>
</file>