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4"/>
  </p:notesMasterIdLst>
  <p:sldIdLst>
    <p:sldId id="256" r:id="rId5"/>
    <p:sldId id="283" r:id="rId6"/>
    <p:sldId id="286" r:id="rId7"/>
    <p:sldId id="333" r:id="rId8"/>
    <p:sldId id="334" r:id="rId9"/>
    <p:sldId id="331" r:id="rId10"/>
    <p:sldId id="332" r:id="rId11"/>
    <p:sldId id="319" r:id="rId12"/>
    <p:sldId id="322" r:id="rId13"/>
    <p:sldId id="323" r:id="rId14"/>
    <p:sldId id="324" r:id="rId15"/>
    <p:sldId id="327" r:id="rId16"/>
    <p:sldId id="328" r:id="rId17"/>
    <p:sldId id="335" r:id="rId18"/>
    <p:sldId id="329" r:id="rId19"/>
    <p:sldId id="336" r:id="rId20"/>
    <p:sldId id="337" r:id="rId21"/>
    <p:sldId id="338" r:id="rId22"/>
    <p:sldId id="320"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D1B8AC1E-33F4-4838-93D4-16919597507E}">
          <p14:sldIdLst>
            <p14:sldId id="256"/>
            <p14:sldId id="283"/>
            <p14:sldId id="286"/>
            <p14:sldId id="333"/>
            <p14:sldId id="334"/>
            <p14:sldId id="331"/>
            <p14:sldId id="332"/>
            <p14:sldId id="319"/>
            <p14:sldId id="322"/>
            <p14:sldId id="323"/>
            <p14:sldId id="324"/>
            <p14:sldId id="327"/>
            <p14:sldId id="328"/>
            <p14:sldId id="335"/>
            <p14:sldId id="329"/>
            <p14:sldId id="336"/>
            <p14:sldId id="337"/>
            <p14:sldId id="338"/>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3357" autoAdjust="0"/>
  </p:normalViewPr>
  <p:slideViewPr>
    <p:cSldViewPr>
      <p:cViewPr varScale="1">
        <p:scale>
          <a:sx n="68" d="100"/>
          <a:sy n="68" d="100"/>
        </p:scale>
        <p:origin x="58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7531A-6886-4F64-A9DB-84C718AC656A}"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sk-SK"/>
        </a:p>
      </dgm:t>
    </dgm:pt>
    <dgm:pt modelId="{39781AF3-BBD7-4F9F-A338-FCFC2A42D940}">
      <dgm:prSet phldrT="[Text]" custT="1"/>
      <dgm:spPr/>
      <dgm:t>
        <a:bodyPr/>
        <a:lstStyle/>
        <a:p>
          <a:r>
            <a:rPr lang="en-US" sz="1800" dirty="0">
              <a:latin typeface="Arial" panose="020B0604020202020204" pitchFamily="34" charset="0"/>
              <a:cs typeface="Arial" panose="020B0604020202020204" pitchFamily="34" charset="0"/>
            </a:rPr>
            <a:t>Debt</a:t>
          </a:r>
          <a:endParaRPr lang="sk-SK" sz="1800" dirty="0">
            <a:latin typeface="Arial" panose="020B0604020202020204" pitchFamily="34" charset="0"/>
            <a:cs typeface="Arial" panose="020B0604020202020204" pitchFamily="34" charset="0"/>
          </a:endParaRPr>
        </a:p>
      </dgm:t>
    </dgm:pt>
    <dgm:pt modelId="{3261C389-37A3-4F4F-8C71-15CA76D5D189}" type="parTrans" cxnId="{9E53E2A8-1C9E-43D5-AC60-722747B0CFC5}">
      <dgm:prSet/>
      <dgm:spPr/>
      <dgm:t>
        <a:bodyPr/>
        <a:lstStyle/>
        <a:p>
          <a:endParaRPr lang="sk-SK" sz="1800">
            <a:solidFill>
              <a:schemeClr val="tx1"/>
            </a:solidFill>
            <a:latin typeface="Arial" panose="020B0604020202020204" pitchFamily="34" charset="0"/>
            <a:cs typeface="Arial" panose="020B0604020202020204" pitchFamily="34" charset="0"/>
          </a:endParaRPr>
        </a:p>
      </dgm:t>
    </dgm:pt>
    <dgm:pt modelId="{1CEA2769-C93D-4C6D-88AC-0F2447E51152}" type="sibTrans" cxnId="{9E53E2A8-1C9E-43D5-AC60-722747B0CFC5}">
      <dgm:prSet/>
      <dgm:spPr/>
      <dgm:t>
        <a:bodyPr/>
        <a:lstStyle/>
        <a:p>
          <a:endParaRPr lang="sk-SK" sz="1800">
            <a:solidFill>
              <a:schemeClr val="tx1"/>
            </a:solidFill>
            <a:latin typeface="Arial" panose="020B0604020202020204" pitchFamily="34" charset="0"/>
            <a:cs typeface="Arial" panose="020B0604020202020204" pitchFamily="34" charset="0"/>
          </a:endParaRPr>
        </a:p>
      </dgm:t>
    </dgm:pt>
    <dgm:pt modelId="{1C05FA2C-D403-4D34-9D0B-BE87DE970934}">
      <dgm:prSet phldrT="[Text]" custT="1"/>
      <dgm:spPr/>
      <dgm:t>
        <a:bodyPr anchor="ctr" anchorCtr="1"/>
        <a:lstStyle/>
        <a:p>
          <a:r>
            <a:rPr lang="en-US" sz="1800" dirty="0">
              <a:latin typeface="Arial" panose="020B0604020202020204" pitchFamily="34" charset="0"/>
              <a:cs typeface="Arial" panose="020B0604020202020204" pitchFamily="34" charset="0"/>
            </a:rPr>
            <a:t>Public</a:t>
          </a:r>
          <a:r>
            <a:rPr lang="sk-SK"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government</a:t>
          </a:r>
          <a:r>
            <a:rPr lang="sk-SK" sz="1800" dirty="0">
              <a:latin typeface="Arial" panose="020B0604020202020204" pitchFamily="34" charset="0"/>
              <a:cs typeface="Arial" panose="020B0604020202020204" pitchFamily="34" charset="0"/>
            </a:rPr>
            <a:t>)</a:t>
          </a:r>
        </a:p>
      </dgm:t>
    </dgm:pt>
    <dgm:pt modelId="{30A7211B-9B24-40D3-94C2-C24DD2AC4C18}" type="parTrans" cxnId="{B01D6C36-8D82-47BF-ADD1-B7146BF276B8}">
      <dgm:prSet/>
      <dgm:spPr/>
      <dgm:t>
        <a:bodyPr/>
        <a:lstStyle/>
        <a:p>
          <a:endParaRPr lang="sk-SK" sz="1800">
            <a:solidFill>
              <a:schemeClr val="tx1"/>
            </a:solidFill>
            <a:latin typeface="Arial" panose="020B0604020202020204" pitchFamily="34" charset="0"/>
            <a:cs typeface="Arial" panose="020B0604020202020204" pitchFamily="34" charset="0"/>
          </a:endParaRPr>
        </a:p>
      </dgm:t>
    </dgm:pt>
    <dgm:pt modelId="{C1FD2EA5-F43A-4542-BFFF-2587922AF7B3}" type="sibTrans" cxnId="{B01D6C36-8D82-47BF-ADD1-B7146BF276B8}">
      <dgm:prSet/>
      <dgm:spPr/>
      <dgm:t>
        <a:bodyPr/>
        <a:lstStyle/>
        <a:p>
          <a:endParaRPr lang="sk-SK" sz="1800">
            <a:solidFill>
              <a:schemeClr val="tx1"/>
            </a:solidFill>
            <a:latin typeface="Arial" panose="020B0604020202020204" pitchFamily="34" charset="0"/>
            <a:cs typeface="Arial" panose="020B0604020202020204" pitchFamily="34" charset="0"/>
          </a:endParaRPr>
        </a:p>
      </dgm:t>
    </dgm:pt>
    <dgm:pt modelId="{88223F93-9B1F-42AB-A5EC-EF90F3CE2CE2}">
      <dgm:prSet phldrT="[Text]" custT="1"/>
      <dgm:spPr/>
      <dgm:t>
        <a:bodyPr/>
        <a:lstStyle/>
        <a:p>
          <a:r>
            <a:rPr lang="en-US" sz="1800" dirty="0">
              <a:latin typeface="Arial" panose="020B0604020202020204" pitchFamily="34" charset="0"/>
              <a:cs typeface="Arial" panose="020B0604020202020204" pitchFamily="34" charset="0"/>
            </a:rPr>
            <a:t>Private (households, companies)</a:t>
          </a:r>
          <a:endParaRPr lang="sk-SK" sz="1800" dirty="0">
            <a:latin typeface="Arial" panose="020B0604020202020204" pitchFamily="34" charset="0"/>
            <a:cs typeface="Arial" panose="020B0604020202020204" pitchFamily="34" charset="0"/>
          </a:endParaRPr>
        </a:p>
      </dgm:t>
    </dgm:pt>
    <dgm:pt modelId="{2D4A2E3C-3A58-4E00-BA27-0F175C7E23CD}" type="parTrans" cxnId="{13C8D688-AB77-4AD8-9109-89189A1A80AE}">
      <dgm:prSet/>
      <dgm:spPr/>
      <dgm:t>
        <a:bodyPr/>
        <a:lstStyle/>
        <a:p>
          <a:endParaRPr lang="sk-SK" sz="1800">
            <a:solidFill>
              <a:schemeClr val="tx1"/>
            </a:solidFill>
            <a:latin typeface="Arial" panose="020B0604020202020204" pitchFamily="34" charset="0"/>
            <a:cs typeface="Arial" panose="020B0604020202020204" pitchFamily="34" charset="0"/>
          </a:endParaRPr>
        </a:p>
      </dgm:t>
    </dgm:pt>
    <dgm:pt modelId="{15958C6F-E87A-4C81-AF28-62ACC8EA1587}" type="sibTrans" cxnId="{13C8D688-AB77-4AD8-9109-89189A1A80AE}">
      <dgm:prSet/>
      <dgm:spPr/>
      <dgm:t>
        <a:bodyPr/>
        <a:lstStyle/>
        <a:p>
          <a:endParaRPr lang="sk-SK" sz="1800">
            <a:solidFill>
              <a:schemeClr val="tx1"/>
            </a:solidFill>
            <a:latin typeface="Arial" panose="020B0604020202020204" pitchFamily="34" charset="0"/>
            <a:cs typeface="Arial" panose="020B0604020202020204" pitchFamily="34" charset="0"/>
          </a:endParaRPr>
        </a:p>
      </dgm:t>
    </dgm:pt>
    <dgm:pt modelId="{2FB41C9D-3A56-4A2B-A8E0-0601CA69B2DD}" type="pres">
      <dgm:prSet presAssocID="{64F7531A-6886-4F64-A9DB-84C718AC656A}" presName="hierChild1" presStyleCnt="0">
        <dgm:presLayoutVars>
          <dgm:orgChart val="1"/>
          <dgm:chPref val="1"/>
          <dgm:dir/>
          <dgm:animOne val="branch"/>
          <dgm:animLvl val="lvl"/>
          <dgm:resizeHandles/>
        </dgm:presLayoutVars>
      </dgm:prSet>
      <dgm:spPr/>
    </dgm:pt>
    <dgm:pt modelId="{3CBF1F74-54CD-4388-BF91-AE91AE5FC256}" type="pres">
      <dgm:prSet presAssocID="{39781AF3-BBD7-4F9F-A338-FCFC2A42D940}" presName="hierRoot1" presStyleCnt="0">
        <dgm:presLayoutVars>
          <dgm:hierBranch val="init"/>
        </dgm:presLayoutVars>
      </dgm:prSet>
      <dgm:spPr/>
    </dgm:pt>
    <dgm:pt modelId="{F2874B9A-F393-4033-A0EB-36294215F89A}" type="pres">
      <dgm:prSet presAssocID="{39781AF3-BBD7-4F9F-A338-FCFC2A42D940}" presName="rootComposite1" presStyleCnt="0"/>
      <dgm:spPr/>
    </dgm:pt>
    <dgm:pt modelId="{2AD252FD-FA4B-43CF-A8B5-AB9280FBCFA1}" type="pres">
      <dgm:prSet presAssocID="{39781AF3-BBD7-4F9F-A338-FCFC2A42D940}" presName="rootText1" presStyleLbl="node0" presStyleIdx="0" presStyleCnt="1">
        <dgm:presLayoutVars>
          <dgm:chPref val="3"/>
        </dgm:presLayoutVars>
      </dgm:prSet>
      <dgm:spPr/>
    </dgm:pt>
    <dgm:pt modelId="{C4B43FAF-4292-4C08-83D2-FEFA7FEC534C}" type="pres">
      <dgm:prSet presAssocID="{39781AF3-BBD7-4F9F-A338-FCFC2A42D940}" presName="rootConnector1" presStyleLbl="node1" presStyleIdx="0" presStyleCnt="0"/>
      <dgm:spPr/>
    </dgm:pt>
    <dgm:pt modelId="{67892E76-E84D-4DFA-A638-1E7384204CEC}" type="pres">
      <dgm:prSet presAssocID="{39781AF3-BBD7-4F9F-A338-FCFC2A42D940}" presName="hierChild2" presStyleCnt="0"/>
      <dgm:spPr/>
    </dgm:pt>
    <dgm:pt modelId="{BE15DE91-EDC5-43F3-842F-C57018DB2221}" type="pres">
      <dgm:prSet presAssocID="{30A7211B-9B24-40D3-94C2-C24DD2AC4C18}" presName="Name64" presStyleLbl="parChTrans1D2" presStyleIdx="0" presStyleCnt="2"/>
      <dgm:spPr/>
    </dgm:pt>
    <dgm:pt modelId="{4E9D413B-20D4-4098-A0E1-FA0A235831EC}" type="pres">
      <dgm:prSet presAssocID="{1C05FA2C-D403-4D34-9D0B-BE87DE970934}" presName="hierRoot2" presStyleCnt="0">
        <dgm:presLayoutVars>
          <dgm:hierBranch val="init"/>
        </dgm:presLayoutVars>
      </dgm:prSet>
      <dgm:spPr/>
    </dgm:pt>
    <dgm:pt modelId="{490230D7-C3E3-4757-9787-65229BDEFE5B}" type="pres">
      <dgm:prSet presAssocID="{1C05FA2C-D403-4D34-9D0B-BE87DE970934}" presName="rootComposite" presStyleCnt="0"/>
      <dgm:spPr/>
    </dgm:pt>
    <dgm:pt modelId="{EB0A0600-E16C-4A68-97E4-0AB762D6FB82}" type="pres">
      <dgm:prSet presAssocID="{1C05FA2C-D403-4D34-9D0B-BE87DE970934}" presName="rootText" presStyleLbl="node2" presStyleIdx="0" presStyleCnt="2">
        <dgm:presLayoutVars>
          <dgm:chPref val="3"/>
        </dgm:presLayoutVars>
      </dgm:prSet>
      <dgm:spPr/>
    </dgm:pt>
    <dgm:pt modelId="{46E26D2E-0171-431D-B8DF-F165D7768D30}" type="pres">
      <dgm:prSet presAssocID="{1C05FA2C-D403-4D34-9D0B-BE87DE970934}" presName="rootConnector" presStyleLbl="node2" presStyleIdx="0" presStyleCnt="2"/>
      <dgm:spPr/>
    </dgm:pt>
    <dgm:pt modelId="{5B452E64-F2F2-4D8F-BD34-310446A482B2}" type="pres">
      <dgm:prSet presAssocID="{1C05FA2C-D403-4D34-9D0B-BE87DE970934}" presName="hierChild4" presStyleCnt="0"/>
      <dgm:spPr/>
    </dgm:pt>
    <dgm:pt modelId="{B855EA6A-D30F-4AD4-8193-D309438DA838}" type="pres">
      <dgm:prSet presAssocID="{1C05FA2C-D403-4D34-9D0B-BE87DE970934}" presName="hierChild5" presStyleCnt="0"/>
      <dgm:spPr/>
    </dgm:pt>
    <dgm:pt modelId="{D80F6AB3-F9F3-4C19-8F30-C28450196516}" type="pres">
      <dgm:prSet presAssocID="{2D4A2E3C-3A58-4E00-BA27-0F175C7E23CD}" presName="Name64" presStyleLbl="parChTrans1D2" presStyleIdx="1" presStyleCnt="2"/>
      <dgm:spPr/>
    </dgm:pt>
    <dgm:pt modelId="{E7F0D6BD-E685-4E31-891E-115F0316F28F}" type="pres">
      <dgm:prSet presAssocID="{88223F93-9B1F-42AB-A5EC-EF90F3CE2CE2}" presName="hierRoot2" presStyleCnt="0">
        <dgm:presLayoutVars>
          <dgm:hierBranch val="init"/>
        </dgm:presLayoutVars>
      </dgm:prSet>
      <dgm:spPr/>
    </dgm:pt>
    <dgm:pt modelId="{3D2EEADD-ED29-4134-A208-8146CB241481}" type="pres">
      <dgm:prSet presAssocID="{88223F93-9B1F-42AB-A5EC-EF90F3CE2CE2}" presName="rootComposite" presStyleCnt="0"/>
      <dgm:spPr/>
    </dgm:pt>
    <dgm:pt modelId="{01B07AE2-80F4-416D-B74D-A23931C762CE}" type="pres">
      <dgm:prSet presAssocID="{88223F93-9B1F-42AB-A5EC-EF90F3CE2CE2}" presName="rootText" presStyleLbl="node2" presStyleIdx="1" presStyleCnt="2" custLinFactNeighborX="12573" custLinFactNeighborY="-3367">
        <dgm:presLayoutVars>
          <dgm:chPref val="3"/>
        </dgm:presLayoutVars>
      </dgm:prSet>
      <dgm:spPr/>
    </dgm:pt>
    <dgm:pt modelId="{08104B5A-8521-4922-A139-C46E6D9E230B}" type="pres">
      <dgm:prSet presAssocID="{88223F93-9B1F-42AB-A5EC-EF90F3CE2CE2}" presName="rootConnector" presStyleLbl="node2" presStyleIdx="1" presStyleCnt="2"/>
      <dgm:spPr/>
    </dgm:pt>
    <dgm:pt modelId="{4C28C50B-F124-4CA6-9797-D1B08E81AFE6}" type="pres">
      <dgm:prSet presAssocID="{88223F93-9B1F-42AB-A5EC-EF90F3CE2CE2}" presName="hierChild4" presStyleCnt="0"/>
      <dgm:spPr/>
    </dgm:pt>
    <dgm:pt modelId="{B5AE6210-52ED-4382-AE19-77B1C1BB5EC5}" type="pres">
      <dgm:prSet presAssocID="{88223F93-9B1F-42AB-A5EC-EF90F3CE2CE2}" presName="hierChild5" presStyleCnt="0"/>
      <dgm:spPr/>
    </dgm:pt>
    <dgm:pt modelId="{73077BE8-B939-4501-B086-FDA5CF3F3E15}" type="pres">
      <dgm:prSet presAssocID="{39781AF3-BBD7-4F9F-A338-FCFC2A42D940}" presName="hierChild3" presStyleCnt="0"/>
      <dgm:spPr/>
    </dgm:pt>
  </dgm:ptLst>
  <dgm:cxnLst>
    <dgm:cxn modelId="{B01D6C36-8D82-47BF-ADD1-B7146BF276B8}" srcId="{39781AF3-BBD7-4F9F-A338-FCFC2A42D940}" destId="{1C05FA2C-D403-4D34-9D0B-BE87DE970934}" srcOrd="0" destOrd="0" parTransId="{30A7211B-9B24-40D3-94C2-C24DD2AC4C18}" sibTransId="{C1FD2EA5-F43A-4542-BFFF-2587922AF7B3}"/>
    <dgm:cxn modelId="{3FEDDD60-8755-45E0-ACEB-3C28B05DC0F4}" type="presOf" srcId="{39781AF3-BBD7-4F9F-A338-FCFC2A42D940}" destId="{2AD252FD-FA4B-43CF-A8B5-AB9280FBCFA1}" srcOrd="0" destOrd="0" presId="urn:microsoft.com/office/officeart/2009/3/layout/HorizontalOrganizationChart"/>
    <dgm:cxn modelId="{F818F145-739C-4E19-B728-A494D1DE116A}" type="presOf" srcId="{88223F93-9B1F-42AB-A5EC-EF90F3CE2CE2}" destId="{01B07AE2-80F4-416D-B74D-A23931C762CE}" srcOrd="0" destOrd="0" presId="urn:microsoft.com/office/officeart/2009/3/layout/HorizontalOrganizationChart"/>
    <dgm:cxn modelId="{13C8D688-AB77-4AD8-9109-89189A1A80AE}" srcId="{39781AF3-BBD7-4F9F-A338-FCFC2A42D940}" destId="{88223F93-9B1F-42AB-A5EC-EF90F3CE2CE2}" srcOrd="1" destOrd="0" parTransId="{2D4A2E3C-3A58-4E00-BA27-0F175C7E23CD}" sibTransId="{15958C6F-E87A-4C81-AF28-62ACC8EA1587}"/>
    <dgm:cxn modelId="{7F823989-F595-4471-B134-35E6FEFF9C86}" type="presOf" srcId="{1C05FA2C-D403-4D34-9D0B-BE87DE970934}" destId="{46E26D2E-0171-431D-B8DF-F165D7768D30}" srcOrd="1" destOrd="0" presId="urn:microsoft.com/office/officeart/2009/3/layout/HorizontalOrganizationChart"/>
    <dgm:cxn modelId="{21D45099-B7EA-447A-B529-D636B64922BE}" type="presOf" srcId="{64F7531A-6886-4F64-A9DB-84C718AC656A}" destId="{2FB41C9D-3A56-4A2B-A8E0-0601CA69B2DD}" srcOrd="0" destOrd="0" presId="urn:microsoft.com/office/officeart/2009/3/layout/HorizontalOrganizationChart"/>
    <dgm:cxn modelId="{9E53E2A8-1C9E-43D5-AC60-722747B0CFC5}" srcId="{64F7531A-6886-4F64-A9DB-84C718AC656A}" destId="{39781AF3-BBD7-4F9F-A338-FCFC2A42D940}" srcOrd="0" destOrd="0" parTransId="{3261C389-37A3-4F4F-8C71-15CA76D5D189}" sibTransId="{1CEA2769-C93D-4C6D-88AC-0F2447E51152}"/>
    <dgm:cxn modelId="{C3AC01AD-21B3-49F6-9F12-2531B6E3DFCD}" type="presOf" srcId="{30A7211B-9B24-40D3-94C2-C24DD2AC4C18}" destId="{BE15DE91-EDC5-43F3-842F-C57018DB2221}" srcOrd="0" destOrd="0" presId="urn:microsoft.com/office/officeart/2009/3/layout/HorizontalOrganizationChart"/>
    <dgm:cxn modelId="{FB5007B9-917D-402F-A228-A38C7E0DB023}" type="presOf" srcId="{2D4A2E3C-3A58-4E00-BA27-0F175C7E23CD}" destId="{D80F6AB3-F9F3-4C19-8F30-C28450196516}" srcOrd="0" destOrd="0" presId="urn:microsoft.com/office/officeart/2009/3/layout/HorizontalOrganizationChart"/>
    <dgm:cxn modelId="{B824DEB9-2C62-4BAD-A067-D8BD79C94423}" type="presOf" srcId="{1C05FA2C-D403-4D34-9D0B-BE87DE970934}" destId="{EB0A0600-E16C-4A68-97E4-0AB762D6FB82}" srcOrd="0" destOrd="0" presId="urn:microsoft.com/office/officeart/2009/3/layout/HorizontalOrganizationChart"/>
    <dgm:cxn modelId="{6EC392C1-771B-45F3-BFB0-462719415346}" type="presOf" srcId="{39781AF3-BBD7-4F9F-A338-FCFC2A42D940}" destId="{C4B43FAF-4292-4C08-83D2-FEFA7FEC534C}" srcOrd="1" destOrd="0" presId="urn:microsoft.com/office/officeart/2009/3/layout/HorizontalOrganizationChart"/>
    <dgm:cxn modelId="{A55677F2-8CFC-4802-A169-C334B47EB581}" type="presOf" srcId="{88223F93-9B1F-42AB-A5EC-EF90F3CE2CE2}" destId="{08104B5A-8521-4922-A139-C46E6D9E230B}" srcOrd="1" destOrd="0" presId="urn:microsoft.com/office/officeart/2009/3/layout/HorizontalOrganizationChart"/>
    <dgm:cxn modelId="{2A7310FD-53B8-43D1-B9ED-27A589917D92}" type="presParOf" srcId="{2FB41C9D-3A56-4A2B-A8E0-0601CA69B2DD}" destId="{3CBF1F74-54CD-4388-BF91-AE91AE5FC256}" srcOrd="0" destOrd="0" presId="urn:microsoft.com/office/officeart/2009/3/layout/HorizontalOrganizationChart"/>
    <dgm:cxn modelId="{1D4DBD61-234A-45F3-A6AB-5BFC87DE4349}" type="presParOf" srcId="{3CBF1F74-54CD-4388-BF91-AE91AE5FC256}" destId="{F2874B9A-F393-4033-A0EB-36294215F89A}" srcOrd="0" destOrd="0" presId="urn:microsoft.com/office/officeart/2009/3/layout/HorizontalOrganizationChart"/>
    <dgm:cxn modelId="{6A393586-AA3E-463F-AC28-77E4D0F01234}" type="presParOf" srcId="{F2874B9A-F393-4033-A0EB-36294215F89A}" destId="{2AD252FD-FA4B-43CF-A8B5-AB9280FBCFA1}" srcOrd="0" destOrd="0" presId="urn:microsoft.com/office/officeart/2009/3/layout/HorizontalOrganizationChart"/>
    <dgm:cxn modelId="{E0499B66-8E62-41E1-84C1-1A156827FA96}" type="presParOf" srcId="{F2874B9A-F393-4033-A0EB-36294215F89A}" destId="{C4B43FAF-4292-4C08-83D2-FEFA7FEC534C}" srcOrd="1" destOrd="0" presId="urn:microsoft.com/office/officeart/2009/3/layout/HorizontalOrganizationChart"/>
    <dgm:cxn modelId="{D0E45F49-CFE0-4CD1-8D27-FDC76CA7D983}" type="presParOf" srcId="{3CBF1F74-54CD-4388-BF91-AE91AE5FC256}" destId="{67892E76-E84D-4DFA-A638-1E7384204CEC}" srcOrd="1" destOrd="0" presId="urn:microsoft.com/office/officeart/2009/3/layout/HorizontalOrganizationChart"/>
    <dgm:cxn modelId="{BF16B4BF-BB06-4AE5-B514-2487748CB279}" type="presParOf" srcId="{67892E76-E84D-4DFA-A638-1E7384204CEC}" destId="{BE15DE91-EDC5-43F3-842F-C57018DB2221}" srcOrd="0" destOrd="0" presId="urn:microsoft.com/office/officeart/2009/3/layout/HorizontalOrganizationChart"/>
    <dgm:cxn modelId="{CF58AD4B-D56C-4ED7-BCE8-B83DCB6B9083}" type="presParOf" srcId="{67892E76-E84D-4DFA-A638-1E7384204CEC}" destId="{4E9D413B-20D4-4098-A0E1-FA0A235831EC}" srcOrd="1" destOrd="0" presId="urn:microsoft.com/office/officeart/2009/3/layout/HorizontalOrganizationChart"/>
    <dgm:cxn modelId="{30945DD2-2DD9-4D95-A8B7-7884008951B8}" type="presParOf" srcId="{4E9D413B-20D4-4098-A0E1-FA0A235831EC}" destId="{490230D7-C3E3-4757-9787-65229BDEFE5B}" srcOrd="0" destOrd="0" presId="urn:microsoft.com/office/officeart/2009/3/layout/HorizontalOrganizationChart"/>
    <dgm:cxn modelId="{18D3A25A-1729-48A8-973E-30201F415C78}" type="presParOf" srcId="{490230D7-C3E3-4757-9787-65229BDEFE5B}" destId="{EB0A0600-E16C-4A68-97E4-0AB762D6FB82}" srcOrd="0" destOrd="0" presId="urn:microsoft.com/office/officeart/2009/3/layout/HorizontalOrganizationChart"/>
    <dgm:cxn modelId="{C851D4C4-A240-46CF-95CF-700B90F8C694}" type="presParOf" srcId="{490230D7-C3E3-4757-9787-65229BDEFE5B}" destId="{46E26D2E-0171-431D-B8DF-F165D7768D30}" srcOrd="1" destOrd="0" presId="urn:microsoft.com/office/officeart/2009/3/layout/HorizontalOrganizationChart"/>
    <dgm:cxn modelId="{32FB479A-022D-4EF2-BCCA-D8BCCD399C0A}" type="presParOf" srcId="{4E9D413B-20D4-4098-A0E1-FA0A235831EC}" destId="{5B452E64-F2F2-4D8F-BD34-310446A482B2}" srcOrd="1" destOrd="0" presId="urn:microsoft.com/office/officeart/2009/3/layout/HorizontalOrganizationChart"/>
    <dgm:cxn modelId="{9FCBFD60-CDD8-47EF-A770-E40AC2044129}" type="presParOf" srcId="{4E9D413B-20D4-4098-A0E1-FA0A235831EC}" destId="{B855EA6A-D30F-4AD4-8193-D309438DA838}" srcOrd="2" destOrd="0" presId="urn:microsoft.com/office/officeart/2009/3/layout/HorizontalOrganizationChart"/>
    <dgm:cxn modelId="{ECC2C5D6-0E02-4A2E-9743-46BC3FC096DE}" type="presParOf" srcId="{67892E76-E84D-4DFA-A638-1E7384204CEC}" destId="{D80F6AB3-F9F3-4C19-8F30-C28450196516}" srcOrd="2" destOrd="0" presId="urn:microsoft.com/office/officeart/2009/3/layout/HorizontalOrganizationChart"/>
    <dgm:cxn modelId="{4C86B517-9C94-4910-ACCD-0758853CF19E}" type="presParOf" srcId="{67892E76-E84D-4DFA-A638-1E7384204CEC}" destId="{E7F0D6BD-E685-4E31-891E-115F0316F28F}" srcOrd="3" destOrd="0" presId="urn:microsoft.com/office/officeart/2009/3/layout/HorizontalOrganizationChart"/>
    <dgm:cxn modelId="{FC0D3B0E-CE68-4D96-B7EB-CE0B9B4C30DD}" type="presParOf" srcId="{E7F0D6BD-E685-4E31-891E-115F0316F28F}" destId="{3D2EEADD-ED29-4134-A208-8146CB241481}" srcOrd="0" destOrd="0" presId="urn:microsoft.com/office/officeart/2009/3/layout/HorizontalOrganizationChart"/>
    <dgm:cxn modelId="{D052463D-7CD6-4C08-8324-D443D8D8FBB8}" type="presParOf" srcId="{3D2EEADD-ED29-4134-A208-8146CB241481}" destId="{01B07AE2-80F4-416D-B74D-A23931C762CE}" srcOrd="0" destOrd="0" presId="urn:microsoft.com/office/officeart/2009/3/layout/HorizontalOrganizationChart"/>
    <dgm:cxn modelId="{9C74CF6B-F788-4D9E-9C98-FC2B56414130}" type="presParOf" srcId="{3D2EEADD-ED29-4134-A208-8146CB241481}" destId="{08104B5A-8521-4922-A139-C46E6D9E230B}" srcOrd="1" destOrd="0" presId="urn:microsoft.com/office/officeart/2009/3/layout/HorizontalOrganizationChart"/>
    <dgm:cxn modelId="{8CBBF484-3494-41F5-AF8C-043E72D23566}" type="presParOf" srcId="{E7F0D6BD-E685-4E31-891E-115F0316F28F}" destId="{4C28C50B-F124-4CA6-9797-D1B08E81AFE6}" srcOrd="1" destOrd="0" presId="urn:microsoft.com/office/officeart/2009/3/layout/HorizontalOrganizationChart"/>
    <dgm:cxn modelId="{138F4927-0076-484C-8F3A-57BD1D954B6C}" type="presParOf" srcId="{E7F0D6BD-E685-4E31-891E-115F0316F28F}" destId="{B5AE6210-52ED-4382-AE19-77B1C1BB5EC5}" srcOrd="2" destOrd="0" presId="urn:microsoft.com/office/officeart/2009/3/layout/HorizontalOrganizationChart"/>
    <dgm:cxn modelId="{4C8D60B4-38BD-4B17-A244-76ECDC15FDBF}" type="presParOf" srcId="{3CBF1F74-54CD-4388-BF91-AE91AE5FC256}" destId="{73077BE8-B939-4501-B086-FDA5CF3F3E1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F6AB3-F9F3-4C19-8F30-C28450196516}">
      <dsp:nvSpPr>
        <dsp:cNvPr id="0" name=""/>
        <dsp:cNvSpPr/>
      </dsp:nvSpPr>
      <dsp:spPr>
        <a:xfrm>
          <a:off x="3764422" y="2032000"/>
          <a:ext cx="756119" cy="769864"/>
        </a:xfrm>
        <a:custGeom>
          <a:avLst/>
          <a:gdLst/>
          <a:ahLst/>
          <a:cxnLst/>
          <a:rect l="0" t="0" r="0" b="0"/>
          <a:pathLst>
            <a:path>
              <a:moveTo>
                <a:pt x="0" y="0"/>
              </a:moveTo>
              <a:lnTo>
                <a:pt x="380081" y="0"/>
              </a:lnTo>
              <a:lnTo>
                <a:pt x="380081" y="769864"/>
              </a:lnTo>
              <a:lnTo>
                <a:pt x="756119" y="7698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15DE91-EDC5-43F3-842F-C57018DB2221}">
      <dsp:nvSpPr>
        <dsp:cNvPr id="0" name=""/>
        <dsp:cNvSpPr/>
      </dsp:nvSpPr>
      <dsp:spPr>
        <a:xfrm>
          <a:off x="3764422" y="1223518"/>
          <a:ext cx="752075" cy="808481"/>
        </a:xfrm>
        <a:custGeom>
          <a:avLst/>
          <a:gdLst/>
          <a:ahLst/>
          <a:cxnLst/>
          <a:rect l="0" t="0" r="0" b="0"/>
          <a:pathLst>
            <a:path>
              <a:moveTo>
                <a:pt x="0" y="808481"/>
              </a:moveTo>
              <a:lnTo>
                <a:pt x="376037" y="808481"/>
              </a:lnTo>
              <a:lnTo>
                <a:pt x="376037" y="0"/>
              </a:lnTo>
              <a:lnTo>
                <a:pt x="752075"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D252FD-FA4B-43CF-A8B5-AB9280FBCFA1}">
      <dsp:nvSpPr>
        <dsp:cNvPr id="0" name=""/>
        <dsp:cNvSpPr/>
      </dsp:nvSpPr>
      <dsp:spPr>
        <a:xfrm>
          <a:off x="4043" y="1458542"/>
          <a:ext cx="3760378" cy="11469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Debt</a:t>
          </a:r>
          <a:endParaRPr lang="sk-SK" sz="1800" kern="1200" dirty="0">
            <a:latin typeface="Arial" panose="020B0604020202020204" pitchFamily="34" charset="0"/>
            <a:cs typeface="Arial" panose="020B0604020202020204" pitchFamily="34" charset="0"/>
          </a:endParaRPr>
        </a:p>
      </dsp:txBody>
      <dsp:txXfrm>
        <a:off x="4043" y="1458542"/>
        <a:ext cx="3760378" cy="1146915"/>
      </dsp:txXfrm>
    </dsp:sp>
    <dsp:sp modelId="{EB0A0600-E16C-4A68-97E4-0AB762D6FB82}">
      <dsp:nvSpPr>
        <dsp:cNvPr id="0" name=""/>
        <dsp:cNvSpPr/>
      </dsp:nvSpPr>
      <dsp:spPr>
        <a:xfrm>
          <a:off x="4516497" y="650060"/>
          <a:ext cx="3760378" cy="11469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Public</a:t>
          </a:r>
          <a:r>
            <a:rPr lang="sk-SK" sz="1800"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government</a:t>
          </a:r>
          <a:r>
            <a:rPr lang="sk-SK" sz="1800" kern="1200" dirty="0">
              <a:latin typeface="Arial" panose="020B0604020202020204" pitchFamily="34" charset="0"/>
              <a:cs typeface="Arial" panose="020B0604020202020204" pitchFamily="34" charset="0"/>
            </a:rPr>
            <a:t>)</a:t>
          </a:r>
        </a:p>
      </dsp:txBody>
      <dsp:txXfrm>
        <a:off x="4516497" y="650060"/>
        <a:ext cx="3760378" cy="1146915"/>
      </dsp:txXfrm>
    </dsp:sp>
    <dsp:sp modelId="{01B07AE2-80F4-416D-B74D-A23931C762CE}">
      <dsp:nvSpPr>
        <dsp:cNvPr id="0" name=""/>
        <dsp:cNvSpPr/>
      </dsp:nvSpPr>
      <dsp:spPr>
        <a:xfrm>
          <a:off x="4520541" y="2228407"/>
          <a:ext cx="3760378" cy="11469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Private (households, companies)</a:t>
          </a:r>
          <a:endParaRPr lang="sk-SK" sz="1800" kern="1200" dirty="0">
            <a:latin typeface="Arial" panose="020B0604020202020204" pitchFamily="34" charset="0"/>
            <a:cs typeface="Arial" panose="020B0604020202020204" pitchFamily="34" charset="0"/>
          </a:endParaRPr>
        </a:p>
      </dsp:txBody>
      <dsp:txXfrm>
        <a:off x="4520541" y="2228407"/>
        <a:ext cx="3760378" cy="114691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3B3C2-1DA7-4B11-9BFF-EE9FCA0349A7}" type="datetimeFigureOut">
              <a:rPr lang="sk-SK" smtClean="0"/>
              <a:pPr/>
              <a:t>25. 9. 2023</a:t>
            </a:fld>
            <a:endParaRPr lang="sk-SK"/>
          </a:p>
        </p:txBody>
      </p:sp>
      <p:sp>
        <p:nvSpPr>
          <p:cNvPr id="4" name="Zástupný symbol obrazu snímk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7AE50-AC5B-410B-BEC0-4954EF8AF05C}" type="slidenum">
              <a:rPr lang="sk-SK" smtClean="0"/>
              <a:pPr/>
              <a:t>‹#›</a:t>
            </a:fld>
            <a:endParaRPr lang="sk-SK"/>
          </a:p>
        </p:txBody>
      </p:sp>
    </p:spTree>
    <p:extLst>
      <p:ext uri="{BB962C8B-B14F-4D97-AF65-F5344CB8AC3E}">
        <p14:creationId xmlns:p14="http://schemas.microsoft.com/office/powerpoint/2010/main" val="217077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4</a:t>
            </a:fld>
            <a:endParaRPr lang="sk-SK"/>
          </a:p>
        </p:txBody>
      </p:sp>
    </p:spTree>
    <p:extLst>
      <p:ext uri="{BB962C8B-B14F-4D97-AF65-F5344CB8AC3E}">
        <p14:creationId xmlns:p14="http://schemas.microsoft.com/office/powerpoint/2010/main" val="412376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indent="0" algn="just">
              <a:buClr>
                <a:schemeClr val="accent2"/>
              </a:buClr>
              <a:buNone/>
            </a:pPr>
            <a:r>
              <a:rPr lang="en-US" sz="1200" b="0" dirty="0"/>
              <a:t>Interest is the amount of money</a:t>
            </a:r>
            <a:r>
              <a:rPr lang="en-US" sz="1200" b="1" dirty="0"/>
              <a:t> </a:t>
            </a:r>
            <a:r>
              <a:rPr lang="en-US" sz="1200" dirty="0"/>
              <a:t>you pay for your borrowings or the amount of money you earn from your savings</a:t>
            </a:r>
            <a:endParaRPr lang="sk-SK" sz="1200" dirty="0"/>
          </a:p>
          <a:p>
            <a:pPr marL="0" indent="0" algn="just">
              <a:buClr>
                <a:schemeClr val="accent2"/>
              </a:buClr>
              <a:buNone/>
            </a:pPr>
            <a:r>
              <a:rPr lang="en-US" sz="1200" b="0" dirty="0"/>
              <a:t>Interest rate is the cost of borrowing the principal, expressed as percentage of loan (for instance 6% p.a.)</a:t>
            </a:r>
            <a:endParaRPr lang="en-US" sz="1200" b="1" dirty="0"/>
          </a:p>
          <a:p>
            <a:pPr marL="0" indent="0" algn="just">
              <a:buClr>
                <a:schemeClr val="accent2"/>
              </a:buClr>
              <a:buNone/>
            </a:pPr>
            <a:r>
              <a:rPr lang="sk-SK" sz="1200" dirty="0"/>
              <a:t>sumy (napr. 4,5% </a:t>
            </a:r>
            <a:r>
              <a:rPr lang="sk-SK" sz="1200" dirty="0" err="1"/>
              <a:t>p.a</a:t>
            </a:r>
            <a:r>
              <a:rPr lang="sk-SK" sz="1200" dirty="0"/>
              <a:t>.)</a:t>
            </a:r>
          </a:p>
          <a:p>
            <a:pPr marL="0" indent="0" algn="just">
              <a:buClr>
                <a:schemeClr val="accent2"/>
              </a:buClr>
              <a:buNone/>
            </a:pPr>
            <a:r>
              <a:rPr lang="en-US" sz="1200" dirty="0"/>
              <a:t>APR is the total cost of your loan or mortgage including interest rate and other additional fees</a:t>
            </a:r>
            <a:endParaRPr lang="sk-SK" sz="1200" dirty="0"/>
          </a:p>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5</a:t>
            </a:fld>
            <a:endParaRPr lang="sk-SK"/>
          </a:p>
        </p:txBody>
      </p:sp>
    </p:spTree>
    <p:extLst>
      <p:ext uri="{BB962C8B-B14F-4D97-AF65-F5344CB8AC3E}">
        <p14:creationId xmlns:p14="http://schemas.microsoft.com/office/powerpoint/2010/main" val="144621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algn="l"/>
            <a:r>
              <a:rPr lang="en-US" b="0" i="0" dirty="0">
                <a:solidFill>
                  <a:srgbClr val="202124"/>
                </a:solidFill>
                <a:effectLst/>
                <a:latin typeface="arial" panose="020B0604020202020204" pitchFamily="34" charset="0"/>
              </a:rPr>
              <a:t>The time value of money is a concept that states </a:t>
            </a:r>
            <a:r>
              <a:rPr lang="en-US" b="1" i="0" dirty="0">
                <a:solidFill>
                  <a:srgbClr val="202124"/>
                </a:solidFill>
                <a:effectLst/>
                <a:latin typeface="arial" panose="020B0604020202020204" pitchFamily="34" charset="0"/>
              </a:rPr>
              <a:t>a dollar today is always worth more than a dollar tomorrow</a:t>
            </a:r>
            <a:r>
              <a:rPr lang="en-US" b="0" i="0" dirty="0">
                <a:solidFill>
                  <a:srgbClr val="202124"/>
                </a:solidFill>
                <a:effectLst/>
                <a:latin typeface="arial" panose="020B0604020202020204" pitchFamily="34" charset="0"/>
              </a:rPr>
              <a:t> (or a year from now). One reason for this is the opportunity costs of holding cash instead of investing in higher-return projects. It also arises due to inflation.</a:t>
            </a:r>
          </a:p>
          <a:p>
            <a:br>
              <a:rPr lang="en-US" b="0" i="0" dirty="0">
                <a:solidFill>
                  <a:srgbClr val="202124"/>
                </a:solidFill>
                <a:effectLst/>
                <a:latin typeface="arial" panose="020B0604020202020204" pitchFamily="34" charset="0"/>
              </a:rPr>
            </a:b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6</a:t>
            </a:fld>
            <a:endParaRPr lang="sk-SK"/>
          </a:p>
        </p:txBody>
      </p:sp>
    </p:spTree>
    <p:extLst>
      <p:ext uri="{BB962C8B-B14F-4D97-AF65-F5344CB8AC3E}">
        <p14:creationId xmlns:p14="http://schemas.microsoft.com/office/powerpoint/2010/main" val="134765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7</a:t>
            </a:fld>
            <a:endParaRPr lang="sk-SK"/>
          </a:p>
        </p:txBody>
      </p:sp>
    </p:spTree>
    <p:extLst>
      <p:ext uri="{BB962C8B-B14F-4D97-AF65-F5344CB8AC3E}">
        <p14:creationId xmlns:p14="http://schemas.microsoft.com/office/powerpoint/2010/main" val="129534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algn="just">
              <a:lnSpc>
                <a:spcPct val="100000"/>
              </a:lnSpc>
              <a:buClr>
                <a:schemeClr val="accent2"/>
              </a:buClr>
            </a:pPr>
            <a:r>
              <a:rPr lang="en-US" b="1" i="0" dirty="0">
                <a:solidFill>
                  <a:srgbClr val="5F6368"/>
                </a:solidFill>
                <a:effectLst/>
                <a:latin typeface="arial" panose="020B0604020202020204" pitchFamily="34" charset="0"/>
              </a:rPr>
              <a:t>Debit cards</a:t>
            </a:r>
            <a:r>
              <a:rPr lang="en-US" b="0" i="0" dirty="0">
                <a:solidFill>
                  <a:srgbClr val="4D5156"/>
                </a:solidFill>
                <a:effectLst/>
                <a:latin typeface="arial" panose="020B0604020202020204" pitchFamily="34" charset="0"/>
              </a:rPr>
              <a:t> are linked to your bank account, so every time you make a purchase, the amount is automatically deducted from your account. </a:t>
            </a:r>
            <a:r>
              <a:rPr lang="en-US" b="0" i="0" dirty="0">
                <a:solidFill>
                  <a:srgbClr val="404345"/>
                </a:solidFill>
                <a:effectLst/>
                <a:latin typeface="National2"/>
              </a:rPr>
              <a:t>A credit card offers a </a:t>
            </a:r>
            <a:r>
              <a:rPr lang="en-US" b="0" i="0" u="none" strike="noStrike" dirty="0">
                <a:solidFill>
                  <a:srgbClr val="007F00"/>
                </a:solidFill>
                <a:effectLst/>
                <a:latin typeface="National2"/>
              </a:rPr>
              <a:t>line of credit</a:t>
            </a:r>
            <a:r>
              <a:rPr lang="en-US" b="0" i="0" dirty="0">
                <a:solidFill>
                  <a:srgbClr val="404345"/>
                </a:solidFill>
                <a:effectLst/>
                <a:latin typeface="National2"/>
              </a:rPr>
              <a:t> that lets you borrow money to make purchases.</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8</a:t>
            </a:fld>
            <a:endParaRPr lang="sk-SK"/>
          </a:p>
        </p:txBody>
      </p:sp>
    </p:spTree>
    <p:extLst>
      <p:ext uri="{BB962C8B-B14F-4D97-AF65-F5344CB8AC3E}">
        <p14:creationId xmlns:p14="http://schemas.microsoft.com/office/powerpoint/2010/main" val="38405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b="0" i="0" dirty="0">
                <a:solidFill>
                  <a:srgbClr val="554565"/>
                </a:solidFill>
                <a:effectLst/>
                <a:latin typeface="Helvetica Neue"/>
              </a:rPr>
              <a:t>There are many advantages to using a credit card. Some of the benefits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4565"/>
                </a:solidFill>
                <a:effectLst/>
                <a:latin typeface="Helvetica Neue"/>
              </a:rPr>
              <a:t>Convenience. Using a credit card lets you buy something today but put off the real cost until payday rolls around – so you don’t have to wait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4565"/>
                </a:solidFill>
                <a:effectLst/>
                <a:latin typeface="Helvetica Neue"/>
              </a:rPr>
              <a:t>Cashback and rewards. Many credit card providers offer a range of </a:t>
            </a:r>
            <a:r>
              <a:rPr lang="en-US" sz="1200" b="0" i="0" kern="1200" dirty="0">
                <a:solidFill>
                  <a:srgbClr val="554565"/>
                </a:solidFill>
                <a:effectLst/>
                <a:latin typeface="Helvetica Neue"/>
                <a:ea typeface="+mn-ea"/>
                <a:cs typeface="+mn-cs"/>
              </a:rPr>
              <a:t>rewards </a:t>
            </a:r>
            <a:r>
              <a:rPr lang="en-US" b="0" i="0" dirty="0">
                <a:solidFill>
                  <a:srgbClr val="554565"/>
                </a:solidFill>
                <a:effectLst/>
                <a:latin typeface="Helvetica Neue"/>
              </a:rPr>
              <a:t>to customers. You could be getting air miles or similar shopper loyalty points each time you use your card, or even </a:t>
            </a:r>
            <a:r>
              <a:rPr lang="en-US" sz="1200" b="0" i="0" kern="1200" dirty="0">
                <a:solidFill>
                  <a:srgbClr val="554565"/>
                </a:solidFill>
                <a:effectLst/>
                <a:latin typeface="Helvetica Neue"/>
                <a:ea typeface="+mn-ea"/>
                <a:cs typeface="+mn-cs"/>
              </a:rPr>
              <a:t>cashback</a:t>
            </a:r>
            <a:r>
              <a:rPr lang="en-US" b="0" i="0" dirty="0">
                <a:solidFill>
                  <a:srgbClr val="554565"/>
                </a:solidFill>
                <a:effectLst/>
                <a:latin typeface="Helvetica Neue"/>
              </a:rPr>
              <a:t> on purchases</a:t>
            </a:r>
          </a:p>
          <a:p>
            <a:endParaRPr lang="sk-SK" sz="1200" b="0" i="0" kern="1200" dirty="0">
              <a:solidFill>
                <a:srgbClr val="554565"/>
              </a:solidFill>
              <a:effectLst/>
              <a:latin typeface="Helvetica Neue"/>
              <a:ea typeface="+mn-ea"/>
              <a:cs typeface="+mn-cs"/>
            </a:endParaRPr>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9</a:t>
            </a:fld>
            <a:endParaRPr lang="sk-SK"/>
          </a:p>
        </p:txBody>
      </p:sp>
    </p:spTree>
    <p:extLst>
      <p:ext uri="{BB962C8B-B14F-4D97-AF65-F5344CB8AC3E}">
        <p14:creationId xmlns:p14="http://schemas.microsoft.com/office/powerpoint/2010/main" val="236955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b="0" i="0" dirty="0" err="1">
                <a:solidFill>
                  <a:srgbClr val="202124"/>
                </a:solidFill>
                <a:effectLst/>
                <a:latin typeface="arial" panose="020B0604020202020204" pitchFamily="34" charset="0"/>
              </a:rPr>
              <a:t>Unauthorised</a:t>
            </a:r>
            <a:r>
              <a:rPr lang="en-US" b="0" i="0" dirty="0">
                <a:solidFill>
                  <a:srgbClr val="202124"/>
                </a:solidFill>
                <a:effectLst/>
                <a:latin typeface="arial" panose="020B0604020202020204" pitchFamily="34" charset="0"/>
              </a:rPr>
              <a:t> overdrafts: these are also known as '</a:t>
            </a:r>
            <a:r>
              <a:rPr lang="en-US" b="1" i="0" dirty="0">
                <a:solidFill>
                  <a:srgbClr val="202124"/>
                </a:solidFill>
                <a:effectLst/>
                <a:latin typeface="arial" panose="020B0604020202020204" pitchFamily="34" charset="0"/>
              </a:rPr>
              <a:t>unplanned</a:t>
            </a:r>
            <a:r>
              <a:rPr lang="en-US" b="0" i="0" dirty="0">
                <a:solidFill>
                  <a:srgbClr val="202124"/>
                </a:solidFill>
                <a:effectLst/>
                <a:latin typeface="arial" panose="020B0604020202020204" pitchFamily="34" charset="0"/>
              </a:rPr>
              <a:t>' or 'unarranged' overdrafts and happen when you spend more than you have in your bank account without agreeing it in advance. This includes going over the limit of an </a:t>
            </a:r>
            <a:r>
              <a:rPr lang="en-US" b="0" i="0" dirty="0" err="1">
                <a:solidFill>
                  <a:srgbClr val="202124"/>
                </a:solidFill>
                <a:effectLst/>
                <a:latin typeface="arial" panose="020B0604020202020204" pitchFamily="34" charset="0"/>
              </a:rPr>
              <a:t>authorised</a:t>
            </a:r>
            <a:r>
              <a:rPr lang="en-US" b="0" i="0" dirty="0">
                <a:solidFill>
                  <a:srgbClr val="202124"/>
                </a:solidFill>
                <a:effectLst/>
                <a:latin typeface="arial" panose="020B0604020202020204" pitchFamily="34" charset="0"/>
              </a:rPr>
              <a:t> overdraft.</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11</a:t>
            </a:fld>
            <a:endParaRPr lang="sk-SK"/>
          </a:p>
        </p:txBody>
      </p:sp>
    </p:spTree>
    <p:extLst>
      <p:ext uri="{BB962C8B-B14F-4D97-AF65-F5344CB8AC3E}">
        <p14:creationId xmlns:p14="http://schemas.microsoft.com/office/powerpoint/2010/main" val="232228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12</a:t>
            </a:fld>
            <a:endParaRPr lang="sk-SK"/>
          </a:p>
        </p:txBody>
      </p:sp>
    </p:spTree>
    <p:extLst>
      <p:ext uri="{BB962C8B-B14F-4D97-AF65-F5344CB8AC3E}">
        <p14:creationId xmlns:p14="http://schemas.microsoft.com/office/powerpoint/2010/main" val="26136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19</a:t>
            </a:fld>
            <a:endParaRPr lang="sk-SK"/>
          </a:p>
        </p:txBody>
      </p:sp>
    </p:spTree>
    <p:extLst>
      <p:ext uri="{BB962C8B-B14F-4D97-AF65-F5344CB8AC3E}">
        <p14:creationId xmlns:p14="http://schemas.microsoft.com/office/powerpoint/2010/main" val="3857221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04FEA15-B052-4EF2-83CD-264C14861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pic>
        <p:nvPicPr>
          <p:cNvPr id="16" name="Obrázek 15">
            <a:extLst>
              <a:ext uri="{FF2B5EF4-FFF2-40B4-BE49-F238E27FC236}">
                <a16:creationId xmlns:a16="http://schemas.microsoft.com/office/drawing/2014/main" id="{37AB73D9-C2E7-4E6F-98F9-2170CD318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B67B4897-D9B0-4CFD-8137-994B45F5B44A}"/>
              </a:ext>
            </a:extLst>
          </p:cNvPr>
          <p:cNvSpPr>
            <a:spLocks noGrp="1"/>
          </p:cNvSpPr>
          <p:nvPr>
            <p:ph type="ctrTitle"/>
          </p:nvPr>
        </p:nvSpPr>
        <p:spPr>
          <a:xfrm>
            <a:off x="2083578" y="2273955"/>
            <a:ext cx="7751805" cy="2387600"/>
          </a:xfrm>
        </p:spPr>
        <p:txBody>
          <a:bodyPr anchor="b"/>
          <a:lstStyle>
            <a:lvl1pPr algn="l">
              <a:defRPr sz="6000">
                <a:solidFill>
                  <a:srgbClr val="249CDC"/>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a:t>Kliknutím lze upravit styl.</a:t>
            </a:r>
            <a:endParaRPr lang="cs-CZ" dirty="0"/>
          </a:p>
        </p:txBody>
      </p:sp>
      <p:sp>
        <p:nvSpPr>
          <p:cNvPr id="3" name="Podnadpis 2">
            <a:extLst>
              <a:ext uri="{FF2B5EF4-FFF2-40B4-BE49-F238E27FC236}">
                <a16:creationId xmlns:a16="http://schemas.microsoft.com/office/drawing/2014/main" id="{5F7B8A41-B52E-4C71-8155-58470B56ECF8}"/>
              </a:ext>
            </a:extLst>
          </p:cNvPr>
          <p:cNvSpPr>
            <a:spLocks noGrp="1"/>
          </p:cNvSpPr>
          <p:nvPr>
            <p:ph type="subTitle" idx="1"/>
          </p:nvPr>
        </p:nvSpPr>
        <p:spPr>
          <a:xfrm>
            <a:off x="2083577" y="4780863"/>
            <a:ext cx="7751806"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CF29AF1F-BEEC-4FDA-B82B-5BC9F5BE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64" y="222646"/>
            <a:ext cx="6285051" cy="1008987"/>
          </a:xfrm>
          <a:prstGeom prst="rect">
            <a:avLst/>
          </a:prstGeom>
        </p:spPr>
      </p:pic>
    </p:spTree>
    <p:extLst>
      <p:ext uri="{BB962C8B-B14F-4D97-AF65-F5344CB8AC3E}">
        <p14:creationId xmlns:p14="http://schemas.microsoft.com/office/powerpoint/2010/main" val="91756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D7F4B-178F-4068-847F-A3DD517FE5FD}"/>
              </a:ext>
            </a:extLst>
          </p:cNvPr>
          <p:cNvSpPr>
            <a:spLocks noGrp="1"/>
          </p:cNvSpPr>
          <p:nvPr>
            <p:ph type="title"/>
          </p:nvPr>
        </p:nvSpPr>
        <p:spPr>
          <a:xfrm>
            <a:off x="838200" y="85341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A1358C1A-5337-4345-ADC3-AC78C3B5D60B}"/>
              </a:ext>
            </a:extLst>
          </p:cNvPr>
          <p:cNvSpPr>
            <a:spLocks noGrp="1"/>
          </p:cNvSpPr>
          <p:nvPr>
            <p:ph idx="1"/>
          </p:nvPr>
        </p:nvSpPr>
        <p:spPr>
          <a:xfrm>
            <a:off x="838200" y="2384980"/>
            <a:ext cx="10515600" cy="37919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90084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E2E82-3A08-4406-970D-0BF0B3057EA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cs-CZ"/>
              <a:t>Kliknutím lze upravit styl.</a:t>
            </a:r>
          </a:p>
        </p:txBody>
      </p:sp>
      <p:sp>
        <p:nvSpPr>
          <p:cNvPr id="3" name="Zástupný text 2">
            <a:extLst>
              <a:ext uri="{FF2B5EF4-FFF2-40B4-BE49-F238E27FC236}">
                <a16:creationId xmlns:a16="http://schemas.microsoft.com/office/drawing/2014/main" id="{2DFD0A80-C25E-48AB-ABAA-6FA451D46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93583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E939B-BCE0-45D2-B16D-41C78D41623E}"/>
              </a:ext>
            </a:extLst>
          </p:cNvPr>
          <p:cNvSpPr>
            <a:spLocks noGrp="1"/>
          </p:cNvSpPr>
          <p:nvPr>
            <p:ph type="title"/>
          </p:nvPr>
        </p:nvSpPr>
        <p:spPr>
          <a:xfrm>
            <a:off x="838200" y="87060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DFA8293E-F3D4-4048-8D1B-5997F2E2929E}"/>
              </a:ext>
            </a:extLst>
          </p:cNvPr>
          <p:cNvSpPr>
            <a:spLocks noGrp="1"/>
          </p:cNvSpPr>
          <p:nvPr>
            <p:ph sz="half" idx="1"/>
          </p:nvPr>
        </p:nvSpPr>
        <p:spPr>
          <a:xfrm>
            <a:off x="838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79915F5-46E8-47F6-BF11-5BC0A9F33403}"/>
              </a:ext>
            </a:extLst>
          </p:cNvPr>
          <p:cNvSpPr>
            <a:spLocks noGrp="1"/>
          </p:cNvSpPr>
          <p:nvPr>
            <p:ph sz="half" idx="2"/>
          </p:nvPr>
        </p:nvSpPr>
        <p:spPr>
          <a:xfrm>
            <a:off x="6172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06444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72F62-CCBA-4507-BF5D-6E31F320EF11}"/>
              </a:ext>
            </a:extLst>
          </p:cNvPr>
          <p:cNvSpPr>
            <a:spLocks noGrp="1"/>
          </p:cNvSpPr>
          <p:nvPr>
            <p:ph type="title"/>
          </p:nvPr>
        </p:nvSpPr>
        <p:spPr>
          <a:xfrm>
            <a:off x="838200" y="435298"/>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64643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F19F0-DFFB-431B-82FD-00A7EE010F7C}" type="datetimeFigureOut">
              <a:rPr lang="sk-SK" smtClean="0"/>
              <a:pPr/>
              <a:t>25. 9. 2023</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70B82DB-14C9-4815-888D-0ACA4ABD68E8}" type="slidenum">
              <a:rPr lang="sk-SK" smtClean="0"/>
              <a:pPr/>
              <a:t>‹#›</a:t>
            </a:fld>
            <a:endParaRPr lang="sk-SK"/>
          </a:p>
        </p:txBody>
      </p:sp>
    </p:spTree>
    <p:extLst>
      <p:ext uri="{BB962C8B-B14F-4D97-AF65-F5344CB8AC3E}">
        <p14:creationId xmlns:p14="http://schemas.microsoft.com/office/powerpoint/2010/main" val="378462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B3592D6B-834C-43B3-839E-3773636F72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0058" y="5414889"/>
            <a:ext cx="1831942" cy="1443111"/>
          </a:xfrm>
          <a:prstGeom prst="rect">
            <a:avLst/>
          </a:prstGeom>
        </p:spPr>
      </p:pic>
      <p:pic>
        <p:nvPicPr>
          <p:cNvPr id="7" name="Obrázek 6">
            <a:extLst>
              <a:ext uri="{FF2B5EF4-FFF2-40B4-BE49-F238E27FC236}">
                <a16:creationId xmlns:a16="http://schemas.microsoft.com/office/drawing/2014/main" id="{19B6C3F4-DEDF-4CE1-AC03-6779076005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Zástupný nadpis 1">
            <a:extLst>
              <a:ext uri="{FF2B5EF4-FFF2-40B4-BE49-F238E27FC236}">
                <a16:creationId xmlns:a16="http://schemas.microsoft.com/office/drawing/2014/main" id="{4895BD18-3E86-4085-92D7-CBE4C890EB03}"/>
              </a:ext>
            </a:extLst>
          </p:cNvPr>
          <p:cNvSpPr>
            <a:spLocks noGrp="1"/>
          </p:cNvSpPr>
          <p:nvPr>
            <p:ph type="title"/>
          </p:nvPr>
        </p:nvSpPr>
        <p:spPr>
          <a:xfrm>
            <a:off x="838200" y="284470"/>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6EF8590-89EE-4F8A-B7C7-156DDD2DD6DD}"/>
              </a:ext>
            </a:extLst>
          </p:cNvPr>
          <p:cNvSpPr>
            <a:spLocks noGrp="1"/>
          </p:cNvSpPr>
          <p:nvPr>
            <p:ph type="body" idx="1"/>
          </p:nvPr>
        </p:nvSpPr>
        <p:spPr>
          <a:xfrm>
            <a:off x="838200" y="1800520"/>
            <a:ext cx="10515600" cy="4376444"/>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20" name="Obrázek 19">
            <a:extLst>
              <a:ext uri="{FF2B5EF4-FFF2-40B4-BE49-F238E27FC236}">
                <a16:creationId xmlns:a16="http://schemas.microsoft.com/office/drawing/2014/main" id="{A60F351C-0FBE-44A9-B1C3-843F7E43D3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5076" y="6367451"/>
            <a:ext cx="2837469" cy="455520"/>
          </a:xfrm>
          <a:prstGeom prst="rect">
            <a:avLst/>
          </a:prstGeom>
        </p:spPr>
      </p:pic>
    </p:spTree>
    <p:extLst>
      <p:ext uri="{BB962C8B-B14F-4D97-AF65-F5344CB8AC3E}">
        <p14:creationId xmlns:p14="http://schemas.microsoft.com/office/powerpoint/2010/main" val="9482483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txStyles>
    <p:title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060568" y="2996952"/>
            <a:ext cx="8280920" cy="1245880"/>
          </a:xfrm>
        </p:spPr>
        <p:txBody>
          <a:bodyPr>
            <a:noAutofit/>
          </a:bodyPr>
          <a:lstStyle/>
          <a:p>
            <a:pPr algn="l"/>
            <a:r>
              <a:rPr lang="sk-SK" b="1" dirty="0">
                <a:solidFill>
                  <a:srgbClr val="00B0F0"/>
                </a:solidFill>
              </a:rPr>
              <a:t>INTEREST AND DEBT</a:t>
            </a:r>
          </a:p>
        </p:txBody>
      </p:sp>
      <p:sp>
        <p:nvSpPr>
          <p:cNvPr id="5" name="Podnadpis 4"/>
          <p:cNvSpPr>
            <a:spLocks noGrp="1"/>
          </p:cNvSpPr>
          <p:nvPr>
            <p:ph type="subTitle" idx="1"/>
          </p:nvPr>
        </p:nvSpPr>
        <p:spPr>
          <a:xfrm>
            <a:off x="2060568" y="5013176"/>
            <a:ext cx="4209028" cy="595265"/>
          </a:xfrm>
        </p:spPr>
        <p:txBody>
          <a:bodyPr>
            <a:normAutofit/>
          </a:bodyPr>
          <a:lstStyle/>
          <a:p>
            <a:pPr algn="l">
              <a:lnSpc>
                <a:spcPct val="100000"/>
              </a:lnSpc>
              <a:spcBef>
                <a:spcPts val="100"/>
              </a:spcBef>
            </a:pPr>
            <a:r>
              <a:rPr lang="sk-SK" sz="1600" dirty="0"/>
              <a:t>Ing. Darya Dancaková, PhD.</a:t>
            </a:r>
          </a:p>
          <a:p>
            <a:pPr algn="l">
              <a:lnSpc>
                <a:spcPct val="100000"/>
              </a:lnSpc>
              <a:spcBef>
                <a:spcPts val="100"/>
              </a:spcBef>
            </a:pPr>
            <a:r>
              <a:rPr lang="en-US" sz="1600" dirty="0"/>
              <a:t>Department of Banking and Investment</a:t>
            </a:r>
            <a:endParaRPr lang="sk-SK" sz="1600" dirty="0"/>
          </a:p>
        </p:txBody>
      </p:sp>
      <p:sp>
        <p:nvSpPr>
          <p:cNvPr id="3" name="TextBox 2"/>
          <p:cNvSpPr txBox="1"/>
          <p:nvPr/>
        </p:nvSpPr>
        <p:spPr>
          <a:xfrm>
            <a:off x="4832280" y="58151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06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983432" y="1844824"/>
            <a:ext cx="10873208" cy="4860540"/>
          </a:xfrm>
        </p:spPr>
        <p:txBody>
          <a:bodyPr>
            <a:normAutofit fontScale="70000" lnSpcReduction="20000"/>
          </a:bodyPr>
          <a:lstStyle/>
          <a:p>
            <a:pPr marL="0" indent="0">
              <a:lnSpc>
                <a:spcPct val="170000"/>
              </a:lnSpc>
              <a:buClr>
                <a:schemeClr val="accent2"/>
              </a:buClr>
              <a:buNone/>
            </a:pPr>
            <a:r>
              <a:rPr lang="en-US" sz="2000" dirty="0"/>
              <a:t>John took a consumer loan and was proposed to use a credit card issued by his bank.  The billing date of a credit card is 3</a:t>
            </a:r>
            <a:r>
              <a:rPr lang="en-US" sz="2000" baseline="30000" dirty="0"/>
              <a:t>rd</a:t>
            </a:r>
            <a:r>
              <a:rPr lang="en-US" sz="2000" dirty="0"/>
              <a:t> of every month, and the payment due date is 15</a:t>
            </a:r>
            <a:r>
              <a:rPr lang="en-US" sz="2000" baseline="30000" dirty="0"/>
              <a:t>th</a:t>
            </a:r>
            <a:r>
              <a:rPr lang="en-US" sz="2000" dirty="0"/>
              <a:t> of the same month. The minimum amount due is 5% of the total outstanding on the credit card. It represents the least sum of money that John must pay every month towards his outstanding bill on the credit card.</a:t>
            </a:r>
          </a:p>
          <a:p>
            <a:pPr marL="0" indent="0">
              <a:lnSpc>
                <a:spcPct val="170000"/>
              </a:lnSpc>
              <a:buClr>
                <a:schemeClr val="accent2"/>
              </a:buClr>
              <a:buNone/>
            </a:pPr>
            <a:r>
              <a:rPr lang="en-US" sz="2000" dirty="0"/>
              <a:t>Credit card monthly limit is EUR 6,500 (the maximum amount you can borrow)</a:t>
            </a:r>
          </a:p>
          <a:p>
            <a:pPr marL="0" indent="0">
              <a:lnSpc>
                <a:spcPct val="170000"/>
              </a:lnSpc>
              <a:buClr>
                <a:schemeClr val="accent2"/>
              </a:buClr>
              <a:buNone/>
            </a:pPr>
            <a:r>
              <a:rPr lang="en-US" sz="2000" dirty="0"/>
              <a:t>Interest rate 19.5% p.a.</a:t>
            </a:r>
          </a:p>
          <a:p>
            <a:pPr marL="0" indent="0">
              <a:lnSpc>
                <a:spcPct val="170000"/>
              </a:lnSpc>
              <a:buClr>
                <a:schemeClr val="accent2"/>
              </a:buClr>
              <a:buNone/>
            </a:pPr>
            <a:r>
              <a:rPr lang="en-US" sz="2000" dirty="0"/>
              <a:t>Penalty interest rate 5% p.a.</a:t>
            </a:r>
          </a:p>
          <a:p>
            <a:pPr marL="0" indent="0">
              <a:lnSpc>
                <a:spcPct val="170000"/>
              </a:lnSpc>
              <a:buClr>
                <a:schemeClr val="accent2"/>
              </a:buClr>
              <a:buNone/>
            </a:pPr>
            <a:r>
              <a:rPr lang="en-US" sz="2000" dirty="0"/>
              <a:t>John can spend or withdraw up to 6,500 euros every month. He has already spent 500 euros in April. If he returns this amount by the 15th of the next month, no interest will be charged. However, if he does not pay his balance in full by the due date, he will have to pay interest at the rate of 19.5% for the entire amount that he spent in the previous month, i.e. the previous billing period. This means that the interest is EUR 97.5. In addition, John must keep in mind the minimum amount  due of 5%, he is required to pay every month. In this case, it is EUR 25.  If he make late payments, he will be charged with a penalty interest of 5%.</a:t>
            </a:r>
            <a:endParaRPr lang="sk-SK" sz="2000" dirty="0"/>
          </a:p>
        </p:txBody>
      </p:sp>
      <p:sp>
        <p:nvSpPr>
          <p:cNvPr id="5" name="Nadpis 1"/>
          <p:cNvSpPr txBox="1">
            <a:spLocks/>
          </p:cNvSpPr>
          <p:nvPr/>
        </p:nvSpPr>
        <p:spPr>
          <a:xfrm>
            <a:off x="983432" y="1308670"/>
            <a:ext cx="8568952" cy="53615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solidFill>
                  <a:srgbClr val="00B0F0"/>
                </a:solidFill>
                <a:latin typeface="Arial" panose="020B0604020202020204" pitchFamily="34" charset="0"/>
                <a:cs typeface="Arial" panose="020B0604020202020204" pitchFamily="34" charset="0"/>
              </a:rPr>
              <a:t>Credit card – case study</a:t>
            </a:r>
            <a:endParaRPr lang="sk-SK" sz="3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39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487488" y="1484784"/>
            <a:ext cx="7128792" cy="4860540"/>
          </a:xfrm>
        </p:spPr>
        <p:txBody>
          <a:bodyPr>
            <a:normAutofit fontScale="62500" lnSpcReduction="20000"/>
          </a:bodyPr>
          <a:lstStyle/>
          <a:p>
            <a:pPr algn="just">
              <a:lnSpc>
                <a:spcPct val="170000"/>
              </a:lnSpc>
              <a:buClr>
                <a:schemeClr val="accent2"/>
              </a:buClr>
            </a:pPr>
            <a:r>
              <a:rPr lang="en-US" sz="2000" dirty="0"/>
              <a:t>This is an authorized overdraft of funds on your bank account</a:t>
            </a:r>
            <a:r>
              <a:rPr lang="sk-SK" sz="2000" dirty="0"/>
              <a:t>;</a:t>
            </a:r>
            <a:r>
              <a:rPr lang="en-US" sz="2000" dirty="0"/>
              <a:t> </a:t>
            </a:r>
          </a:p>
          <a:p>
            <a:pPr algn="just">
              <a:lnSpc>
                <a:spcPct val="170000"/>
              </a:lnSpc>
              <a:buClr>
                <a:schemeClr val="accent2"/>
              </a:buClr>
            </a:pPr>
            <a:r>
              <a:rPr lang="en-US" sz="2000" dirty="0"/>
              <a:t>An overdraft is like any other loan: the account holder pays interest on it and will typically be charged a one-time insufficient funds fee;</a:t>
            </a:r>
          </a:p>
          <a:p>
            <a:pPr algn="just">
              <a:lnSpc>
                <a:spcPct val="170000"/>
              </a:lnSpc>
              <a:buClr>
                <a:schemeClr val="accent2"/>
              </a:buClr>
            </a:pPr>
            <a:r>
              <a:rPr lang="en-US" sz="2000" dirty="0"/>
              <a:t>An approved credit limit up to EUR 5000;</a:t>
            </a:r>
            <a:r>
              <a:rPr lang="sk-SK" sz="2000" dirty="0"/>
              <a:t> </a:t>
            </a:r>
          </a:p>
          <a:p>
            <a:pPr algn="just">
              <a:lnSpc>
                <a:spcPct val="170000"/>
              </a:lnSpc>
              <a:buClr>
                <a:schemeClr val="accent2"/>
              </a:buClr>
            </a:pPr>
            <a:r>
              <a:rPr lang="en-US" sz="2000" dirty="0"/>
              <a:t>The amount due does not have to be paid at the end of the month;</a:t>
            </a:r>
          </a:p>
          <a:p>
            <a:pPr algn="just">
              <a:lnSpc>
                <a:spcPct val="170000"/>
              </a:lnSpc>
              <a:buClr>
                <a:schemeClr val="accent2"/>
              </a:buClr>
            </a:pPr>
            <a:r>
              <a:rPr lang="en-US" sz="2000" dirty="0"/>
              <a:t>Any amount that comes to your account automatically reduces the sum of your borrowed amount</a:t>
            </a:r>
            <a:r>
              <a:rPr lang="sk-SK" sz="2000" dirty="0"/>
              <a:t>;</a:t>
            </a:r>
          </a:p>
          <a:p>
            <a:pPr algn="just">
              <a:lnSpc>
                <a:spcPct val="170000"/>
              </a:lnSpc>
              <a:buClr>
                <a:schemeClr val="accent2"/>
              </a:buClr>
            </a:pPr>
            <a:r>
              <a:rPr lang="en-US" sz="2000" dirty="0"/>
              <a:t>Pros</a:t>
            </a:r>
            <a:r>
              <a:rPr lang="sk-SK" sz="2000" dirty="0"/>
              <a:t>: </a:t>
            </a:r>
            <a:r>
              <a:rPr lang="en-US" sz="2000" dirty="0"/>
              <a:t>you can easily withdraw money, pay with a card even if there are no funds on your account</a:t>
            </a:r>
          </a:p>
          <a:p>
            <a:pPr algn="just">
              <a:lnSpc>
                <a:spcPct val="170000"/>
              </a:lnSpc>
              <a:buClr>
                <a:schemeClr val="accent2"/>
              </a:buClr>
            </a:pPr>
            <a:r>
              <a:rPr lang="en-US" sz="2000" dirty="0"/>
              <a:t>Cons</a:t>
            </a:r>
            <a:r>
              <a:rPr lang="sk-SK" sz="2000" dirty="0"/>
              <a:t>: </a:t>
            </a:r>
            <a:r>
              <a:rPr lang="en-US" sz="2000" dirty="0"/>
              <a:t>higher interest rates about</a:t>
            </a:r>
            <a:r>
              <a:rPr lang="sk-SK" sz="2000" dirty="0"/>
              <a:t> 19%</a:t>
            </a:r>
            <a:r>
              <a:rPr lang="en-US" sz="2000" dirty="0"/>
              <a:t> p.a.</a:t>
            </a:r>
            <a:endParaRPr lang="sk-SK" sz="2000" dirty="0"/>
          </a:p>
          <a:p>
            <a:pPr marL="0" indent="0">
              <a:lnSpc>
                <a:spcPct val="170000"/>
              </a:lnSpc>
              <a:buClr>
                <a:schemeClr val="accent2"/>
              </a:buClr>
              <a:buNone/>
            </a:pPr>
            <a:r>
              <a:rPr lang="en-US" sz="2900" b="1" dirty="0">
                <a:solidFill>
                  <a:srgbClr val="00B0F0"/>
                </a:solidFill>
                <a:ea typeface="+mj-ea"/>
                <a:cs typeface="+mj-cs"/>
              </a:rPr>
              <a:t>What is the difference between authorized and unauthorized overdraft?</a:t>
            </a:r>
            <a:endParaRPr lang="sk-SK" sz="2900" dirty="0">
              <a:solidFill>
                <a:srgbClr val="00B0F0"/>
              </a:solidFill>
            </a:endParaRPr>
          </a:p>
          <a:p>
            <a:pPr>
              <a:buClr>
                <a:schemeClr val="accent2"/>
              </a:buClr>
            </a:pPr>
            <a:endParaRPr lang="sk-SK" sz="2000" dirty="0"/>
          </a:p>
          <a:p>
            <a:pPr>
              <a:buClr>
                <a:schemeClr val="accent2"/>
              </a:buClr>
            </a:pPr>
            <a:endParaRPr lang="sk-SK" sz="2000" dirty="0"/>
          </a:p>
        </p:txBody>
      </p:sp>
      <p:sp>
        <p:nvSpPr>
          <p:cNvPr id="5" name="Nadpis 1"/>
          <p:cNvSpPr txBox="1">
            <a:spLocks/>
          </p:cNvSpPr>
          <p:nvPr/>
        </p:nvSpPr>
        <p:spPr>
          <a:xfrm>
            <a:off x="1521107" y="964418"/>
            <a:ext cx="8280920" cy="53615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solidFill>
                  <a:srgbClr val="00B0F0"/>
                </a:solidFill>
                <a:latin typeface="Arial" panose="020B0604020202020204" pitchFamily="34" charset="0"/>
                <a:cs typeface="Arial" panose="020B0604020202020204" pitchFamily="34" charset="0"/>
              </a:rPr>
              <a:t>Authorized overdraft</a:t>
            </a:r>
            <a:endParaRPr lang="sk-SK" sz="3600" b="1" dirty="0">
              <a:solidFill>
                <a:srgbClr val="00B0F0"/>
              </a:solidFill>
              <a:latin typeface="Arial" panose="020B0604020202020204" pitchFamily="34" charset="0"/>
              <a:cs typeface="Arial" panose="020B0604020202020204" pitchFamily="34" charset="0"/>
            </a:endParaRPr>
          </a:p>
        </p:txBody>
      </p:sp>
      <p:pic>
        <p:nvPicPr>
          <p:cNvPr id="3076" name="Picture 4" descr="Prima banka prináša aktualizáciu svojej aplikácie Peňaženka. V novej  verzii... | TECHBOX.sk">
            <a:extLst>
              <a:ext uri="{FF2B5EF4-FFF2-40B4-BE49-F238E27FC236}">
                <a16:creationId xmlns:a16="http://schemas.microsoft.com/office/drawing/2014/main" id="{3EB43B71-F51B-4D80-933F-59AF6BAB65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6742" y="1270318"/>
            <a:ext cx="2212344"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8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487488" y="2348880"/>
            <a:ext cx="10009112" cy="4860540"/>
          </a:xfrm>
        </p:spPr>
        <p:txBody>
          <a:bodyPr>
            <a:normAutofit/>
          </a:bodyPr>
          <a:lstStyle/>
          <a:p>
            <a:pPr>
              <a:lnSpc>
                <a:spcPct val="150000"/>
              </a:lnSpc>
              <a:buClr>
                <a:schemeClr val="accent2"/>
              </a:buClr>
            </a:pPr>
            <a:r>
              <a:rPr lang="en-US" sz="1600" dirty="0"/>
              <a:t>John has an authorized overdraft linked to his bank account. He wants to buy new smartphone for </a:t>
            </a:r>
            <a:r>
              <a:rPr lang="sk-SK" sz="1600" dirty="0"/>
              <a:t>€ </a:t>
            </a:r>
            <a:r>
              <a:rPr lang="en-US" sz="1600" dirty="0"/>
              <a:t>600, however his checking account balance is only </a:t>
            </a:r>
            <a:r>
              <a:rPr lang="sk-SK" sz="1600" dirty="0"/>
              <a:t>€</a:t>
            </a:r>
            <a:r>
              <a:rPr lang="en-US" sz="1600" dirty="0"/>
              <a:t>100. Since John still lives with parents and doesn’t pay them any rent, he decided to buy the phone immediately. After completing his order in the e-shop, he paid online with his card and overdraft his bank account by </a:t>
            </a:r>
            <a:r>
              <a:rPr lang="sk-SK" sz="1600" dirty="0"/>
              <a:t>€ </a:t>
            </a:r>
            <a:r>
              <a:rPr lang="en-US" sz="1600" dirty="0"/>
              <a:t>500. John plans to pay back his overdrawn account as soon as he has enough money, however his monthly salary comes only next month, so he will be charged an overdraft fee.</a:t>
            </a:r>
            <a:endParaRPr lang="sk-SK" sz="1600" dirty="0"/>
          </a:p>
          <a:p>
            <a:pPr>
              <a:lnSpc>
                <a:spcPct val="150000"/>
              </a:lnSpc>
              <a:buClr>
                <a:schemeClr val="accent2"/>
              </a:buClr>
            </a:pPr>
            <a:r>
              <a:rPr lang="en-US" sz="1600" dirty="0"/>
              <a:t>Interest rate</a:t>
            </a:r>
            <a:r>
              <a:rPr lang="sk-SK" sz="1600" dirty="0"/>
              <a:t>19.0% </a:t>
            </a:r>
            <a:r>
              <a:rPr lang="sk-SK" sz="1600" dirty="0" err="1"/>
              <a:t>p.a</a:t>
            </a:r>
            <a:r>
              <a:rPr lang="sk-SK" sz="1600" dirty="0"/>
              <a:t>.</a:t>
            </a:r>
          </a:p>
          <a:p>
            <a:pPr>
              <a:lnSpc>
                <a:spcPct val="150000"/>
              </a:lnSpc>
              <a:buClr>
                <a:schemeClr val="accent2"/>
              </a:buClr>
            </a:pPr>
            <a:r>
              <a:rPr lang="en-US" sz="1600" dirty="0"/>
              <a:t>Monthly interest payable</a:t>
            </a:r>
            <a:r>
              <a:rPr lang="sk-SK" sz="1600" dirty="0"/>
              <a:t>: €8</a:t>
            </a:r>
            <a:r>
              <a:rPr lang="en-US" sz="1600" dirty="0"/>
              <a:t>.</a:t>
            </a:r>
            <a:r>
              <a:rPr lang="sk-SK" sz="1600" dirty="0"/>
              <a:t>57</a:t>
            </a:r>
          </a:p>
          <a:p>
            <a:pPr marL="0" indent="0">
              <a:buClr>
                <a:schemeClr val="accent2"/>
              </a:buClr>
              <a:buNone/>
            </a:pPr>
            <a:r>
              <a:rPr lang="en-US" sz="1600" b="1" dirty="0">
                <a:solidFill>
                  <a:srgbClr val="00B0F0"/>
                </a:solidFill>
              </a:rPr>
              <a:t>Was it a reasonable purchase?</a:t>
            </a:r>
            <a:endParaRPr lang="sk-SK" sz="1600" b="1" dirty="0">
              <a:solidFill>
                <a:srgbClr val="00B0F0"/>
              </a:solidFill>
            </a:endParaRPr>
          </a:p>
        </p:txBody>
      </p:sp>
      <p:sp>
        <p:nvSpPr>
          <p:cNvPr id="5" name="Nadpis 1"/>
          <p:cNvSpPr txBox="1">
            <a:spLocks/>
          </p:cNvSpPr>
          <p:nvPr/>
        </p:nvSpPr>
        <p:spPr>
          <a:xfrm>
            <a:off x="1487488" y="1556792"/>
            <a:ext cx="8496944"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Authorized overdraft – case study</a:t>
            </a:r>
            <a:endParaRPr lang="sk-SK" sz="4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97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559496" y="2492896"/>
            <a:ext cx="9443498" cy="4860540"/>
          </a:xfrm>
        </p:spPr>
        <p:txBody>
          <a:bodyPr>
            <a:noAutofit/>
          </a:bodyPr>
          <a:lstStyle/>
          <a:p>
            <a:pPr>
              <a:lnSpc>
                <a:spcPct val="100000"/>
              </a:lnSpc>
              <a:buClr>
                <a:schemeClr val="accent2"/>
              </a:buClr>
            </a:pPr>
            <a:r>
              <a:rPr lang="en-US" sz="2200" dirty="0"/>
              <a:t>Is a short-term loan used to finance the purchase of goods or services</a:t>
            </a:r>
            <a:r>
              <a:rPr lang="sk-SK" sz="2200" dirty="0"/>
              <a:t>;</a:t>
            </a:r>
          </a:p>
          <a:p>
            <a:pPr>
              <a:lnSpc>
                <a:spcPct val="100000"/>
              </a:lnSpc>
              <a:buClr>
                <a:schemeClr val="accent2"/>
              </a:buClr>
            </a:pPr>
            <a:r>
              <a:rPr lang="en-US" sz="2200" dirty="0"/>
              <a:t>Repayment period from 1 to 8 years.</a:t>
            </a:r>
            <a:endParaRPr lang="cs-CZ" sz="2200" dirty="0"/>
          </a:p>
          <a:p>
            <a:pPr marL="0" indent="0">
              <a:lnSpc>
                <a:spcPct val="100000"/>
              </a:lnSpc>
              <a:buClr>
                <a:schemeClr val="accent2"/>
              </a:buClr>
              <a:buNone/>
            </a:pPr>
            <a:endParaRPr lang="sk-SK" sz="2200" dirty="0"/>
          </a:p>
          <a:p>
            <a:pPr marL="0" indent="0">
              <a:lnSpc>
                <a:spcPct val="100000"/>
              </a:lnSpc>
              <a:buClr>
                <a:schemeClr val="accent2"/>
              </a:buClr>
              <a:buNone/>
            </a:pPr>
            <a:r>
              <a:rPr lang="en-US" sz="2200" b="1" dirty="0">
                <a:solidFill>
                  <a:srgbClr val="00B0F0"/>
                </a:solidFill>
              </a:rPr>
              <a:t>Pros</a:t>
            </a:r>
            <a:r>
              <a:rPr lang="sk-SK" sz="2200" b="1" dirty="0">
                <a:solidFill>
                  <a:srgbClr val="00B0F0"/>
                </a:solidFill>
              </a:rPr>
              <a:t>:</a:t>
            </a:r>
            <a:r>
              <a:rPr lang="sk-SK" sz="2200" dirty="0"/>
              <a:t> </a:t>
            </a:r>
            <a:r>
              <a:rPr lang="en-US" sz="2200" dirty="0"/>
              <a:t>without providing a security to the bank, cheaper than credit card (lower interest rates and fees);</a:t>
            </a:r>
          </a:p>
          <a:p>
            <a:pPr marL="0" indent="0">
              <a:lnSpc>
                <a:spcPct val="100000"/>
              </a:lnSpc>
              <a:buClr>
                <a:schemeClr val="accent2"/>
              </a:buClr>
              <a:buNone/>
            </a:pPr>
            <a:r>
              <a:rPr lang="en-US" sz="2200" b="1" dirty="0">
                <a:solidFill>
                  <a:srgbClr val="00B0F0"/>
                </a:solidFill>
              </a:rPr>
              <a:t>Cons</a:t>
            </a:r>
            <a:r>
              <a:rPr lang="sk-SK" sz="2200" b="1" dirty="0">
                <a:solidFill>
                  <a:srgbClr val="00B0F0"/>
                </a:solidFill>
              </a:rPr>
              <a:t>:</a:t>
            </a:r>
            <a:r>
              <a:rPr lang="sk-SK" sz="2200" dirty="0"/>
              <a:t> </a:t>
            </a:r>
            <a:r>
              <a:rPr lang="en-US" sz="2200" dirty="0"/>
              <a:t>higher total costs with longer repayment periods.</a:t>
            </a:r>
            <a:endParaRPr lang="sk-SK" sz="2200" dirty="0"/>
          </a:p>
          <a:p>
            <a:pPr>
              <a:lnSpc>
                <a:spcPct val="100000"/>
              </a:lnSpc>
              <a:buClr>
                <a:schemeClr val="accent2"/>
              </a:buClr>
            </a:pPr>
            <a:endParaRPr lang="sk-SK" sz="2200" dirty="0"/>
          </a:p>
          <a:p>
            <a:pPr>
              <a:lnSpc>
                <a:spcPct val="100000"/>
              </a:lnSpc>
              <a:buClr>
                <a:schemeClr val="accent2"/>
              </a:buClr>
            </a:pPr>
            <a:endParaRPr lang="sk-SK" sz="2200" dirty="0"/>
          </a:p>
          <a:p>
            <a:pPr>
              <a:lnSpc>
                <a:spcPct val="100000"/>
              </a:lnSpc>
              <a:buClr>
                <a:schemeClr val="accent2"/>
              </a:buClr>
            </a:pPr>
            <a:endParaRPr lang="sk-SK" sz="2200" dirty="0"/>
          </a:p>
        </p:txBody>
      </p:sp>
      <p:sp>
        <p:nvSpPr>
          <p:cNvPr id="5" name="Nadpis 1"/>
          <p:cNvSpPr txBox="1">
            <a:spLocks/>
          </p:cNvSpPr>
          <p:nvPr/>
        </p:nvSpPr>
        <p:spPr>
          <a:xfrm>
            <a:off x="1559496" y="1700808"/>
            <a:ext cx="8280920"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Consumer credit or loan</a:t>
            </a:r>
            <a:endParaRPr lang="sk-SK" sz="4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35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631504" y="1270318"/>
            <a:ext cx="9505056" cy="5327034"/>
          </a:xfrm>
        </p:spPr>
        <p:txBody>
          <a:bodyPr>
            <a:normAutofit lnSpcReduction="10000"/>
          </a:bodyPr>
          <a:lstStyle/>
          <a:p>
            <a:pPr>
              <a:buClr>
                <a:schemeClr val="accent2"/>
              </a:buClr>
            </a:pPr>
            <a:endParaRPr lang="sk-SK" sz="2000" dirty="0"/>
          </a:p>
          <a:p>
            <a:pPr marL="0" indent="0">
              <a:buClr>
                <a:schemeClr val="accent2"/>
              </a:buClr>
              <a:buNone/>
            </a:pPr>
            <a:r>
              <a:rPr lang="en-US" sz="2000" dirty="0"/>
              <a:t>John wants to buy a new car, so he applied for a consumer credit in the amount of </a:t>
            </a:r>
            <a:r>
              <a:rPr lang="sk-SK" sz="2000" dirty="0"/>
              <a:t>€ </a:t>
            </a:r>
            <a:r>
              <a:rPr lang="en-US" sz="2000" dirty="0"/>
              <a:t>20,000. He asked two banks to prepare an offer. Which one should he accept?</a:t>
            </a:r>
            <a:endParaRPr lang="cs-CZ" sz="2000" dirty="0"/>
          </a:p>
          <a:p>
            <a:pPr marL="0" indent="0">
              <a:buClr>
                <a:schemeClr val="accent2"/>
              </a:buClr>
              <a:buNone/>
            </a:pPr>
            <a:endParaRPr lang="cs-CZ" sz="2000" dirty="0"/>
          </a:p>
          <a:p>
            <a:pPr marL="0" indent="0">
              <a:buClr>
                <a:schemeClr val="accent2"/>
              </a:buClr>
              <a:buNone/>
            </a:pPr>
            <a:endParaRPr lang="cs-CZ" sz="2000" dirty="0"/>
          </a:p>
          <a:p>
            <a:pPr marL="0" indent="0">
              <a:buClr>
                <a:schemeClr val="accent2"/>
              </a:buClr>
              <a:buNone/>
            </a:pPr>
            <a:endParaRPr lang="sk-SK" sz="2000" dirty="0"/>
          </a:p>
          <a:p>
            <a:pPr>
              <a:buClr>
                <a:schemeClr val="accent2"/>
              </a:buClr>
            </a:pPr>
            <a:endParaRPr lang="sk-SK" sz="2000" dirty="0"/>
          </a:p>
          <a:p>
            <a:pPr marL="0" indent="0">
              <a:buClr>
                <a:schemeClr val="accent2"/>
              </a:buClr>
              <a:buNone/>
            </a:pPr>
            <a:endParaRPr lang="sk-SK" sz="2000" dirty="0"/>
          </a:p>
          <a:p>
            <a:pPr marL="0" indent="0">
              <a:buClr>
                <a:schemeClr val="accent2"/>
              </a:buClr>
              <a:buNone/>
            </a:pPr>
            <a:endParaRPr lang="sk-SK" sz="2000" dirty="0"/>
          </a:p>
          <a:p>
            <a:pPr marL="0" indent="0">
              <a:buClr>
                <a:schemeClr val="accent2"/>
              </a:buClr>
              <a:buNone/>
            </a:pPr>
            <a:endParaRPr lang="sk-SK" sz="2000" b="1" dirty="0">
              <a:solidFill>
                <a:schemeClr val="accent2">
                  <a:lumMod val="50000"/>
                </a:schemeClr>
              </a:solidFill>
            </a:endParaRPr>
          </a:p>
          <a:p>
            <a:pPr marL="0" indent="0">
              <a:buClr>
                <a:schemeClr val="accent2"/>
              </a:buClr>
              <a:buNone/>
            </a:pPr>
            <a:endParaRPr lang="sk-SK" sz="2000" b="1" dirty="0">
              <a:solidFill>
                <a:schemeClr val="accent2">
                  <a:lumMod val="50000"/>
                </a:schemeClr>
              </a:solidFill>
            </a:endParaRPr>
          </a:p>
          <a:p>
            <a:pPr marL="0" indent="0">
              <a:buClr>
                <a:schemeClr val="accent2"/>
              </a:buClr>
              <a:buNone/>
            </a:pPr>
            <a:endParaRPr lang="sk-SK" sz="2000" b="1" dirty="0">
              <a:solidFill>
                <a:schemeClr val="accent2">
                  <a:lumMod val="50000"/>
                </a:schemeClr>
              </a:solidFill>
            </a:endParaRPr>
          </a:p>
          <a:p>
            <a:pPr marL="0" indent="0">
              <a:buClr>
                <a:schemeClr val="accent2"/>
              </a:buClr>
              <a:buNone/>
            </a:pPr>
            <a:r>
              <a:rPr lang="en-US" sz="2000" b="1" dirty="0">
                <a:solidFill>
                  <a:srgbClr val="00B0F0"/>
                </a:solidFill>
              </a:rPr>
              <a:t>Will be the purchased item useful even at the time of the last installment (after 8 years)?</a:t>
            </a:r>
            <a:endParaRPr lang="sk-SK" sz="2000" dirty="0">
              <a:solidFill>
                <a:srgbClr val="00B0F0"/>
              </a:solidFill>
            </a:endParaRPr>
          </a:p>
        </p:txBody>
      </p:sp>
      <p:sp>
        <p:nvSpPr>
          <p:cNvPr id="5" name="Nadpis 1"/>
          <p:cNvSpPr txBox="1">
            <a:spLocks/>
          </p:cNvSpPr>
          <p:nvPr/>
        </p:nvSpPr>
        <p:spPr>
          <a:xfrm>
            <a:off x="1650705" y="856666"/>
            <a:ext cx="8280920"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Consumer credit – case study</a:t>
            </a:r>
            <a:endParaRPr lang="sk-SK" sz="4000" b="1" dirty="0">
              <a:solidFill>
                <a:srgbClr val="00B0F0"/>
              </a:solidFill>
              <a:latin typeface="Arial" panose="020B0604020202020204" pitchFamily="34" charset="0"/>
              <a:cs typeface="Arial" panose="020B0604020202020204" pitchFamily="34" charset="0"/>
            </a:endParaRPr>
          </a:p>
        </p:txBody>
      </p:sp>
      <p:graphicFrame>
        <p:nvGraphicFramePr>
          <p:cNvPr id="3" name="Tabuľka 3">
            <a:extLst>
              <a:ext uri="{FF2B5EF4-FFF2-40B4-BE49-F238E27FC236}">
                <a16:creationId xmlns:a16="http://schemas.microsoft.com/office/drawing/2014/main" id="{B5D8937B-125A-42B3-94B9-9EB6ACF32153}"/>
              </a:ext>
            </a:extLst>
          </p:cNvPr>
          <p:cNvGraphicFramePr>
            <a:graphicFrameLocks noGrp="1"/>
          </p:cNvGraphicFramePr>
          <p:nvPr>
            <p:extLst>
              <p:ext uri="{D42A27DB-BD31-4B8C-83A1-F6EECF244321}">
                <p14:modId xmlns:p14="http://schemas.microsoft.com/office/powerpoint/2010/main" val="560486725"/>
              </p:ext>
            </p:extLst>
          </p:nvPr>
        </p:nvGraphicFramePr>
        <p:xfrm>
          <a:off x="1734209" y="2348880"/>
          <a:ext cx="6017974" cy="3024335"/>
        </p:xfrm>
        <a:graphic>
          <a:graphicData uri="http://schemas.openxmlformats.org/drawingml/2006/table">
            <a:tbl>
              <a:tblPr firstRow="1" bandRow="1">
                <a:tableStyleId>{5C22544A-7EE6-4342-B048-85BDC9FD1C3A}</a:tableStyleId>
              </a:tblPr>
              <a:tblGrid>
                <a:gridCol w="2059812">
                  <a:extLst>
                    <a:ext uri="{9D8B030D-6E8A-4147-A177-3AD203B41FA5}">
                      <a16:colId xmlns:a16="http://schemas.microsoft.com/office/drawing/2014/main" val="3505245983"/>
                    </a:ext>
                  </a:extLst>
                </a:gridCol>
                <a:gridCol w="1979081">
                  <a:extLst>
                    <a:ext uri="{9D8B030D-6E8A-4147-A177-3AD203B41FA5}">
                      <a16:colId xmlns:a16="http://schemas.microsoft.com/office/drawing/2014/main" val="2203558812"/>
                    </a:ext>
                  </a:extLst>
                </a:gridCol>
                <a:gridCol w="1979081">
                  <a:extLst>
                    <a:ext uri="{9D8B030D-6E8A-4147-A177-3AD203B41FA5}">
                      <a16:colId xmlns:a16="http://schemas.microsoft.com/office/drawing/2014/main" val="2556692550"/>
                    </a:ext>
                  </a:extLst>
                </a:gridCol>
              </a:tblGrid>
              <a:tr h="463303">
                <a:tc>
                  <a:txBody>
                    <a:bodyPr/>
                    <a:lstStyle/>
                    <a:p>
                      <a:pPr algn="l"/>
                      <a:r>
                        <a:rPr lang="sk-SK" b="1" dirty="0">
                          <a:solidFill>
                            <a:schemeClr val="tx1"/>
                          </a:solidFill>
                        </a:rPr>
                        <a:t>Ba</a:t>
                      </a:r>
                      <a:r>
                        <a:rPr lang="en-US" b="1" dirty="0" err="1">
                          <a:solidFill>
                            <a:schemeClr val="tx1"/>
                          </a:solidFill>
                        </a:rPr>
                        <a:t>nk</a:t>
                      </a:r>
                      <a:endParaRPr lang="sk-SK"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k-SK" b="1" dirty="0">
                          <a:solidFill>
                            <a:schemeClr val="tx1"/>
                          </a:solidFill>
                        </a:rPr>
                        <a:t>SLSP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k-SK" b="1" dirty="0">
                          <a:solidFill>
                            <a:schemeClr val="tx1"/>
                          </a:solidFill>
                        </a:rPr>
                        <a:t>TB</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2975526"/>
                  </a:ext>
                </a:extLst>
              </a:tr>
              <a:tr h="469737">
                <a:tc>
                  <a:txBody>
                    <a:bodyPr/>
                    <a:lstStyle/>
                    <a:p>
                      <a:pPr algn="l"/>
                      <a:r>
                        <a:rPr lang="en-US" b="1" dirty="0">
                          <a:solidFill>
                            <a:schemeClr val="tx1"/>
                          </a:solidFill>
                        </a:rPr>
                        <a:t>Interest rate</a:t>
                      </a:r>
                      <a:endParaRPr lang="sk-SK"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sk-SK" b="1" dirty="0">
                          <a:solidFill>
                            <a:schemeClr val="tx1"/>
                          </a:solidFill>
                        </a:rPr>
                        <a:t>5,99 % </a:t>
                      </a:r>
                    </a:p>
                  </a:txBody>
                  <a:tcPr>
                    <a:lnT w="12700" cap="flat" cmpd="sng" algn="ctr">
                      <a:solidFill>
                        <a:schemeClr val="tx1"/>
                      </a:solidFill>
                      <a:prstDash val="solid"/>
                      <a:round/>
                      <a:headEnd type="none" w="med" len="med"/>
                      <a:tailEnd type="none" w="med" len="med"/>
                    </a:lnT>
                    <a:noFill/>
                  </a:tcPr>
                </a:tc>
                <a:tc>
                  <a:txBody>
                    <a:bodyPr/>
                    <a:lstStyle/>
                    <a:p>
                      <a:pPr algn="ctr"/>
                      <a:r>
                        <a:rPr lang="sk-SK" b="1" dirty="0">
                          <a:solidFill>
                            <a:schemeClr val="tx1"/>
                          </a:solidFill>
                        </a:rPr>
                        <a:t>5,99 %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23200839"/>
                  </a:ext>
                </a:extLst>
              </a:tr>
              <a:tr h="469737">
                <a:tc>
                  <a:txBody>
                    <a:bodyPr/>
                    <a:lstStyle/>
                    <a:p>
                      <a:pPr algn="l"/>
                      <a:r>
                        <a:rPr lang="en-US" b="1" dirty="0">
                          <a:solidFill>
                            <a:schemeClr val="tx1"/>
                          </a:solidFill>
                        </a:rPr>
                        <a:t>APR</a:t>
                      </a:r>
                      <a:endParaRPr lang="sk-SK" b="1" dirty="0">
                        <a:solidFill>
                          <a:schemeClr val="tx1"/>
                        </a:solidFill>
                      </a:endParaRPr>
                    </a:p>
                  </a:txBody>
                  <a:tcPr>
                    <a:lnL w="12700" cap="flat" cmpd="sng" algn="ctr">
                      <a:solidFill>
                        <a:schemeClr val="tx1"/>
                      </a:solidFill>
                      <a:prstDash val="solid"/>
                      <a:round/>
                      <a:headEnd type="none" w="med" len="med"/>
                      <a:tailEnd type="none" w="med" len="med"/>
                    </a:lnL>
                    <a:noFill/>
                  </a:tcPr>
                </a:tc>
                <a:tc>
                  <a:txBody>
                    <a:bodyPr/>
                    <a:lstStyle/>
                    <a:p>
                      <a:pPr algn="ctr"/>
                      <a:r>
                        <a:rPr lang="sk-SK" b="1" dirty="0">
                          <a:solidFill>
                            <a:schemeClr val="tx1"/>
                          </a:solidFill>
                        </a:rPr>
                        <a:t>7,99 %</a:t>
                      </a:r>
                    </a:p>
                  </a:txBody>
                  <a:tcPr>
                    <a:noFill/>
                  </a:tcPr>
                </a:tc>
                <a:tc>
                  <a:txBody>
                    <a:bodyPr/>
                    <a:lstStyle/>
                    <a:p>
                      <a:pPr algn="ctr"/>
                      <a:r>
                        <a:rPr lang="sk-SK" b="1" dirty="0">
                          <a:solidFill>
                            <a:schemeClr val="tx1"/>
                          </a:solidFill>
                        </a:rPr>
                        <a:t>6,68 %</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63748936"/>
                  </a:ext>
                </a:extLst>
              </a:tr>
              <a:tr h="810779">
                <a:tc>
                  <a:txBody>
                    <a:bodyPr/>
                    <a:lstStyle/>
                    <a:p>
                      <a:pPr algn="l"/>
                      <a:r>
                        <a:rPr lang="en-US" b="1" dirty="0">
                          <a:solidFill>
                            <a:schemeClr val="tx1"/>
                          </a:solidFill>
                        </a:rPr>
                        <a:t>Monthly payment</a:t>
                      </a:r>
                      <a:endParaRPr lang="sk-SK" b="1" dirty="0">
                        <a:solidFill>
                          <a:schemeClr val="tx1"/>
                        </a:solidFill>
                      </a:endParaRPr>
                    </a:p>
                  </a:txBody>
                  <a:tcPr>
                    <a:lnL w="12700" cap="flat" cmpd="sng" algn="ctr">
                      <a:solidFill>
                        <a:schemeClr val="tx1"/>
                      </a:solidFill>
                      <a:prstDash val="solid"/>
                      <a:round/>
                      <a:headEnd type="none" w="med" len="med"/>
                      <a:tailEnd type="none" w="med" len="med"/>
                    </a:lnL>
                    <a:noFill/>
                  </a:tcPr>
                </a:tc>
                <a:tc>
                  <a:txBody>
                    <a:bodyPr/>
                    <a:lstStyle/>
                    <a:p>
                      <a:pPr algn="ctr"/>
                      <a:r>
                        <a:rPr lang="sk-SK" b="1" dirty="0">
                          <a:solidFill>
                            <a:schemeClr val="tx1"/>
                          </a:solidFill>
                        </a:rPr>
                        <a:t>€279</a:t>
                      </a:r>
                      <a:r>
                        <a:rPr lang="en-US" b="1" dirty="0">
                          <a:solidFill>
                            <a:schemeClr val="tx1"/>
                          </a:solidFill>
                        </a:rPr>
                        <a:t>.</a:t>
                      </a:r>
                      <a:r>
                        <a:rPr lang="sk-SK" b="1" dirty="0">
                          <a:solidFill>
                            <a:schemeClr val="tx1"/>
                          </a:solidFill>
                        </a:rPr>
                        <a:t>81</a:t>
                      </a:r>
                    </a:p>
                  </a:txBody>
                  <a:tcPr>
                    <a:noFill/>
                  </a:tcPr>
                </a:tc>
                <a:tc>
                  <a:txBody>
                    <a:bodyPr/>
                    <a:lstStyle/>
                    <a:p>
                      <a:pPr algn="ctr"/>
                      <a:r>
                        <a:rPr lang="sk-SK" b="1" dirty="0">
                          <a:solidFill>
                            <a:schemeClr val="tx1"/>
                          </a:solidFill>
                        </a:rPr>
                        <a:t> €236</a:t>
                      </a:r>
                      <a:r>
                        <a:rPr lang="en-US" b="1" dirty="0">
                          <a:solidFill>
                            <a:schemeClr val="tx1"/>
                          </a:solidFill>
                        </a:rPr>
                        <a:t>.</a:t>
                      </a:r>
                      <a:r>
                        <a:rPr lang="sk-SK" b="1" dirty="0">
                          <a:solidFill>
                            <a:schemeClr val="tx1"/>
                          </a:solidFill>
                        </a:rPr>
                        <a:t>54</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57165609"/>
                  </a:ext>
                </a:extLst>
              </a:tr>
              <a:tr h="810779">
                <a:tc>
                  <a:txBody>
                    <a:bodyPr/>
                    <a:lstStyle/>
                    <a:p>
                      <a:pPr algn="l"/>
                      <a:r>
                        <a:rPr lang="en-US" b="1" dirty="0">
                          <a:solidFill>
                            <a:schemeClr val="tx1"/>
                          </a:solidFill>
                        </a:rPr>
                        <a:t>Total amount paid</a:t>
                      </a:r>
                      <a:endParaRPr lang="sk-SK" b="1"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sk-SK" b="1" dirty="0">
                          <a:solidFill>
                            <a:schemeClr val="tx1"/>
                          </a:solidFill>
                        </a:rPr>
                        <a:t>€26</a:t>
                      </a:r>
                      <a:r>
                        <a:rPr lang="en-US" b="1" dirty="0">
                          <a:solidFill>
                            <a:schemeClr val="tx1"/>
                          </a:solidFill>
                        </a:rPr>
                        <a:t>,</a:t>
                      </a:r>
                      <a:r>
                        <a:rPr lang="sk-SK" b="1" dirty="0">
                          <a:solidFill>
                            <a:schemeClr val="tx1"/>
                          </a:solidFill>
                        </a:rPr>
                        <a:t>861</a:t>
                      </a:r>
                      <a:r>
                        <a:rPr lang="en-US" b="1" dirty="0">
                          <a:solidFill>
                            <a:schemeClr val="tx1"/>
                          </a:solidFill>
                        </a:rPr>
                        <a:t>.</a:t>
                      </a:r>
                      <a:r>
                        <a:rPr lang="sk-SK" b="1" dirty="0">
                          <a:solidFill>
                            <a:schemeClr val="tx1"/>
                          </a:solidFill>
                        </a:rPr>
                        <a:t>76</a:t>
                      </a:r>
                    </a:p>
                  </a:txBody>
                  <a:tcPr>
                    <a:lnB w="12700" cap="flat" cmpd="sng" algn="ctr">
                      <a:solidFill>
                        <a:schemeClr val="tx1"/>
                      </a:solidFill>
                      <a:prstDash val="solid"/>
                      <a:round/>
                      <a:headEnd type="none" w="med" len="med"/>
                      <a:tailEnd type="none" w="med" len="med"/>
                    </a:lnB>
                    <a:noFill/>
                  </a:tcPr>
                </a:tc>
                <a:tc>
                  <a:txBody>
                    <a:bodyPr/>
                    <a:lstStyle/>
                    <a:p>
                      <a:pPr algn="ctr"/>
                      <a:r>
                        <a:rPr lang="sk-SK" b="1" dirty="0">
                          <a:solidFill>
                            <a:schemeClr val="tx1"/>
                          </a:solidFill>
                        </a:rPr>
                        <a:t> €25</a:t>
                      </a:r>
                      <a:r>
                        <a:rPr lang="en-US" b="1" dirty="0">
                          <a:solidFill>
                            <a:schemeClr val="tx1"/>
                          </a:solidFill>
                        </a:rPr>
                        <a:t>,</a:t>
                      </a:r>
                      <a:r>
                        <a:rPr lang="sk-SK" b="1" dirty="0">
                          <a:solidFill>
                            <a:schemeClr val="tx1"/>
                          </a:solidFill>
                        </a:rPr>
                        <a:t>599</a:t>
                      </a:r>
                      <a:r>
                        <a:rPr lang="en-US" b="1" dirty="0">
                          <a:solidFill>
                            <a:schemeClr val="tx1"/>
                          </a:solidFill>
                        </a:rPr>
                        <a:t>.</a:t>
                      </a:r>
                      <a:r>
                        <a:rPr lang="sk-SK" b="1" dirty="0">
                          <a:solidFill>
                            <a:schemeClr val="tx1"/>
                          </a:solidFill>
                        </a:rPr>
                        <a:t>84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89668"/>
                  </a:ext>
                </a:extLst>
              </a:tr>
            </a:tbl>
          </a:graphicData>
        </a:graphic>
      </p:graphicFrame>
    </p:spTree>
    <p:extLst>
      <p:ext uri="{BB962C8B-B14F-4D97-AF65-F5344CB8AC3E}">
        <p14:creationId xmlns:p14="http://schemas.microsoft.com/office/powerpoint/2010/main" val="129783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631504" y="2420888"/>
            <a:ext cx="9505056" cy="4860540"/>
          </a:xfrm>
        </p:spPr>
        <p:txBody>
          <a:bodyPr>
            <a:normAutofit/>
          </a:bodyPr>
          <a:lstStyle/>
          <a:p>
            <a:pPr>
              <a:buClr>
                <a:schemeClr val="accent2"/>
              </a:buClr>
            </a:pPr>
            <a:endParaRPr lang="sk-SK" sz="2000" dirty="0"/>
          </a:p>
          <a:p>
            <a:pPr>
              <a:lnSpc>
                <a:spcPct val="160000"/>
              </a:lnSpc>
              <a:buClr>
                <a:schemeClr val="accent2"/>
              </a:buClr>
            </a:pPr>
            <a:r>
              <a:rPr lang="en-US" sz="2000" dirty="0"/>
              <a:t>Is a long-term loan for housing (buying family house, apartment of building land)</a:t>
            </a:r>
            <a:r>
              <a:rPr lang="sk-SK" sz="2000" dirty="0"/>
              <a:t>;</a:t>
            </a:r>
          </a:p>
          <a:p>
            <a:pPr>
              <a:lnSpc>
                <a:spcPct val="160000"/>
              </a:lnSpc>
              <a:buClr>
                <a:schemeClr val="accent2"/>
              </a:buClr>
            </a:pPr>
            <a:r>
              <a:rPr lang="en-US" sz="2000" dirty="0"/>
              <a:t>Repayment period up to 30 years</a:t>
            </a:r>
            <a:r>
              <a:rPr lang="sk-SK" sz="2000" dirty="0"/>
              <a:t>;</a:t>
            </a:r>
          </a:p>
          <a:p>
            <a:pPr>
              <a:lnSpc>
                <a:spcPct val="160000"/>
              </a:lnSpc>
              <a:buClr>
                <a:schemeClr val="accent2"/>
              </a:buClr>
            </a:pPr>
            <a:r>
              <a:rPr lang="en-US" sz="2000" b="1" dirty="0">
                <a:solidFill>
                  <a:srgbClr val="00B0F0"/>
                </a:solidFill>
              </a:rPr>
              <a:t>Pros</a:t>
            </a:r>
            <a:r>
              <a:rPr lang="sk-SK" sz="2000" b="1" dirty="0">
                <a:solidFill>
                  <a:srgbClr val="00B0F0"/>
                </a:solidFill>
              </a:rPr>
              <a:t>:</a:t>
            </a:r>
            <a:r>
              <a:rPr lang="sk-SK" sz="2000" dirty="0"/>
              <a:t> </a:t>
            </a:r>
            <a:r>
              <a:rPr lang="en-US" sz="2000" dirty="0"/>
              <a:t>low interest rates, longer repayment period;</a:t>
            </a:r>
            <a:endParaRPr lang="sk-SK" sz="2000" dirty="0"/>
          </a:p>
          <a:p>
            <a:pPr>
              <a:lnSpc>
                <a:spcPct val="160000"/>
              </a:lnSpc>
              <a:buClr>
                <a:schemeClr val="accent2"/>
              </a:buClr>
            </a:pPr>
            <a:r>
              <a:rPr lang="en-US" sz="2000" b="1" dirty="0">
                <a:solidFill>
                  <a:srgbClr val="00B0F0"/>
                </a:solidFill>
              </a:rPr>
              <a:t>Cons</a:t>
            </a:r>
            <a:r>
              <a:rPr lang="sk-SK" sz="2000" b="1" dirty="0">
                <a:solidFill>
                  <a:srgbClr val="00B0F0"/>
                </a:solidFill>
              </a:rPr>
              <a:t>: </a:t>
            </a:r>
            <a:r>
              <a:rPr lang="en-US" sz="2000" dirty="0"/>
              <a:t>security against property needed</a:t>
            </a:r>
            <a:r>
              <a:rPr lang="sk-SK" sz="2000" dirty="0"/>
              <a:t>, </a:t>
            </a:r>
            <a:r>
              <a:rPr lang="en-US" sz="2000" dirty="0"/>
              <a:t>mortgage amount only up to </a:t>
            </a:r>
            <a:r>
              <a:rPr lang="sk-SK" sz="2000" dirty="0"/>
              <a:t>70 %, 80 %, 90% LTV</a:t>
            </a:r>
            <a:r>
              <a:rPr lang="en-US" sz="2000" dirty="0"/>
              <a:t> (loan to value)</a:t>
            </a:r>
            <a:endParaRPr lang="sk-SK" sz="2000" dirty="0"/>
          </a:p>
          <a:p>
            <a:pPr>
              <a:buClr>
                <a:schemeClr val="accent2"/>
              </a:buClr>
            </a:pPr>
            <a:endParaRPr lang="sk-SK" sz="2000" dirty="0"/>
          </a:p>
          <a:p>
            <a:pPr>
              <a:buClr>
                <a:schemeClr val="accent2"/>
              </a:buClr>
            </a:pPr>
            <a:endParaRPr lang="sk-SK" sz="2000" dirty="0"/>
          </a:p>
          <a:p>
            <a:pPr marL="0" indent="0">
              <a:buClr>
                <a:schemeClr val="accent2"/>
              </a:buClr>
              <a:buNone/>
            </a:pPr>
            <a:endParaRPr lang="sk-SK" sz="2000" dirty="0"/>
          </a:p>
        </p:txBody>
      </p:sp>
      <p:sp>
        <p:nvSpPr>
          <p:cNvPr id="5" name="Nadpis 1"/>
          <p:cNvSpPr txBox="1">
            <a:spLocks/>
          </p:cNvSpPr>
          <p:nvPr/>
        </p:nvSpPr>
        <p:spPr>
          <a:xfrm>
            <a:off x="1631504" y="2060848"/>
            <a:ext cx="8424936"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Mortgage</a:t>
            </a:r>
            <a:endParaRPr lang="sk-SK" sz="4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459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902018" y="1103767"/>
            <a:ext cx="8299490" cy="4860540"/>
          </a:xfrm>
        </p:spPr>
        <p:txBody>
          <a:bodyPr>
            <a:normAutofit/>
          </a:bodyPr>
          <a:lstStyle/>
          <a:p>
            <a:pPr algn="just">
              <a:buClr>
                <a:schemeClr val="accent2"/>
              </a:buClr>
            </a:pPr>
            <a:endParaRPr lang="sk-SK" sz="1800" dirty="0"/>
          </a:p>
          <a:p>
            <a:pPr marL="0" indent="0" algn="just">
              <a:buClr>
                <a:schemeClr val="accent2"/>
              </a:buClr>
              <a:buNone/>
            </a:pPr>
            <a:r>
              <a:rPr lang="sk-SK" sz="1800" dirty="0">
                <a:solidFill>
                  <a:srgbClr val="00B0F0"/>
                </a:solidFill>
              </a:rPr>
              <a:t>10 = </a:t>
            </a:r>
            <a:r>
              <a:rPr lang="en-US" sz="1800" dirty="0">
                <a:solidFill>
                  <a:srgbClr val="00B0F0"/>
                </a:solidFill>
              </a:rPr>
              <a:t>Financial reserve</a:t>
            </a:r>
            <a:endParaRPr lang="sk-SK" sz="1800" dirty="0">
              <a:solidFill>
                <a:srgbClr val="00B0F0"/>
              </a:solidFill>
            </a:endParaRPr>
          </a:p>
          <a:p>
            <a:pPr marL="0" indent="0" algn="just">
              <a:buClr>
                <a:schemeClr val="accent2"/>
              </a:buClr>
              <a:buNone/>
            </a:pPr>
            <a:r>
              <a:rPr lang="sk-SK" sz="1800" dirty="0">
                <a:solidFill>
                  <a:srgbClr val="00B0F0"/>
                </a:solidFill>
              </a:rPr>
              <a:t>20 = </a:t>
            </a:r>
            <a:r>
              <a:rPr lang="en-US" sz="1800" dirty="0">
                <a:solidFill>
                  <a:srgbClr val="00B0F0"/>
                </a:solidFill>
              </a:rPr>
              <a:t>Long-term assets</a:t>
            </a:r>
            <a:endParaRPr lang="sk-SK" sz="1800" dirty="0">
              <a:solidFill>
                <a:srgbClr val="00B0F0"/>
              </a:solidFill>
            </a:endParaRPr>
          </a:p>
          <a:p>
            <a:pPr marL="0" indent="0" algn="just">
              <a:buClr>
                <a:schemeClr val="accent2"/>
              </a:buClr>
              <a:buNone/>
            </a:pPr>
            <a:r>
              <a:rPr lang="sk-SK" sz="1800" dirty="0">
                <a:solidFill>
                  <a:srgbClr val="00B0F0"/>
                </a:solidFill>
              </a:rPr>
              <a:t>30 = </a:t>
            </a:r>
            <a:r>
              <a:rPr lang="en-US" sz="1800" dirty="0">
                <a:solidFill>
                  <a:srgbClr val="00B0F0"/>
                </a:solidFill>
              </a:rPr>
              <a:t>Loan installments</a:t>
            </a:r>
            <a:endParaRPr lang="sk-SK" sz="1800" dirty="0">
              <a:solidFill>
                <a:srgbClr val="00B0F0"/>
              </a:solidFill>
            </a:endParaRPr>
          </a:p>
          <a:p>
            <a:pPr marL="0" indent="0" algn="just">
              <a:buClr>
                <a:schemeClr val="accent2"/>
              </a:buClr>
              <a:buNone/>
            </a:pPr>
            <a:r>
              <a:rPr lang="sk-SK" sz="1800" dirty="0">
                <a:solidFill>
                  <a:srgbClr val="00B0F0"/>
                </a:solidFill>
              </a:rPr>
              <a:t>40 = </a:t>
            </a:r>
            <a:r>
              <a:rPr lang="en-US" sz="1800" dirty="0">
                <a:solidFill>
                  <a:srgbClr val="00B0F0"/>
                </a:solidFill>
              </a:rPr>
              <a:t>Consumption</a:t>
            </a:r>
            <a:endParaRPr lang="sk-SK" sz="1800" dirty="0">
              <a:solidFill>
                <a:srgbClr val="00B0F0"/>
              </a:solidFill>
            </a:endParaRPr>
          </a:p>
          <a:p>
            <a:pPr marL="0" indent="0" algn="just">
              <a:buClr>
                <a:schemeClr val="accent2"/>
              </a:buClr>
              <a:buNone/>
            </a:pPr>
            <a:endParaRPr lang="sk-SK" sz="1800" dirty="0">
              <a:solidFill>
                <a:srgbClr val="333333"/>
              </a:solidFill>
            </a:endParaRPr>
          </a:p>
          <a:p>
            <a:pPr marL="0" indent="0">
              <a:buClr>
                <a:schemeClr val="accent2"/>
              </a:buClr>
              <a:buNone/>
            </a:pPr>
            <a:r>
              <a:rPr lang="en-US" sz="1800" dirty="0">
                <a:solidFill>
                  <a:srgbClr val="333333"/>
                </a:solidFill>
              </a:rPr>
              <a:t>John earns </a:t>
            </a:r>
            <a:r>
              <a:rPr lang="sk-SK" sz="1800" dirty="0"/>
              <a:t>€ </a:t>
            </a:r>
            <a:r>
              <a:rPr lang="en-US" sz="1800" dirty="0">
                <a:solidFill>
                  <a:srgbClr val="333333"/>
                </a:solidFill>
              </a:rPr>
              <a:t>1,000. He is single, without children and lives with parents without paying them a rent. Until now, he was spending all his money on entertainment, but now he wants to buy his own apartment. How should he plan his monthly budget to manage his money wisely?</a:t>
            </a:r>
            <a:endParaRPr lang="sk-SK" sz="1800" dirty="0"/>
          </a:p>
        </p:txBody>
      </p:sp>
      <p:sp>
        <p:nvSpPr>
          <p:cNvPr id="5" name="Nadpis 1"/>
          <p:cNvSpPr txBox="1">
            <a:spLocks/>
          </p:cNvSpPr>
          <p:nvPr/>
        </p:nvSpPr>
        <p:spPr>
          <a:xfrm>
            <a:off x="1991076" y="408570"/>
            <a:ext cx="8280920" cy="53615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00B0F0"/>
                </a:solidFill>
                <a:latin typeface="Arial" panose="020B0604020202020204" pitchFamily="34" charset="0"/>
                <a:cs typeface="Arial" panose="020B0604020202020204" pitchFamily="34" charset="0"/>
              </a:rPr>
              <a:t>Budget rule</a:t>
            </a:r>
            <a:r>
              <a:rPr lang="sk-SK" sz="3200" b="1" dirty="0">
                <a:solidFill>
                  <a:srgbClr val="00B0F0"/>
                </a:solidFill>
                <a:latin typeface="Arial" panose="020B0604020202020204" pitchFamily="34" charset="0"/>
                <a:cs typeface="Arial" panose="020B0604020202020204" pitchFamily="34" charset="0"/>
              </a:rPr>
              <a:t> 10:20:30:40</a:t>
            </a:r>
            <a:endParaRPr lang="sk-SK" sz="3600" b="1" dirty="0">
              <a:solidFill>
                <a:srgbClr val="00B0F0"/>
              </a:solidFill>
              <a:latin typeface="Arial" panose="020B0604020202020204" pitchFamily="34" charset="0"/>
              <a:cs typeface="Arial" panose="020B0604020202020204" pitchFamily="34" charset="0"/>
            </a:endParaRPr>
          </a:p>
        </p:txBody>
      </p:sp>
      <p:graphicFrame>
        <p:nvGraphicFramePr>
          <p:cNvPr id="3" name="Tabuľka 3">
            <a:extLst>
              <a:ext uri="{FF2B5EF4-FFF2-40B4-BE49-F238E27FC236}">
                <a16:creationId xmlns:a16="http://schemas.microsoft.com/office/drawing/2014/main" id="{1E501163-B704-4757-9B2B-4FB4A60AE645}"/>
              </a:ext>
            </a:extLst>
          </p:cNvPr>
          <p:cNvGraphicFramePr>
            <a:graphicFrameLocks noGrp="1"/>
          </p:cNvGraphicFramePr>
          <p:nvPr>
            <p:extLst>
              <p:ext uri="{D42A27DB-BD31-4B8C-83A1-F6EECF244321}">
                <p14:modId xmlns:p14="http://schemas.microsoft.com/office/powerpoint/2010/main" val="1838751961"/>
              </p:ext>
            </p:extLst>
          </p:nvPr>
        </p:nvGraphicFramePr>
        <p:xfrm>
          <a:off x="1902018" y="4643928"/>
          <a:ext cx="9659522" cy="1483360"/>
        </p:xfrm>
        <a:graphic>
          <a:graphicData uri="http://schemas.openxmlformats.org/drawingml/2006/table">
            <a:tbl>
              <a:tblPr firstRow="1" bandRow="1">
                <a:tableStyleId>{5C22544A-7EE6-4342-B048-85BDC9FD1C3A}</a:tableStyleId>
              </a:tblPr>
              <a:tblGrid>
                <a:gridCol w="5976547">
                  <a:extLst>
                    <a:ext uri="{9D8B030D-6E8A-4147-A177-3AD203B41FA5}">
                      <a16:colId xmlns:a16="http://schemas.microsoft.com/office/drawing/2014/main" val="2255764970"/>
                    </a:ext>
                  </a:extLst>
                </a:gridCol>
                <a:gridCol w="3682975">
                  <a:extLst>
                    <a:ext uri="{9D8B030D-6E8A-4147-A177-3AD203B41FA5}">
                      <a16:colId xmlns:a16="http://schemas.microsoft.com/office/drawing/2014/main" val="1765642508"/>
                    </a:ext>
                  </a:extLst>
                </a:gridCol>
              </a:tblGrid>
              <a:tr h="370840">
                <a:tc>
                  <a:txBody>
                    <a:bodyPr/>
                    <a:lstStyle/>
                    <a:p>
                      <a:r>
                        <a:rPr lang="en-US" sz="1800" b="0" kern="1200" dirty="0">
                          <a:solidFill>
                            <a:schemeClr val="accent2">
                              <a:lumMod val="50000"/>
                            </a:schemeClr>
                          </a:solidFill>
                          <a:latin typeface="Arial" panose="020B0604020202020204" pitchFamily="34" charset="0"/>
                          <a:ea typeface="+mn-ea"/>
                          <a:cs typeface="Arial" panose="020B0604020202020204" pitchFamily="34" charset="0"/>
                        </a:rPr>
                        <a:t>Financial reserve</a:t>
                      </a:r>
                      <a:endParaRPr lang="sk-SK" sz="18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noFill/>
                  </a:tcPr>
                </a:tc>
                <a:tc>
                  <a:txBody>
                    <a:bodyPr/>
                    <a:lstStyle/>
                    <a:p>
                      <a:pPr algn="ctr"/>
                      <a:r>
                        <a:rPr lang="sk-SK" sz="1800" b="0" kern="1200" dirty="0">
                          <a:solidFill>
                            <a:srgbClr val="333333"/>
                          </a:solidFill>
                          <a:latin typeface="Arial" panose="020B0604020202020204" pitchFamily="34" charset="0"/>
                          <a:ea typeface="+mn-ea"/>
                          <a:cs typeface="Arial" panose="020B0604020202020204" pitchFamily="34" charset="0"/>
                        </a:rPr>
                        <a:t>€100</a:t>
                      </a:r>
                    </a:p>
                  </a:txBody>
                  <a:tcPr>
                    <a:noFill/>
                  </a:tcPr>
                </a:tc>
                <a:extLst>
                  <a:ext uri="{0D108BD9-81ED-4DB2-BD59-A6C34878D82A}">
                    <a16:rowId xmlns:a16="http://schemas.microsoft.com/office/drawing/2014/main" val="3216397555"/>
                  </a:ext>
                </a:extLst>
              </a:tr>
              <a:tr h="370840">
                <a:tc>
                  <a:txBody>
                    <a:bodyPr/>
                    <a:lstStyle/>
                    <a:p>
                      <a:r>
                        <a:rPr lang="en-US" sz="1800" b="0" kern="1200" dirty="0">
                          <a:solidFill>
                            <a:schemeClr val="accent2">
                              <a:lumMod val="50000"/>
                            </a:schemeClr>
                          </a:solidFill>
                          <a:latin typeface="Arial" panose="020B0604020202020204" pitchFamily="34" charset="0"/>
                          <a:ea typeface="+mn-ea"/>
                          <a:cs typeface="Arial" panose="020B0604020202020204" pitchFamily="34" charset="0"/>
                        </a:rPr>
                        <a:t>Retirement savings, life insurance</a:t>
                      </a:r>
                      <a:endParaRPr lang="sk-SK" sz="18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noFill/>
                  </a:tcPr>
                </a:tc>
                <a:tc>
                  <a:txBody>
                    <a:bodyPr/>
                    <a:lstStyle/>
                    <a:p>
                      <a:pPr algn="ctr"/>
                      <a:r>
                        <a:rPr lang="sk-SK" sz="1800" b="0" kern="1200" dirty="0">
                          <a:solidFill>
                            <a:srgbClr val="333333"/>
                          </a:solidFill>
                          <a:latin typeface="Arial" panose="020B0604020202020204" pitchFamily="34" charset="0"/>
                          <a:ea typeface="+mn-ea"/>
                          <a:cs typeface="Arial" panose="020B0604020202020204" pitchFamily="34" charset="0"/>
                        </a:rPr>
                        <a:t>€200</a:t>
                      </a:r>
                    </a:p>
                  </a:txBody>
                  <a:tcPr>
                    <a:noFill/>
                  </a:tcPr>
                </a:tc>
                <a:extLst>
                  <a:ext uri="{0D108BD9-81ED-4DB2-BD59-A6C34878D82A}">
                    <a16:rowId xmlns:a16="http://schemas.microsoft.com/office/drawing/2014/main" val="3062813664"/>
                  </a:ext>
                </a:extLst>
              </a:tr>
              <a:tr h="370840">
                <a:tc>
                  <a:txBody>
                    <a:bodyPr/>
                    <a:lstStyle/>
                    <a:p>
                      <a:r>
                        <a:rPr lang="en-US" sz="1800" b="1" kern="1200" dirty="0">
                          <a:solidFill>
                            <a:srgbClr val="FF0000"/>
                          </a:solidFill>
                          <a:latin typeface="Arial" panose="020B0604020202020204" pitchFamily="34" charset="0"/>
                          <a:ea typeface="+mn-ea"/>
                          <a:cs typeface="Arial" panose="020B0604020202020204" pitchFamily="34" charset="0"/>
                        </a:rPr>
                        <a:t>Maximum</a:t>
                      </a:r>
                      <a:r>
                        <a:rPr lang="en-US" sz="1800" b="0" kern="1200" dirty="0">
                          <a:solidFill>
                            <a:schemeClr val="accent2">
                              <a:lumMod val="50000"/>
                            </a:schemeClr>
                          </a:solidFill>
                          <a:latin typeface="Arial" panose="020B0604020202020204" pitchFamily="34" charset="0"/>
                          <a:ea typeface="+mn-ea"/>
                          <a:cs typeface="Arial" panose="020B0604020202020204" pitchFamily="34" charset="0"/>
                        </a:rPr>
                        <a:t> loan installment</a:t>
                      </a:r>
                      <a:endParaRPr lang="sk-SK" sz="18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noFill/>
                  </a:tcPr>
                </a:tc>
                <a:tc>
                  <a:txBody>
                    <a:bodyPr/>
                    <a:lstStyle/>
                    <a:p>
                      <a:pPr algn="ctr"/>
                      <a:r>
                        <a:rPr lang="sk-SK" sz="1800" b="0" kern="1200" dirty="0">
                          <a:solidFill>
                            <a:srgbClr val="333333"/>
                          </a:solidFill>
                          <a:latin typeface="Arial" panose="020B0604020202020204" pitchFamily="34" charset="0"/>
                          <a:ea typeface="+mn-ea"/>
                          <a:cs typeface="Arial" panose="020B0604020202020204" pitchFamily="34" charset="0"/>
                        </a:rPr>
                        <a:t>€300</a:t>
                      </a:r>
                    </a:p>
                  </a:txBody>
                  <a:tcPr>
                    <a:noFill/>
                  </a:tcPr>
                </a:tc>
                <a:extLst>
                  <a:ext uri="{0D108BD9-81ED-4DB2-BD59-A6C34878D82A}">
                    <a16:rowId xmlns:a16="http://schemas.microsoft.com/office/drawing/2014/main" val="2068235825"/>
                  </a:ext>
                </a:extLst>
              </a:tr>
              <a:tr h="370840">
                <a:tc>
                  <a:txBody>
                    <a:bodyPr/>
                    <a:lstStyle/>
                    <a:p>
                      <a:r>
                        <a:rPr lang="en-US" sz="1800" b="0" kern="1200" dirty="0">
                          <a:solidFill>
                            <a:schemeClr val="accent2">
                              <a:lumMod val="50000"/>
                            </a:schemeClr>
                          </a:solidFill>
                          <a:latin typeface="Arial" panose="020B0604020202020204" pitchFamily="34" charset="0"/>
                          <a:ea typeface="+mn-ea"/>
                          <a:cs typeface="Arial" panose="020B0604020202020204" pitchFamily="34" charset="0"/>
                        </a:rPr>
                        <a:t>Consumption</a:t>
                      </a:r>
                      <a:r>
                        <a:rPr lang="sk-SK" sz="1800" b="0" kern="1200" dirty="0">
                          <a:solidFill>
                            <a:schemeClr val="accent2">
                              <a:lumMod val="50000"/>
                            </a:schemeClr>
                          </a:solidFill>
                          <a:latin typeface="Arial" panose="020B0604020202020204" pitchFamily="34" charset="0"/>
                          <a:ea typeface="+mn-ea"/>
                          <a:cs typeface="Arial" panose="020B0604020202020204" pitchFamily="34" charset="0"/>
                        </a:rPr>
                        <a:t>:</a:t>
                      </a:r>
                      <a:r>
                        <a:rPr lang="en-US" sz="1800" b="0" kern="1200" dirty="0">
                          <a:solidFill>
                            <a:schemeClr val="accent2">
                              <a:lumMod val="50000"/>
                            </a:schemeClr>
                          </a:solidFill>
                          <a:latin typeface="Arial" panose="020B0604020202020204" pitchFamily="34" charset="0"/>
                          <a:ea typeface="+mn-ea"/>
                          <a:cs typeface="Arial" panose="020B0604020202020204" pitchFamily="34" charset="0"/>
                        </a:rPr>
                        <a:t>household</a:t>
                      </a:r>
                      <a:r>
                        <a:rPr lang="sk-SK" sz="1800" b="0" kern="1200" dirty="0">
                          <a:solidFill>
                            <a:schemeClr val="accent2">
                              <a:lumMod val="50000"/>
                            </a:schemeClr>
                          </a:solidFill>
                          <a:latin typeface="Arial" panose="020B0604020202020204" pitchFamily="34" charset="0"/>
                          <a:ea typeface="+mn-ea"/>
                          <a:cs typeface="Arial" panose="020B0604020202020204" pitchFamily="34" charset="0"/>
                        </a:rPr>
                        <a:t>,</a:t>
                      </a:r>
                      <a:r>
                        <a:rPr lang="en-US" sz="1800" b="0" kern="1200" dirty="0">
                          <a:solidFill>
                            <a:schemeClr val="accent2">
                              <a:lumMod val="50000"/>
                            </a:schemeClr>
                          </a:solidFill>
                          <a:latin typeface="Arial" panose="020B0604020202020204" pitchFamily="34" charset="0"/>
                          <a:ea typeface="+mn-ea"/>
                          <a:cs typeface="Arial" panose="020B0604020202020204" pitchFamily="34" charset="0"/>
                        </a:rPr>
                        <a:t>traveling, hobby and free time</a:t>
                      </a:r>
                      <a:endParaRPr lang="sk-SK" sz="18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noFill/>
                  </a:tcPr>
                </a:tc>
                <a:tc>
                  <a:txBody>
                    <a:bodyPr/>
                    <a:lstStyle/>
                    <a:p>
                      <a:pPr algn="ctr"/>
                      <a:r>
                        <a:rPr lang="sk-SK" sz="1800" b="0" kern="1200" dirty="0">
                          <a:solidFill>
                            <a:srgbClr val="333333"/>
                          </a:solidFill>
                          <a:latin typeface="Arial" panose="020B0604020202020204" pitchFamily="34" charset="0"/>
                          <a:ea typeface="+mn-ea"/>
                          <a:cs typeface="Arial" panose="020B0604020202020204" pitchFamily="34" charset="0"/>
                        </a:rPr>
                        <a:t> €400</a:t>
                      </a:r>
                    </a:p>
                  </a:txBody>
                  <a:tcPr>
                    <a:noFill/>
                  </a:tcPr>
                </a:tc>
                <a:extLst>
                  <a:ext uri="{0D108BD9-81ED-4DB2-BD59-A6C34878D82A}">
                    <a16:rowId xmlns:a16="http://schemas.microsoft.com/office/drawing/2014/main" val="4177847625"/>
                  </a:ext>
                </a:extLst>
              </a:tr>
            </a:tbl>
          </a:graphicData>
        </a:graphic>
      </p:graphicFrame>
      <p:pic>
        <p:nvPicPr>
          <p:cNvPr id="5122" name="Picture 2" descr="How Much Can I Borrow? - Indigo Finance">
            <a:extLst>
              <a:ext uri="{FF2B5EF4-FFF2-40B4-BE49-F238E27FC236}">
                <a16:creationId xmlns:a16="http://schemas.microsoft.com/office/drawing/2014/main" id="{232BB408-1209-4E5B-8F94-D3A8E757C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1130010"/>
            <a:ext cx="2847975"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3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909086" y="2204864"/>
            <a:ext cx="8299490" cy="1942658"/>
          </a:xfrm>
        </p:spPr>
        <p:txBody>
          <a:bodyPr>
            <a:normAutofit/>
          </a:bodyPr>
          <a:lstStyle/>
          <a:p>
            <a:pPr algn="just">
              <a:lnSpc>
                <a:spcPct val="100000"/>
              </a:lnSpc>
              <a:buClr>
                <a:schemeClr val="accent2"/>
              </a:buClr>
            </a:pPr>
            <a:r>
              <a:rPr lang="en-US" sz="2000" b="1" dirty="0"/>
              <a:t>Late payments</a:t>
            </a:r>
            <a:endParaRPr lang="sk-SK" sz="2000" b="1" dirty="0"/>
          </a:p>
          <a:p>
            <a:pPr algn="just">
              <a:lnSpc>
                <a:spcPct val="100000"/>
              </a:lnSpc>
              <a:buClr>
                <a:schemeClr val="accent2"/>
              </a:buClr>
            </a:pPr>
            <a:r>
              <a:rPr lang="en-US" sz="2000" b="1" dirty="0"/>
              <a:t>Skip payments for several months </a:t>
            </a:r>
            <a:endParaRPr lang="sk-SK" sz="2000" b="1" dirty="0"/>
          </a:p>
          <a:p>
            <a:pPr algn="just">
              <a:lnSpc>
                <a:spcPct val="100000"/>
              </a:lnSpc>
              <a:buClr>
                <a:schemeClr val="accent2"/>
              </a:buClr>
            </a:pPr>
            <a:r>
              <a:rPr lang="en-US" sz="2000" b="1" dirty="0"/>
              <a:t>Personal bankruptcy</a:t>
            </a:r>
            <a:endParaRPr lang="sk-SK" sz="2000" b="1" dirty="0"/>
          </a:p>
          <a:p>
            <a:pPr algn="just">
              <a:lnSpc>
                <a:spcPct val="100000"/>
              </a:lnSpc>
              <a:buClr>
                <a:schemeClr val="accent2"/>
              </a:buClr>
            </a:pPr>
            <a:r>
              <a:rPr lang="en-US" sz="2000" b="1" dirty="0"/>
              <a:t>Distrait of debtor</a:t>
            </a:r>
            <a:endParaRPr lang="sk-SK" sz="2000" b="1" dirty="0"/>
          </a:p>
          <a:p>
            <a:pPr marL="0" indent="0" algn="just">
              <a:lnSpc>
                <a:spcPct val="100000"/>
              </a:lnSpc>
              <a:buClr>
                <a:schemeClr val="accent2"/>
              </a:buClr>
              <a:buNone/>
            </a:pPr>
            <a:endParaRPr lang="sk-SK" sz="2000" dirty="0"/>
          </a:p>
          <a:p>
            <a:pPr algn="just">
              <a:lnSpc>
                <a:spcPct val="100000"/>
              </a:lnSpc>
              <a:buClr>
                <a:schemeClr val="accent2"/>
              </a:buClr>
            </a:pPr>
            <a:endParaRPr lang="sk-SK" sz="2000" dirty="0"/>
          </a:p>
          <a:p>
            <a:pPr marL="0" indent="0" algn="just">
              <a:lnSpc>
                <a:spcPct val="100000"/>
              </a:lnSpc>
              <a:buClr>
                <a:schemeClr val="accent2"/>
              </a:buClr>
              <a:buNone/>
            </a:pPr>
            <a:endParaRPr lang="sk-SK" sz="2000" dirty="0"/>
          </a:p>
        </p:txBody>
      </p:sp>
      <p:sp>
        <p:nvSpPr>
          <p:cNvPr id="5" name="Nadpis 1"/>
          <p:cNvSpPr txBox="1">
            <a:spLocks/>
          </p:cNvSpPr>
          <p:nvPr/>
        </p:nvSpPr>
        <p:spPr>
          <a:xfrm>
            <a:off x="1909086" y="1412776"/>
            <a:ext cx="8299490"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If I can not repay my loan…</a:t>
            </a:r>
            <a:endParaRPr lang="sk-SK" sz="4000" b="1" dirty="0">
              <a:solidFill>
                <a:srgbClr val="00B0F0"/>
              </a:solidFill>
              <a:latin typeface="Arial" panose="020B0604020202020204" pitchFamily="34" charset="0"/>
              <a:cs typeface="Arial" panose="020B0604020202020204" pitchFamily="34" charset="0"/>
            </a:endParaRPr>
          </a:p>
        </p:txBody>
      </p:sp>
      <p:pic>
        <p:nvPicPr>
          <p:cNvPr id="6148" name="Picture 4" descr="The Trouble With Money. It&amp;#39;s not all beer and skittles you know | by  Estelle Williams | Smart Healthy Women | Medium">
            <a:extLst>
              <a:ext uri="{FF2B5EF4-FFF2-40B4-BE49-F238E27FC236}">
                <a16:creationId xmlns:a16="http://schemas.microsoft.com/office/drawing/2014/main" id="{4BA84792-6BAC-4EBA-98A1-328448E25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239" y="3921447"/>
            <a:ext cx="4256592" cy="293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23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487488" y="2852936"/>
            <a:ext cx="10225136" cy="4860540"/>
          </a:xfrm>
        </p:spPr>
        <p:txBody>
          <a:bodyPr>
            <a:normAutofit/>
          </a:bodyPr>
          <a:lstStyle/>
          <a:p>
            <a:pPr>
              <a:lnSpc>
                <a:spcPct val="160000"/>
              </a:lnSpc>
              <a:buClr>
                <a:schemeClr val="accent2"/>
              </a:buClr>
            </a:pPr>
            <a:r>
              <a:rPr lang="en-US" sz="2000" dirty="0"/>
              <a:t>More than 1.38 mil. of active distractions of the debtors </a:t>
            </a:r>
            <a:r>
              <a:rPr lang="en-US" sz="2000" dirty="0" err="1"/>
              <a:t>asstes</a:t>
            </a:r>
            <a:r>
              <a:rPr lang="en-US" sz="2000" dirty="0"/>
              <a:t> in Slovakia (December 2020)</a:t>
            </a:r>
          </a:p>
          <a:p>
            <a:pPr>
              <a:lnSpc>
                <a:spcPct val="160000"/>
              </a:lnSpc>
              <a:buClr>
                <a:schemeClr val="accent2"/>
              </a:buClr>
            </a:pPr>
            <a:r>
              <a:rPr lang="en-US" sz="2000" dirty="0"/>
              <a:t>More than 162,000 submitted requests for skipping payments in Slovakia (June 2020)</a:t>
            </a:r>
          </a:p>
          <a:p>
            <a:pPr>
              <a:lnSpc>
                <a:spcPct val="160000"/>
              </a:lnSpc>
              <a:buClr>
                <a:schemeClr val="accent2"/>
              </a:buClr>
            </a:pPr>
            <a:r>
              <a:rPr lang="en-US" sz="2000" dirty="0"/>
              <a:t>3,636 personal bankruptcies (March 2020) and 1,250 (March 2021)</a:t>
            </a:r>
            <a:endParaRPr lang="sk-SK" sz="2000" b="1" dirty="0">
              <a:solidFill>
                <a:schemeClr val="accent2">
                  <a:lumMod val="50000"/>
                </a:schemeClr>
              </a:solidFill>
            </a:endParaRPr>
          </a:p>
          <a:p>
            <a:pPr marL="0" indent="0">
              <a:buClr>
                <a:schemeClr val="accent2"/>
              </a:buClr>
              <a:buNone/>
            </a:pPr>
            <a:endParaRPr lang="sk-SK" sz="2000" dirty="0"/>
          </a:p>
          <a:p>
            <a:pPr>
              <a:buClr>
                <a:schemeClr val="accent2"/>
              </a:buClr>
            </a:pPr>
            <a:endParaRPr lang="sk-SK" sz="2000" dirty="0"/>
          </a:p>
          <a:p>
            <a:pPr marL="0" indent="0">
              <a:buClr>
                <a:schemeClr val="accent2"/>
              </a:buClr>
              <a:buNone/>
            </a:pPr>
            <a:endParaRPr lang="sk-SK" sz="2000" dirty="0"/>
          </a:p>
        </p:txBody>
      </p:sp>
      <p:sp>
        <p:nvSpPr>
          <p:cNvPr id="5" name="Nadpis 1"/>
          <p:cNvSpPr txBox="1">
            <a:spLocks/>
          </p:cNvSpPr>
          <p:nvPr/>
        </p:nvSpPr>
        <p:spPr>
          <a:xfrm>
            <a:off x="1487488" y="1988840"/>
            <a:ext cx="8568952"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Number facts to think about… </a:t>
            </a:r>
            <a:endParaRPr lang="sk-SK" sz="4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80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dpis 1"/>
          <p:cNvSpPr txBox="1">
            <a:spLocks/>
          </p:cNvSpPr>
          <p:nvPr/>
        </p:nvSpPr>
        <p:spPr>
          <a:xfrm>
            <a:off x="1955540" y="2708920"/>
            <a:ext cx="8280920"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rgbClr val="00B0F0"/>
                </a:solidFill>
                <a:latin typeface="Arial" panose="020B0604020202020204" pitchFamily="34" charset="0"/>
                <a:cs typeface="Arial" panose="020B0604020202020204" pitchFamily="34" charset="0"/>
              </a:rPr>
              <a:t>Thank you for your attention</a:t>
            </a:r>
            <a:endParaRPr lang="sk-SK" sz="44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2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ĺžnik 3"/>
          <p:cNvSpPr/>
          <p:nvPr/>
        </p:nvSpPr>
        <p:spPr>
          <a:xfrm>
            <a:off x="1770585" y="1340769"/>
            <a:ext cx="8650831" cy="2031325"/>
          </a:xfrm>
          <a:prstGeom prst="rect">
            <a:avLst/>
          </a:prstGeom>
        </p:spPr>
        <p:txBody>
          <a:bodyPr wrap="square">
            <a:spAutoFit/>
          </a:bodyPr>
          <a:lstStyle/>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endParaRPr lang="sk-SK" dirty="0"/>
          </a:p>
        </p:txBody>
      </p:sp>
      <p:sp>
        <p:nvSpPr>
          <p:cNvPr id="7" name="Nadpis 1"/>
          <p:cNvSpPr txBox="1">
            <a:spLocks/>
          </p:cNvSpPr>
          <p:nvPr/>
        </p:nvSpPr>
        <p:spPr>
          <a:xfrm>
            <a:off x="1991076" y="1134148"/>
            <a:ext cx="8430339" cy="53615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k-SK" sz="3200" b="1" dirty="0" err="1">
                <a:solidFill>
                  <a:srgbClr val="00B0F0"/>
                </a:solidFill>
                <a:latin typeface="Arial" panose="020B0604020202020204" pitchFamily="34" charset="0"/>
                <a:cs typeface="Arial" panose="020B0604020202020204" pitchFamily="34" charset="0"/>
              </a:rPr>
              <a:t>Debt</a:t>
            </a:r>
            <a:r>
              <a:rPr lang="sk-SK" sz="3200" b="1" dirty="0">
                <a:solidFill>
                  <a:srgbClr val="00B0F0"/>
                </a:solidFill>
                <a:latin typeface="Arial" panose="020B0604020202020204" pitchFamily="34" charset="0"/>
                <a:cs typeface="Arial" panose="020B0604020202020204" pitchFamily="34" charset="0"/>
              </a:rPr>
              <a:t> </a:t>
            </a:r>
            <a:r>
              <a:rPr lang="en-US" sz="3200" b="1" dirty="0">
                <a:solidFill>
                  <a:srgbClr val="00B0F0"/>
                </a:solidFill>
                <a:latin typeface="Arial" panose="020B0604020202020204" pitchFamily="34" charset="0"/>
                <a:cs typeface="Arial" panose="020B0604020202020204" pitchFamily="34" charset="0"/>
              </a:rPr>
              <a:t>d</a:t>
            </a:r>
            <a:r>
              <a:rPr lang="sk-SK" sz="3200" b="1" dirty="0" err="1">
                <a:solidFill>
                  <a:srgbClr val="00B0F0"/>
                </a:solidFill>
                <a:latin typeface="Arial" panose="020B0604020202020204" pitchFamily="34" charset="0"/>
                <a:cs typeface="Arial" panose="020B0604020202020204" pitchFamily="34" charset="0"/>
              </a:rPr>
              <a:t>efinition</a:t>
            </a:r>
            <a:r>
              <a:rPr lang="sk-SK" sz="3200" b="1" dirty="0">
                <a:solidFill>
                  <a:srgbClr val="00B0F0"/>
                </a:solidFill>
                <a:latin typeface="Arial" panose="020B0604020202020204" pitchFamily="34" charset="0"/>
                <a:cs typeface="Arial" panose="020B0604020202020204" pitchFamily="34" charset="0"/>
              </a:rPr>
              <a:t>. </a:t>
            </a:r>
            <a:r>
              <a:rPr lang="en-US" sz="3200" b="1" dirty="0">
                <a:solidFill>
                  <a:srgbClr val="00B0F0"/>
                </a:solidFill>
                <a:latin typeface="Arial" panose="020B0604020202020204" pitchFamily="34" charset="0"/>
                <a:cs typeface="Arial" panose="020B0604020202020204" pitchFamily="34" charset="0"/>
              </a:rPr>
              <a:t>Public and private debt</a:t>
            </a:r>
            <a:r>
              <a:rPr lang="sk-SK" sz="3200" b="1" dirty="0">
                <a:solidFill>
                  <a:srgbClr val="00B0F0"/>
                </a:solidFill>
                <a:latin typeface="Arial" panose="020B0604020202020204" pitchFamily="34" charset="0"/>
                <a:cs typeface="Arial" panose="020B0604020202020204" pitchFamily="34" charset="0"/>
              </a:rPr>
              <a:t>.</a:t>
            </a:r>
            <a:endParaRPr lang="sk-SK" sz="3600" b="1" dirty="0">
              <a:solidFill>
                <a:srgbClr val="00B0F0"/>
              </a:solidFill>
              <a:latin typeface="Arial" panose="020B0604020202020204" pitchFamily="34" charset="0"/>
              <a:cs typeface="Arial" panose="020B0604020202020204" pitchFamily="34" charset="0"/>
            </a:endParaRPr>
          </a:p>
        </p:txBody>
      </p:sp>
      <p:sp>
        <p:nvSpPr>
          <p:cNvPr id="6" name="Obdĺžnik 5">
            <a:extLst>
              <a:ext uri="{FF2B5EF4-FFF2-40B4-BE49-F238E27FC236}">
                <a16:creationId xmlns:a16="http://schemas.microsoft.com/office/drawing/2014/main" id="{6A7F5B29-C19A-4380-A653-3C655584184E}"/>
              </a:ext>
            </a:extLst>
          </p:cNvPr>
          <p:cNvSpPr/>
          <p:nvPr/>
        </p:nvSpPr>
        <p:spPr>
          <a:xfrm>
            <a:off x="1920004" y="1908678"/>
            <a:ext cx="8785443" cy="1200329"/>
          </a:xfrm>
          <a:prstGeom prst="rect">
            <a:avLst/>
          </a:prstGeom>
        </p:spPr>
        <p:txBody>
          <a:bodyPr wrap="square">
            <a:spAutoFit/>
          </a:bodyPr>
          <a:lstStyle/>
          <a:p>
            <a:r>
              <a:rPr lang="en-US" sz="2400" b="1" dirty="0">
                <a:solidFill>
                  <a:srgbClr val="00B0F0"/>
                </a:solidFill>
                <a:latin typeface="Arial" panose="020B0604020202020204" pitchFamily="34" charset="0"/>
                <a:cs typeface="Arial" panose="020B0604020202020204" pitchFamily="34" charset="0"/>
              </a:rPr>
              <a:t>Debt</a:t>
            </a:r>
            <a:r>
              <a:rPr lang="sk-SK" sz="2400" dirty="0"/>
              <a:t> =</a:t>
            </a:r>
            <a:r>
              <a:rPr lang="en-US" sz="2400" dirty="0"/>
              <a:t> </a:t>
            </a:r>
            <a:r>
              <a:rPr lang="en-US" sz="2400" dirty="0">
                <a:solidFill>
                  <a:srgbClr val="202124"/>
                </a:solidFill>
              </a:rPr>
              <a:t>is a subset of liabilities or financial obligations that a party must make. Debt can involve real property, money, services, or other consideration.</a:t>
            </a:r>
            <a:endParaRPr lang="sk-SK" sz="2400" dirty="0"/>
          </a:p>
        </p:txBody>
      </p:sp>
      <p:graphicFrame>
        <p:nvGraphicFramePr>
          <p:cNvPr id="2" name="Diagram 1">
            <a:extLst>
              <a:ext uri="{FF2B5EF4-FFF2-40B4-BE49-F238E27FC236}">
                <a16:creationId xmlns:a16="http://schemas.microsoft.com/office/drawing/2014/main" id="{BEC587D7-4D04-4C66-8B4F-BBF0710D38C4}"/>
              </a:ext>
            </a:extLst>
          </p:cNvPr>
          <p:cNvGraphicFramePr/>
          <p:nvPr>
            <p:extLst>
              <p:ext uri="{D42A27DB-BD31-4B8C-83A1-F6EECF244321}">
                <p14:modId xmlns:p14="http://schemas.microsoft.com/office/powerpoint/2010/main" val="2693078128"/>
              </p:ext>
            </p:extLst>
          </p:nvPr>
        </p:nvGraphicFramePr>
        <p:xfrm>
          <a:off x="1991076" y="2385430"/>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ástupný symbol obsahu 4"/>
          <p:cNvSpPr>
            <a:spLocks noGrp="1"/>
          </p:cNvSpPr>
          <p:nvPr>
            <p:ph idx="1"/>
          </p:nvPr>
        </p:nvSpPr>
        <p:spPr>
          <a:xfrm>
            <a:off x="1703512" y="2204864"/>
            <a:ext cx="9361040" cy="4551040"/>
          </a:xfrm>
        </p:spPr>
        <p:txBody>
          <a:bodyPr>
            <a:normAutofit/>
          </a:bodyPr>
          <a:lstStyle/>
          <a:p>
            <a:pPr marL="458100" indent="-342900" algn="just">
              <a:lnSpc>
                <a:spcPct val="200000"/>
              </a:lnSpc>
              <a:defRPr/>
            </a:pPr>
            <a:r>
              <a:rPr lang="en-US" sz="2000" dirty="0"/>
              <a:t>To get quick access to finance for covering short- and long-term needs</a:t>
            </a:r>
            <a:r>
              <a:rPr lang="sk-SK" sz="2000" dirty="0"/>
              <a:t>;</a:t>
            </a:r>
          </a:p>
          <a:p>
            <a:pPr marL="458100" indent="-342900" algn="just">
              <a:lnSpc>
                <a:spcPct val="200000"/>
              </a:lnSpc>
              <a:defRPr/>
            </a:pPr>
            <a:r>
              <a:rPr lang="en-US" sz="2000" dirty="0"/>
              <a:t>To buy expensive goods</a:t>
            </a:r>
            <a:r>
              <a:rPr lang="sk-SK" sz="2000" dirty="0"/>
              <a:t>;</a:t>
            </a:r>
          </a:p>
          <a:p>
            <a:pPr marL="458100" indent="-342900" algn="just">
              <a:lnSpc>
                <a:spcPct val="200000"/>
              </a:lnSpc>
              <a:defRPr/>
            </a:pPr>
            <a:r>
              <a:rPr lang="en-US" sz="2000" dirty="0"/>
              <a:t>To solve short-term financial problems</a:t>
            </a:r>
            <a:r>
              <a:rPr lang="sk-SK" sz="2000" dirty="0"/>
              <a:t>;</a:t>
            </a:r>
          </a:p>
          <a:p>
            <a:pPr marL="458100" indent="-342900">
              <a:lnSpc>
                <a:spcPct val="100000"/>
              </a:lnSpc>
              <a:defRPr/>
            </a:pPr>
            <a:endParaRPr lang="sk-SK" sz="2000" dirty="0"/>
          </a:p>
          <a:p>
            <a:pPr marL="458100" indent="-342900">
              <a:lnSpc>
                <a:spcPct val="100000"/>
              </a:lnSpc>
              <a:defRPr/>
            </a:pPr>
            <a:endParaRPr lang="sk-SK" sz="2000" dirty="0"/>
          </a:p>
          <a:p>
            <a:pPr marL="458100" indent="-342900">
              <a:lnSpc>
                <a:spcPct val="100000"/>
              </a:lnSpc>
              <a:defRPr/>
            </a:pPr>
            <a:endParaRPr lang="sk-SK" sz="2000" dirty="0"/>
          </a:p>
        </p:txBody>
      </p:sp>
      <p:sp>
        <p:nvSpPr>
          <p:cNvPr id="6" name="Nadpis 1"/>
          <p:cNvSpPr txBox="1">
            <a:spLocks/>
          </p:cNvSpPr>
          <p:nvPr/>
        </p:nvSpPr>
        <p:spPr>
          <a:xfrm>
            <a:off x="1703512" y="1483307"/>
            <a:ext cx="8532948"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Why do people borrow money</a:t>
            </a:r>
            <a:r>
              <a:rPr lang="sk-SK" sz="4000" b="1" dirty="0">
                <a:solidFill>
                  <a:srgbClr val="00B0F0"/>
                </a:solidFill>
                <a:latin typeface="Arial" panose="020B0604020202020204" pitchFamily="34" charset="0"/>
                <a:cs typeface="Arial" panose="020B0604020202020204" pitchFamily="34" charset="0"/>
              </a:rPr>
              <a:t>?</a:t>
            </a:r>
          </a:p>
        </p:txBody>
      </p:sp>
      <p:pic>
        <p:nvPicPr>
          <p:cNvPr id="3074" name="Picture 2" descr="Business Debt - Can it Really be a Good Thing? | Anglo Scottish Finance">
            <a:extLst>
              <a:ext uri="{FF2B5EF4-FFF2-40B4-BE49-F238E27FC236}">
                <a16:creationId xmlns:a16="http://schemas.microsoft.com/office/drawing/2014/main" id="{40D94616-4E98-4327-85C6-A4D93FCF37A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8184232" y="3060699"/>
            <a:ext cx="2554145" cy="25541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6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dpis 1"/>
          <p:cNvSpPr txBox="1">
            <a:spLocks/>
          </p:cNvSpPr>
          <p:nvPr/>
        </p:nvSpPr>
        <p:spPr>
          <a:xfrm>
            <a:off x="1847528" y="1988840"/>
            <a:ext cx="8388932"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Who borrows most</a:t>
            </a:r>
            <a:r>
              <a:rPr lang="sk-SK" sz="4000" b="1" dirty="0">
                <a:solidFill>
                  <a:srgbClr val="00B0F0"/>
                </a:solidFill>
                <a:latin typeface="Arial" panose="020B0604020202020204" pitchFamily="34" charset="0"/>
                <a:cs typeface="Arial" panose="020B0604020202020204" pitchFamily="34" charset="0"/>
              </a:rPr>
              <a:t>?</a:t>
            </a:r>
          </a:p>
        </p:txBody>
      </p:sp>
      <p:sp>
        <p:nvSpPr>
          <p:cNvPr id="7" name="BlokTextu 6">
            <a:extLst>
              <a:ext uri="{FF2B5EF4-FFF2-40B4-BE49-F238E27FC236}">
                <a16:creationId xmlns:a16="http://schemas.microsoft.com/office/drawing/2014/main" id="{C51699AD-05BD-4E63-9284-F903789FF399}"/>
              </a:ext>
            </a:extLst>
          </p:cNvPr>
          <p:cNvSpPr txBox="1"/>
          <p:nvPr/>
        </p:nvSpPr>
        <p:spPr>
          <a:xfrm>
            <a:off x="1847528" y="2780928"/>
            <a:ext cx="9361040" cy="1420325"/>
          </a:xfrm>
          <a:prstGeom prst="rect">
            <a:avLst/>
          </a:prstGeom>
          <a:noFill/>
        </p:spPr>
        <p:txBody>
          <a:bodyPr wrap="square">
            <a:spAutoFit/>
          </a:bodyPr>
          <a:lstStyle/>
          <a:p>
            <a:pPr algn="just">
              <a:lnSpc>
                <a:spcPct val="150000"/>
              </a:lnSpc>
              <a:buClr>
                <a:schemeClr val="accent2"/>
              </a:buClr>
            </a:pPr>
            <a:r>
              <a:rPr lang="en-US" sz="2000" dirty="0">
                <a:latin typeface="Arial" panose="020B0604020202020204" pitchFamily="34" charset="0"/>
                <a:cs typeface="Arial" panose="020B0604020202020204" pitchFamily="34" charset="0"/>
              </a:rPr>
              <a:t>Average debt per person in Slovakia</a:t>
            </a:r>
            <a:r>
              <a:rPr lang="sk-SK" sz="2000" dirty="0">
                <a:latin typeface="Arial" panose="020B0604020202020204" pitchFamily="34" charset="0"/>
                <a:cs typeface="Arial" panose="020B0604020202020204" pitchFamily="34" charset="0"/>
              </a:rPr>
              <a:t>: €7</a:t>
            </a:r>
            <a:r>
              <a:rPr lang="en-US" sz="2000" dirty="0">
                <a:latin typeface="Arial" panose="020B0604020202020204" pitchFamily="34" charset="0"/>
                <a:cs typeface="Arial" panose="020B0604020202020204" pitchFamily="34" charset="0"/>
              </a:rPr>
              <a:t>,</a:t>
            </a:r>
            <a:r>
              <a:rPr lang="sk-SK" sz="2000" dirty="0">
                <a:latin typeface="Arial" panose="020B0604020202020204" pitchFamily="34" charset="0"/>
                <a:cs typeface="Arial" panose="020B0604020202020204" pitchFamily="34" charset="0"/>
              </a:rPr>
              <a:t>990 (</a:t>
            </a:r>
            <a:r>
              <a:rPr lang="en-US" sz="2000" dirty="0">
                <a:latin typeface="Arial" panose="020B0604020202020204" pitchFamily="34" charset="0"/>
                <a:cs typeface="Arial" panose="020B0604020202020204" pitchFamily="34" charset="0"/>
              </a:rPr>
              <a:t>Source</a:t>
            </a:r>
            <a:r>
              <a:rPr lang="sk-SK" sz="2000" dirty="0">
                <a:latin typeface="Arial" panose="020B0604020202020204" pitchFamily="34" charset="0"/>
                <a:cs typeface="Arial" panose="020B0604020202020204" pitchFamily="34" charset="0"/>
              </a:rPr>
              <a:t>: Trend.sk, 2020)</a:t>
            </a:r>
          </a:p>
          <a:p>
            <a:pPr algn="just">
              <a:lnSpc>
                <a:spcPct val="150000"/>
              </a:lnSpc>
              <a:buClr>
                <a:schemeClr val="accent2"/>
              </a:buClr>
            </a:pPr>
            <a:r>
              <a:rPr lang="en-US" sz="2000" dirty="0">
                <a:latin typeface="Arial" panose="020B0604020202020204" pitchFamily="34" charset="0"/>
                <a:cs typeface="Arial" panose="020B0604020202020204" pitchFamily="34" charset="0"/>
              </a:rPr>
              <a:t>Average debt per person in Great Britain</a:t>
            </a:r>
            <a:r>
              <a:rPr lang="sk-SK" sz="2000" dirty="0">
                <a:latin typeface="Arial" panose="020B0604020202020204" pitchFamily="34" charset="0"/>
                <a:cs typeface="Arial" panose="020B0604020202020204" pitchFamily="34" charset="0"/>
              </a:rPr>
              <a:t>: £9</a:t>
            </a:r>
            <a:r>
              <a:rPr lang="en-US" sz="2000" dirty="0">
                <a:latin typeface="Arial" panose="020B0604020202020204" pitchFamily="34" charset="0"/>
                <a:cs typeface="Arial" panose="020B0604020202020204" pitchFamily="34" charset="0"/>
              </a:rPr>
              <a:t>,</a:t>
            </a:r>
            <a:r>
              <a:rPr lang="sk-SK" sz="2000" dirty="0">
                <a:latin typeface="Arial" panose="020B0604020202020204" pitchFamily="34" charset="0"/>
                <a:cs typeface="Arial" panose="020B0604020202020204" pitchFamily="34" charset="0"/>
              </a:rPr>
              <a:t>246 (</a:t>
            </a:r>
            <a:r>
              <a:rPr lang="en-US" sz="2000" dirty="0">
                <a:latin typeface="Arial" panose="020B0604020202020204" pitchFamily="34" charset="0"/>
                <a:cs typeface="Arial" panose="020B0604020202020204" pitchFamily="34" charset="0"/>
              </a:rPr>
              <a:t>Source</a:t>
            </a:r>
            <a:r>
              <a:rPr lang="sk-SK" sz="2000" dirty="0">
                <a:latin typeface="Arial" panose="020B0604020202020204" pitchFamily="34" charset="0"/>
                <a:cs typeface="Arial" panose="020B0604020202020204" pitchFamily="34" charset="0"/>
              </a:rPr>
              <a:t>: Money.co.uk, 2021)</a:t>
            </a:r>
          </a:p>
          <a:p>
            <a:pPr algn="just">
              <a:lnSpc>
                <a:spcPct val="150000"/>
              </a:lnSpc>
              <a:buClr>
                <a:schemeClr val="accent2"/>
              </a:buClr>
            </a:pPr>
            <a:r>
              <a:rPr lang="en-US" sz="2000" dirty="0">
                <a:latin typeface="Arial" panose="020B0604020202020204" pitchFamily="34" charset="0"/>
                <a:cs typeface="Arial" panose="020B0604020202020204" pitchFamily="34" charset="0"/>
              </a:rPr>
              <a:t>Average debt per person in USA</a:t>
            </a:r>
            <a:r>
              <a:rPr lang="sk-SK" sz="2000" dirty="0">
                <a:latin typeface="Arial" panose="020B0604020202020204" pitchFamily="34" charset="0"/>
                <a:cs typeface="Arial" panose="020B0604020202020204" pitchFamily="34" charset="0"/>
              </a:rPr>
              <a:t>:  $ 90</a:t>
            </a:r>
            <a:r>
              <a:rPr lang="en-US" sz="2000" dirty="0">
                <a:latin typeface="Arial" panose="020B0604020202020204" pitchFamily="34" charset="0"/>
                <a:cs typeface="Arial" panose="020B0604020202020204" pitchFamily="34" charset="0"/>
              </a:rPr>
              <a:t>,</a:t>
            </a:r>
            <a:r>
              <a:rPr lang="sk-SK" sz="2000" dirty="0">
                <a:latin typeface="Arial" panose="020B0604020202020204" pitchFamily="34" charset="0"/>
                <a:cs typeface="Arial" panose="020B0604020202020204" pitchFamily="34" charset="0"/>
              </a:rPr>
              <a:t>460 (</a:t>
            </a:r>
            <a:r>
              <a:rPr lang="en-US" sz="2000" dirty="0">
                <a:latin typeface="Arial" panose="020B0604020202020204" pitchFamily="34" charset="0"/>
                <a:cs typeface="Arial" panose="020B0604020202020204" pitchFamily="34" charset="0"/>
              </a:rPr>
              <a:t>Source</a:t>
            </a:r>
            <a:r>
              <a:rPr lang="sk-SK" sz="2000" dirty="0">
                <a:latin typeface="Arial" panose="020B0604020202020204" pitchFamily="34" charset="0"/>
                <a:cs typeface="Arial" panose="020B0604020202020204" pitchFamily="34" charset="0"/>
              </a:rPr>
              <a:t>: CNBC report, 2021)</a:t>
            </a:r>
          </a:p>
        </p:txBody>
      </p:sp>
    </p:spTree>
    <p:extLst>
      <p:ext uri="{BB962C8B-B14F-4D97-AF65-F5344CB8AC3E}">
        <p14:creationId xmlns:p14="http://schemas.microsoft.com/office/powerpoint/2010/main" val="27364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320359" y="2204864"/>
            <a:ext cx="9622353" cy="4102898"/>
          </a:xfrm>
        </p:spPr>
        <p:txBody>
          <a:bodyPr>
            <a:normAutofit/>
          </a:bodyPr>
          <a:lstStyle/>
          <a:p>
            <a:pPr marL="0" indent="0" algn="ctr">
              <a:buClr>
                <a:schemeClr val="accent2"/>
              </a:buClr>
              <a:buNone/>
            </a:pPr>
            <a:endParaRPr lang="sk-SK" sz="2000" b="1" dirty="0">
              <a:solidFill>
                <a:schemeClr val="accent2">
                  <a:lumMod val="50000"/>
                </a:schemeClr>
              </a:solidFill>
            </a:endParaRPr>
          </a:p>
          <a:p>
            <a:pPr marL="0" indent="0" algn="ctr">
              <a:buClr>
                <a:schemeClr val="accent2"/>
              </a:buClr>
              <a:buNone/>
            </a:pPr>
            <a:endParaRPr lang="sk-SK" sz="2000" b="1" dirty="0">
              <a:solidFill>
                <a:schemeClr val="accent2">
                  <a:lumMod val="50000"/>
                </a:schemeClr>
              </a:solidFill>
            </a:endParaRPr>
          </a:p>
          <a:p>
            <a:pPr marL="0" indent="0" algn="ctr">
              <a:buClr>
                <a:schemeClr val="accent2"/>
              </a:buClr>
              <a:buNone/>
            </a:pPr>
            <a:endParaRPr lang="sk-SK" sz="2000" b="1" dirty="0">
              <a:solidFill>
                <a:schemeClr val="accent2">
                  <a:lumMod val="50000"/>
                </a:schemeClr>
              </a:solidFill>
            </a:endParaRPr>
          </a:p>
          <a:p>
            <a:pPr marL="0" indent="0" algn="ctr">
              <a:buClr>
                <a:schemeClr val="accent2"/>
              </a:buClr>
              <a:buNone/>
            </a:pPr>
            <a:endParaRPr lang="sk-SK" sz="2000" b="1" dirty="0">
              <a:solidFill>
                <a:schemeClr val="accent2">
                  <a:lumMod val="50000"/>
                </a:schemeClr>
              </a:solidFill>
            </a:endParaRPr>
          </a:p>
          <a:p>
            <a:pPr marL="0" indent="0" algn="ctr">
              <a:buClr>
                <a:schemeClr val="accent2"/>
              </a:buClr>
              <a:buNone/>
            </a:pPr>
            <a:endParaRPr lang="sk-SK" sz="2000" b="1" dirty="0">
              <a:solidFill>
                <a:schemeClr val="accent2">
                  <a:lumMod val="50000"/>
                </a:schemeClr>
              </a:solidFill>
            </a:endParaRPr>
          </a:p>
          <a:p>
            <a:pPr marL="0" indent="0" algn="ctr">
              <a:buClr>
                <a:schemeClr val="accent2"/>
              </a:buClr>
              <a:buNone/>
            </a:pPr>
            <a:endParaRPr lang="sk-SK" sz="2000" b="1" dirty="0">
              <a:solidFill>
                <a:schemeClr val="accent2">
                  <a:lumMod val="50000"/>
                </a:schemeClr>
              </a:solidFill>
            </a:endParaRPr>
          </a:p>
          <a:p>
            <a:pPr marL="0" indent="0" algn="ctr">
              <a:buClr>
                <a:schemeClr val="accent2"/>
              </a:buClr>
              <a:buNone/>
            </a:pPr>
            <a:endParaRPr lang="sk-SK" sz="2000" b="1" dirty="0">
              <a:solidFill>
                <a:schemeClr val="accent2">
                  <a:lumMod val="50000"/>
                </a:schemeClr>
              </a:solidFill>
            </a:endParaRPr>
          </a:p>
          <a:p>
            <a:pPr marL="0" indent="0" algn="ctr">
              <a:buClr>
                <a:schemeClr val="accent2"/>
              </a:buClr>
              <a:buNone/>
            </a:pPr>
            <a:endParaRPr lang="sk-SK" sz="2000" b="1" dirty="0">
              <a:solidFill>
                <a:schemeClr val="accent2">
                  <a:lumMod val="50000"/>
                </a:schemeClr>
              </a:solidFill>
            </a:endParaRPr>
          </a:p>
          <a:p>
            <a:pPr marL="0" indent="0" algn="ctr">
              <a:buClr>
                <a:schemeClr val="accent2"/>
              </a:buClr>
              <a:buNone/>
            </a:pPr>
            <a:r>
              <a:rPr lang="en-US" sz="2000" b="1" dirty="0">
                <a:solidFill>
                  <a:srgbClr val="00B0F0"/>
                </a:solidFill>
              </a:rPr>
              <a:t>Do not compare advertised interest rates, but always look at the APRC!</a:t>
            </a:r>
            <a:endParaRPr lang="sk-SK" sz="2000" b="1" dirty="0">
              <a:solidFill>
                <a:srgbClr val="00B0F0"/>
              </a:solidFill>
            </a:endParaRPr>
          </a:p>
          <a:p>
            <a:pPr algn="just">
              <a:buClr>
                <a:schemeClr val="accent2"/>
              </a:buClr>
            </a:pPr>
            <a:endParaRPr lang="sk-SK" sz="2000" dirty="0"/>
          </a:p>
        </p:txBody>
      </p:sp>
      <p:sp>
        <p:nvSpPr>
          <p:cNvPr id="5" name="Nadpis 1"/>
          <p:cNvSpPr txBox="1">
            <a:spLocks/>
          </p:cNvSpPr>
          <p:nvPr/>
        </p:nvSpPr>
        <p:spPr>
          <a:xfrm>
            <a:off x="1991075" y="1772816"/>
            <a:ext cx="8280920"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solidFill>
                  <a:srgbClr val="00B0F0"/>
                </a:solidFill>
                <a:latin typeface="Arial" panose="020B0604020202020204" pitchFamily="34" charset="0"/>
                <a:cs typeface="Arial" panose="020B0604020202020204" pitchFamily="34" charset="0"/>
              </a:rPr>
              <a:t>How much do personal loans cost</a:t>
            </a:r>
            <a:r>
              <a:rPr lang="sk-SK" sz="3600" b="1" dirty="0">
                <a:solidFill>
                  <a:srgbClr val="00B0F0"/>
                </a:solidFill>
                <a:latin typeface="Arial" panose="020B0604020202020204" pitchFamily="34" charset="0"/>
                <a:cs typeface="Arial" panose="020B0604020202020204" pitchFamily="34" charset="0"/>
              </a:rPr>
              <a:t>?</a:t>
            </a:r>
          </a:p>
        </p:txBody>
      </p:sp>
      <p:graphicFrame>
        <p:nvGraphicFramePr>
          <p:cNvPr id="3" name="Tabuľka 3">
            <a:extLst>
              <a:ext uri="{FF2B5EF4-FFF2-40B4-BE49-F238E27FC236}">
                <a16:creationId xmlns:a16="http://schemas.microsoft.com/office/drawing/2014/main" id="{C93C68B9-DD23-41AA-92DF-D88689462B06}"/>
              </a:ext>
            </a:extLst>
          </p:cNvPr>
          <p:cNvGraphicFramePr>
            <a:graphicFrameLocks noGrp="1"/>
          </p:cNvGraphicFramePr>
          <p:nvPr>
            <p:extLst>
              <p:ext uri="{D42A27DB-BD31-4B8C-83A1-F6EECF244321}">
                <p14:modId xmlns:p14="http://schemas.microsoft.com/office/powerpoint/2010/main" val="1862766586"/>
              </p:ext>
            </p:extLst>
          </p:nvPr>
        </p:nvGraphicFramePr>
        <p:xfrm>
          <a:off x="2999656" y="2780928"/>
          <a:ext cx="6048673" cy="2081836"/>
        </p:xfrm>
        <a:graphic>
          <a:graphicData uri="http://schemas.openxmlformats.org/drawingml/2006/table">
            <a:tbl>
              <a:tblPr firstRow="1" bandRow="1">
                <a:tableStyleId>{5C22544A-7EE6-4342-B048-85BDC9FD1C3A}</a:tableStyleId>
              </a:tblPr>
              <a:tblGrid>
                <a:gridCol w="1829097">
                  <a:extLst>
                    <a:ext uri="{9D8B030D-6E8A-4147-A177-3AD203B41FA5}">
                      <a16:colId xmlns:a16="http://schemas.microsoft.com/office/drawing/2014/main" val="711717116"/>
                    </a:ext>
                  </a:extLst>
                </a:gridCol>
                <a:gridCol w="280691">
                  <a:extLst>
                    <a:ext uri="{9D8B030D-6E8A-4147-A177-3AD203B41FA5}">
                      <a16:colId xmlns:a16="http://schemas.microsoft.com/office/drawing/2014/main" val="1431141748"/>
                    </a:ext>
                  </a:extLst>
                </a:gridCol>
                <a:gridCol w="1829097">
                  <a:extLst>
                    <a:ext uri="{9D8B030D-6E8A-4147-A177-3AD203B41FA5}">
                      <a16:colId xmlns:a16="http://schemas.microsoft.com/office/drawing/2014/main" val="3778673587"/>
                    </a:ext>
                  </a:extLst>
                </a:gridCol>
                <a:gridCol w="280691">
                  <a:extLst>
                    <a:ext uri="{9D8B030D-6E8A-4147-A177-3AD203B41FA5}">
                      <a16:colId xmlns:a16="http://schemas.microsoft.com/office/drawing/2014/main" val="17546955"/>
                    </a:ext>
                  </a:extLst>
                </a:gridCol>
                <a:gridCol w="1829097">
                  <a:extLst>
                    <a:ext uri="{9D8B030D-6E8A-4147-A177-3AD203B41FA5}">
                      <a16:colId xmlns:a16="http://schemas.microsoft.com/office/drawing/2014/main" val="3309655517"/>
                    </a:ext>
                  </a:extLst>
                </a:gridCol>
              </a:tblGrid>
              <a:tr h="2081836">
                <a:tc>
                  <a:txBody>
                    <a:bodyPr/>
                    <a:lstStyle/>
                    <a:p>
                      <a:pPr algn="ctr"/>
                      <a:r>
                        <a:rPr lang="en-US" sz="2000" dirty="0">
                          <a:solidFill>
                            <a:schemeClr val="bg1">
                              <a:lumMod val="95000"/>
                            </a:schemeClr>
                          </a:solidFill>
                        </a:rPr>
                        <a:t>INTEREST</a:t>
                      </a:r>
                      <a:endParaRPr lang="sk-SK" sz="2000" dirty="0">
                        <a:solidFill>
                          <a:schemeClr val="bg1">
                            <a:lumMod val="95000"/>
                          </a:schemeClr>
                        </a:solidFill>
                      </a:endParaRPr>
                    </a:p>
                  </a:txBody>
                  <a:tcPr anchor="ctr">
                    <a:solidFill>
                      <a:schemeClr val="accent2"/>
                    </a:solidFill>
                  </a:tcPr>
                </a:tc>
                <a:tc>
                  <a:txBody>
                    <a:bodyPr/>
                    <a:lstStyle/>
                    <a:p>
                      <a:pPr algn="ctr"/>
                      <a:endParaRPr lang="sk-SK" sz="2000" dirty="0">
                        <a:solidFill>
                          <a:schemeClr val="bg1">
                            <a:lumMod val="95000"/>
                          </a:schemeClr>
                        </a:solidFill>
                      </a:endParaRPr>
                    </a:p>
                  </a:txBody>
                  <a:tcPr anchor="ctr">
                    <a:noFill/>
                  </a:tcPr>
                </a:tc>
                <a:tc>
                  <a:txBody>
                    <a:bodyPr/>
                    <a:lstStyle/>
                    <a:p>
                      <a:pPr algn="ctr"/>
                      <a:r>
                        <a:rPr lang="en-US" sz="2000" dirty="0">
                          <a:solidFill>
                            <a:schemeClr val="bg1">
                              <a:lumMod val="95000"/>
                            </a:schemeClr>
                          </a:solidFill>
                        </a:rPr>
                        <a:t>INTEREST RATE</a:t>
                      </a:r>
                      <a:endParaRPr lang="sk-SK" sz="2000" dirty="0">
                        <a:solidFill>
                          <a:schemeClr val="bg1">
                            <a:lumMod val="95000"/>
                          </a:schemeClr>
                        </a:solidFill>
                      </a:endParaRPr>
                    </a:p>
                  </a:txBody>
                  <a:tcPr anchor="ctr">
                    <a:solidFill>
                      <a:srgbClr val="FFC000"/>
                    </a:solidFill>
                  </a:tcPr>
                </a:tc>
                <a:tc>
                  <a:txBody>
                    <a:bodyPr/>
                    <a:lstStyle/>
                    <a:p>
                      <a:pPr algn="ctr"/>
                      <a:endParaRPr lang="sk-SK" sz="2000" dirty="0">
                        <a:solidFill>
                          <a:schemeClr val="bg1">
                            <a:lumMod val="95000"/>
                          </a:schemeClr>
                        </a:solidFill>
                      </a:endParaRPr>
                    </a:p>
                  </a:txBody>
                  <a:tcPr anchor="ctr">
                    <a:noFill/>
                  </a:tcPr>
                </a:tc>
                <a:tc>
                  <a:txBody>
                    <a:bodyPr/>
                    <a:lstStyle/>
                    <a:p>
                      <a:pPr algn="ctr"/>
                      <a:r>
                        <a:rPr lang="en-US" sz="2000" dirty="0">
                          <a:solidFill>
                            <a:schemeClr val="bg1">
                              <a:lumMod val="95000"/>
                            </a:schemeClr>
                          </a:solidFill>
                        </a:rPr>
                        <a:t>APR</a:t>
                      </a:r>
                      <a:endParaRPr lang="sk-SK" sz="2000" dirty="0">
                        <a:solidFill>
                          <a:schemeClr val="bg1">
                            <a:lumMod val="95000"/>
                          </a:schemeClr>
                        </a:solidFill>
                      </a:endParaRPr>
                    </a:p>
                  </a:txBody>
                  <a:tcPr anchor="ctr"/>
                </a:tc>
                <a:extLst>
                  <a:ext uri="{0D108BD9-81ED-4DB2-BD59-A6C34878D82A}">
                    <a16:rowId xmlns:a16="http://schemas.microsoft.com/office/drawing/2014/main" val="3859867297"/>
                  </a:ext>
                </a:extLst>
              </a:tr>
            </a:tbl>
          </a:graphicData>
        </a:graphic>
      </p:graphicFrame>
    </p:spTree>
    <p:extLst>
      <p:ext uri="{BB962C8B-B14F-4D97-AF65-F5344CB8AC3E}">
        <p14:creationId xmlns:p14="http://schemas.microsoft.com/office/powerpoint/2010/main" val="74994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1"/>
          <p:cNvSpPr txBox="1">
            <a:spLocks/>
          </p:cNvSpPr>
          <p:nvPr/>
        </p:nvSpPr>
        <p:spPr>
          <a:xfrm>
            <a:off x="1991076" y="408570"/>
            <a:ext cx="8280920"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solidFill>
                  <a:srgbClr val="00B0F0"/>
                </a:solidFill>
                <a:latin typeface="Arial" panose="020B0604020202020204" pitchFamily="34" charset="0"/>
                <a:cs typeface="Arial" panose="020B0604020202020204" pitchFamily="34" charset="0"/>
              </a:rPr>
              <a:t>The time value of money </a:t>
            </a:r>
            <a:endParaRPr lang="sk-SK" sz="3600" b="1" dirty="0">
              <a:solidFill>
                <a:srgbClr val="00B0F0"/>
              </a:solidFill>
              <a:latin typeface="Arial" panose="020B0604020202020204" pitchFamily="34" charset="0"/>
              <a:cs typeface="Arial" panose="020B0604020202020204" pitchFamily="34" charset="0"/>
            </a:endParaRPr>
          </a:p>
        </p:txBody>
      </p:sp>
      <p:sp>
        <p:nvSpPr>
          <p:cNvPr id="7" name="Zástupný symbol obsahu 2">
            <a:extLst>
              <a:ext uri="{FF2B5EF4-FFF2-40B4-BE49-F238E27FC236}">
                <a16:creationId xmlns:a16="http://schemas.microsoft.com/office/drawing/2014/main" id="{E8179B8A-90C1-4DA9-AC72-544F5C607F8A}"/>
              </a:ext>
            </a:extLst>
          </p:cNvPr>
          <p:cNvSpPr>
            <a:spLocks noGrp="1"/>
          </p:cNvSpPr>
          <p:nvPr>
            <p:ph idx="1"/>
          </p:nvPr>
        </p:nvSpPr>
        <p:spPr>
          <a:xfrm>
            <a:off x="1909763" y="1270001"/>
            <a:ext cx="8299450" cy="4860925"/>
          </a:xfrm>
        </p:spPr>
        <p:txBody>
          <a:bodyPr>
            <a:normAutofit/>
          </a:bodyPr>
          <a:lstStyle/>
          <a:p>
            <a:pPr marL="0" indent="0" algn="just" fontAlgn="ctr">
              <a:spcBef>
                <a:spcPts val="0"/>
              </a:spcBef>
              <a:buNone/>
            </a:pPr>
            <a:r>
              <a:rPr lang="en-US" sz="2400" dirty="0"/>
              <a:t>The value of money changes over time… </a:t>
            </a:r>
            <a:r>
              <a:rPr lang="sk-SK" sz="2400" b="1" dirty="0">
                <a:solidFill>
                  <a:schemeClr val="accent2">
                    <a:lumMod val="50000"/>
                  </a:schemeClr>
                </a:solidFill>
              </a:rPr>
              <a:t>„</a:t>
            </a:r>
            <a:r>
              <a:rPr lang="en-US" sz="2400" b="1" dirty="0">
                <a:solidFill>
                  <a:schemeClr val="accent2">
                    <a:lumMod val="50000"/>
                  </a:schemeClr>
                </a:solidFill>
              </a:rPr>
              <a:t>a dollar today is worth more than a dollar tomorrow </a:t>
            </a:r>
            <a:r>
              <a:rPr lang="sk-SK" sz="2400" b="1" dirty="0">
                <a:solidFill>
                  <a:schemeClr val="accent2">
                    <a:lumMod val="50000"/>
                  </a:schemeClr>
                </a:solidFill>
              </a:rPr>
              <a:t>“</a:t>
            </a: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b="1" i="1" dirty="0">
              <a:solidFill>
                <a:schemeClr val="accent2">
                  <a:lumMod val="50000"/>
                </a:schemeClr>
              </a:solidFill>
            </a:endParaRPr>
          </a:p>
          <a:p>
            <a:pPr marL="0" algn="ctr" fontAlgn="ctr">
              <a:spcBef>
                <a:spcPts val="0"/>
              </a:spcBef>
            </a:pPr>
            <a:endParaRPr lang="sk-SK" sz="1800" dirty="0"/>
          </a:p>
          <a:p>
            <a:pPr marL="0" indent="0" algn="just">
              <a:lnSpc>
                <a:spcPct val="150000"/>
              </a:lnSpc>
              <a:buNone/>
            </a:pPr>
            <a:endParaRPr lang="en-GB" b="1" dirty="0">
              <a:solidFill>
                <a:schemeClr val="accent2">
                  <a:lumMod val="50000"/>
                </a:schemeClr>
              </a:solidFill>
            </a:endParaRPr>
          </a:p>
        </p:txBody>
      </p:sp>
      <mc:AlternateContent xmlns:mc="http://schemas.openxmlformats.org/markup-compatibility/2006">
        <mc:Choice xmlns:a14="http://schemas.microsoft.com/office/drawing/2010/main" Requires="a14">
          <p:graphicFrame>
            <p:nvGraphicFramePr>
              <p:cNvPr id="3" name="Tabuľka 3">
                <a:extLst>
                  <a:ext uri="{FF2B5EF4-FFF2-40B4-BE49-F238E27FC236}">
                    <a16:creationId xmlns:a16="http://schemas.microsoft.com/office/drawing/2014/main" id="{4AD47691-E935-47F7-8AC7-A62C5754C7C5}"/>
                  </a:ext>
                </a:extLst>
              </p:cNvPr>
              <p:cNvGraphicFramePr>
                <a:graphicFrameLocks noGrp="1"/>
              </p:cNvGraphicFramePr>
              <p:nvPr>
                <p:extLst>
                  <p:ext uri="{D42A27DB-BD31-4B8C-83A1-F6EECF244321}">
                    <p14:modId xmlns:p14="http://schemas.microsoft.com/office/powerpoint/2010/main" val="1240515323"/>
                  </p:ext>
                </p:extLst>
              </p:nvPr>
            </p:nvGraphicFramePr>
            <p:xfrm>
              <a:off x="3083536" y="4766850"/>
              <a:ext cx="6096000" cy="1254951"/>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238638775"/>
                        </a:ext>
                      </a:extLst>
                    </a:gridCol>
                    <a:gridCol w="3048000">
                      <a:extLst>
                        <a:ext uri="{9D8B030D-6E8A-4147-A177-3AD203B41FA5}">
                          <a16:colId xmlns:a16="http://schemas.microsoft.com/office/drawing/2014/main" val="3267126683"/>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b="1" kern="1200" dirty="0">
                              <a:solidFill>
                                <a:srgbClr val="00B0F0"/>
                              </a:solidFill>
                              <a:latin typeface="Arial" panose="020B0604020202020204" pitchFamily="34" charset="0"/>
                              <a:ea typeface="+mn-ea"/>
                              <a:cs typeface="Arial" panose="020B0604020202020204" pitchFamily="34" charset="0"/>
                            </a:rPr>
                            <a:t>Present value</a:t>
                          </a:r>
                          <a:endParaRPr lang="sk-SK" sz="2100" b="1" kern="1200" dirty="0">
                            <a:solidFill>
                              <a:srgbClr val="00B0F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b="1" kern="1200" dirty="0">
                              <a:solidFill>
                                <a:srgbClr val="00B0F0"/>
                              </a:solidFill>
                              <a:latin typeface="Arial" panose="020B0604020202020204" pitchFamily="34" charset="0"/>
                              <a:ea typeface="+mn-ea"/>
                              <a:cs typeface="Arial" panose="020B0604020202020204" pitchFamily="34" charset="0"/>
                            </a:rPr>
                            <a:t>Future value</a:t>
                          </a:r>
                          <a:endParaRPr lang="sk-SK" sz="2100" b="1" kern="1200" dirty="0">
                            <a:solidFill>
                              <a:srgbClr val="00B0F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1609300"/>
                      </a:ext>
                    </a:extLst>
                  </a:tr>
                  <a:tr h="370840">
                    <a:tc>
                      <a:txBody>
                        <a:bodyPr/>
                        <a:lstStyle/>
                        <a:p>
                          <a:pPr algn="ctr"/>
                          <a14:m>
                            <m:oMathPara xmlns:m="http://schemas.openxmlformats.org/officeDocument/2006/math">
                              <m:oMathParaPr>
                                <m:jc m:val="centerGroup"/>
                              </m:oMathParaPr>
                              <m:oMath xmlns:m="http://schemas.openxmlformats.org/officeDocument/2006/math">
                                <m:r>
                                  <a:rPr lang="sk-SK" sz="2400" b="0" i="1" u="none" strike="noStrike" kern="1200" smtClean="0">
                                    <a:solidFill>
                                      <a:srgbClr val="000000"/>
                                    </a:solidFill>
                                    <a:effectLst/>
                                    <a:latin typeface="Cambria Math" panose="02040503050406030204" pitchFamily="18" charset="0"/>
                                  </a:rPr>
                                  <m:t>𝑃𝑉</m:t>
                                </m:r>
                                <m:r>
                                  <a:rPr lang="sk-SK" sz="2400" b="0" i="1" u="none" strike="noStrike" kern="1200" smtClean="0">
                                    <a:solidFill>
                                      <a:srgbClr val="000000"/>
                                    </a:solidFill>
                                    <a:effectLst/>
                                    <a:latin typeface="Cambria Math" panose="02040503050406030204" pitchFamily="18" charset="0"/>
                                  </a:rPr>
                                  <m:t>= </m:t>
                                </m:r>
                                <m:f>
                                  <m:fPr>
                                    <m:ctrlPr>
                                      <a:rPr lang="sk-SK" sz="2400" b="0" i="1" u="none" strike="noStrike" kern="1200">
                                        <a:solidFill>
                                          <a:srgbClr val="000000"/>
                                        </a:solidFill>
                                        <a:effectLst/>
                                        <a:latin typeface="Cambria Math" panose="02040503050406030204" pitchFamily="18" charset="0"/>
                                      </a:rPr>
                                    </m:ctrlPr>
                                  </m:fPr>
                                  <m:num>
                                    <m:r>
                                      <a:rPr lang="sk-SK" sz="2400" b="0" i="1" u="none" strike="noStrike" kern="1200">
                                        <a:solidFill>
                                          <a:srgbClr val="000000"/>
                                        </a:solidFill>
                                        <a:effectLst/>
                                        <a:latin typeface="Cambria Math" panose="02040503050406030204" pitchFamily="18" charset="0"/>
                                      </a:rPr>
                                      <m:t>1</m:t>
                                    </m:r>
                                  </m:num>
                                  <m:den>
                                    <m:sSup>
                                      <m:sSupPr>
                                        <m:ctrlPr>
                                          <a:rPr lang="sk-SK" sz="2400" b="0" i="1" u="none" strike="noStrike" kern="1200">
                                            <a:solidFill>
                                              <a:srgbClr val="000000"/>
                                            </a:solidFill>
                                            <a:effectLst/>
                                            <a:latin typeface="Cambria Math" panose="02040503050406030204" pitchFamily="18" charset="0"/>
                                          </a:rPr>
                                        </m:ctrlPr>
                                      </m:sSupPr>
                                      <m:e>
                                        <m:r>
                                          <a:rPr lang="sk-SK" sz="2400" b="0" i="1" u="none" strike="noStrike" kern="1200">
                                            <a:solidFill>
                                              <a:srgbClr val="000000"/>
                                            </a:solidFill>
                                            <a:effectLst/>
                                            <a:latin typeface="Cambria Math" panose="02040503050406030204" pitchFamily="18" charset="0"/>
                                          </a:rPr>
                                          <m:t>(1+</m:t>
                                        </m:r>
                                        <m:r>
                                          <a:rPr lang="sk-SK" sz="2400" b="0" i="1" u="none" strike="noStrike" kern="1200">
                                            <a:solidFill>
                                              <a:srgbClr val="000000"/>
                                            </a:solidFill>
                                            <a:effectLst/>
                                            <a:latin typeface="Cambria Math" panose="02040503050406030204" pitchFamily="18" charset="0"/>
                                          </a:rPr>
                                          <m:t>𝑖</m:t>
                                        </m:r>
                                        <m:r>
                                          <a:rPr lang="sk-SK" sz="2400" b="0" i="1" u="none" strike="noStrike" kern="1200">
                                            <a:solidFill>
                                              <a:srgbClr val="000000"/>
                                            </a:solidFill>
                                            <a:effectLst/>
                                            <a:latin typeface="Cambria Math" panose="02040503050406030204" pitchFamily="18" charset="0"/>
                                          </a:rPr>
                                          <m:t>)</m:t>
                                        </m:r>
                                      </m:e>
                                      <m:sup>
                                        <m:r>
                                          <a:rPr lang="sk-SK" sz="2400" b="0" i="1" u="none" strike="noStrike" kern="1200">
                                            <a:solidFill>
                                              <a:srgbClr val="000000"/>
                                            </a:solidFill>
                                            <a:effectLst/>
                                            <a:latin typeface="Cambria Math" panose="02040503050406030204" pitchFamily="18" charset="0"/>
                                          </a:rPr>
                                          <m:t>𝑛</m:t>
                                        </m:r>
                                      </m:sup>
                                    </m:sSup>
                                  </m:den>
                                </m:f>
                              </m:oMath>
                            </m:oMathPara>
                          </a14:m>
                          <a:endParaRPr lang="sk-SK"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sk-SK" sz="2400" b="0" i="1" u="none" strike="noStrike" kern="1200" smtClean="0">
                                    <a:solidFill>
                                      <a:srgbClr val="000000"/>
                                    </a:solidFill>
                                    <a:effectLst/>
                                    <a:latin typeface="Cambria Math" panose="02040503050406030204" pitchFamily="18" charset="0"/>
                                  </a:rPr>
                                  <m:t>𝐹𝑉</m:t>
                                </m:r>
                                <m:r>
                                  <a:rPr lang="sk-SK" sz="2400" b="0" i="1" u="none" strike="noStrike" kern="1200" smtClean="0">
                                    <a:solidFill>
                                      <a:srgbClr val="000000"/>
                                    </a:solidFill>
                                    <a:effectLst/>
                                    <a:latin typeface="Cambria Math" panose="02040503050406030204" pitchFamily="18" charset="0"/>
                                  </a:rPr>
                                  <m:t>=</m:t>
                                </m:r>
                                <m:sSup>
                                  <m:sSupPr>
                                    <m:ctrlPr>
                                      <a:rPr lang="sk-SK" sz="2400" b="0" i="1" u="none" strike="noStrike" kern="1200">
                                        <a:solidFill>
                                          <a:srgbClr val="000000"/>
                                        </a:solidFill>
                                        <a:effectLst/>
                                        <a:latin typeface="Cambria Math" panose="02040503050406030204" pitchFamily="18" charset="0"/>
                                      </a:rPr>
                                    </m:ctrlPr>
                                  </m:sSupPr>
                                  <m:e>
                                    <m:r>
                                      <a:rPr lang="sk-SK" sz="2400" b="0" i="1" u="none" strike="noStrike" kern="1200">
                                        <a:solidFill>
                                          <a:srgbClr val="000000"/>
                                        </a:solidFill>
                                        <a:effectLst/>
                                        <a:latin typeface="Cambria Math" panose="02040503050406030204" pitchFamily="18" charset="0"/>
                                      </a:rPr>
                                      <m:t>(1+</m:t>
                                    </m:r>
                                    <m:r>
                                      <a:rPr lang="sk-SK" sz="2400" b="0" i="1" u="none" strike="noStrike" kern="1200">
                                        <a:solidFill>
                                          <a:srgbClr val="000000"/>
                                        </a:solidFill>
                                        <a:effectLst/>
                                        <a:latin typeface="Cambria Math" panose="02040503050406030204" pitchFamily="18" charset="0"/>
                                      </a:rPr>
                                      <m:t>𝑖</m:t>
                                    </m:r>
                                    <m:r>
                                      <a:rPr lang="sk-SK" sz="2400" b="0" i="1" u="none" strike="noStrike" kern="1200">
                                        <a:solidFill>
                                          <a:srgbClr val="000000"/>
                                        </a:solidFill>
                                        <a:effectLst/>
                                        <a:latin typeface="Cambria Math" panose="02040503050406030204" pitchFamily="18" charset="0"/>
                                      </a:rPr>
                                      <m:t>)</m:t>
                                    </m:r>
                                  </m:e>
                                  <m:sup>
                                    <m:r>
                                      <a:rPr lang="sk-SK" sz="2400" b="0" i="1" u="none" strike="noStrike" kern="1200">
                                        <a:solidFill>
                                          <a:srgbClr val="000000"/>
                                        </a:solidFill>
                                        <a:effectLst/>
                                        <a:latin typeface="Cambria Math" panose="02040503050406030204" pitchFamily="18" charset="0"/>
                                      </a:rPr>
                                      <m:t>𝑛</m:t>
                                    </m:r>
                                  </m:sup>
                                </m:sSup>
                              </m:oMath>
                            </m:oMathPara>
                          </a14:m>
                          <a:endParaRPr lang="sk-SK"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8933991"/>
                      </a:ext>
                    </a:extLst>
                  </a:tr>
                </a:tbl>
              </a:graphicData>
            </a:graphic>
          </p:graphicFrame>
        </mc:Choice>
        <mc:Fallback>
          <p:graphicFrame>
            <p:nvGraphicFramePr>
              <p:cNvPr id="3" name="Tabuľka 3">
                <a:extLst>
                  <a:ext uri="{FF2B5EF4-FFF2-40B4-BE49-F238E27FC236}">
                    <a16:creationId xmlns:a16="http://schemas.microsoft.com/office/drawing/2014/main" id="{4AD47691-E935-47F7-8AC7-A62C5754C7C5}"/>
                  </a:ext>
                </a:extLst>
              </p:cNvPr>
              <p:cNvGraphicFramePr>
                <a:graphicFrameLocks noGrp="1"/>
              </p:cNvGraphicFramePr>
              <p:nvPr>
                <p:extLst>
                  <p:ext uri="{D42A27DB-BD31-4B8C-83A1-F6EECF244321}">
                    <p14:modId xmlns:p14="http://schemas.microsoft.com/office/powerpoint/2010/main" val="1240515323"/>
                  </p:ext>
                </p:extLst>
              </p:nvPr>
            </p:nvGraphicFramePr>
            <p:xfrm>
              <a:off x="3083536" y="4766850"/>
              <a:ext cx="6096000" cy="1254951"/>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238638775"/>
                        </a:ext>
                      </a:extLst>
                    </a:gridCol>
                    <a:gridCol w="3048000">
                      <a:extLst>
                        <a:ext uri="{9D8B030D-6E8A-4147-A177-3AD203B41FA5}">
                          <a16:colId xmlns:a16="http://schemas.microsoft.com/office/drawing/2014/main" val="3267126683"/>
                        </a:ext>
                      </a:extLst>
                    </a:gridCol>
                  </a:tblGrid>
                  <a:tr h="4114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b="1" kern="1200" dirty="0">
                              <a:solidFill>
                                <a:srgbClr val="00B0F0"/>
                              </a:solidFill>
                              <a:latin typeface="Arial" panose="020B0604020202020204" pitchFamily="34" charset="0"/>
                              <a:ea typeface="+mn-ea"/>
                              <a:cs typeface="Arial" panose="020B0604020202020204" pitchFamily="34" charset="0"/>
                            </a:rPr>
                            <a:t>Present value</a:t>
                          </a:r>
                          <a:endParaRPr lang="sk-SK" sz="2100" b="1" kern="1200" dirty="0">
                            <a:solidFill>
                              <a:srgbClr val="00B0F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b="1" kern="1200" dirty="0">
                              <a:solidFill>
                                <a:srgbClr val="00B0F0"/>
                              </a:solidFill>
                              <a:latin typeface="Arial" panose="020B0604020202020204" pitchFamily="34" charset="0"/>
                              <a:ea typeface="+mn-ea"/>
                              <a:cs typeface="Arial" panose="020B0604020202020204" pitchFamily="34" charset="0"/>
                            </a:rPr>
                            <a:t>Future value</a:t>
                          </a:r>
                          <a:endParaRPr lang="sk-SK" sz="2100" b="1" kern="1200" dirty="0">
                            <a:solidFill>
                              <a:srgbClr val="00B0F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1609300"/>
                      </a:ext>
                    </a:extLst>
                  </a:tr>
                  <a:tr h="843471">
                    <a:tc>
                      <a:txBody>
                        <a:bodyPr/>
                        <a:lstStyle/>
                        <a:p>
                          <a:endParaRPr lang="cs-CZ"/>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52518" r="-99800"/>
                          </a:stretch>
                        </a:blipFill>
                      </a:tcPr>
                    </a:tc>
                    <a:tc>
                      <a:txBody>
                        <a:bodyPr/>
                        <a:lstStyle/>
                        <a:p>
                          <a:endParaRPr lang="cs-CZ"/>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200" t="-52518"/>
                          </a:stretch>
                        </a:blipFill>
                      </a:tcPr>
                    </a:tc>
                    <a:extLst>
                      <a:ext uri="{0D108BD9-81ED-4DB2-BD59-A6C34878D82A}">
                        <a16:rowId xmlns:a16="http://schemas.microsoft.com/office/drawing/2014/main" val="1988933991"/>
                      </a:ext>
                    </a:extLst>
                  </a:tr>
                </a:tbl>
              </a:graphicData>
            </a:graphic>
          </p:graphicFrame>
        </mc:Fallback>
      </mc:AlternateContent>
      <p:pic>
        <p:nvPicPr>
          <p:cNvPr id="2054" name="Picture 6" descr="Time Value of Money Explained. To understand the Time Value of Money… | by  Dobromir Dikov, FCCA | Magnimetrics | Medium">
            <a:extLst>
              <a:ext uri="{FF2B5EF4-FFF2-40B4-BE49-F238E27FC236}">
                <a16:creationId xmlns:a16="http://schemas.microsoft.com/office/drawing/2014/main" id="{65289D1D-C218-45A0-85F9-B59A429635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3731" y="2225547"/>
            <a:ext cx="4164539" cy="221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16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1"/>
          <p:cNvSpPr txBox="1">
            <a:spLocks/>
          </p:cNvSpPr>
          <p:nvPr/>
        </p:nvSpPr>
        <p:spPr>
          <a:xfrm>
            <a:off x="1559496" y="1114846"/>
            <a:ext cx="8302979"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How does it work?</a:t>
            </a:r>
            <a:endParaRPr lang="sk-SK" sz="4000" b="1" dirty="0">
              <a:solidFill>
                <a:srgbClr val="00B0F0"/>
              </a:solidFill>
              <a:latin typeface="Arial" panose="020B0604020202020204" pitchFamily="34" charset="0"/>
              <a:cs typeface="Arial" panose="020B0604020202020204" pitchFamily="34" charset="0"/>
            </a:endParaRPr>
          </a:p>
        </p:txBody>
      </p:sp>
      <p:sp>
        <p:nvSpPr>
          <p:cNvPr id="7" name="Zástupný symbol obsahu 2">
            <a:extLst>
              <a:ext uri="{FF2B5EF4-FFF2-40B4-BE49-F238E27FC236}">
                <a16:creationId xmlns:a16="http://schemas.microsoft.com/office/drawing/2014/main" id="{E8179B8A-90C1-4DA9-AC72-544F5C607F8A}"/>
              </a:ext>
            </a:extLst>
          </p:cNvPr>
          <p:cNvSpPr>
            <a:spLocks noGrp="1"/>
          </p:cNvSpPr>
          <p:nvPr>
            <p:ph idx="1"/>
          </p:nvPr>
        </p:nvSpPr>
        <p:spPr>
          <a:xfrm>
            <a:off x="1559496" y="1772816"/>
            <a:ext cx="9442821" cy="4860925"/>
          </a:xfrm>
        </p:spPr>
        <p:txBody>
          <a:bodyPr>
            <a:normAutofit/>
          </a:bodyPr>
          <a:lstStyle/>
          <a:p>
            <a:pPr marL="0" indent="0" algn="just" fontAlgn="ctr">
              <a:lnSpc>
                <a:spcPct val="100000"/>
              </a:lnSpc>
              <a:spcBef>
                <a:spcPts val="0"/>
              </a:spcBef>
              <a:buNone/>
            </a:pPr>
            <a:r>
              <a:rPr lang="en-US" sz="2000" dirty="0"/>
              <a:t>Suppose you borrow €25,000 for 8 years at interest rate of 3.5% p.a. </a:t>
            </a:r>
            <a:endParaRPr lang="cs-CZ" sz="2000" dirty="0"/>
          </a:p>
          <a:p>
            <a:pPr marL="0" indent="0" algn="just" fontAlgn="ctr">
              <a:lnSpc>
                <a:spcPct val="100000"/>
              </a:lnSpc>
              <a:spcBef>
                <a:spcPts val="0"/>
              </a:spcBef>
              <a:buNone/>
            </a:pPr>
            <a:r>
              <a:rPr lang="en-US" sz="2000" dirty="0"/>
              <a:t>What is the value of the debt at the end of the 8th year?</a:t>
            </a:r>
            <a:endParaRPr lang="sk-SK" sz="2000" b="1" i="1" dirty="0">
              <a:solidFill>
                <a:schemeClr val="accent2">
                  <a:lumMod val="50000"/>
                </a:schemeClr>
              </a:solidFill>
              <a:latin typeface="Calibri" panose="020F0502020204030204" pitchFamily="34" charset="0"/>
            </a:endParaRPr>
          </a:p>
          <a:p>
            <a:pPr marL="0" algn="just" fontAlgn="ctr">
              <a:lnSpc>
                <a:spcPct val="100000"/>
              </a:lnSpc>
              <a:spcBef>
                <a:spcPts val="0"/>
              </a:spcBef>
            </a:pPr>
            <a:endParaRPr lang="sk-SK" sz="2000" b="1" i="1" dirty="0">
              <a:solidFill>
                <a:schemeClr val="accent2">
                  <a:lumMod val="50000"/>
                </a:schemeClr>
              </a:solidFill>
              <a:latin typeface="Calibri" panose="020F0502020204030204" pitchFamily="34" charset="0"/>
            </a:endParaRPr>
          </a:p>
          <a:p>
            <a:pPr marL="0" algn="just" fontAlgn="ctr">
              <a:lnSpc>
                <a:spcPct val="100000"/>
              </a:lnSpc>
              <a:spcBef>
                <a:spcPts val="0"/>
              </a:spcBef>
            </a:pPr>
            <a:endParaRPr lang="sk-SK" sz="2000" b="1" i="1" dirty="0">
              <a:solidFill>
                <a:schemeClr val="accent2">
                  <a:lumMod val="50000"/>
                </a:schemeClr>
              </a:solidFill>
              <a:latin typeface="Calibri" panose="020F0502020204030204" pitchFamily="34" charset="0"/>
            </a:endParaRPr>
          </a:p>
          <a:p>
            <a:pPr marL="0" algn="just" fontAlgn="ctr">
              <a:lnSpc>
                <a:spcPct val="100000"/>
              </a:lnSpc>
              <a:spcBef>
                <a:spcPts val="0"/>
              </a:spcBef>
            </a:pPr>
            <a:endParaRPr lang="sk-SK" sz="2000" b="1" i="1" dirty="0">
              <a:solidFill>
                <a:schemeClr val="accent2">
                  <a:lumMod val="50000"/>
                </a:schemeClr>
              </a:solidFill>
              <a:latin typeface="Calibri" panose="020F0502020204030204" pitchFamily="34" charset="0"/>
            </a:endParaRPr>
          </a:p>
          <a:p>
            <a:pPr marL="0" algn="just" fontAlgn="ctr">
              <a:lnSpc>
                <a:spcPct val="100000"/>
              </a:lnSpc>
              <a:spcBef>
                <a:spcPts val="0"/>
              </a:spcBef>
            </a:pPr>
            <a:endParaRPr lang="sk-SK" sz="2000" b="1" i="1" dirty="0">
              <a:solidFill>
                <a:schemeClr val="accent2">
                  <a:lumMod val="50000"/>
                </a:schemeClr>
              </a:solidFill>
              <a:latin typeface="Calibri" panose="020F0502020204030204" pitchFamily="34" charset="0"/>
            </a:endParaRPr>
          </a:p>
          <a:p>
            <a:pPr marL="0" algn="just" fontAlgn="ctr">
              <a:lnSpc>
                <a:spcPct val="100000"/>
              </a:lnSpc>
              <a:spcBef>
                <a:spcPts val="0"/>
              </a:spcBef>
            </a:pPr>
            <a:endParaRPr lang="sk-SK" sz="2000" b="1" i="1" dirty="0">
              <a:solidFill>
                <a:schemeClr val="accent2">
                  <a:lumMod val="50000"/>
                </a:schemeClr>
              </a:solidFill>
              <a:latin typeface="Calibri" panose="020F0502020204030204" pitchFamily="34" charset="0"/>
            </a:endParaRPr>
          </a:p>
          <a:p>
            <a:pPr marL="0" algn="just" fontAlgn="ctr">
              <a:lnSpc>
                <a:spcPct val="100000"/>
              </a:lnSpc>
              <a:spcBef>
                <a:spcPts val="0"/>
              </a:spcBef>
            </a:pPr>
            <a:endParaRPr lang="sk-SK" sz="2000" b="1" i="1" dirty="0">
              <a:solidFill>
                <a:schemeClr val="accent2">
                  <a:lumMod val="50000"/>
                </a:schemeClr>
              </a:solidFill>
              <a:latin typeface="Calibri" panose="020F0502020204030204" pitchFamily="34" charset="0"/>
            </a:endParaRPr>
          </a:p>
          <a:p>
            <a:pPr marL="0" indent="0" algn="just">
              <a:lnSpc>
                <a:spcPct val="100000"/>
              </a:lnSpc>
              <a:buNone/>
            </a:pPr>
            <a:endParaRPr lang="en-GB" sz="2000" b="1" dirty="0">
              <a:solidFill>
                <a:schemeClr val="accent2">
                  <a:lumMod val="50000"/>
                </a:schemeClr>
              </a:solidFill>
            </a:endParaRPr>
          </a:p>
        </p:txBody>
      </p:sp>
      <mc:AlternateContent xmlns:mc="http://schemas.openxmlformats.org/markup-compatibility/2006">
        <mc:Choice xmlns:a14="http://schemas.microsoft.com/office/drawing/2010/main" Requires="a14">
          <p:graphicFrame>
            <p:nvGraphicFramePr>
              <p:cNvPr id="3" name="Tabuľka 3">
                <a:extLst>
                  <a:ext uri="{FF2B5EF4-FFF2-40B4-BE49-F238E27FC236}">
                    <a16:creationId xmlns:a16="http://schemas.microsoft.com/office/drawing/2014/main" id="{4AD47691-E935-47F7-8AC7-A62C5754C7C5}"/>
                  </a:ext>
                </a:extLst>
              </p:cNvPr>
              <p:cNvGraphicFramePr>
                <a:graphicFrameLocks noGrp="1"/>
              </p:cNvGraphicFramePr>
              <p:nvPr>
                <p:extLst>
                  <p:ext uri="{D42A27DB-BD31-4B8C-83A1-F6EECF244321}">
                    <p14:modId xmlns:p14="http://schemas.microsoft.com/office/powerpoint/2010/main" val="3034517780"/>
                  </p:ext>
                </p:extLst>
              </p:nvPr>
            </p:nvGraphicFramePr>
            <p:xfrm>
              <a:off x="1383553" y="2648712"/>
              <a:ext cx="8676924" cy="1051751"/>
            </p:xfrm>
            <a:graphic>
              <a:graphicData uri="http://schemas.openxmlformats.org/drawingml/2006/table">
                <a:tbl>
                  <a:tblPr firstRow="1" bandRow="1">
                    <a:tableStyleId>{5940675A-B579-460E-94D1-54222C63F5DA}</a:tableStyleId>
                  </a:tblPr>
                  <a:tblGrid>
                    <a:gridCol w="4885101">
                      <a:extLst>
                        <a:ext uri="{9D8B030D-6E8A-4147-A177-3AD203B41FA5}">
                          <a16:colId xmlns:a16="http://schemas.microsoft.com/office/drawing/2014/main" val="3267126683"/>
                        </a:ext>
                      </a:extLst>
                    </a:gridCol>
                    <a:gridCol w="3791823">
                      <a:extLst>
                        <a:ext uri="{9D8B030D-6E8A-4147-A177-3AD203B41FA5}">
                          <a16:colId xmlns:a16="http://schemas.microsoft.com/office/drawing/2014/main" val="2793463272"/>
                        </a:ext>
                      </a:extLst>
                    </a:gridCol>
                  </a:tblGrid>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kern="1200" dirty="0">
                              <a:solidFill>
                                <a:srgbClr val="00B0F0"/>
                              </a:solidFill>
                              <a:latin typeface="Arial" panose="020B0604020202020204" pitchFamily="34" charset="0"/>
                              <a:ea typeface="+mn-ea"/>
                              <a:cs typeface="Arial" panose="020B0604020202020204" pitchFamily="34" charset="0"/>
                            </a:rPr>
                            <a:t>Future value</a:t>
                          </a:r>
                          <a:endParaRPr lang="sk-SK" sz="2000" b="1" i="0" kern="1200" dirty="0">
                            <a:solidFill>
                              <a:srgbClr val="00B0F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kern="1200" dirty="0">
                              <a:solidFill>
                                <a:srgbClr val="00B0F0"/>
                              </a:solidFill>
                              <a:latin typeface="Arial" panose="020B0604020202020204" pitchFamily="34" charset="0"/>
                              <a:ea typeface="+mn-ea"/>
                              <a:cs typeface="Arial" panose="020B0604020202020204" pitchFamily="34" charset="0"/>
                            </a:rPr>
                            <a:t>Present value</a:t>
                          </a:r>
                          <a:endParaRPr lang="sk-SK" sz="2000" b="1" i="0" kern="1200" dirty="0">
                            <a:solidFill>
                              <a:srgbClr val="00B0F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1609300"/>
                      </a:ext>
                    </a:extLst>
                  </a:tr>
                  <a:tr h="0">
                    <a:tc>
                      <a:txBody>
                        <a:bodyPr/>
                        <a:lstStyle/>
                        <a:p>
                          <a:pPr algn="ctr"/>
                          <a14:m>
                            <m:oMathPara xmlns:m="http://schemas.openxmlformats.org/officeDocument/2006/math">
                              <m:oMathParaPr>
                                <m:jc m:val="centerGroup"/>
                              </m:oMathParaPr>
                              <m:oMath xmlns:m="http://schemas.openxmlformats.org/officeDocument/2006/math">
                                <m:r>
                                  <m:rPr>
                                    <m:sty m:val="p"/>
                                  </m:rPr>
                                  <a:rPr lang="sk-SK" sz="1800" i="0" kern="1200" smtClean="0">
                                    <a:solidFill>
                                      <a:schemeClr val="tx1"/>
                                    </a:solidFill>
                                    <a:latin typeface="Cambria Math" panose="02040503050406030204" pitchFamily="18" charset="0"/>
                                    <a:ea typeface="+mn-ea"/>
                                    <a:cs typeface="+mn-cs"/>
                                  </a:rPr>
                                  <m:t>FV</m:t>
                                </m:r>
                                <m:r>
                                  <a:rPr lang="sk-SK" sz="1800" i="0" kern="1200" smtClean="0">
                                    <a:solidFill>
                                      <a:schemeClr val="tx1"/>
                                    </a:solidFill>
                                    <a:latin typeface="Cambria Math" panose="02040503050406030204" pitchFamily="18" charset="0"/>
                                    <a:ea typeface="+mn-ea"/>
                                    <a:cs typeface="+mn-cs"/>
                                  </a:rPr>
                                  <m:t>=</m:t>
                                </m:r>
                                <m:sSup>
                                  <m:sSupPr>
                                    <m:ctrlPr>
                                      <a:rPr lang="sk-SK" sz="1800" i="1" kern="1200">
                                        <a:solidFill>
                                          <a:schemeClr val="tx1"/>
                                        </a:solidFill>
                                        <a:latin typeface="Cambria Math" panose="02040503050406030204" pitchFamily="18" charset="0"/>
                                        <a:ea typeface="+mn-ea"/>
                                        <a:cs typeface="+mn-cs"/>
                                      </a:rPr>
                                    </m:ctrlPr>
                                  </m:sSupPr>
                                  <m:e>
                                    <m:r>
                                      <a:rPr lang="sk-SK" sz="1800" i="0" kern="1200" smtClean="0">
                                        <a:solidFill>
                                          <a:schemeClr val="tx1"/>
                                        </a:solidFill>
                                        <a:latin typeface="Cambria Math" panose="02040503050406030204" pitchFamily="18" charset="0"/>
                                        <a:ea typeface="+mn-ea"/>
                                        <a:cs typeface="+mn-cs"/>
                                      </a:rPr>
                                      <m:t>25 000∗</m:t>
                                    </m:r>
                                    <m:r>
                                      <a:rPr lang="sk-SK" sz="1800" i="0" kern="1200">
                                        <a:solidFill>
                                          <a:schemeClr val="tx1"/>
                                        </a:solidFill>
                                        <a:latin typeface="Cambria Math" panose="02040503050406030204" pitchFamily="18" charset="0"/>
                                        <a:ea typeface="+mn-ea"/>
                                        <a:cs typeface="+mn-cs"/>
                                      </a:rPr>
                                      <m:t>(1+</m:t>
                                    </m:r>
                                    <m:r>
                                      <a:rPr lang="sk-SK" sz="1800" i="0" kern="1200" smtClean="0">
                                        <a:solidFill>
                                          <a:schemeClr val="tx1"/>
                                        </a:solidFill>
                                        <a:latin typeface="Cambria Math" panose="02040503050406030204" pitchFamily="18" charset="0"/>
                                        <a:ea typeface="+mn-ea"/>
                                        <a:cs typeface="+mn-cs"/>
                                      </a:rPr>
                                      <m:t>0,035</m:t>
                                    </m:r>
                                    <m:r>
                                      <a:rPr lang="sk-SK" sz="1800" i="0" kern="1200">
                                        <a:solidFill>
                                          <a:schemeClr val="tx1"/>
                                        </a:solidFill>
                                        <a:latin typeface="Cambria Math" panose="02040503050406030204" pitchFamily="18" charset="0"/>
                                        <a:ea typeface="+mn-ea"/>
                                        <a:cs typeface="+mn-cs"/>
                                      </a:rPr>
                                      <m:t>)</m:t>
                                    </m:r>
                                  </m:e>
                                  <m:sup>
                                    <m:r>
                                      <a:rPr lang="sk-SK" sz="1800" i="0" kern="1200" smtClean="0">
                                        <a:solidFill>
                                          <a:schemeClr val="tx1"/>
                                        </a:solidFill>
                                        <a:latin typeface="Cambria Math" panose="02040503050406030204" pitchFamily="18" charset="0"/>
                                        <a:ea typeface="+mn-ea"/>
                                        <a:cs typeface="+mn-cs"/>
                                      </a:rPr>
                                      <m:t>8</m:t>
                                    </m:r>
                                  </m:sup>
                                </m:sSup>
                                <m:r>
                                  <a:rPr lang="sk-SK" sz="1800" i="0" kern="1200" smtClean="0">
                                    <a:solidFill>
                                      <a:schemeClr val="tx1"/>
                                    </a:solidFill>
                                    <a:latin typeface="Cambria Math" panose="02040503050406030204" pitchFamily="18" charset="0"/>
                                    <a:ea typeface="+mn-ea"/>
                                    <a:cs typeface="+mn-cs"/>
                                  </a:rPr>
                                  <m:t>=32 920,23 €</m:t>
                                </m:r>
                              </m:oMath>
                            </m:oMathPara>
                          </a14:m>
                          <a:endParaRPr lang="sk-SK" sz="1800"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m:rPr>
                                    <m:sty m:val="p"/>
                                  </m:rPr>
                                  <a:rPr lang="sk-SK" sz="1800" i="0" kern="1200" smtClean="0">
                                    <a:solidFill>
                                      <a:schemeClr val="tx1"/>
                                    </a:solidFill>
                                    <a:latin typeface="Cambria Math" panose="02040503050406030204" pitchFamily="18" charset="0"/>
                                    <a:ea typeface="+mn-ea"/>
                                    <a:cs typeface="+mn-cs"/>
                                  </a:rPr>
                                  <m:t>PV</m:t>
                                </m:r>
                                <m:r>
                                  <a:rPr lang="sk-SK" sz="1800" i="0" kern="1200" smtClean="0">
                                    <a:solidFill>
                                      <a:schemeClr val="tx1"/>
                                    </a:solidFill>
                                    <a:latin typeface="Cambria Math" panose="02040503050406030204" pitchFamily="18" charset="0"/>
                                    <a:ea typeface="+mn-ea"/>
                                    <a:cs typeface="+mn-cs"/>
                                  </a:rPr>
                                  <m:t>= </m:t>
                                </m:r>
                                <m:f>
                                  <m:fPr>
                                    <m:ctrlPr>
                                      <a:rPr lang="sk-SK" sz="1800" i="1" kern="1200">
                                        <a:solidFill>
                                          <a:schemeClr val="tx1"/>
                                        </a:solidFill>
                                        <a:latin typeface="Cambria Math" panose="02040503050406030204" pitchFamily="18" charset="0"/>
                                        <a:ea typeface="+mn-ea"/>
                                        <a:cs typeface="+mn-cs"/>
                                      </a:rPr>
                                    </m:ctrlPr>
                                  </m:fPr>
                                  <m:num>
                                    <m:r>
                                      <a:rPr lang="sk-SK" sz="1800" i="0" kern="1200" smtClean="0">
                                        <a:solidFill>
                                          <a:schemeClr val="tx1"/>
                                        </a:solidFill>
                                        <a:latin typeface="Cambria Math" panose="02040503050406030204" pitchFamily="18" charset="0"/>
                                        <a:ea typeface="+mn-ea"/>
                                        <a:cs typeface="+mn-cs"/>
                                      </a:rPr>
                                      <m:t>32 920,23</m:t>
                                    </m:r>
                                  </m:num>
                                  <m:den>
                                    <m:sSup>
                                      <m:sSupPr>
                                        <m:ctrlPr>
                                          <a:rPr lang="sk-SK" sz="1800" i="1" kern="1200">
                                            <a:solidFill>
                                              <a:schemeClr val="tx1"/>
                                            </a:solidFill>
                                            <a:latin typeface="Cambria Math" panose="02040503050406030204" pitchFamily="18" charset="0"/>
                                            <a:ea typeface="+mn-ea"/>
                                            <a:cs typeface="+mn-cs"/>
                                          </a:rPr>
                                        </m:ctrlPr>
                                      </m:sSupPr>
                                      <m:e>
                                        <m:r>
                                          <a:rPr lang="sk-SK" sz="1800" i="0" kern="1200">
                                            <a:solidFill>
                                              <a:schemeClr val="tx1"/>
                                            </a:solidFill>
                                            <a:latin typeface="Cambria Math" panose="02040503050406030204" pitchFamily="18" charset="0"/>
                                            <a:ea typeface="+mn-ea"/>
                                            <a:cs typeface="+mn-cs"/>
                                          </a:rPr>
                                          <m:t>(1+</m:t>
                                        </m:r>
                                        <m:r>
                                          <a:rPr lang="sk-SK" sz="1800" i="0" kern="1200" smtClean="0">
                                            <a:solidFill>
                                              <a:schemeClr val="tx1"/>
                                            </a:solidFill>
                                            <a:latin typeface="Cambria Math" panose="02040503050406030204" pitchFamily="18" charset="0"/>
                                            <a:ea typeface="+mn-ea"/>
                                            <a:cs typeface="+mn-cs"/>
                                          </a:rPr>
                                          <m:t>0,035</m:t>
                                        </m:r>
                                        <m:r>
                                          <a:rPr lang="sk-SK" sz="1800" i="0" kern="1200">
                                            <a:solidFill>
                                              <a:schemeClr val="tx1"/>
                                            </a:solidFill>
                                            <a:latin typeface="Cambria Math" panose="02040503050406030204" pitchFamily="18" charset="0"/>
                                            <a:ea typeface="+mn-ea"/>
                                            <a:cs typeface="+mn-cs"/>
                                          </a:rPr>
                                          <m:t>)</m:t>
                                        </m:r>
                                      </m:e>
                                      <m:sup>
                                        <m:r>
                                          <a:rPr lang="sk-SK" sz="1800" i="0" kern="1200" smtClean="0">
                                            <a:solidFill>
                                              <a:schemeClr val="tx1"/>
                                            </a:solidFill>
                                            <a:latin typeface="Cambria Math" panose="02040503050406030204" pitchFamily="18" charset="0"/>
                                            <a:ea typeface="+mn-ea"/>
                                            <a:cs typeface="+mn-cs"/>
                                          </a:rPr>
                                          <m:t>8</m:t>
                                        </m:r>
                                      </m:sup>
                                    </m:sSup>
                                  </m:den>
                                </m:f>
                                <m:r>
                                  <a:rPr lang="sk-SK" sz="1800" i="0" kern="1200" smtClean="0">
                                    <a:solidFill>
                                      <a:schemeClr val="tx1"/>
                                    </a:solidFill>
                                    <a:latin typeface="Cambria Math" panose="02040503050406030204" pitchFamily="18" charset="0"/>
                                    <a:ea typeface="+mn-ea"/>
                                    <a:cs typeface="+mn-cs"/>
                                  </a:rPr>
                                  <m:t>=25 000 €</m:t>
                                </m:r>
                              </m:oMath>
                            </m:oMathPara>
                          </a14:m>
                          <a:endParaRPr lang="sk-SK" sz="1800"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8933991"/>
                      </a:ext>
                    </a:extLst>
                  </a:tr>
                </a:tbl>
              </a:graphicData>
            </a:graphic>
          </p:graphicFrame>
        </mc:Choice>
        <mc:Fallback>
          <p:graphicFrame>
            <p:nvGraphicFramePr>
              <p:cNvPr id="3" name="Tabuľka 3">
                <a:extLst>
                  <a:ext uri="{FF2B5EF4-FFF2-40B4-BE49-F238E27FC236}">
                    <a16:creationId xmlns:a16="http://schemas.microsoft.com/office/drawing/2014/main" id="{4AD47691-E935-47F7-8AC7-A62C5754C7C5}"/>
                  </a:ext>
                </a:extLst>
              </p:cNvPr>
              <p:cNvGraphicFramePr>
                <a:graphicFrameLocks noGrp="1"/>
              </p:cNvGraphicFramePr>
              <p:nvPr>
                <p:extLst>
                  <p:ext uri="{D42A27DB-BD31-4B8C-83A1-F6EECF244321}">
                    <p14:modId xmlns:p14="http://schemas.microsoft.com/office/powerpoint/2010/main" val="3034517780"/>
                  </p:ext>
                </p:extLst>
              </p:nvPr>
            </p:nvGraphicFramePr>
            <p:xfrm>
              <a:off x="1383553" y="2648712"/>
              <a:ext cx="8676924" cy="1051751"/>
            </p:xfrm>
            <a:graphic>
              <a:graphicData uri="http://schemas.openxmlformats.org/drawingml/2006/table">
                <a:tbl>
                  <a:tblPr firstRow="1" bandRow="1">
                    <a:tableStyleId>{5940675A-B579-460E-94D1-54222C63F5DA}</a:tableStyleId>
                  </a:tblPr>
                  <a:tblGrid>
                    <a:gridCol w="4885101">
                      <a:extLst>
                        <a:ext uri="{9D8B030D-6E8A-4147-A177-3AD203B41FA5}">
                          <a16:colId xmlns:a16="http://schemas.microsoft.com/office/drawing/2014/main" val="3267126683"/>
                        </a:ext>
                      </a:extLst>
                    </a:gridCol>
                    <a:gridCol w="3791823">
                      <a:extLst>
                        <a:ext uri="{9D8B030D-6E8A-4147-A177-3AD203B41FA5}">
                          <a16:colId xmlns:a16="http://schemas.microsoft.com/office/drawing/2014/main" val="2793463272"/>
                        </a:ext>
                      </a:extLst>
                    </a:gridCol>
                  </a:tblGrid>
                  <a:tr h="396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kern="1200" dirty="0">
                              <a:solidFill>
                                <a:srgbClr val="00B0F0"/>
                              </a:solidFill>
                              <a:latin typeface="Arial" panose="020B0604020202020204" pitchFamily="34" charset="0"/>
                              <a:ea typeface="+mn-ea"/>
                              <a:cs typeface="Arial" panose="020B0604020202020204" pitchFamily="34" charset="0"/>
                            </a:rPr>
                            <a:t>Future value</a:t>
                          </a:r>
                          <a:endParaRPr lang="sk-SK" sz="2000" b="1" i="0" kern="1200" dirty="0">
                            <a:solidFill>
                              <a:srgbClr val="00B0F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kern="1200" dirty="0">
                              <a:solidFill>
                                <a:srgbClr val="00B0F0"/>
                              </a:solidFill>
                              <a:latin typeface="Arial" panose="020B0604020202020204" pitchFamily="34" charset="0"/>
                              <a:ea typeface="+mn-ea"/>
                              <a:cs typeface="Arial" panose="020B0604020202020204" pitchFamily="34" charset="0"/>
                            </a:rPr>
                            <a:t>Present value</a:t>
                          </a:r>
                          <a:endParaRPr lang="sk-SK" sz="2000" b="1" i="0" kern="1200" dirty="0">
                            <a:solidFill>
                              <a:srgbClr val="00B0F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1609300"/>
                      </a:ext>
                    </a:extLst>
                  </a:tr>
                  <a:tr h="655511">
                    <a:tc>
                      <a:txBody>
                        <a:bodyPr/>
                        <a:lstStyle/>
                        <a:p>
                          <a:endParaRPr lang="cs-CZ"/>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64815" r="-77681"/>
                          </a:stretch>
                        </a:blipFill>
                      </a:tcPr>
                    </a:tc>
                    <a:tc>
                      <a:txBody>
                        <a:bodyPr/>
                        <a:lstStyle/>
                        <a:p>
                          <a:endParaRPr lang="cs-CZ"/>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8732" t="-64815"/>
                          </a:stretch>
                        </a:blipFill>
                      </a:tcPr>
                    </a:tc>
                    <a:extLst>
                      <a:ext uri="{0D108BD9-81ED-4DB2-BD59-A6C34878D82A}">
                        <a16:rowId xmlns:a16="http://schemas.microsoft.com/office/drawing/2014/main" val="1988933991"/>
                      </a:ext>
                    </a:extLst>
                  </a:tr>
                </a:tbl>
              </a:graphicData>
            </a:graphic>
          </p:graphicFrame>
        </mc:Fallback>
      </mc:AlternateContent>
      <p:pic>
        <p:nvPicPr>
          <p:cNvPr id="4" name="Obrázok 3">
            <a:extLst>
              <a:ext uri="{FF2B5EF4-FFF2-40B4-BE49-F238E27FC236}">
                <a16:creationId xmlns:a16="http://schemas.microsoft.com/office/drawing/2014/main" id="{8EF82584-9A25-4150-B479-A8E474B0902C}"/>
              </a:ext>
            </a:extLst>
          </p:cNvPr>
          <p:cNvPicPr>
            <a:picLocks noChangeAspect="1"/>
          </p:cNvPicPr>
          <p:nvPr/>
        </p:nvPicPr>
        <p:blipFill>
          <a:blip r:embed="rId4"/>
          <a:stretch>
            <a:fillRect/>
          </a:stretch>
        </p:blipFill>
        <p:spPr>
          <a:xfrm>
            <a:off x="1973151" y="3856460"/>
            <a:ext cx="3382707" cy="2252936"/>
          </a:xfrm>
          <a:prstGeom prst="rect">
            <a:avLst/>
          </a:prstGeom>
        </p:spPr>
      </p:pic>
      <p:pic>
        <p:nvPicPr>
          <p:cNvPr id="4098" name="Picture 2" descr="Time-Value-of-Money and Your Next Business Investment - Tweak Your Biz">
            <a:extLst>
              <a:ext uri="{FF2B5EF4-FFF2-40B4-BE49-F238E27FC236}">
                <a16:creationId xmlns:a16="http://schemas.microsoft.com/office/drawing/2014/main" id="{B14B8168-F555-43EF-BB85-E1FD08A52F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9989" y="3856041"/>
            <a:ext cx="3589193" cy="225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4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909086" y="1844824"/>
            <a:ext cx="8299490" cy="4860540"/>
          </a:xfrm>
        </p:spPr>
        <p:txBody>
          <a:bodyPr>
            <a:normAutofit/>
          </a:bodyPr>
          <a:lstStyle/>
          <a:p>
            <a:pPr algn="just">
              <a:lnSpc>
                <a:spcPct val="100000"/>
              </a:lnSpc>
              <a:buClr>
                <a:schemeClr val="accent2"/>
              </a:buClr>
            </a:pPr>
            <a:r>
              <a:rPr lang="en-US" sz="2000" dirty="0"/>
              <a:t>Credit card</a:t>
            </a:r>
            <a:r>
              <a:rPr lang="sk-SK" sz="2000" dirty="0"/>
              <a:t>/</a:t>
            </a:r>
            <a:r>
              <a:rPr lang="en-US" sz="2000" dirty="0"/>
              <a:t>authorized bank account overdraft;</a:t>
            </a:r>
            <a:endParaRPr lang="sk-SK" sz="2000" dirty="0"/>
          </a:p>
          <a:p>
            <a:pPr algn="just">
              <a:lnSpc>
                <a:spcPct val="100000"/>
              </a:lnSpc>
              <a:buClr>
                <a:schemeClr val="accent2"/>
              </a:buClr>
            </a:pPr>
            <a:r>
              <a:rPr lang="en-US" sz="2000" dirty="0"/>
              <a:t>Consumer credit</a:t>
            </a:r>
            <a:r>
              <a:rPr lang="sk-SK" sz="2000" dirty="0"/>
              <a:t>;</a:t>
            </a:r>
          </a:p>
          <a:p>
            <a:pPr algn="just">
              <a:lnSpc>
                <a:spcPct val="100000"/>
              </a:lnSpc>
              <a:buClr>
                <a:schemeClr val="accent2"/>
              </a:buClr>
            </a:pPr>
            <a:r>
              <a:rPr lang="en-US" sz="2000" dirty="0"/>
              <a:t>Mortgage</a:t>
            </a:r>
            <a:r>
              <a:rPr lang="sk-SK" sz="2000" dirty="0"/>
              <a:t> (</a:t>
            </a:r>
            <a:r>
              <a:rPr lang="en-US" sz="2000" dirty="0"/>
              <a:t>buying a house</a:t>
            </a:r>
            <a:r>
              <a:rPr lang="sk-SK" sz="2000" dirty="0"/>
              <a:t>,</a:t>
            </a:r>
            <a:r>
              <a:rPr lang="en-US" sz="2000" dirty="0"/>
              <a:t> reconstruction</a:t>
            </a:r>
            <a:r>
              <a:rPr lang="sk-SK" sz="2000" dirty="0"/>
              <a:t>);</a:t>
            </a:r>
          </a:p>
          <a:p>
            <a:pPr algn="just">
              <a:lnSpc>
                <a:spcPct val="100000"/>
              </a:lnSpc>
              <a:buClr>
                <a:schemeClr val="accent2"/>
              </a:buClr>
            </a:pPr>
            <a:r>
              <a:rPr lang="en-US" sz="2000" dirty="0"/>
              <a:t>Credit from non-bank lenders.</a:t>
            </a:r>
            <a:endParaRPr lang="sk-SK" sz="2000" dirty="0"/>
          </a:p>
          <a:p>
            <a:pPr algn="just">
              <a:buClr>
                <a:schemeClr val="accent2"/>
              </a:buClr>
            </a:pPr>
            <a:endParaRPr lang="sk-SK" sz="2000" dirty="0"/>
          </a:p>
          <a:p>
            <a:pPr marL="0" indent="0" algn="ctr">
              <a:buClr>
                <a:schemeClr val="accent2"/>
              </a:buClr>
              <a:buNone/>
            </a:pPr>
            <a:r>
              <a:rPr lang="en-US" sz="2000" b="1" dirty="0">
                <a:solidFill>
                  <a:srgbClr val="00B0F0"/>
                </a:solidFill>
              </a:rPr>
              <a:t>Do you know the difference between a debit and a credit card?</a:t>
            </a:r>
            <a:endParaRPr lang="sk-SK" sz="2000" b="1" dirty="0">
              <a:solidFill>
                <a:srgbClr val="00B0F0"/>
              </a:solidFill>
            </a:endParaRPr>
          </a:p>
        </p:txBody>
      </p:sp>
      <p:sp>
        <p:nvSpPr>
          <p:cNvPr id="5" name="Nadpis 1"/>
          <p:cNvSpPr txBox="1">
            <a:spLocks/>
          </p:cNvSpPr>
          <p:nvPr/>
        </p:nvSpPr>
        <p:spPr>
          <a:xfrm>
            <a:off x="1909086" y="1052736"/>
            <a:ext cx="8435386"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Types of loans and credit</a:t>
            </a:r>
            <a:endParaRPr lang="sk-SK" sz="4000" b="1" dirty="0">
              <a:solidFill>
                <a:srgbClr val="00B0F0"/>
              </a:solidFill>
              <a:latin typeface="Arial" panose="020B0604020202020204" pitchFamily="34" charset="0"/>
              <a:cs typeface="Arial" panose="020B0604020202020204" pitchFamily="34" charset="0"/>
            </a:endParaRPr>
          </a:p>
        </p:txBody>
      </p:sp>
      <p:pic>
        <p:nvPicPr>
          <p:cNvPr id="1026" name="Picture 2" descr="Credit vs Debit: 의미가 뒤바뀐 단어">
            <a:extLst>
              <a:ext uri="{FF2B5EF4-FFF2-40B4-BE49-F238E27FC236}">
                <a16:creationId xmlns:a16="http://schemas.microsoft.com/office/drawing/2014/main" id="{A98018FD-791B-4E1B-8FCB-7923A8C93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086" y="4869160"/>
            <a:ext cx="3383908" cy="174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05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631504" y="2132856"/>
            <a:ext cx="9803538" cy="4860540"/>
          </a:xfrm>
        </p:spPr>
        <p:txBody>
          <a:bodyPr>
            <a:normAutofit fontScale="85000" lnSpcReduction="10000"/>
          </a:bodyPr>
          <a:lstStyle/>
          <a:p>
            <a:pPr algn="just">
              <a:lnSpc>
                <a:spcPct val="150000"/>
              </a:lnSpc>
              <a:buClr>
                <a:schemeClr val="accent2"/>
              </a:buClr>
            </a:pPr>
            <a:r>
              <a:rPr lang="en-US" sz="2000" dirty="0"/>
              <a:t>A credit card is a type of payment card which offers a line of credit that lets you borrow money to make purchases</a:t>
            </a:r>
            <a:r>
              <a:rPr lang="sk-SK" sz="2000" dirty="0"/>
              <a:t>.</a:t>
            </a:r>
          </a:p>
          <a:p>
            <a:pPr algn="just">
              <a:lnSpc>
                <a:spcPct val="150000"/>
              </a:lnSpc>
              <a:buClr>
                <a:schemeClr val="accent2"/>
              </a:buClr>
            </a:pPr>
            <a:r>
              <a:rPr lang="en-US" sz="2000" dirty="0"/>
              <a:t>Every new payment </a:t>
            </a:r>
            <a:r>
              <a:rPr lang="sk-SK" sz="2000" dirty="0"/>
              <a:t>= </a:t>
            </a:r>
            <a:r>
              <a:rPr lang="en-US" sz="2000" dirty="0"/>
              <a:t>new borrowing (new credit)</a:t>
            </a:r>
            <a:endParaRPr lang="sk-SK" sz="2000" dirty="0"/>
          </a:p>
          <a:p>
            <a:pPr algn="just">
              <a:lnSpc>
                <a:spcPct val="150000"/>
              </a:lnSpc>
              <a:buClr>
                <a:schemeClr val="accent2"/>
              </a:buClr>
            </a:pPr>
            <a:r>
              <a:rPr lang="en-US" sz="2000" dirty="0"/>
              <a:t>Grace period when the interest is put on hold</a:t>
            </a:r>
            <a:r>
              <a:rPr lang="sk-SK" sz="2000" dirty="0"/>
              <a:t> </a:t>
            </a:r>
            <a:r>
              <a:rPr lang="en-US" sz="2000" dirty="0"/>
              <a:t>from</a:t>
            </a:r>
            <a:r>
              <a:rPr lang="sk-SK" sz="2000" dirty="0"/>
              <a:t> 30 </a:t>
            </a:r>
            <a:r>
              <a:rPr lang="en-US" sz="2000" dirty="0"/>
              <a:t>to </a:t>
            </a:r>
            <a:r>
              <a:rPr lang="sk-SK" sz="2000" dirty="0"/>
              <a:t>55 d</a:t>
            </a:r>
            <a:r>
              <a:rPr lang="en-US" sz="2000" dirty="0" err="1"/>
              <a:t>ays</a:t>
            </a:r>
            <a:r>
              <a:rPr lang="sk-SK" sz="2000" dirty="0"/>
              <a:t> (</a:t>
            </a:r>
            <a:r>
              <a:rPr lang="en-US" sz="2000" dirty="0"/>
              <a:t>depending on your bank)</a:t>
            </a:r>
            <a:r>
              <a:rPr lang="sk-SK" sz="2000" dirty="0"/>
              <a:t> </a:t>
            </a:r>
          </a:p>
          <a:p>
            <a:pPr marL="0" indent="0" algn="just">
              <a:lnSpc>
                <a:spcPct val="150000"/>
              </a:lnSpc>
              <a:buClr>
                <a:schemeClr val="accent2"/>
              </a:buClr>
              <a:buNone/>
            </a:pPr>
            <a:endParaRPr lang="sk-SK" sz="2000" dirty="0"/>
          </a:p>
          <a:p>
            <a:pPr marL="0" indent="0" algn="just">
              <a:lnSpc>
                <a:spcPct val="150000"/>
              </a:lnSpc>
              <a:buClr>
                <a:schemeClr val="accent2"/>
              </a:buClr>
              <a:buNone/>
            </a:pPr>
            <a:r>
              <a:rPr lang="en-US" sz="2000" b="1" dirty="0">
                <a:solidFill>
                  <a:srgbClr val="00B0F0"/>
                </a:solidFill>
              </a:rPr>
              <a:t>Pros</a:t>
            </a:r>
            <a:r>
              <a:rPr lang="sk-SK" sz="2000" b="1" dirty="0">
                <a:solidFill>
                  <a:srgbClr val="00B0F0"/>
                </a:solidFill>
              </a:rPr>
              <a:t>:</a:t>
            </a:r>
            <a:r>
              <a:rPr lang="sk-SK" sz="2000" dirty="0">
                <a:solidFill>
                  <a:schemeClr val="accent2">
                    <a:lumMod val="50000"/>
                  </a:schemeClr>
                </a:solidFill>
              </a:rPr>
              <a:t> </a:t>
            </a:r>
            <a:r>
              <a:rPr lang="en-US" sz="2000" dirty="0"/>
              <a:t>you can pay for emergencies, even if you don’t have the cash on hand; 0% interest period;</a:t>
            </a:r>
          </a:p>
          <a:p>
            <a:pPr marL="0" indent="0" algn="just">
              <a:lnSpc>
                <a:spcPct val="150000"/>
              </a:lnSpc>
              <a:buClr>
                <a:schemeClr val="accent2"/>
              </a:buClr>
              <a:buNone/>
            </a:pPr>
            <a:r>
              <a:rPr lang="en-US" sz="2000" b="1" dirty="0">
                <a:solidFill>
                  <a:srgbClr val="00B0F0"/>
                </a:solidFill>
              </a:rPr>
              <a:t>Cons</a:t>
            </a:r>
            <a:r>
              <a:rPr lang="sk-SK" sz="2000" b="1" dirty="0">
                <a:solidFill>
                  <a:srgbClr val="00B0F0"/>
                </a:solidFill>
              </a:rPr>
              <a:t>:</a:t>
            </a:r>
            <a:r>
              <a:rPr lang="sk-SK" sz="2000" dirty="0">
                <a:solidFill>
                  <a:schemeClr val="accent2">
                    <a:lumMod val="50000"/>
                  </a:schemeClr>
                </a:solidFill>
              </a:rPr>
              <a:t> </a:t>
            </a:r>
            <a:r>
              <a:rPr lang="en-US" sz="2000" dirty="0"/>
              <a:t>over-limit fees, penalties, charges, high interest, etc.</a:t>
            </a:r>
            <a:endParaRPr lang="sk-SK" sz="2000" dirty="0"/>
          </a:p>
          <a:p>
            <a:pPr marL="0" indent="0" algn="just">
              <a:lnSpc>
                <a:spcPct val="150000"/>
              </a:lnSpc>
              <a:buClr>
                <a:schemeClr val="accent2"/>
              </a:buClr>
              <a:buNone/>
            </a:pPr>
            <a:endParaRPr lang="sk-SK" sz="2000" dirty="0"/>
          </a:p>
          <a:p>
            <a:pPr marL="0" indent="0" algn="just">
              <a:lnSpc>
                <a:spcPct val="150000"/>
              </a:lnSpc>
              <a:buClr>
                <a:schemeClr val="accent2"/>
              </a:buClr>
              <a:buNone/>
            </a:pPr>
            <a:r>
              <a:rPr lang="en-US" sz="2000" b="1" dirty="0">
                <a:solidFill>
                  <a:srgbClr val="00B0F0"/>
                </a:solidFill>
              </a:rPr>
              <a:t>What are the benefits of a credit card</a:t>
            </a:r>
            <a:r>
              <a:rPr lang="sk-SK" sz="2000" b="1" dirty="0">
                <a:solidFill>
                  <a:srgbClr val="00B0F0"/>
                </a:solidFill>
              </a:rPr>
              <a:t>?</a:t>
            </a:r>
          </a:p>
          <a:p>
            <a:pPr>
              <a:buClr>
                <a:schemeClr val="accent2"/>
              </a:buClr>
            </a:pPr>
            <a:endParaRPr lang="sk-SK" sz="2000" dirty="0"/>
          </a:p>
          <a:p>
            <a:pPr>
              <a:buClr>
                <a:schemeClr val="accent2"/>
              </a:buClr>
            </a:pPr>
            <a:endParaRPr lang="sk-SK" sz="2000" dirty="0"/>
          </a:p>
          <a:p>
            <a:pPr>
              <a:buClr>
                <a:schemeClr val="accent2"/>
              </a:buClr>
            </a:pPr>
            <a:endParaRPr lang="sk-SK" sz="2000" dirty="0"/>
          </a:p>
          <a:p>
            <a:pPr>
              <a:buClr>
                <a:schemeClr val="accent2"/>
              </a:buClr>
            </a:pPr>
            <a:endParaRPr lang="sk-SK" sz="2000" dirty="0"/>
          </a:p>
          <a:p>
            <a:pPr>
              <a:buClr>
                <a:schemeClr val="accent2"/>
              </a:buClr>
            </a:pPr>
            <a:endParaRPr lang="sk-SK" sz="2000" dirty="0"/>
          </a:p>
          <a:p>
            <a:pPr>
              <a:buClr>
                <a:schemeClr val="accent2"/>
              </a:buClr>
            </a:pPr>
            <a:endParaRPr lang="sk-SK" sz="2000" dirty="0"/>
          </a:p>
        </p:txBody>
      </p:sp>
      <p:sp>
        <p:nvSpPr>
          <p:cNvPr id="5" name="Nadpis 1"/>
          <p:cNvSpPr txBox="1">
            <a:spLocks/>
          </p:cNvSpPr>
          <p:nvPr/>
        </p:nvSpPr>
        <p:spPr>
          <a:xfrm>
            <a:off x="1631504" y="1412776"/>
            <a:ext cx="8280920" cy="5361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B0F0"/>
                </a:solidFill>
                <a:latin typeface="Arial" panose="020B0604020202020204" pitchFamily="34" charset="0"/>
                <a:cs typeface="Arial" panose="020B0604020202020204" pitchFamily="34" charset="0"/>
              </a:rPr>
              <a:t>Credit card</a:t>
            </a:r>
            <a:endParaRPr lang="sk-SK" sz="4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737389"/>
      </p:ext>
    </p:extLst>
  </p:cSld>
  <p:clrMapOvr>
    <a:masterClrMapping/>
  </p:clrMapOvr>
</p:sld>
</file>

<file path=ppt/theme/theme1.xml><?xml version="1.0" encoding="utf-8"?>
<a:theme xmlns:a="http://schemas.openxmlformats.org/drawingml/2006/main" name="Śablona_prezentace_N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2" id="{0D558C50-51D4-4EF6-88BF-468640285203}" vid="{DC8905DB-F15E-4664-83D4-7E3B5AAF960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c10944-04f6-4a56-b45b-bf26d6f81d58">
      <Terms xmlns="http://schemas.microsoft.com/office/infopath/2007/PartnerControls"/>
    </lcf76f155ced4ddcb4097134ff3c332f>
    <TaxCatchAll xmlns="62a0cf90-df98-468d-8e62-9dacbd9cd0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680334D2C3CA24F9B60010E7D460BC3" ma:contentTypeVersion="15" ma:contentTypeDescription="Umožňuje vytvoriť nový dokument." ma:contentTypeScope="" ma:versionID="1cac3f6ee474805d28562264bc261838">
  <xsd:schema xmlns:xsd="http://www.w3.org/2001/XMLSchema" xmlns:xs="http://www.w3.org/2001/XMLSchema" xmlns:p="http://schemas.microsoft.com/office/2006/metadata/properties" xmlns:ns2="19c10944-04f6-4a56-b45b-bf26d6f81d58" xmlns:ns3="62a0cf90-df98-468d-8e62-9dacbd9cd031" targetNamespace="http://schemas.microsoft.com/office/2006/metadata/properties" ma:root="true" ma:fieldsID="4579ed5b148d23e20acdc4211972db87" ns2:_="" ns3:_="">
    <xsd:import namespace="19c10944-04f6-4a56-b45b-bf26d6f81d58"/>
    <xsd:import namespace="62a0cf90-df98-468d-8e62-9dacbd9cd0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10944-04f6-4a56-b45b-bf26d6f81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Značky obrázka" ma:readOnly="false" ma:fieldId="{5cf76f15-5ced-4ddc-b409-7134ff3c332f}" ma:taxonomyMulti="true" ma:sspId="42107113-769a-4d15-b935-6d8bd9557b3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a0cf90-df98-468d-8e62-9dacbd9cd03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bb0656-7c38-45e2-9d93-076a736f137d}" ma:internalName="TaxCatchAll" ma:showField="CatchAllData" ma:web="62a0cf90-df98-468d-8e62-9dacbd9cd03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BF0E3F-0484-4A2E-9B48-86097B4F8CB3}">
  <ds:schemaRefs>
    <ds:schemaRef ds:uri="http://schemas.microsoft.com/office/2006/metadata/properties"/>
    <ds:schemaRef ds:uri="http://schemas.microsoft.com/office/infopath/2007/PartnerControls"/>
    <ds:schemaRef ds:uri="19c10944-04f6-4a56-b45b-bf26d6f81d58"/>
    <ds:schemaRef ds:uri="62a0cf90-df98-468d-8e62-9dacbd9cd031"/>
  </ds:schemaRefs>
</ds:datastoreItem>
</file>

<file path=customXml/itemProps2.xml><?xml version="1.0" encoding="utf-8"?>
<ds:datastoreItem xmlns:ds="http://schemas.openxmlformats.org/officeDocument/2006/customXml" ds:itemID="{EEA449FE-2CDC-42E9-A87B-D0F410D6C13D}">
  <ds:schemaRefs>
    <ds:schemaRef ds:uri="http://schemas.microsoft.com/sharepoint/v3/contenttype/forms"/>
  </ds:schemaRefs>
</ds:datastoreItem>
</file>

<file path=customXml/itemProps3.xml><?xml version="1.0" encoding="utf-8"?>
<ds:datastoreItem xmlns:ds="http://schemas.openxmlformats.org/officeDocument/2006/customXml" ds:itemID="{5853815C-D848-4321-9181-9839FE898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10944-04f6-4a56-b45b-bf26d6f81d58"/>
    <ds:schemaRef ds:uri="62a0cf90-df98-468d-8e62-9dacbd9cd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Śablona_prezentace_NICE</Template>
  <TotalTime>16668</TotalTime>
  <Words>1650</Words>
  <Application>Microsoft Office PowerPoint</Application>
  <PresentationFormat>Širokoúhlá obrazovka</PresentationFormat>
  <Paragraphs>192</Paragraphs>
  <Slides>19</Slides>
  <Notes>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Arial</vt:lpstr>
      <vt:lpstr>Calibri</vt:lpstr>
      <vt:lpstr>Cambria Math</vt:lpstr>
      <vt:lpstr>Helvetica Neue</vt:lpstr>
      <vt:lpstr>National2</vt:lpstr>
      <vt:lpstr>Śablona_prezentace_NICE</vt:lpstr>
      <vt:lpstr>INTEREST AND DEBT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Základné údaje</dc:title>
  <dc:creator>Adela</dc:creator>
  <cp:lastModifiedBy>Kulihova Kublova Tereza</cp:lastModifiedBy>
  <cp:revision>44</cp:revision>
  <dcterms:created xsi:type="dcterms:W3CDTF">2017-02-20T14:34:13Z</dcterms:created>
  <dcterms:modified xsi:type="dcterms:W3CDTF">2023-09-25T10:04:09Z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0x0101003680334D2C3CA24F9B60010E7D460BC3</vt:lpwstr>
  </property>
</Properties>
</file>