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4"/>
  </p:sldMasterIdLst>
  <p:sldIdLst>
    <p:sldId id="256" r:id="rId5"/>
    <p:sldId id="321" r:id="rId6"/>
    <p:sldId id="295" r:id="rId7"/>
    <p:sldId id="262" r:id="rId8"/>
    <p:sldId id="275" r:id="rId9"/>
    <p:sldId id="297" r:id="rId10"/>
    <p:sldId id="263" r:id="rId11"/>
    <p:sldId id="276" r:id="rId12"/>
    <p:sldId id="300" r:id="rId13"/>
    <p:sldId id="301" r:id="rId14"/>
    <p:sldId id="302" r:id="rId15"/>
    <p:sldId id="305" r:id="rId16"/>
    <p:sldId id="306" r:id="rId17"/>
    <p:sldId id="307" r:id="rId18"/>
    <p:sldId id="313" r:id="rId19"/>
    <p:sldId id="315" r:id="rId20"/>
    <p:sldId id="316" r:id="rId21"/>
    <p:sldId id="317" r:id="rId22"/>
    <p:sldId id="318" r:id="rId23"/>
    <p:sldId id="314" r:id="rId24"/>
    <p:sldId id="319" r:id="rId25"/>
    <p:sldId id="322" r:id="rId26"/>
    <p:sldId id="320" r:id="rId27"/>
    <p:sldId id="323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61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72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5932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51566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83027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64855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00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quickbooks.intuit.com/r/starting-a-business/how-to-start-a-business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083578" y="2708920"/>
            <a:ext cx="9341014" cy="2387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6700" cap="all" dirty="0">
                <a:latin typeface="Arial" panose="020B0604020202020204" pitchFamily="34" charset="0"/>
                <a:cs typeface="Arial" panose="020B0604020202020204" pitchFamily="34" charset="0"/>
              </a:rPr>
              <a:t>Business Associations </a:t>
            </a:r>
            <a:br>
              <a:rPr lang="hu-HU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900" dirty="0">
                <a:latin typeface="Arial" panose="020B0604020202020204" pitchFamily="34" charset="0"/>
                <a:cs typeface="Arial" panose="020B0604020202020204" pitchFamily="34" charset="0"/>
              </a:rPr>
              <a:t>1. Starting a business</a:t>
            </a:r>
            <a:br>
              <a:rPr lang="hu-HU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78" y="4941168"/>
            <a:ext cx="2800350" cy="162877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1464" y="4797152"/>
            <a:ext cx="10515600" cy="1325563"/>
          </a:xfrm>
        </p:spPr>
        <p:txBody>
          <a:bodyPr/>
          <a:lstStyle/>
          <a:p>
            <a:pPr algn="l"/>
            <a:r>
              <a:rPr lang="hu-HU" dirty="0"/>
              <a:t>REQUIREMENTS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55440" y="1484784"/>
            <a:ext cx="10009112" cy="2556188"/>
          </a:xfrm>
        </p:spPr>
        <p:txBody>
          <a:bodyPr>
            <a:noAutofit/>
          </a:bodyPr>
          <a:lstStyle/>
          <a:p>
            <a:pPr lvl="0" algn="just"/>
            <a:r>
              <a:rPr lang="en-US" sz="3200" dirty="0"/>
              <a:t>With the exception of private limited-liability companies and public limited companies,</a:t>
            </a:r>
            <a:r>
              <a:rPr lang="hu-HU" sz="3200" dirty="0"/>
              <a:t> </a:t>
            </a:r>
            <a:r>
              <a:rPr lang="en-US" sz="3200" b="1" u="sng" dirty="0"/>
              <a:t>at least two members are required for the foundation of a business association.</a:t>
            </a:r>
          </a:p>
          <a:p>
            <a:pPr lvl="0" algn="just"/>
            <a:r>
              <a:rPr lang="en-US" sz="3200" dirty="0"/>
              <a:t>Business associations may also be created by way of transformation (converting from</a:t>
            </a:r>
            <a:r>
              <a:rPr lang="hu-HU" sz="3200" dirty="0"/>
              <a:t> </a:t>
            </a:r>
            <a:r>
              <a:rPr lang="en-US" sz="3200" dirty="0"/>
              <a:t>one company form to another, merger and division</a:t>
            </a:r>
            <a:r>
              <a:rPr lang="hu-HU" sz="3200" dirty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29468" y="3356992"/>
            <a:ext cx="10515600" cy="1325563"/>
          </a:xfrm>
        </p:spPr>
        <p:txBody>
          <a:bodyPr/>
          <a:lstStyle/>
          <a:p>
            <a:pPr algn="l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FOR PROFIT/NON PROFIT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29468" y="1700808"/>
            <a:ext cx="9933064" cy="15480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Business associations may be established to engage in joint business operations for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objectives other than for making profit 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non-profit business association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9456" y="3861048"/>
            <a:ext cx="10515600" cy="1325563"/>
          </a:xfrm>
        </p:spPr>
        <p:txBody>
          <a:bodyPr/>
          <a:lstStyle/>
          <a:p>
            <a:pPr algn="l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NON-PROFIT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1424" y="1772816"/>
            <a:ext cx="10515600" cy="1908116"/>
          </a:xfrm>
        </p:spPr>
        <p:txBody>
          <a:bodyPr>
            <a:normAutofit/>
          </a:bodyPr>
          <a:lstStyle/>
          <a:p>
            <a:pPr algn="just"/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Non-profit business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associations may be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established and operated in any corporate form. The corporate name of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such business association shall contain the designation “non-profit” with the corporate form.</a:t>
            </a:r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9456" y="4077072"/>
            <a:ext cx="10515600" cy="1325563"/>
          </a:xfrm>
        </p:spPr>
        <p:txBody>
          <a:bodyPr/>
          <a:lstStyle/>
          <a:p>
            <a:pPr algn="l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NON-PROFIT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47428" y="1556792"/>
            <a:ext cx="10297144" cy="1692092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/>
              <a:t>Non-profit business associations may engage in business operations only in the form of</a:t>
            </a:r>
            <a:r>
              <a:rPr lang="hu-HU" sz="3200" b="1" dirty="0"/>
              <a:t> </a:t>
            </a:r>
            <a:r>
              <a:rPr lang="en-US" sz="3200" b="1" dirty="0"/>
              <a:t>ancillary activities; the profit from these operations may not be distributed among the</a:t>
            </a:r>
            <a:r>
              <a:rPr lang="hu-HU" sz="3200" b="1" dirty="0"/>
              <a:t> </a:t>
            </a:r>
            <a:r>
              <a:rPr lang="en-US" sz="3200" b="1" dirty="0"/>
              <a:t>members (shareholders) since it shall be retained by the company.</a:t>
            </a:r>
            <a:endParaRPr lang="hu-HU" sz="3200" dirty="0"/>
          </a:p>
          <a:p>
            <a:endParaRPr lang="hu-H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1464" y="4293096"/>
            <a:ext cx="10515600" cy="1325563"/>
          </a:xfrm>
        </p:spPr>
        <p:txBody>
          <a:bodyPr/>
          <a:lstStyle/>
          <a:p>
            <a:pPr algn="l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UNLIMITED LIABILITY 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56792"/>
            <a:ext cx="10515600" cy="162008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 natural person may be a member with unlimited liability in only one business</a:t>
            </a:r>
            <a:r>
              <a:rPr lang="hu-HU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association at any given point in time.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 minor may not be a member with unlimited liability in a business association.</a:t>
            </a:r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75520" y="4869160"/>
            <a:ext cx="10515600" cy="1325563"/>
          </a:xfrm>
        </p:spPr>
        <p:txBody>
          <a:bodyPr/>
          <a:lstStyle/>
          <a:p>
            <a:pPr algn="l"/>
            <a:r>
              <a:rPr lang="hu-H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UNLIMITED LIABILITY 2.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71464" y="1340768"/>
            <a:ext cx="9649072" cy="325616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general partnership or limited partnership may not be a member with unlimited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liability in a business association.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Unless otherwise provided by law, a single-member business association may establish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another single-member company, and may be the sole member (shareholder) of a business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association.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7024" y="4077072"/>
            <a:ext cx="10515600" cy="1325563"/>
          </a:xfrm>
        </p:spPr>
        <p:txBody>
          <a:bodyPr/>
          <a:lstStyle/>
          <a:p>
            <a:pPr algn="l">
              <a:defRPr/>
            </a:pP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Business LAW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7024" y="1556792"/>
            <a:ext cx="10515600" cy="24377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Legal declarations and resolutions prescribed by this Act shall be communicated to the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persons to whom it may be of concern in writing – including electronic documents executed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by means of at least an advanced electronic signature – or in some other verifiable manner. If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Act does not establish a time limit for a declaration or the performance of an act, such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declaration or act shall be performed without delay, or shall be communicated to the recipient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without delay.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59496" y="1268760"/>
            <a:ext cx="9649072" cy="1301006"/>
          </a:xfrm>
        </p:spPr>
        <p:txBody>
          <a:bodyPr>
            <a:normAutofit fontScale="90000"/>
          </a:bodyPr>
          <a:lstStyle/>
          <a:p>
            <a:pPr algn="l"/>
            <a:b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Communication – written</a:t>
            </a:r>
            <a:b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600" i="1" u="sng" dirty="0">
                <a:latin typeface="Arial" panose="020B0604020202020204" pitchFamily="34" charset="0"/>
                <a:cs typeface="Arial" panose="020B0604020202020204" pitchFamily="34" charset="0"/>
              </a:rPr>
              <a:t>Presumption</a:t>
            </a:r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 of recived document by post</a:t>
            </a:r>
            <a:br>
              <a:rPr lang="hu-H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9456" y="2537307"/>
            <a:ext cx="10009112" cy="2880320"/>
          </a:xfrm>
        </p:spPr>
        <p:txBody>
          <a:bodyPr>
            <a:normAutofit/>
          </a:bodyPr>
          <a:lstStyle/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a document has been sent by way of postal service, it shall be considered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received – if sent to a resident recipient – at the point in time indicated on the notice of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receipt, and for registered mail on the fifth working day following dispatch, unless there is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contrary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5440" y="4365104"/>
            <a:ext cx="10515600" cy="1325563"/>
          </a:xfrm>
        </p:spPr>
        <p:txBody>
          <a:bodyPr/>
          <a:lstStyle/>
          <a:p>
            <a:pPr algn="l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lectronic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means of communication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55440" y="1556792"/>
            <a:ext cx="10297144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The members (shareholders) may install provisions in the memorandum of association</a:t>
            </a:r>
            <a:r>
              <a:rPr lang="hu-HU" dirty="0"/>
              <a:t> </a:t>
            </a:r>
            <a:r>
              <a:rPr lang="en-US" dirty="0"/>
              <a:t>(articles of association, charter document) concerning the manner and conditions for</a:t>
            </a:r>
            <a:r>
              <a:rPr lang="hu-HU" dirty="0"/>
              <a:t> </a:t>
            </a:r>
            <a:r>
              <a:rPr lang="en-US" dirty="0"/>
              <a:t>exercising membership rights by way of </a:t>
            </a:r>
            <a:r>
              <a:rPr lang="en-US" b="1" dirty="0"/>
              <a:t>electronic means of communication</a:t>
            </a:r>
            <a:r>
              <a:rPr lang="en-US" dirty="0"/>
              <a:t>. These means,</a:t>
            </a:r>
            <a:r>
              <a:rPr lang="hu-HU" dirty="0"/>
              <a:t> </a:t>
            </a:r>
            <a:r>
              <a:rPr lang="en-US" dirty="0"/>
              <a:t>however, may not be used in a manner where it would make it more difficult or impossible for</a:t>
            </a:r>
            <a:r>
              <a:rPr lang="hu-HU" dirty="0"/>
              <a:t> </a:t>
            </a:r>
            <a:r>
              <a:rPr lang="en-US" dirty="0"/>
              <a:t>some members (shareholders) to exercise their rights.</a:t>
            </a:r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6149" y="4473020"/>
            <a:ext cx="10515600" cy="1325563"/>
          </a:xfrm>
        </p:spPr>
        <p:txBody>
          <a:bodyPr/>
          <a:lstStyle/>
          <a:p>
            <a:pPr algn="l"/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9350" y="1844824"/>
            <a:ext cx="10802416" cy="262819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provisions of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Code shall be applied in respect of the rights and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obligations of employees employed at a business association, as well as to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relations.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employees of a business association in management positions shall give priority to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interests of the business association in carrying out their duties.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9363" y="3284984"/>
            <a:ext cx="9831213" cy="1325563"/>
          </a:xfrm>
        </p:spPr>
        <p:txBody>
          <a:bodyPr>
            <a:normAutofit fontScale="90000"/>
          </a:bodyPr>
          <a:lstStyle/>
          <a:p>
            <a:pPr algn="l"/>
            <a:r>
              <a:rPr lang="hu-HU" u="sng" dirty="0">
                <a:solidFill>
                  <a:srgbClr val="00B0F0"/>
                </a:solidFill>
              </a:rPr>
              <a:t>IDEA &gt;&gt;PERSONS&gt;&gt;MONEY&gt;&gt;LEGAL </a:t>
            </a:r>
            <a:r>
              <a:rPr lang="hu-HU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49363" y="1754753"/>
            <a:ext cx="10515600" cy="1098183"/>
          </a:xfrm>
        </p:spPr>
        <p:txBody>
          <a:bodyPr/>
          <a:lstStyle/>
          <a:p>
            <a:pPr marL="0" indent="0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1. GOOD TO KNOW –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responsiblities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2. WHAT TO DO? – „know how” in business</a:t>
            </a:r>
          </a:p>
        </p:txBody>
      </p:sp>
    </p:spTree>
    <p:extLst>
      <p:ext uri="{BB962C8B-B14F-4D97-AF65-F5344CB8AC3E}">
        <p14:creationId xmlns:p14="http://schemas.microsoft.com/office/powerpoint/2010/main" val="2110818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9456" y="4005064"/>
            <a:ext cx="10515600" cy="1325563"/>
          </a:xfrm>
        </p:spPr>
        <p:txBody>
          <a:bodyPr/>
          <a:lstStyle/>
          <a:p>
            <a:pPr algn="l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Memorandum of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1424" y="1700808"/>
            <a:ext cx="9865096" cy="2412172"/>
          </a:xfrm>
        </p:spPr>
        <p:txBody>
          <a:bodyPr/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Within the framework of this Act and other legal regulations, members (shareholders)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may freely establish the contents of the memorandum of association (articles of association,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charter document); however, they may derogate from the provisions of this Act only if so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provided for by law.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4897" y="4221088"/>
            <a:ext cx="10153128" cy="1325563"/>
          </a:xfrm>
        </p:spPr>
        <p:txBody>
          <a:bodyPr/>
          <a:lstStyle/>
          <a:p>
            <a:pPr algn="l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Principle of good faith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28800"/>
            <a:ext cx="10515600" cy="248418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fixing of any additional provisions into the memorandum of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association (articles of association, charter document) shall not be treated as deviation from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provisions of this Act, if it is not regulated in this Act, and if it is not in contradiction with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general purpose of company law or with the objective of the regulations pertaining to the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company form in question,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and if it is in harmony with the principle of good faith.</a:t>
            </a:r>
            <a:r>
              <a:rPr lang="hu-HU" sz="2400" u="sng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hu-HU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hu-HU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principle</a:t>
            </a:r>
            <a:r>
              <a:rPr lang="hu-HU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r>
              <a:rPr lang="hu-HU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400" u="sng" dirty="0">
                <a:latin typeface="Arial" panose="020B0604020202020204" pitchFamily="34" charset="0"/>
                <a:cs typeface="Arial" panose="020B0604020202020204" pitchFamily="34" charset="0"/>
              </a:rPr>
              <a:t> Civil </a:t>
            </a:r>
            <a:r>
              <a:rPr lang="hu-HU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hu-HU" sz="2400" u="sng" dirty="0">
                <a:latin typeface="Arial" panose="020B0604020202020204" pitchFamily="34" charset="0"/>
                <a:cs typeface="Arial" panose="020B0604020202020204" pitchFamily="34" charset="0"/>
              </a:rPr>
              <a:t> of Hungary/</a:t>
            </a:r>
          </a:p>
        </p:txBody>
      </p:sp>
    </p:spTree>
    <p:extLst>
      <p:ext uri="{BB962C8B-B14F-4D97-AF65-F5344CB8AC3E}">
        <p14:creationId xmlns:p14="http://schemas.microsoft.com/office/powerpoint/2010/main" val="4159259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0475" y="3645024"/>
            <a:ext cx="8071048" cy="1798712"/>
          </a:xfrm>
        </p:spPr>
        <p:txBody>
          <a:bodyPr>
            <a:noAutofit/>
          </a:bodyPr>
          <a:lstStyle/>
          <a:p>
            <a:pPr algn="l"/>
            <a:r>
              <a:rPr lang="hu-HU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hu-H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START a business –</a:t>
            </a:r>
            <a:r>
              <a:rPr lang="hu-HU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everything</a:t>
            </a:r>
            <a:r>
              <a:rPr lang="hu-H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hu-H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r>
              <a:rPr lang="hu-H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hu-H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V. 20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Public Company Information, Company Registration and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Windingup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Proceedings</a:t>
            </a:r>
            <a:r>
              <a:rPr lang="hu-H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/2006. évi V. törvény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3690" y="1313643"/>
            <a:ext cx="5684619" cy="209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88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2276872"/>
            <a:ext cx="8773342" cy="2232248"/>
          </a:xfrm>
        </p:spPr>
        <p:txBody>
          <a:bodyPr>
            <a:normAutofit/>
          </a:bodyPr>
          <a:lstStyle/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Link to check: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https://quickbooks.intuit.com/r/starting-a-business/how-to-start-a-business/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17 steps to starting a successful small business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82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3392" y="2276872"/>
            <a:ext cx="10515600" cy="10440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3600" b="1" cap="all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of first lecture.</a:t>
            </a:r>
          </a:p>
          <a:p>
            <a:pPr marL="0" indent="0" algn="ctr">
              <a:buNone/>
            </a:pPr>
            <a:endParaRPr lang="hu-HU" sz="3600" b="1" cap="all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3600" b="1" cap="all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attention.</a:t>
            </a:r>
          </a:p>
          <a:p>
            <a:pPr marL="0" indent="0" algn="ctr">
              <a:buNone/>
            </a:pPr>
            <a:r>
              <a:rPr lang="hu-HU" sz="3600" b="1" cap="all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8042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1464" y="4365105"/>
            <a:ext cx="10515600" cy="132556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br>
              <a:rPr lang="hu-H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3rd BOOK of 2013. V. </a:t>
            </a:r>
            <a:r>
              <a:rPr lang="hu-HU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hu-H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Civil </a:t>
            </a:r>
            <a:r>
              <a:rPr lang="hu-HU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br>
              <a:rPr lang="hu-H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27448" y="2308257"/>
            <a:ext cx="10515600" cy="205684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appropriate legal framework to facilitate the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consolidation and further growth of the market economy in Hungary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defRPr/>
            </a:pP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AIM: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enhance the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productivity of the national economy and the proficiency of enterprises</a:t>
            </a:r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1198" y="4221088"/>
            <a:ext cx="10515600" cy="1325563"/>
          </a:xfrm>
        </p:spPr>
        <p:txBody>
          <a:bodyPr/>
          <a:lstStyle/>
          <a:p>
            <a:pPr algn="l" eaLnBrk="1" hangingPunct="1">
              <a:defRPr/>
            </a:pPr>
            <a:r>
              <a:rPr lang="hu-HU" altLang="hu-HU" b="0" i="1" dirty="0">
                <a:latin typeface="Arial" panose="020B0604020202020204" pitchFamily="34" charset="0"/>
                <a:cs typeface="Arial" panose="020B0604020202020204" pitchFamily="34" charset="0"/>
              </a:rPr>
              <a:t>AIMS, OBJECTIVES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1421198" y="2339867"/>
            <a:ext cx="10082336" cy="166519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promote fair competition among business associations without creating any dominant position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and to operate in harmony with the equitable interests of creditors and with public interests</a:t>
            </a:r>
            <a:endParaRPr lang="hu-HU" alt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1772816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hu-HU" sz="4000" dirty="0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br>
              <a:rPr lang="hu-H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alt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34412" y="2564904"/>
            <a:ext cx="10323176" cy="4844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oundation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and operation of business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associations with a registered office in Hungary, the rights, obligations and responsibility of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founders and members (shareholders) of business associations, as well as the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transformation, merger and division of business associations and the winding up of such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associations without legal succession.</a:t>
            </a:r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04239" y="4466690"/>
            <a:ext cx="10515600" cy="13255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REGULATED FORMS (</a:t>
            </a:r>
            <a:r>
              <a:rPr lang="hu-HU" sz="3200" dirty="0" err="1">
                <a:latin typeface="Arial" panose="020B0604020202020204" pitchFamily="34" charset="0"/>
                <a:cs typeface="Arial" panose="020B0604020202020204" pitchFamily="34" charset="0"/>
              </a:rPr>
              <a:t>compulsion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3200" dirty="0" err="1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9456" y="2366930"/>
            <a:ext cx="10515600" cy="212414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Business associations may only be founded in the forms regulated in 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Civil </a:t>
            </a:r>
            <a:r>
              <a:rPr lang="hu-HU" sz="3200" dirty="0" err="1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 (V. </a:t>
            </a:r>
            <a:r>
              <a:rPr lang="hu-HU" sz="3200" dirty="0" err="1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 2013.) 2013. évi V. törvény a Polgári Törvénykönyvről. 3. Könyv Jogi személyek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496" y="3933056"/>
            <a:ext cx="10515600" cy="1325563"/>
          </a:xfrm>
        </p:spPr>
        <p:txBody>
          <a:bodyPr/>
          <a:lstStyle/>
          <a:p>
            <a:pPr algn="l" eaLnBrk="1" hangingPunct="1">
              <a:defRPr/>
            </a:pPr>
            <a:r>
              <a:rPr lang="hu-H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ASSOCIATIONS:</a:t>
            </a:r>
            <a:endParaRPr lang="hu-HU" alt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1451484" y="1700808"/>
            <a:ext cx="9289032" cy="2088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Associations lacking the legal status of a legal person are general partnerships (</a:t>
            </a:r>
            <a:r>
              <a:rPr lang="hu-HU" sz="2800" dirty="0" err="1"/>
              <a:t>K</a:t>
            </a:r>
            <a:r>
              <a:rPr lang="en-US" sz="2800" dirty="0"/>
              <a:t>kt.)</a:t>
            </a:r>
            <a:r>
              <a:rPr lang="hu-HU" sz="2800" dirty="0"/>
              <a:t> </a:t>
            </a:r>
            <a:r>
              <a:rPr lang="en-US" sz="2800" dirty="0"/>
              <a:t>and limited partnerships (</a:t>
            </a:r>
            <a:r>
              <a:rPr lang="hu-HU" sz="2800" dirty="0" err="1"/>
              <a:t>B</a:t>
            </a:r>
            <a:r>
              <a:rPr lang="en-US" sz="2800" dirty="0"/>
              <a:t>t.). Business associations with legal personality are private limited</a:t>
            </a:r>
            <a:r>
              <a:rPr lang="hu-HU" sz="2800" dirty="0"/>
              <a:t> </a:t>
            </a:r>
            <a:r>
              <a:rPr lang="en-US" sz="2800" dirty="0"/>
              <a:t>liability</a:t>
            </a:r>
            <a:r>
              <a:rPr lang="hu-HU" sz="2800" dirty="0"/>
              <a:t> </a:t>
            </a:r>
            <a:r>
              <a:rPr lang="en-US" sz="2800" dirty="0"/>
              <a:t>companies (</a:t>
            </a:r>
            <a:r>
              <a:rPr lang="hu-HU" sz="2800" dirty="0" err="1"/>
              <a:t>K</a:t>
            </a:r>
            <a:r>
              <a:rPr lang="en-US" sz="2800" dirty="0"/>
              <a:t>ft.) and public and private limited companies (</a:t>
            </a:r>
            <a:r>
              <a:rPr lang="hu-HU" sz="2800" dirty="0"/>
              <a:t>R</a:t>
            </a:r>
            <a:r>
              <a:rPr lang="en-US" sz="2800" dirty="0"/>
              <a:t>t.)</a:t>
            </a:r>
            <a:endParaRPr lang="hu-HU" altLang="hu-HU" sz="28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448" y="4149080"/>
            <a:ext cx="10515600" cy="1325563"/>
          </a:xfrm>
        </p:spPr>
        <p:txBody>
          <a:bodyPr/>
          <a:lstStyle/>
          <a:p>
            <a:pPr algn="l" eaLnBrk="1" hangingPunct="1">
              <a:defRPr/>
            </a:pP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LEGAL CAPACITY, LEGAL PERSONALITY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153852" y="2348880"/>
            <a:ext cx="9938320" cy="16200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Each business association shall have a corporate name. Business associations </a:t>
            </a:r>
            <a:r>
              <a:rPr lang="hu-H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legal status of a legal person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legal capacity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under their corporate names, they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may obtain rights and undertake commitments, such as acquire property, conclude contracts,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and may sue and be sued.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7032" y="3645024"/>
            <a:ext cx="10515600" cy="1325563"/>
          </a:xfrm>
        </p:spPr>
        <p:txBody>
          <a:bodyPr/>
          <a:lstStyle/>
          <a:p>
            <a:pPr algn="l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FOUNDATION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39197" y="2546950"/>
            <a:ext cx="9650288" cy="109807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/>
              <a:t>Business associations may be founded by non-resident and resident natural persons,</a:t>
            </a:r>
            <a:r>
              <a:rPr lang="hu-HU" sz="3200" dirty="0"/>
              <a:t> </a:t>
            </a:r>
            <a:r>
              <a:rPr lang="en-US" sz="3200" dirty="0"/>
              <a:t>legal persons</a:t>
            </a:r>
            <a:r>
              <a:rPr lang="hu-HU" sz="32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10944-04f6-4a56-b45b-bf26d6f81d58">
      <Terms xmlns="http://schemas.microsoft.com/office/infopath/2007/PartnerControls"/>
    </lcf76f155ced4ddcb4097134ff3c332f>
    <TaxCatchAll xmlns="62a0cf90-df98-468d-8e62-9dacbd9cd03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80334D2C3CA24F9B60010E7D460BC3" ma:contentTypeVersion="14" ma:contentTypeDescription="Vytvoří nový dokument" ma:contentTypeScope="" ma:versionID="0da33eb0b2011135b1495cea25aae1f0">
  <xsd:schema xmlns:xsd="http://www.w3.org/2001/XMLSchema" xmlns:xs="http://www.w3.org/2001/XMLSchema" xmlns:p="http://schemas.microsoft.com/office/2006/metadata/properties" xmlns:ns2="19c10944-04f6-4a56-b45b-bf26d6f81d58" xmlns:ns3="62a0cf90-df98-468d-8e62-9dacbd9cd031" targetNamespace="http://schemas.microsoft.com/office/2006/metadata/properties" ma:root="true" ma:fieldsID="703ecc31f9e49a7d68463d3aec90bfb9" ns2:_="" ns3:_="">
    <xsd:import namespace="19c10944-04f6-4a56-b45b-bf26d6f81d58"/>
    <xsd:import namespace="62a0cf90-df98-468d-8e62-9dacbd9cd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10944-04f6-4a56-b45b-bf26d6f81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Značky obrázků" ma:readOnly="false" ma:fieldId="{5cf76f15-5ced-4ddc-b409-7134ff3c332f}" ma:taxonomyMulti="true" ma:sspId="42107113-769a-4d15-b935-6d8bd9557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cf90-df98-468d-8e62-9dacbd9cd03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bb0656-7c38-45e2-9d93-076a736f137d}" ma:internalName="TaxCatchAll" ma:showField="CatchAllData" ma:web="62a0cf90-df98-468d-8e62-9dacbd9cd0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E4675C-BBCC-461C-9BEC-26350174365B}">
  <ds:schemaRefs>
    <ds:schemaRef ds:uri="http://schemas.microsoft.com/office/2006/metadata/properties"/>
    <ds:schemaRef ds:uri="http://schemas.microsoft.com/office/infopath/2007/PartnerControls"/>
    <ds:schemaRef ds:uri="19c10944-04f6-4a56-b45b-bf26d6f81d58"/>
    <ds:schemaRef ds:uri="62a0cf90-df98-468d-8e62-9dacbd9cd031"/>
  </ds:schemaRefs>
</ds:datastoreItem>
</file>

<file path=customXml/itemProps2.xml><?xml version="1.0" encoding="utf-8"?>
<ds:datastoreItem xmlns:ds="http://schemas.openxmlformats.org/officeDocument/2006/customXml" ds:itemID="{85FE390A-C58A-4AC6-9342-6FDE4BEB0D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10944-04f6-4a56-b45b-bf26d6f81d58"/>
    <ds:schemaRef ds:uri="62a0cf90-df98-468d-8e62-9dacbd9cd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38532C-DF44-4DC9-BFF7-87A1E64295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19484</TotalTime>
  <Words>1099</Words>
  <Application>Microsoft Office PowerPoint</Application>
  <PresentationFormat>Širokoúhlá obrazovka</PresentationFormat>
  <Paragraphs>56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Arial</vt:lpstr>
      <vt:lpstr>Śablona_prezentace_NICE</vt:lpstr>
      <vt:lpstr>  Business Associations  1. Starting a business </vt:lpstr>
      <vt:lpstr>IDEA &gt;&gt;PERSONS&gt;&gt;MONEY&gt;&gt;LEGAL PERSONALITY</vt:lpstr>
      <vt:lpstr> 3rd BOOK of 2013. V. Act Civil Code </vt:lpstr>
      <vt:lpstr>AIMS, OBJECTIVES</vt:lpstr>
      <vt:lpstr>SUBJECT </vt:lpstr>
      <vt:lpstr>REGULATED FORMS (compulsion of forms)</vt:lpstr>
      <vt:lpstr>ASSOCIATIONS:</vt:lpstr>
      <vt:lpstr>LEGAL CAPACITY, LEGAL PERSONALITY</vt:lpstr>
      <vt:lpstr>FOUNDATION</vt:lpstr>
      <vt:lpstr>REQUIREMENTS</vt:lpstr>
      <vt:lpstr>FOR PROFIT/NON PROFIT</vt:lpstr>
      <vt:lpstr>NON-PROFIT</vt:lpstr>
      <vt:lpstr>NON-PROFIT</vt:lpstr>
      <vt:lpstr>UNLIMITED LIABILITY 1.</vt:lpstr>
      <vt:lpstr>UNLIMITED LIABILITY 2.</vt:lpstr>
      <vt:lpstr>Communication in Business LAW</vt:lpstr>
      <vt:lpstr> Communication – written Presumption of recived document by post </vt:lpstr>
      <vt:lpstr>Electronic means of communication</vt:lpstr>
      <vt:lpstr>Effect of Labour Code</vt:lpstr>
      <vt:lpstr>Memorandum of association</vt:lpstr>
      <vt:lpstr>Principle of good faith</vt:lpstr>
      <vt:lpstr>How to START a business –everything about the Procedure: Act V. 20on Public Company Information, Company Registration and Windingup Proceedings /2006. évi V. törvény</vt:lpstr>
      <vt:lpstr>Prezentace aplikace PowerPoint</vt:lpstr>
      <vt:lpstr>Prezentace aplikace PowerPoint</vt:lpstr>
    </vt:vector>
  </TitlesOfParts>
  <Company>BOPMH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Alaptörvénye (2011. április 25.) Isten, áldd meg a magyart!</dc:title>
  <dc:creator>Dr. Kohlhoffer-Mizser Csilla</dc:creator>
  <cp:lastModifiedBy>Kulihova Kublova Tereza</cp:lastModifiedBy>
  <cp:revision>102</cp:revision>
  <dcterms:created xsi:type="dcterms:W3CDTF">2014-02-19T13:51:38Z</dcterms:created>
  <dcterms:modified xsi:type="dcterms:W3CDTF">2023-09-06T13:32:35Z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0x0101003680334D2C3CA24F9B60010E7D460BC3</vt:lpwstr>
  </property>
</Properties>
</file>