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Lst>
  <p:sldIdLst>
    <p:sldId id="256" r:id="rId5"/>
    <p:sldId id="321" r:id="rId6"/>
    <p:sldId id="295" r:id="rId7"/>
    <p:sldId id="262" r:id="rId8"/>
    <p:sldId id="324" r:id="rId9"/>
    <p:sldId id="275" r:id="rId10"/>
    <p:sldId id="297" r:id="rId11"/>
    <p:sldId id="263" r:id="rId12"/>
    <p:sldId id="276" r:id="rId13"/>
    <p:sldId id="300" r:id="rId14"/>
    <p:sldId id="301" r:id="rId15"/>
    <p:sldId id="302" r:id="rId16"/>
    <p:sldId id="305" r:id="rId17"/>
    <p:sldId id="306" r:id="rId18"/>
    <p:sldId id="307" r:id="rId19"/>
    <p:sldId id="313" r:id="rId20"/>
    <p:sldId id="315" r:id="rId21"/>
    <p:sldId id="316" r:id="rId22"/>
    <p:sldId id="325" r:id="rId23"/>
    <p:sldId id="323"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660"/>
  </p:normalViewPr>
  <p:slideViewPr>
    <p:cSldViewPr>
      <p:cViewPr varScale="1">
        <p:scale>
          <a:sx n="81" d="100"/>
          <a:sy n="81" d="100"/>
        </p:scale>
        <p:origin x="60" y="18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214877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3738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282500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36588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257466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92594256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quickbooks.intuit.com/r/starting-a-business/how-to-start-a-busin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87488" y="3068960"/>
            <a:ext cx="9492526" cy="16672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nSpc>
                <a:spcPct val="100000"/>
              </a:lnSpc>
              <a:defRPr/>
            </a:pPr>
            <a:r>
              <a:rPr lang="en-US" sz="4800"/>
              <a:t>Business </a:t>
            </a:r>
            <a:r>
              <a:rPr lang="en-US" sz="4800" smtClean="0"/>
              <a:t>associations </a:t>
            </a:r>
            <a:r>
              <a:rPr lang="hu-HU" sz="4800" dirty="0"/>
              <a:t/>
            </a:r>
            <a:br>
              <a:rPr lang="hu-HU" sz="4800" dirty="0"/>
            </a:br>
            <a:r>
              <a:rPr lang="en-US" sz="4800" dirty="0"/>
              <a:t>Forms of business associations</a:t>
            </a:r>
            <a:endParaRPr lang="hu-HU" sz="4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83432" y="5240485"/>
            <a:ext cx="10515600" cy="1325563"/>
          </a:xfrm>
        </p:spPr>
        <p:txBody>
          <a:bodyPr>
            <a:normAutofit/>
          </a:bodyPr>
          <a:lstStyle/>
          <a:p>
            <a:pPr algn="l"/>
            <a:r>
              <a:rPr lang="hu-HU" sz="4000" dirty="0"/>
              <a:t>SHAREHOLDER</a:t>
            </a:r>
          </a:p>
        </p:txBody>
      </p:sp>
      <p:sp>
        <p:nvSpPr>
          <p:cNvPr id="3" name="Tartalom helye 2"/>
          <p:cNvSpPr>
            <a:spLocks noGrp="1"/>
          </p:cNvSpPr>
          <p:nvPr>
            <p:ph idx="1"/>
          </p:nvPr>
        </p:nvSpPr>
        <p:spPr>
          <a:xfrm>
            <a:off x="983432" y="1680436"/>
            <a:ext cx="10515600" cy="3791983"/>
          </a:xfrm>
        </p:spPr>
        <p:txBody>
          <a:bodyPr>
            <a:normAutofit/>
          </a:bodyPr>
          <a:lstStyle/>
          <a:p>
            <a:pPr lvl="0" algn="just"/>
            <a:r>
              <a:rPr lang="en-US" sz="2400" dirty="0"/>
              <a:t>The members of the joint-stock company are the shareholders.</a:t>
            </a:r>
          </a:p>
        </p:txBody>
      </p:sp>
      <p:pic>
        <p:nvPicPr>
          <p:cNvPr id="8" name="Kép 7">
            <a:extLst>
              <a:ext uri="{FF2B5EF4-FFF2-40B4-BE49-F238E27FC236}">
                <a16:creationId xmlns:a16="http://schemas.microsoft.com/office/drawing/2014/main" id="{8CC3BCBB-4495-419F-95BE-54F165E276A0}"/>
              </a:ext>
            </a:extLst>
          </p:cNvPr>
          <p:cNvPicPr>
            <a:picLocks noChangeAspect="1"/>
          </p:cNvPicPr>
          <p:nvPr/>
        </p:nvPicPr>
        <p:blipFill>
          <a:blip r:embed="rId2"/>
          <a:stretch>
            <a:fillRect/>
          </a:stretch>
        </p:blipFill>
        <p:spPr>
          <a:xfrm>
            <a:off x="5076312" y="2409376"/>
            <a:ext cx="4548080" cy="2798818"/>
          </a:xfrm>
          <a:prstGeom prst="rect">
            <a:avLst/>
          </a:prstGeom>
        </p:spPr>
      </p:pic>
      <p:pic>
        <p:nvPicPr>
          <p:cNvPr id="9" name="Kép 8">
            <a:extLst>
              <a:ext uri="{FF2B5EF4-FFF2-40B4-BE49-F238E27FC236}">
                <a16:creationId xmlns:a16="http://schemas.microsoft.com/office/drawing/2014/main" id="{9D5D1CFB-E1DA-4991-B9AC-B81AB2DCAA9C}"/>
              </a:ext>
            </a:extLst>
          </p:cNvPr>
          <p:cNvPicPr>
            <a:picLocks noChangeAspect="1"/>
          </p:cNvPicPr>
          <p:nvPr/>
        </p:nvPicPr>
        <p:blipFill>
          <a:blip r:embed="rId3"/>
          <a:stretch>
            <a:fillRect/>
          </a:stretch>
        </p:blipFill>
        <p:spPr>
          <a:xfrm>
            <a:off x="1195069" y="2428902"/>
            <a:ext cx="3669606" cy="27486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3873" y="4948415"/>
            <a:ext cx="10515600" cy="1325563"/>
          </a:xfrm>
        </p:spPr>
        <p:txBody>
          <a:bodyPr>
            <a:normAutofit/>
          </a:bodyPr>
          <a:lstStyle/>
          <a:p>
            <a:pPr algn="l"/>
            <a:r>
              <a:rPr lang="en-US" sz="4000" dirty="0"/>
              <a:t>Method and time of legal declarations</a:t>
            </a:r>
            <a:endParaRPr lang="hu-HU" sz="4000" dirty="0"/>
          </a:p>
        </p:txBody>
      </p:sp>
      <p:sp>
        <p:nvSpPr>
          <p:cNvPr id="3" name="Tartalom helye 2"/>
          <p:cNvSpPr>
            <a:spLocks noGrp="1"/>
          </p:cNvSpPr>
          <p:nvPr>
            <p:ph idx="1"/>
          </p:nvPr>
        </p:nvSpPr>
        <p:spPr>
          <a:xfrm>
            <a:off x="832527" y="1461257"/>
            <a:ext cx="5119457" cy="3791983"/>
          </a:xfrm>
        </p:spPr>
        <p:txBody>
          <a:bodyPr>
            <a:normAutofit/>
          </a:bodyPr>
          <a:lstStyle/>
          <a:p>
            <a:pPr lvl="0">
              <a:lnSpc>
                <a:spcPct val="100000"/>
              </a:lnSpc>
            </a:pPr>
            <a:r>
              <a:rPr lang="en-US" sz="2400" b="1" dirty="0"/>
              <a:t>Legal declarations regarding the company may be made in writing. This provision shall apply to the decision of the company and to the communication of legal acts and decisions to the addressee.</a:t>
            </a:r>
          </a:p>
        </p:txBody>
      </p:sp>
      <p:pic>
        <p:nvPicPr>
          <p:cNvPr id="8" name="Kép 7">
            <a:extLst>
              <a:ext uri="{FF2B5EF4-FFF2-40B4-BE49-F238E27FC236}">
                <a16:creationId xmlns:a16="http://schemas.microsoft.com/office/drawing/2014/main" id="{91436507-82A5-4286-AE97-92EF91F6146A}"/>
              </a:ext>
            </a:extLst>
          </p:cNvPr>
          <p:cNvPicPr>
            <a:picLocks noChangeAspect="1"/>
          </p:cNvPicPr>
          <p:nvPr/>
        </p:nvPicPr>
        <p:blipFill>
          <a:blip r:embed="rId2"/>
          <a:stretch>
            <a:fillRect/>
          </a:stretch>
        </p:blipFill>
        <p:spPr>
          <a:xfrm>
            <a:off x="6096000" y="1461257"/>
            <a:ext cx="5424468" cy="34871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83432" y="1607212"/>
            <a:ext cx="4860979" cy="3791983"/>
          </a:xfrm>
        </p:spPr>
        <p:txBody>
          <a:bodyPr>
            <a:normAutofit/>
          </a:bodyPr>
          <a:lstStyle/>
          <a:p>
            <a:pPr>
              <a:lnSpc>
                <a:spcPct val="100000"/>
              </a:lnSpc>
            </a:pPr>
            <a:r>
              <a:rPr lang="en-US" sz="2400" dirty="0"/>
              <a:t>Legal declarations relating to the company may be made or communicated by </a:t>
            </a:r>
            <a:r>
              <a:rPr lang="en-US" sz="2400" b="1" u="sng" dirty="0"/>
              <a:t>electronic means </a:t>
            </a:r>
            <a:r>
              <a:rPr lang="en-US" sz="2400" dirty="0"/>
              <a:t>of communication if the company's articles of association so permit and specify the conditions and means thereof.</a:t>
            </a:r>
          </a:p>
        </p:txBody>
      </p:sp>
      <p:pic>
        <p:nvPicPr>
          <p:cNvPr id="1026" name="Picture 2" descr="Írásbeliség a járványügyi veszélyhelyzet idején | arsboni">
            <a:extLst>
              <a:ext uri="{FF2B5EF4-FFF2-40B4-BE49-F238E27FC236}">
                <a16:creationId xmlns:a16="http://schemas.microsoft.com/office/drawing/2014/main" id="{53BFCA96-4383-4B52-B84A-1C35633FF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8839"/>
            <a:ext cx="6079149" cy="2871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0900" y="5013176"/>
            <a:ext cx="10515600" cy="1325563"/>
          </a:xfrm>
        </p:spPr>
        <p:txBody>
          <a:bodyPr>
            <a:normAutofit/>
          </a:bodyPr>
          <a:lstStyle/>
          <a:p>
            <a:pPr algn="l">
              <a:lnSpc>
                <a:spcPct val="100000"/>
              </a:lnSpc>
            </a:pPr>
            <a:r>
              <a:rPr lang="hu-HU" sz="4000" dirty="0">
                <a:solidFill>
                  <a:srgbClr val="00B0F0"/>
                </a:solidFill>
              </a:rPr>
              <a:t>5. </a:t>
            </a:r>
            <a:r>
              <a:rPr lang="hu-HU" sz="4000" dirty="0" err="1">
                <a:solidFill>
                  <a:srgbClr val="00B0F0"/>
                </a:solidFill>
              </a:rPr>
              <a:t>Working</a:t>
            </a:r>
            <a:r>
              <a:rPr lang="hu-HU" sz="4000" dirty="0">
                <a:solidFill>
                  <a:srgbClr val="00B0F0"/>
                </a:solidFill>
              </a:rPr>
              <a:t> </a:t>
            </a:r>
            <a:r>
              <a:rPr lang="hu-HU" sz="4000" dirty="0" err="1">
                <a:solidFill>
                  <a:srgbClr val="00B0F0"/>
                </a:solidFill>
              </a:rPr>
              <a:t>day</a:t>
            </a:r>
            <a:r>
              <a:rPr lang="hu-HU" sz="4000" dirty="0">
                <a:solidFill>
                  <a:srgbClr val="00B0F0"/>
                </a:solidFill>
              </a:rPr>
              <a:t> - </a:t>
            </a:r>
            <a:r>
              <a:rPr lang="hu-HU" sz="4000" dirty="0" err="1">
                <a:solidFill>
                  <a:srgbClr val="00B0F0"/>
                </a:solidFill>
              </a:rPr>
              <a:t>presumption</a:t>
            </a:r>
            <a:endParaRPr lang="hu-HU" sz="4000" b="1" dirty="0">
              <a:solidFill>
                <a:srgbClr val="00B0F0"/>
              </a:solidFill>
            </a:endParaRPr>
          </a:p>
        </p:txBody>
      </p:sp>
      <p:sp>
        <p:nvSpPr>
          <p:cNvPr id="3" name="Tartalom helye 2"/>
          <p:cNvSpPr>
            <a:spLocks noGrp="1"/>
          </p:cNvSpPr>
          <p:nvPr>
            <p:ph idx="1"/>
          </p:nvPr>
        </p:nvSpPr>
        <p:spPr>
          <a:xfrm>
            <a:off x="1271464" y="1773393"/>
            <a:ext cx="5976664" cy="3791983"/>
          </a:xfrm>
        </p:spPr>
        <p:txBody>
          <a:bodyPr>
            <a:normAutofit/>
          </a:bodyPr>
          <a:lstStyle/>
          <a:p>
            <a:pPr marL="0" indent="0">
              <a:lnSpc>
                <a:spcPct val="100000"/>
              </a:lnSpc>
              <a:buClr>
                <a:srgbClr val="00C6BB"/>
              </a:buClr>
              <a:buSzTx/>
              <a:buNone/>
            </a:pPr>
            <a:r>
              <a:rPr lang="en-US" sz="2400" dirty="0"/>
              <a:t>If the written legal declaration is sent by post, it shall be deemed to have reached the national addressee at the time of receipt indicated on the acknowledgement of receipt or, </a:t>
            </a:r>
            <a:r>
              <a:rPr lang="en-US" sz="2400" b="1" u="sng" dirty="0"/>
              <a:t>in the case of registered post, on the fifth working day following dispatch, unless proven otherwise.</a:t>
            </a:r>
            <a:endParaRPr lang="hu-HU" sz="2400" b="1" u="sng" dirty="0"/>
          </a:p>
        </p:txBody>
      </p:sp>
      <p:pic>
        <p:nvPicPr>
          <p:cNvPr id="8" name="Kép 7">
            <a:extLst>
              <a:ext uri="{FF2B5EF4-FFF2-40B4-BE49-F238E27FC236}">
                <a16:creationId xmlns:a16="http://schemas.microsoft.com/office/drawing/2014/main" id="{D6F37F68-E224-4BF6-A03D-3240F9CE630B}"/>
              </a:ext>
            </a:extLst>
          </p:cNvPr>
          <p:cNvPicPr>
            <a:picLocks noChangeAspect="1"/>
          </p:cNvPicPr>
          <p:nvPr/>
        </p:nvPicPr>
        <p:blipFill>
          <a:blip r:embed="rId2"/>
          <a:stretch>
            <a:fillRect/>
          </a:stretch>
        </p:blipFill>
        <p:spPr>
          <a:xfrm>
            <a:off x="7824192" y="988790"/>
            <a:ext cx="3672408" cy="40243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37866" y="5229200"/>
            <a:ext cx="10515600" cy="1325563"/>
          </a:xfrm>
        </p:spPr>
        <p:txBody>
          <a:bodyPr>
            <a:normAutofit/>
          </a:bodyPr>
          <a:lstStyle/>
          <a:p>
            <a:pPr algn="l"/>
            <a:r>
              <a:rPr lang="hu-HU" sz="4000" dirty="0" err="1">
                <a:solidFill>
                  <a:srgbClr val="00B0F0"/>
                </a:solidFill>
              </a:rPr>
              <a:t>Concept</a:t>
            </a:r>
            <a:r>
              <a:rPr lang="hu-HU" sz="4000" dirty="0">
                <a:solidFill>
                  <a:srgbClr val="00B0F0"/>
                </a:solidFill>
              </a:rPr>
              <a:t> of </a:t>
            </a:r>
            <a:r>
              <a:rPr lang="hu-HU" sz="4000" dirty="0" err="1">
                <a:solidFill>
                  <a:srgbClr val="00B0F0"/>
                </a:solidFill>
              </a:rPr>
              <a:t>presumption</a:t>
            </a:r>
            <a:endParaRPr lang="hu-HU" sz="4000" b="1" dirty="0">
              <a:solidFill>
                <a:srgbClr val="00B0F0"/>
              </a:solidFill>
            </a:endParaRPr>
          </a:p>
        </p:txBody>
      </p:sp>
      <p:sp>
        <p:nvSpPr>
          <p:cNvPr id="3" name="Tartalom helye 2"/>
          <p:cNvSpPr>
            <a:spLocks noGrp="1"/>
          </p:cNvSpPr>
          <p:nvPr>
            <p:ph idx="1"/>
          </p:nvPr>
        </p:nvSpPr>
        <p:spPr>
          <a:xfrm>
            <a:off x="1199456" y="1124744"/>
            <a:ext cx="6192688" cy="5064344"/>
          </a:xfrm>
        </p:spPr>
        <p:txBody>
          <a:bodyPr>
            <a:normAutofit/>
          </a:bodyPr>
          <a:lstStyle/>
          <a:p>
            <a:pPr>
              <a:lnSpc>
                <a:spcPct val="120000"/>
              </a:lnSpc>
            </a:pPr>
            <a:r>
              <a:rPr lang="en-US" sz="2200" dirty="0"/>
              <a:t>PRESUMPTION=Probability. The law accepts a probable, but not certain, fact as true and attaches legal effect to it</a:t>
            </a:r>
            <a:r>
              <a:rPr lang="en-US" sz="2200" u="sng" dirty="0"/>
              <a:t>. In the case of a simple, rebuttable presumption, </a:t>
            </a:r>
            <a:r>
              <a:rPr lang="en-US" sz="2200" dirty="0"/>
              <a:t>the law allows counter-proof (e.g. presumption of service, presumption of innocence), while in the case of an </a:t>
            </a:r>
            <a:r>
              <a:rPr lang="en-US" sz="2200" u="sng" dirty="0" err="1"/>
              <a:t>irre</a:t>
            </a:r>
            <a:r>
              <a:rPr lang="hu-HU" sz="2200" u="sng" dirty="0" err="1"/>
              <a:t>fu</a:t>
            </a:r>
            <a:r>
              <a:rPr lang="en-US" sz="2200" u="sng" dirty="0"/>
              <a:t>table presumption,</a:t>
            </a:r>
            <a:r>
              <a:rPr lang="en-US" sz="2200" dirty="0"/>
              <a:t> even though the reality of something is not a fact, counterproof is not possible (e.g. all persons under the age of 14 are incapacitated).</a:t>
            </a:r>
            <a:endParaRPr lang="hu-HU" sz="2200" dirty="0"/>
          </a:p>
        </p:txBody>
      </p:sp>
      <p:pic>
        <p:nvPicPr>
          <p:cNvPr id="8" name="Kép 7">
            <a:extLst>
              <a:ext uri="{FF2B5EF4-FFF2-40B4-BE49-F238E27FC236}">
                <a16:creationId xmlns:a16="http://schemas.microsoft.com/office/drawing/2014/main" id="{17A840B9-597F-439C-B3CE-23FC34B59D3D}"/>
              </a:ext>
            </a:extLst>
          </p:cNvPr>
          <p:cNvPicPr>
            <a:picLocks noChangeAspect="1"/>
          </p:cNvPicPr>
          <p:nvPr/>
        </p:nvPicPr>
        <p:blipFill>
          <a:blip r:embed="rId2"/>
          <a:stretch>
            <a:fillRect/>
          </a:stretch>
        </p:blipFill>
        <p:spPr>
          <a:xfrm>
            <a:off x="7689603" y="1340778"/>
            <a:ext cx="4095439" cy="25202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9382" y="5046033"/>
            <a:ext cx="2664296" cy="1325563"/>
          </a:xfrm>
        </p:spPr>
        <p:txBody>
          <a:bodyPr>
            <a:normAutofit/>
          </a:bodyPr>
          <a:lstStyle/>
          <a:p>
            <a:pPr algn="l"/>
            <a:r>
              <a:rPr lang="hu-HU" sz="4000" dirty="0"/>
              <a:t>DISPUTE</a:t>
            </a:r>
          </a:p>
        </p:txBody>
      </p:sp>
      <p:sp>
        <p:nvSpPr>
          <p:cNvPr id="3" name="Tartalom helye 2"/>
          <p:cNvSpPr>
            <a:spLocks noGrp="1"/>
          </p:cNvSpPr>
          <p:nvPr>
            <p:ph idx="1"/>
          </p:nvPr>
        </p:nvSpPr>
        <p:spPr>
          <a:xfrm>
            <a:off x="1775520" y="1916832"/>
            <a:ext cx="5328592" cy="3791983"/>
          </a:xfrm>
        </p:spPr>
        <p:txBody>
          <a:bodyPr>
            <a:normAutofit/>
          </a:bodyPr>
          <a:lstStyle/>
          <a:p>
            <a:r>
              <a:rPr lang="en-US" sz="2400" dirty="0"/>
              <a:t>An arbitration procedure may be stipulated in a company law dispute in the articles of association or in an agreement between the persons involved in the dispute.</a:t>
            </a:r>
            <a:endParaRPr lang="hu-HU" sz="2400" dirty="0"/>
          </a:p>
        </p:txBody>
      </p:sp>
      <p:pic>
        <p:nvPicPr>
          <p:cNvPr id="8" name="Kép 7">
            <a:extLst>
              <a:ext uri="{FF2B5EF4-FFF2-40B4-BE49-F238E27FC236}">
                <a16:creationId xmlns:a16="http://schemas.microsoft.com/office/drawing/2014/main" id="{EFD72065-1876-4803-8607-0634820185B0}"/>
              </a:ext>
            </a:extLst>
          </p:cNvPr>
          <p:cNvPicPr>
            <a:picLocks noChangeAspect="1"/>
          </p:cNvPicPr>
          <p:nvPr/>
        </p:nvPicPr>
        <p:blipFill>
          <a:blip r:embed="rId2"/>
          <a:stretch>
            <a:fillRect/>
          </a:stretch>
        </p:blipFill>
        <p:spPr>
          <a:xfrm>
            <a:off x="8040216" y="1738817"/>
            <a:ext cx="3233393" cy="33803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43472" y="4869160"/>
            <a:ext cx="10515600" cy="1325563"/>
          </a:xfrm>
        </p:spPr>
        <p:txBody>
          <a:bodyPr>
            <a:normAutofit/>
          </a:bodyPr>
          <a:lstStyle/>
          <a:p>
            <a:pPr algn="l"/>
            <a:r>
              <a:rPr lang="hu-HU" sz="4000" dirty="0">
                <a:solidFill>
                  <a:srgbClr val="00B0F0"/>
                </a:solidFill>
              </a:rPr>
              <a:t>COMPANY LAW DISPUTES</a:t>
            </a:r>
          </a:p>
        </p:txBody>
      </p:sp>
      <p:sp>
        <p:nvSpPr>
          <p:cNvPr id="3" name="Tartalom helye 2"/>
          <p:cNvSpPr>
            <a:spLocks noGrp="1"/>
          </p:cNvSpPr>
          <p:nvPr>
            <p:ph idx="1"/>
          </p:nvPr>
        </p:nvSpPr>
        <p:spPr>
          <a:xfrm>
            <a:off x="1199456" y="1905397"/>
            <a:ext cx="5401816" cy="3791983"/>
          </a:xfrm>
        </p:spPr>
        <p:txBody>
          <a:bodyPr>
            <a:normAutofit/>
          </a:bodyPr>
          <a:lstStyle/>
          <a:p>
            <a:pPr marL="457200" indent="-457200">
              <a:lnSpc>
                <a:spcPct val="100000"/>
              </a:lnSpc>
              <a:buFont typeface="+mj-lt"/>
              <a:buAutoNum type="arabicPeriod"/>
            </a:pPr>
            <a:r>
              <a:rPr lang="en-US" sz="2400" dirty="0"/>
              <a:t>disputes between a company and its member or former member arising out of the corporate relationship, including the initiation of judicial review of decisions taken by company organs;</a:t>
            </a:r>
            <a:endParaRPr lang="hu-HU" sz="2400" dirty="0"/>
          </a:p>
        </p:txBody>
      </p:sp>
      <p:pic>
        <p:nvPicPr>
          <p:cNvPr id="8" name="Kép 7">
            <a:extLst>
              <a:ext uri="{FF2B5EF4-FFF2-40B4-BE49-F238E27FC236}">
                <a16:creationId xmlns:a16="http://schemas.microsoft.com/office/drawing/2014/main" id="{5F35657A-2CEC-4B73-9D6A-97995C5091B5}"/>
              </a:ext>
            </a:extLst>
          </p:cNvPr>
          <p:cNvPicPr>
            <a:picLocks noChangeAspect="1"/>
          </p:cNvPicPr>
          <p:nvPr/>
        </p:nvPicPr>
        <p:blipFill>
          <a:blip r:embed="rId2"/>
          <a:stretch>
            <a:fillRect/>
          </a:stretch>
        </p:blipFill>
        <p:spPr>
          <a:xfrm>
            <a:off x="7032104" y="1905397"/>
            <a:ext cx="4226260" cy="20286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5440" y="4797152"/>
            <a:ext cx="10515600" cy="1325563"/>
          </a:xfrm>
        </p:spPr>
        <p:txBody>
          <a:bodyPr>
            <a:normAutofit/>
          </a:bodyPr>
          <a:lstStyle/>
          <a:p>
            <a:pPr algn="l">
              <a:defRPr/>
            </a:pPr>
            <a:r>
              <a:rPr lang="hu-HU" sz="4000" dirty="0"/>
              <a:t>COMPANY LAW DISPUTES</a:t>
            </a:r>
          </a:p>
        </p:txBody>
      </p:sp>
      <p:sp>
        <p:nvSpPr>
          <p:cNvPr id="3" name="Tartalom helye 2"/>
          <p:cNvSpPr>
            <a:spLocks noGrp="1"/>
          </p:cNvSpPr>
          <p:nvPr>
            <p:ph idx="1"/>
          </p:nvPr>
        </p:nvSpPr>
        <p:spPr>
          <a:xfrm>
            <a:off x="1055440" y="1570341"/>
            <a:ext cx="6337920" cy="3791983"/>
          </a:xfrm>
        </p:spPr>
        <p:txBody>
          <a:bodyPr>
            <a:normAutofit/>
          </a:bodyPr>
          <a:lstStyle/>
          <a:p>
            <a:pPr marL="457200" indent="-457200">
              <a:buFont typeface="+mj-lt"/>
              <a:buAutoNum type="arabicPeriod" startAt="2"/>
              <a:defRPr/>
            </a:pPr>
            <a:r>
              <a:rPr lang="en-US" sz="2400" dirty="0"/>
              <a:t>disputes between members relating to their corporate relations; and</a:t>
            </a:r>
          </a:p>
          <a:p>
            <a:pPr marL="457200" indent="-457200">
              <a:buFont typeface="+mj-lt"/>
              <a:buAutoNum type="arabicPeriod" startAt="2"/>
              <a:defRPr/>
            </a:pPr>
            <a:r>
              <a:rPr lang="en-US" sz="2400" dirty="0"/>
              <a:t>a dispute between a company and a manager or member of the supervisory board arising from the relationship of directors or members of supervisory boards.</a:t>
            </a:r>
          </a:p>
        </p:txBody>
      </p:sp>
      <p:pic>
        <p:nvPicPr>
          <p:cNvPr id="8" name="Kép 7">
            <a:extLst>
              <a:ext uri="{FF2B5EF4-FFF2-40B4-BE49-F238E27FC236}">
                <a16:creationId xmlns:a16="http://schemas.microsoft.com/office/drawing/2014/main" id="{764B55DA-7FE6-42A8-9B4B-EDA9234D1EFB}"/>
              </a:ext>
            </a:extLst>
          </p:cNvPr>
          <p:cNvPicPr>
            <a:picLocks noChangeAspect="1"/>
          </p:cNvPicPr>
          <p:nvPr/>
        </p:nvPicPr>
        <p:blipFill>
          <a:blip r:embed="rId2"/>
          <a:stretch>
            <a:fillRect/>
          </a:stretch>
        </p:blipFill>
        <p:spPr>
          <a:xfrm>
            <a:off x="7752184" y="1570341"/>
            <a:ext cx="3658635" cy="2160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116632"/>
            <a:ext cx="8229600" cy="1301006"/>
          </a:xfrm>
        </p:spPr>
        <p:txBody>
          <a:bodyPr>
            <a:normAutofit/>
          </a:bodyPr>
          <a:lstStyle/>
          <a:p>
            <a:r>
              <a:rPr lang="hu-HU" sz="3600" dirty="0">
                <a:latin typeface="Times New Roman" panose="02020603050405020304" pitchFamily="18" charset="0"/>
                <a:cs typeface="Times New Roman" panose="02020603050405020304" pitchFamily="18" charset="0"/>
              </a:rPr>
              <a:t/>
            </a:r>
            <a:br>
              <a:rPr lang="hu-HU" sz="3600" dirty="0">
                <a:latin typeface="Times New Roman" panose="02020603050405020304" pitchFamily="18" charset="0"/>
                <a:cs typeface="Times New Roman" panose="02020603050405020304" pitchFamily="18" charset="0"/>
              </a:rPr>
            </a:br>
            <a:endParaRPr lang="hu-HU" dirty="0"/>
          </a:p>
        </p:txBody>
      </p:sp>
      <p:sp>
        <p:nvSpPr>
          <p:cNvPr id="3" name="Tartalom helye 2"/>
          <p:cNvSpPr>
            <a:spLocks noGrp="1"/>
          </p:cNvSpPr>
          <p:nvPr>
            <p:ph idx="1"/>
          </p:nvPr>
        </p:nvSpPr>
        <p:spPr>
          <a:xfrm>
            <a:off x="1487488" y="3765095"/>
            <a:ext cx="8723312" cy="5832648"/>
          </a:xfrm>
        </p:spPr>
        <p:txBody>
          <a:bodyPr>
            <a:normAutofit/>
          </a:bodyPr>
          <a:lstStyle/>
          <a:p>
            <a:pPr marL="0" indent="0" algn="ctr">
              <a:lnSpc>
                <a:spcPct val="100000"/>
              </a:lnSpc>
              <a:buNone/>
            </a:pPr>
            <a:r>
              <a:rPr lang="en-US" sz="2400" b="1" dirty="0"/>
              <a:t>Application of common rules for companies</a:t>
            </a:r>
          </a:p>
          <a:p>
            <a:pPr>
              <a:lnSpc>
                <a:spcPct val="100000"/>
              </a:lnSpc>
            </a:pPr>
            <a:r>
              <a:rPr lang="en-US" sz="2400" dirty="0"/>
              <a:t>The common rules of business associations shall apply, unless this Act (Act V of 2013 on the Civil Code, Civil Code) provides otherwise in relation to certain types of business associations.</a:t>
            </a:r>
          </a:p>
        </p:txBody>
      </p:sp>
      <p:pic>
        <p:nvPicPr>
          <p:cNvPr id="8" name="Kép 7">
            <a:extLst>
              <a:ext uri="{FF2B5EF4-FFF2-40B4-BE49-F238E27FC236}">
                <a16:creationId xmlns:a16="http://schemas.microsoft.com/office/drawing/2014/main" id="{F8450F2D-407E-4F15-A678-9DD7DE30077F}"/>
              </a:ext>
            </a:extLst>
          </p:cNvPr>
          <p:cNvPicPr>
            <a:picLocks noChangeAspect="1"/>
          </p:cNvPicPr>
          <p:nvPr/>
        </p:nvPicPr>
        <p:blipFill>
          <a:blip r:embed="rId2"/>
          <a:stretch>
            <a:fillRect/>
          </a:stretch>
        </p:blipFill>
        <p:spPr>
          <a:xfrm>
            <a:off x="2783632" y="332656"/>
            <a:ext cx="6408712" cy="3216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71464" y="980728"/>
            <a:ext cx="9865096" cy="2329932"/>
          </a:xfrm>
        </p:spPr>
        <p:txBody>
          <a:bodyPr>
            <a:noAutofit/>
          </a:bodyPr>
          <a:lstStyle/>
          <a:p>
            <a:pPr marL="0" indent="0">
              <a:buNone/>
            </a:pPr>
            <a:r>
              <a:rPr lang="hu-HU" sz="2400" b="1" dirty="0" smtClean="0"/>
              <a:t>Practical TASK</a:t>
            </a:r>
          </a:p>
          <a:p>
            <a:pPr marL="0" indent="0">
              <a:buNone/>
            </a:pPr>
            <a:r>
              <a:rPr lang="hu-HU" sz="2400" dirty="0" smtClean="0"/>
              <a:t>Try to define your own business – make and show your basic steps, that you have to do.</a:t>
            </a:r>
          </a:p>
          <a:p>
            <a:pPr marL="0" indent="0">
              <a:buNone/>
            </a:pPr>
            <a:endParaRPr lang="hu-HU" sz="2400" dirty="0" smtClean="0"/>
          </a:p>
          <a:p>
            <a:pPr marL="0" indent="0">
              <a:buNone/>
            </a:pPr>
            <a:endParaRPr lang="hu-HU" sz="2400" dirty="0"/>
          </a:p>
          <a:p>
            <a:pPr marL="0" indent="0">
              <a:buNone/>
            </a:pPr>
            <a:endParaRPr lang="hu-HU" sz="2400" dirty="0" smtClean="0"/>
          </a:p>
          <a:p>
            <a:pPr marL="0" indent="0">
              <a:buNone/>
            </a:pPr>
            <a:r>
              <a:rPr lang="hu-HU" sz="2400" dirty="0" smtClean="0"/>
              <a:t>You can use the manual.</a:t>
            </a:r>
            <a:endParaRPr lang="hu-HU" sz="2400" dirty="0"/>
          </a:p>
          <a:p>
            <a:pPr marL="0" indent="0">
              <a:buNone/>
            </a:pPr>
            <a:r>
              <a:rPr lang="hu-HU" sz="2200" dirty="0" smtClean="0">
                <a:hlinkClick r:id="rId2"/>
              </a:rPr>
              <a:t>https</a:t>
            </a:r>
            <a:r>
              <a:rPr lang="hu-HU" sz="2200" dirty="0">
                <a:hlinkClick r:id="rId2"/>
              </a:rPr>
              <a:t>://quickbooks.intuit.com/r/starting-a-business/how-to-start-a-business/</a:t>
            </a:r>
            <a:endParaRPr lang="hu-HU" sz="2200" dirty="0"/>
          </a:p>
          <a:p>
            <a:pPr marL="0" indent="0">
              <a:buNone/>
            </a:pPr>
            <a:r>
              <a:rPr lang="en-US" sz="2400" dirty="0"/>
              <a:t>17 steps to starting a successful small business</a:t>
            </a:r>
            <a:endParaRPr lang="hu-HU" sz="2400" dirty="0"/>
          </a:p>
          <a:p>
            <a:endParaRPr lang="en-US" sz="2400" dirty="0"/>
          </a:p>
          <a:p>
            <a:pPr marL="0" indent="0">
              <a:buNone/>
            </a:pPr>
            <a:endParaRPr lang="hu-HU" sz="2400" dirty="0"/>
          </a:p>
        </p:txBody>
      </p:sp>
    </p:spTree>
    <p:extLst>
      <p:ext uri="{BB962C8B-B14F-4D97-AF65-F5344CB8AC3E}">
        <p14:creationId xmlns:p14="http://schemas.microsoft.com/office/powerpoint/2010/main" val="326176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27448" y="4677441"/>
            <a:ext cx="10515600" cy="1325563"/>
          </a:xfrm>
        </p:spPr>
        <p:txBody>
          <a:bodyPr>
            <a:normAutofit/>
          </a:bodyPr>
          <a:lstStyle/>
          <a:p>
            <a:pPr algn="l"/>
            <a:r>
              <a:rPr lang="hu-HU" sz="2400" dirty="0">
                <a:solidFill>
                  <a:schemeClr val="tx1"/>
                </a:solidFill>
              </a:rPr>
              <a:t>3:88.§ </a:t>
            </a:r>
            <a:r>
              <a:rPr lang="en-US" sz="2400" dirty="0">
                <a:solidFill>
                  <a:schemeClr val="tx1"/>
                </a:solidFill>
              </a:rPr>
              <a:t>What does the Civil Code say?</a:t>
            </a:r>
            <a:endParaRPr lang="hu-HU" sz="2400" dirty="0">
              <a:solidFill>
                <a:schemeClr val="tx1"/>
              </a:solidFill>
            </a:endParaRPr>
          </a:p>
        </p:txBody>
      </p:sp>
      <p:sp>
        <p:nvSpPr>
          <p:cNvPr id="3" name="Tartalom helye 2"/>
          <p:cNvSpPr>
            <a:spLocks noGrp="1"/>
          </p:cNvSpPr>
          <p:nvPr>
            <p:ph idx="1"/>
          </p:nvPr>
        </p:nvSpPr>
        <p:spPr>
          <a:xfrm>
            <a:off x="1127448" y="1770060"/>
            <a:ext cx="6563169" cy="3791983"/>
          </a:xfrm>
        </p:spPr>
        <p:txBody>
          <a:bodyPr>
            <a:normAutofit/>
          </a:bodyPr>
          <a:lstStyle/>
          <a:p>
            <a:pPr>
              <a:lnSpc>
                <a:spcPct val="100000"/>
              </a:lnSpc>
            </a:pPr>
            <a:r>
              <a:rPr lang="en-US" sz="2400" dirty="0"/>
              <a:t>Business associations </a:t>
            </a:r>
            <a:r>
              <a:rPr lang="en-US" sz="2400" b="1" u="sng" dirty="0"/>
              <a:t>for the conduct of joint economic activities on a commercial basis, </a:t>
            </a:r>
            <a:r>
              <a:rPr lang="en-US" sz="2400" dirty="0"/>
              <a:t>enterprises with legal personality established with the financial contribution of the members, in which the members share jointly in the profits and bear the losses jointly.</a:t>
            </a:r>
            <a:endParaRPr lang="hu-HU" sz="2400" dirty="0"/>
          </a:p>
        </p:txBody>
      </p:sp>
      <p:pic>
        <p:nvPicPr>
          <p:cNvPr id="8" name="Kép 7">
            <a:extLst>
              <a:ext uri="{FF2B5EF4-FFF2-40B4-BE49-F238E27FC236}">
                <a16:creationId xmlns:a16="http://schemas.microsoft.com/office/drawing/2014/main" id="{362DBE6A-99F9-443C-9244-BFB514C0CEAA}"/>
              </a:ext>
            </a:extLst>
          </p:cNvPr>
          <p:cNvPicPr>
            <a:picLocks noChangeAspect="1"/>
          </p:cNvPicPr>
          <p:nvPr/>
        </p:nvPicPr>
        <p:blipFill>
          <a:blip r:embed="rId2"/>
          <a:stretch>
            <a:fillRect/>
          </a:stretch>
        </p:blipFill>
        <p:spPr>
          <a:xfrm>
            <a:off x="9966598" y="1749837"/>
            <a:ext cx="1790700" cy="2552700"/>
          </a:xfrm>
          <a:prstGeom prst="rect">
            <a:avLst/>
          </a:prstGeom>
        </p:spPr>
      </p:pic>
      <p:pic>
        <p:nvPicPr>
          <p:cNvPr id="10" name="Kép 9">
            <a:extLst>
              <a:ext uri="{FF2B5EF4-FFF2-40B4-BE49-F238E27FC236}">
                <a16:creationId xmlns:a16="http://schemas.microsoft.com/office/drawing/2014/main" id="{682A5C20-3544-4B8B-B525-45DA980D2512}"/>
              </a:ext>
            </a:extLst>
          </p:cNvPr>
          <p:cNvPicPr>
            <a:picLocks noChangeAspect="1"/>
          </p:cNvPicPr>
          <p:nvPr/>
        </p:nvPicPr>
        <p:blipFill>
          <a:blip r:embed="rId3"/>
          <a:stretch>
            <a:fillRect/>
          </a:stretch>
        </p:blipFill>
        <p:spPr>
          <a:xfrm>
            <a:off x="7888808" y="1750314"/>
            <a:ext cx="1879599" cy="2509362"/>
          </a:xfrm>
          <a:prstGeom prst="rect">
            <a:avLst/>
          </a:prstGeom>
        </p:spPr>
      </p:pic>
    </p:spTree>
    <p:extLst>
      <p:ext uri="{BB962C8B-B14F-4D97-AF65-F5344CB8AC3E}">
        <p14:creationId xmlns:p14="http://schemas.microsoft.com/office/powerpoint/2010/main" val="211081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2384980"/>
            <a:ext cx="12192000" cy="3791983"/>
          </a:xfrm>
        </p:spPr>
        <p:txBody>
          <a:bodyPr>
            <a:normAutofit/>
          </a:bodyPr>
          <a:lstStyle/>
          <a:p>
            <a:pPr marL="0" indent="0" algn="ctr">
              <a:buNone/>
            </a:pPr>
            <a:r>
              <a:rPr lang="hu-HU" sz="3600" b="1" dirty="0">
                <a:solidFill>
                  <a:srgbClr val="00B0F0"/>
                </a:solidFill>
              </a:rPr>
              <a:t>End </a:t>
            </a:r>
            <a:r>
              <a:rPr lang="hu-HU" sz="3600" b="1">
                <a:solidFill>
                  <a:srgbClr val="00B0F0"/>
                </a:solidFill>
              </a:rPr>
              <a:t>of </a:t>
            </a:r>
            <a:r>
              <a:rPr lang="hu-HU" sz="3600" b="1" smtClean="0">
                <a:solidFill>
                  <a:srgbClr val="00B0F0"/>
                </a:solidFill>
              </a:rPr>
              <a:t>the</a:t>
            </a:r>
            <a:r>
              <a:rPr lang="en-US" sz="3600" b="1" smtClean="0">
                <a:solidFill>
                  <a:srgbClr val="00B0F0"/>
                </a:solidFill>
              </a:rPr>
              <a:t> </a:t>
            </a:r>
            <a:r>
              <a:rPr lang="en-US" sz="3600" b="1" dirty="0">
                <a:solidFill>
                  <a:srgbClr val="00B0F0"/>
                </a:solidFill>
              </a:rPr>
              <a:t>law </a:t>
            </a:r>
            <a:r>
              <a:rPr lang="hu-HU" sz="3600" b="1" dirty="0" err="1">
                <a:solidFill>
                  <a:srgbClr val="00B0F0"/>
                </a:solidFill>
              </a:rPr>
              <a:t>presentation</a:t>
            </a:r>
            <a:r>
              <a:rPr lang="en-US" sz="3600" b="1" dirty="0">
                <a:solidFill>
                  <a:srgbClr val="00B0F0"/>
                </a:solidFill>
              </a:rPr>
              <a:t>.</a:t>
            </a:r>
          </a:p>
          <a:p>
            <a:pPr marL="0" indent="0" algn="ctr">
              <a:buNone/>
            </a:pPr>
            <a:r>
              <a:rPr lang="en-US" sz="3600" b="1" dirty="0">
                <a:solidFill>
                  <a:srgbClr val="00B0F0"/>
                </a:solidFill>
              </a:rPr>
              <a:t>Thank you for your attention!</a:t>
            </a:r>
          </a:p>
        </p:txBody>
      </p:sp>
    </p:spTree>
    <p:extLst>
      <p:ext uri="{BB962C8B-B14F-4D97-AF65-F5344CB8AC3E}">
        <p14:creationId xmlns:p14="http://schemas.microsoft.com/office/powerpoint/2010/main" val="178042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43472" y="1340768"/>
            <a:ext cx="10515600" cy="1325563"/>
          </a:xfrm>
        </p:spPr>
        <p:txBody>
          <a:bodyPr>
            <a:normAutofit/>
          </a:bodyPr>
          <a:lstStyle/>
          <a:p>
            <a:pPr algn="l">
              <a:defRPr/>
            </a:pPr>
            <a:r>
              <a:rPr lang="hu-HU" sz="4000" dirty="0"/>
              <a:t>PROFIT/LOSS</a:t>
            </a:r>
          </a:p>
        </p:txBody>
      </p:sp>
      <p:sp>
        <p:nvSpPr>
          <p:cNvPr id="3" name="Tartalom helye 2"/>
          <p:cNvSpPr>
            <a:spLocks noGrp="1"/>
          </p:cNvSpPr>
          <p:nvPr>
            <p:ph idx="1"/>
          </p:nvPr>
        </p:nvSpPr>
        <p:spPr>
          <a:xfrm>
            <a:off x="1343472" y="2492896"/>
            <a:ext cx="6624736" cy="3791983"/>
          </a:xfrm>
        </p:spPr>
        <p:txBody>
          <a:bodyPr>
            <a:normAutofit fontScale="55000" lnSpcReduction="20000"/>
          </a:bodyPr>
          <a:lstStyle/>
          <a:p>
            <a:pPr>
              <a:lnSpc>
                <a:spcPct val="120000"/>
              </a:lnSpc>
              <a:defRPr/>
            </a:pPr>
            <a:r>
              <a:rPr lang="en-US" sz="4000" dirty="0"/>
              <a:t>The profits of the company shall accrue to the members </a:t>
            </a:r>
            <a:r>
              <a:rPr lang="en-US" sz="4000" b="1" u="sng" dirty="0"/>
              <a:t>in proportion to their financial contributions and losses shall be borne in proportion to their financial contributions. </a:t>
            </a:r>
            <a:r>
              <a:rPr lang="en-US" sz="4000" dirty="0"/>
              <a:t>The company may make payments or other financial services to the member from its profit after tax or free retained earnings for the current year. Any provision in the articles of association which completely excludes a member from profit or loss shall be null and void.</a:t>
            </a:r>
          </a:p>
        </p:txBody>
      </p:sp>
      <p:pic>
        <p:nvPicPr>
          <p:cNvPr id="6" name="Kép 5">
            <a:extLst>
              <a:ext uri="{FF2B5EF4-FFF2-40B4-BE49-F238E27FC236}">
                <a16:creationId xmlns:a16="http://schemas.microsoft.com/office/drawing/2014/main" id="{7AF748F5-AF85-4146-A6AB-D1CF555B4E70}"/>
              </a:ext>
            </a:extLst>
          </p:cNvPr>
          <p:cNvPicPr>
            <a:picLocks noChangeAspect="1"/>
          </p:cNvPicPr>
          <p:nvPr/>
        </p:nvPicPr>
        <p:blipFill>
          <a:blip r:embed="rId2"/>
          <a:stretch>
            <a:fillRect/>
          </a:stretch>
        </p:blipFill>
        <p:spPr>
          <a:xfrm>
            <a:off x="9056149" y="2115028"/>
            <a:ext cx="1792379" cy="25483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991544" y="1196752"/>
            <a:ext cx="7920880" cy="1325563"/>
          </a:xfrm>
        </p:spPr>
        <p:txBody>
          <a:bodyPr>
            <a:normAutofit/>
          </a:bodyPr>
          <a:lstStyle/>
          <a:p>
            <a:pPr algn="l">
              <a:defRPr/>
            </a:pPr>
            <a:r>
              <a:rPr lang="hu-HU" altLang="hu-HU" sz="4000" dirty="0">
                <a:solidFill>
                  <a:srgbClr val="00B0F0"/>
                </a:solidFill>
              </a:rPr>
              <a:t>OBLIGATION TO COOPERATE</a:t>
            </a:r>
            <a:endParaRPr lang="hu-HU" altLang="hu-HU" sz="4000" b="1" dirty="0">
              <a:solidFill>
                <a:srgbClr val="00B0F0"/>
              </a:solidFill>
            </a:endParaRPr>
          </a:p>
        </p:txBody>
      </p:sp>
      <p:pic>
        <p:nvPicPr>
          <p:cNvPr id="4" name="Kép 3">
            <a:extLst>
              <a:ext uri="{FF2B5EF4-FFF2-40B4-BE49-F238E27FC236}">
                <a16:creationId xmlns:a16="http://schemas.microsoft.com/office/drawing/2014/main" id="{6539DDA5-B95B-4B62-AC20-682A9DEC7821}"/>
              </a:ext>
            </a:extLst>
          </p:cNvPr>
          <p:cNvPicPr>
            <a:picLocks noChangeAspect="1"/>
          </p:cNvPicPr>
          <p:nvPr/>
        </p:nvPicPr>
        <p:blipFill>
          <a:blip r:embed="rId2"/>
          <a:stretch>
            <a:fillRect/>
          </a:stretch>
        </p:blipFill>
        <p:spPr>
          <a:xfrm>
            <a:off x="2063552" y="2708920"/>
            <a:ext cx="5539782" cy="28509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671239F-C75C-4255-A2B9-ABA0B590A1DA}"/>
              </a:ext>
            </a:extLst>
          </p:cNvPr>
          <p:cNvSpPr>
            <a:spLocks noGrp="1"/>
          </p:cNvSpPr>
          <p:nvPr>
            <p:ph idx="1"/>
          </p:nvPr>
        </p:nvSpPr>
        <p:spPr>
          <a:xfrm>
            <a:off x="1775520" y="2132856"/>
            <a:ext cx="8208912" cy="3791983"/>
          </a:xfrm>
        </p:spPr>
        <p:txBody>
          <a:bodyPr>
            <a:normAutofit/>
          </a:bodyPr>
          <a:lstStyle/>
          <a:p>
            <a:pPr marL="0" indent="0">
              <a:lnSpc>
                <a:spcPct val="100000"/>
              </a:lnSpc>
              <a:buNone/>
            </a:pPr>
            <a:r>
              <a:rPr lang="en-US" sz="2400" dirty="0"/>
              <a:t>The member is obliged to cooperate with the other members and the </a:t>
            </a:r>
            <a:r>
              <a:rPr lang="en-US" sz="2400" b="1" u="sng" dirty="0"/>
              <a:t>organs of the company</a:t>
            </a:r>
            <a:r>
              <a:rPr lang="en-US" sz="2400" dirty="0"/>
              <a:t>, and may not engage in any activity</a:t>
            </a:r>
            <a:r>
              <a:rPr lang="hu-HU" sz="2400" dirty="0"/>
              <a:t>,</a:t>
            </a:r>
            <a:r>
              <a:rPr lang="en-US" sz="2400" dirty="0"/>
              <a:t> </a:t>
            </a:r>
            <a:r>
              <a:rPr lang="en-US" sz="2400" b="1" u="sng" dirty="0"/>
              <a:t>that jeopardizes the achievement of the objectives of the company.</a:t>
            </a:r>
            <a:endParaRPr lang="hu-HU" sz="2400" b="1" u="sng" dirty="0"/>
          </a:p>
        </p:txBody>
      </p:sp>
    </p:spTree>
    <p:extLst>
      <p:ext uri="{BB962C8B-B14F-4D97-AF65-F5344CB8AC3E}">
        <p14:creationId xmlns:p14="http://schemas.microsoft.com/office/powerpoint/2010/main" val="111416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847528" y="1179419"/>
            <a:ext cx="8229600" cy="1143000"/>
          </a:xfrm>
        </p:spPr>
        <p:txBody>
          <a:bodyPr>
            <a:normAutofit/>
          </a:bodyPr>
          <a:lstStyle/>
          <a:p>
            <a:pPr algn="l">
              <a:defRPr/>
            </a:pPr>
            <a:r>
              <a:rPr lang="hu-HU" altLang="hu-HU" sz="4000" dirty="0"/>
              <a:t>FORM CONSTRAINT</a:t>
            </a:r>
          </a:p>
        </p:txBody>
      </p:sp>
      <p:sp>
        <p:nvSpPr>
          <p:cNvPr id="12291" name="Rectangle 3"/>
          <p:cNvSpPr>
            <a:spLocks noGrp="1" noChangeArrowheads="1"/>
          </p:cNvSpPr>
          <p:nvPr>
            <p:ph idx="1"/>
          </p:nvPr>
        </p:nvSpPr>
        <p:spPr>
          <a:xfrm>
            <a:off x="1847528" y="2276872"/>
            <a:ext cx="9145016" cy="4844611"/>
          </a:xfrm>
        </p:spPr>
        <p:txBody>
          <a:bodyPr>
            <a:normAutofit/>
          </a:bodyPr>
          <a:lstStyle/>
          <a:p>
            <a:pPr marL="0" indent="0">
              <a:lnSpc>
                <a:spcPct val="100000"/>
              </a:lnSpc>
              <a:buNone/>
            </a:pPr>
            <a:r>
              <a:rPr lang="en-US" sz="2400" dirty="0"/>
              <a:t>A formal partnership </a:t>
            </a:r>
            <a:r>
              <a:rPr lang="en-US" sz="2400" b="1" u="sng" dirty="0"/>
              <a:t>may be formed in the form of a general partnership, a limited partnership, a limited liability company or a joint-stock company.</a:t>
            </a:r>
            <a:endParaRPr lang="hu-HU" sz="2400" b="1" u="sng" dirty="0"/>
          </a:p>
        </p:txBody>
      </p:sp>
      <p:pic>
        <p:nvPicPr>
          <p:cNvPr id="3" name="Kép 2">
            <a:extLst>
              <a:ext uri="{FF2B5EF4-FFF2-40B4-BE49-F238E27FC236}">
                <a16:creationId xmlns:a16="http://schemas.microsoft.com/office/drawing/2014/main" id="{9C92F5A7-2138-4B94-9FEF-F581C2052EA7}"/>
              </a:ext>
            </a:extLst>
          </p:cNvPr>
          <p:cNvPicPr>
            <a:picLocks noChangeAspect="1"/>
          </p:cNvPicPr>
          <p:nvPr/>
        </p:nvPicPr>
        <p:blipFill>
          <a:blip r:embed="rId2"/>
          <a:stretch>
            <a:fillRect/>
          </a:stretch>
        </p:blipFill>
        <p:spPr>
          <a:xfrm>
            <a:off x="1847528" y="3861048"/>
            <a:ext cx="3744416" cy="2491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6780" y="4877497"/>
            <a:ext cx="10515600" cy="1325563"/>
          </a:xfrm>
        </p:spPr>
        <p:txBody>
          <a:bodyPr>
            <a:normAutofit/>
          </a:bodyPr>
          <a:lstStyle/>
          <a:p>
            <a:pPr algn="l">
              <a:defRPr/>
            </a:pPr>
            <a:r>
              <a:rPr lang="hu-HU" sz="4000" dirty="0">
                <a:solidFill>
                  <a:srgbClr val="00B0F0"/>
                </a:solidFill>
              </a:rPr>
              <a:t>NAME INDICATION</a:t>
            </a:r>
          </a:p>
        </p:txBody>
      </p:sp>
      <p:sp>
        <p:nvSpPr>
          <p:cNvPr id="3" name="Tartalom helye 2"/>
          <p:cNvSpPr>
            <a:spLocks noGrp="1"/>
          </p:cNvSpPr>
          <p:nvPr>
            <p:ph idx="1"/>
          </p:nvPr>
        </p:nvSpPr>
        <p:spPr>
          <a:xfrm>
            <a:off x="906780" y="1533008"/>
            <a:ext cx="9725724" cy="3791983"/>
          </a:xfrm>
        </p:spPr>
        <p:txBody>
          <a:bodyPr>
            <a:normAutofit/>
          </a:bodyPr>
          <a:lstStyle/>
          <a:p>
            <a:pPr>
              <a:lnSpc>
                <a:spcPct val="100000"/>
              </a:lnSpc>
              <a:defRPr/>
            </a:pPr>
            <a:endParaRPr lang="hu-HU" sz="2400" dirty="0"/>
          </a:p>
          <a:p>
            <a:pPr marL="0" indent="0">
              <a:lnSpc>
                <a:spcPct val="100000"/>
              </a:lnSpc>
              <a:buNone/>
              <a:defRPr/>
            </a:pPr>
            <a:r>
              <a:rPr lang="en-US" sz="2400" dirty="0"/>
              <a:t>The name of the business association shall be indicated by the name of the company or its abbreviation specified in this Act.</a:t>
            </a:r>
            <a:endParaRPr lang="hu-HU" sz="2400" dirty="0"/>
          </a:p>
        </p:txBody>
      </p:sp>
      <p:pic>
        <p:nvPicPr>
          <p:cNvPr id="8" name="Kép 7">
            <a:extLst>
              <a:ext uri="{FF2B5EF4-FFF2-40B4-BE49-F238E27FC236}">
                <a16:creationId xmlns:a16="http://schemas.microsoft.com/office/drawing/2014/main" id="{1DD5DE70-AF7F-4602-A703-E736F51981BE}"/>
              </a:ext>
            </a:extLst>
          </p:cNvPr>
          <p:cNvPicPr>
            <a:picLocks noChangeAspect="1"/>
          </p:cNvPicPr>
          <p:nvPr/>
        </p:nvPicPr>
        <p:blipFill>
          <a:blip r:embed="rId2"/>
          <a:stretch>
            <a:fillRect/>
          </a:stretch>
        </p:blipFill>
        <p:spPr>
          <a:xfrm>
            <a:off x="6888088" y="3120073"/>
            <a:ext cx="3960440" cy="26354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01143" y="4797152"/>
            <a:ext cx="2520280" cy="1325563"/>
          </a:xfrm>
        </p:spPr>
        <p:txBody>
          <a:bodyPr>
            <a:normAutofit/>
          </a:bodyPr>
          <a:lstStyle/>
          <a:p>
            <a:pPr algn="l">
              <a:defRPr/>
            </a:pPr>
            <a:r>
              <a:rPr lang="hu-HU" altLang="hu-HU" sz="4000" dirty="0"/>
              <a:t>MEMBER</a:t>
            </a:r>
            <a:endParaRPr lang="hu-HU" altLang="hu-HU" sz="4000" b="1" dirty="0"/>
          </a:p>
        </p:txBody>
      </p:sp>
      <p:sp>
        <p:nvSpPr>
          <p:cNvPr id="105475" name="Rectangle 3"/>
          <p:cNvSpPr>
            <a:spLocks noGrp="1" noChangeArrowheads="1"/>
          </p:cNvSpPr>
          <p:nvPr>
            <p:ph idx="1"/>
          </p:nvPr>
        </p:nvSpPr>
        <p:spPr>
          <a:xfrm>
            <a:off x="1219299" y="1268760"/>
            <a:ext cx="9433048" cy="3672755"/>
          </a:xfrm>
        </p:spPr>
        <p:txBody>
          <a:bodyPr>
            <a:normAutofit/>
          </a:bodyPr>
          <a:lstStyle/>
          <a:p>
            <a:pPr>
              <a:lnSpc>
                <a:spcPct val="100000"/>
              </a:lnSpc>
            </a:pPr>
            <a:r>
              <a:rPr lang="en-US" sz="2400" dirty="0"/>
              <a:t>A natural person may simultaneously be an unlimited member of the company in a business association. A minor may not be an indefinitely liable member of a business association.</a:t>
            </a:r>
            <a:endParaRPr lang="hu-HU" sz="2400" dirty="0"/>
          </a:p>
        </p:txBody>
      </p:sp>
      <p:pic>
        <p:nvPicPr>
          <p:cNvPr id="3" name="Kép 2">
            <a:extLst>
              <a:ext uri="{FF2B5EF4-FFF2-40B4-BE49-F238E27FC236}">
                <a16:creationId xmlns:a16="http://schemas.microsoft.com/office/drawing/2014/main" id="{427F97A5-F3BE-4A35-98FF-28CC331D6567}"/>
              </a:ext>
            </a:extLst>
          </p:cNvPr>
          <p:cNvPicPr>
            <a:picLocks noChangeAspect="1"/>
          </p:cNvPicPr>
          <p:nvPr/>
        </p:nvPicPr>
        <p:blipFill>
          <a:blip r:embed="rId2"/>
          <a:stretch>
            <a:fillRect/>
          </a:stretch>
        </p:blipFill>
        <p:spPr>
          <a:xfrm>
            <a:off x="4303267" y="2623333"/>
            <a:ext cx="6356547" cy="2520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437216" y="4797152"/>
            <a:ext cx="10515600" cy="1325563"/>
          </a:xfrm>
        </p:spPr>
        <p:txBody>
          <a:bodyPr>
            <a:normAutofit/>
          </a:bodyPr>
          <a:lstStyle/>
          <a:p>
            <a:pPr algn="just">
              <a:defRPr/>
            </a:pPr>
            <a:r>
              <a:rPr lang="hu-HU" altLang="hu-HU" sz="4000" dirty="0" err="1">
                <a:solidFill>
                  <a:srgbClr val="00B0F0"/>
                </a:solidFill>
              </a:rPr>
              <a:t>Unlimited</a:t>
            </a:r>
            <a:r>
              <a:rPr lang="hu-HU" altLang="hu-HU" sz="4000" dirty="0">
                <a:solidFill>
                  <a:srgbClr val="00B0F0"/>
                </a:solidFill>
              </a:rPr>
              <a:t> </a:t>
            </a:r>
            <a:r>
              <a:rPr lang="hu-HU" altLang="hu-HU" sz="4000" dirty="0" err="1">
                <a:solidFill>
                  <a:srgbClr val="00B0F0"/>
                </a:solidFill>
              </a:rPr>
              <a:t>Liability</a:t>
            </a:r>
            <a:r>
              <a:rPr lang="hu-HU" altLang="hu-HU" sz="4000" dirty="0">
                <a:solidFill>
                  <a:srgbClr val="00B0F0"/>
                </a:solidFill>
              </a:rPr>
              <a:t> </a:t>
            </a:r>
            <a:r>
              <a:rPr lang="hu-HU" altLang="hu-HU" sz="4000" dirty="0" err="1">
                <a:solidFill>
                  <a:srgbClr val="00B0F0"/>
                </a:solidFill>
              </a:rPr>
              <a:t>Exclusions</a:t>
            </a:r>
            <a:endParaRPr lang="hu-HU" altLang="hu-HU" sz="4000" b="1" dirty="0">
              <a:solidFill>
                <a:srgbClr val="00B0F0"/>
              </a:solidFill>
            </a:endParaRPr>
          </a:p>
        </p:txBody>
      </p:sp>
      <p:sp>
        <p:nvSpPr>
          <p:cNvPr id="15363" name="Rectangle 3"/>
          <p:cNvSpPr>
            <a:spLocks noGrp="1" noChangeArrowheads="1"/>
          </p:cNvSpPr>
          <p:nvPr>
            <p:ph idx="1"/>
          </p:nvPr>
        </p:nvSpPr>
        <p:spPr>
          <a:xfrm>
            <a:off x="1437216" y="1844825"/>
            <a:ext cx="6530991" cy="1872208"/>
          </a:xfrm>
        </p:spPr>
        <p:txBody>
          <a:bodyPr>
            <a:normAutofit/>
          </a:bodyPr>
          <a:lstStyle/>
          <a:p>
            <a:pPr marL="0" indent="0">
              <a:lnSpc>
                <a:spcPct val="100000"/>
              </a:lnSpc>
              <a:buClr>
                <a:srgbClr val="00C6BB"/>
              </a:buClr>
              <a:buSzTx/>
              <a:buNone/>
            </a:pPr>
            <a:r>
              <a:rPr lang="en-US" sz="2400" b="1" u="sng" dirty="0"/>
              <a:t>General partnerships, limited partnerships and sole proprietorships may not be </a:t>
            </a:r>
            <a:r>
              <a:rPr lang="en-US" sz="2400" dirty="0"/>
              <a:t>members of a business association with unlimited liability.</a:t>
            </a:r>
            <a:endParaRPr lang="hu-HU" sz="2400" dirty="0"/>
          </a:p>
        </p:txBody>
      </p:sp>
      <p:pic>
        <p:nvPicPr>
          <p:cNvPr id="4" name="Kép 3">
            <a:extLst>
              <a:ext uri="{FF2B5EF4-FFF2-40B4-BE49-F238E27FC236}">
                <a16:creationId xmlns:a16="http://schemas.microsoft.com/office/drawing/2014/main" id="{FEC656BC-66B3-4AF1-B215-44B03D21C2FE}"/>
              </a:ext>
            </a:extLst>
          </p:cNvPr>
          <p:cNvPicPr>
            <a:picLocks noChangeAspect="1"/>
          </p:cNvPicPr>
          <p:nvPr/>
        </p:nvPicPr>
        <p:blipFill>
          <a:blip r:embed="rId2"/>
          <a:stretch>
            <a:fillRect/>
          </a:stretch>
        </p:blipFill>
        <p:spPr>
          <a:xfrm>
            <a:off x="8112224" y="1844825"/>
            <a:ext cx="3092719" cy="3092719"/>
          </a:xfrm>
          <a:prstGeom prst="rect">
            <a:avLst/>
          </a:prstGeom>
        </p:spPr>
      </p:pic>
    </p:spTree>
  </p:cSld>
  <p:clrMapOvr>
    <a:masterClrMapping/>
  </p:clrMapOvr>
</p:sld>
</file>

<file path=ppt/theme/theme1.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c10944-04f6-4a56-b45b-bf26d6f81d58">
      <Terms xmlns="http://schemas.microsoft.com/office/infopath/2007/PartnerControls"/>
    </lcf76f155ced4ddcb4097134ff3c332f>
    <TaxCatchAll xmlns="62a0cf90-df98-468d-8e62-9dacbd9cd0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680334D2C3CA24F9B60010E7D460BC3" ma:contentTypeVersion="14" ma:contentTypeDescription="Vytvoří nový dokument" ma:contentTypeScope="" ma:versionID="0da33eb0b2011135b1495cea25aae1f0">
  <xsd:schema xmlns:xsd="http://www.w3.org/2001/XMLSchema" xmlns:xs="http://www.w3.org/2001/XMLSchema" xmlns:p="http://schemas.microsoft.com/office/2006/metadata/properties" xmlns:ns2="19c10944-04f6-4a56-b45b-bf26d6f81d58" xmlns:ns3="62a0cf90-df98-468d-8e62-9dacbd9cd031" targetNamespace="http://schemas.microsoft.com/office/2006/metadata/properties" ma:root="true" ma:fieldsID="703ecc31f9e49a7d68463d3aec90bfb9" ns2:_="" ns3:_="">
    <xsd:import namespace="19c10944-04f6-4a56-b45b-bf26d6f81d58"/>
    <xsd:import namespace="62a0cf90-df98-468d-8e62-9dacbd9cd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10944-04f6-4a56-b45b-bf26d6f81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a0cf90-df98-468d-8e62-9dacbd9cd03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bb0656-7c38-45e2-9d93-076a736f137d}" ma:internalName="TaxCatchAll" ma:showField="CatchAllData" ma:web="62a0cf90-df98-468d-8e62-9dacbd9cd03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C82E7-1274-4404-9687-01B4C2F0F06A}">
  <ds:schemaRefs>
    <ds:schemaRef ds:uri="http://schemas.microsoft.com/sharepoint/v3/contenttype/forms"/>
  </ds:schemaRefs>
</ds:datastoreItem>
</file>

<file path=customXml/itemProps2.xml><?xml version="1.0" encoding="utf-8"?>
<ds:datastoreItem xmlns:ds="http://schemas.openxmlformats.org/officeDocument/2006/customXml" ds:itemID="{516EC7B7-2364-4926-979F-C32F83DBAB9B}">
  <ds:schemaRefs>
    <ds:schemaRef ds:uri="http://purl.org/dc/elements/1.1/"/>
    <ds:schemaRef ds:uri="http://www.w3.org/XML/1998/namespace"/>
    <ds:schemaRef ds:uri="http://schemas.microsoft.com/office/infopath/2007/PartnerControls"/>
    <ds:schemaRef ds:uri="http://schemas.microsoft.com/office/2006/documentManagement/types"/>
    <ds:schemaRef ds:uri="19c10944-04f6-4a56-b45b-bf26d6f81d58"/>
    <ds:schemaRef ds:uri="http://purl.org/dc/dcmitype/"/>
    <ds:schemaRef ds:uri="http://schemas.openxmlformats.org/package/2006/metadata/core-properties"/>
    <ds:schemaRef ds:uri="62a0cf90-df98-468d-8e62-9dacbd9cd03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22AB07C-E724-4693-8F79-0B4E32BCA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10944-04f6-4a56-b45b-bf26d6f81d58"/>
    <ds:schemaRef ds:uri="62a0cf90-df98-468d-8e62-9dacbd9cd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Śablona_prezentace_NICE</Template>
  <TotalTime>19627</TotalTime>
  <Words>709</Words>
  <Application>Microsoft Office PowerPoint</Application>
  <PresentationFormat>Širokoúhlá obrazovka</PresentationFormat>
  <Paragraphs>45</Paragraphs>
  <Slides>20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20</vt:i4>
      </vt:variant>
    </vt:vector>
  </HeadingPairs>
  <TitlesOfParts>
    <vt:vector size="23" baseType="lpstr">
      <vt:lpstr>Arial</vt:lpstr>
      <vt:lpstr>Times New Roman</vt:lpstr>
      <vt:lpstr>Śablona_prezentace_NICE</vt:lpstr>
      <vt:lpstr>Business associations  Forms of business associations</vt:lpstr>
      <vt:lpstr>3:88.§ What does the Civil Code say?</vt:lpstr>
      <vt:lpstr>PROFIT/LOSS</vt:lpstr>
      <vt:lpstr>OBLIGATION TO COOPERATE</vt:lpstr>
      <vt:lpstr>Prezentace aplikace PowerPoint</vt:lpstr>
      <vt:lpstr>FORM CONSTRAINT</vt:lpstr>
      <vt:lpstr>NAME INDICATION</vt:lpstr>
      <vt:lpstr>MEMBER</vt:lpstr>
      <vt:lpstr>Unlimited Liability Exclusions</vt:lpstr>
      <vt:lpstr>SHAREHOLDER</vt:lpstr>
      <vt:lpstr>Method and time of legal declarations</vt:lpstr>
      <vt:lpstr>Prezentace aplikace PowerPoint</vt:lpstr>
      <vt:lpstr>5. Working day - presumption</vt:lpstr>
      <vt:lpstr>Concept of presumption</vt:lpstr>
      <vt:lpstr>DISPUTE</vt:lpstr>
      <vt:lpstr>COMPANY LAW DISPUTES</vt:lpstr>
      <vt:lpstr>COMPANY LAW DISPUTES</vt:lpstr>
      <vt:lpstr> </vt:lpstr>
      <vt:lpstr>Prezentace aplikace PowerPoint</vt:lpstr>
      <vt:lpstr>Prezentace aplikace PowerPoint</vt:lpstr>
    </vt:vector>
  </TitlesOfParts>
  <Company>BOPMH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Magyarország Alaptörvénye (2011. április 25.) Isten, áldd meg a magyart!</dc:title>
  <dc:creator>Dr. Kohlhoffer-Mizser Csilla</dc:creator>
  <cp:lastModifiedBy>Lokaj Ales</cp:lastModifiedBy>
  <cp:revision>125</cp:revision>
  <dcterms:created xsi:type="dcterms:W3CDTF">2014-02-19T13:51:38Z</dcterms:created>
  <dcterms:modified xsi:type="dcterms:W3CDTF">2023-09-26T21:44:53Z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0x0101003680334D2C3CA24F9B60010E7D460BC3</vt:lpwstr>
  </property>
</Properties>
</file>