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56" r:id="rId1"/>
    <p:sldMasterId id="2147483667" r:id="rId2"/>
  </p:sldMasterIdLst>
  <p:notesMasterIdLst>
    <p:notesMasterId r:id="rId17"/>
  </p:notesMasterIdLst>
  <p:handoutMasterIdLst>
    <p:handoutMasterId r:id="rId18"/>
  </p:handoutMasterIdLst>
  <p:sldIdLst>
    <p:sldId id="506" r:id="rId3"/>
    <p:sldId id="507" r:id="rId4"/>
    <p:sldId id="508" r:id="rId5"/>
    <p:sldId id="509" r:id="rId6"/>
    <p:sldId id="510" r:id="rId7"/>
    <p:sldId id="511" r:id="rId8"/>
    <p:sldId id="512" r:id="rId9"/>
    <p:sldId id="513" r:id="rId10"/>
    <p:sldId id="514" r:id="rId11"/>
    <p:sldId id="515" r:id="rId12"/>
    <p:sldId id="516" r:id="rId13"/>
    <p:sldId id="517" r:id="rId14"/>
    <p:sldId id="518" r:id="rId15"/>
    <p:sldId id="496"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ch Nierostek" initials="LN" lastIdx="1" clrIdx="0">
    <p:extLst>
      <p:ext uri="{19B8F6BF-5375-455C-9EA6-DF929625EA0E}">
        <p15:presenceInfo xmlns:p15="http://schemas.microsoft.com/office/powerpoint/2012/main" userId="43bb3f99068159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showGuides="1">
      <p:cViewPr varScale="1">
        <p:scale>
          <a:sx n="80" d="100"/>
          <a:sy n="80" d="100"/>
        </p:scale>
        <p:origin x="76" y="96"/>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4016"/>
    </p:cViewPr>
  </p:sorter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A7E84B11-8086-A046-B6B7-F7A9DB5EAD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AE5F8304-EF8E-7A48-A3EC-256BB4EB24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746FA-9F78-5A43-BFD1-03D27A7F3C92}" type="datetimeFigureOut">
              <a:rPr lang="cs-CZ" smtClean="0"/>
              <a:t>29.09.2023</a:t>
            </a:fld>
            <a:endParaRPr lang="cs-CZ"/>
          </a:p>
        </p:txBody>
      </p:sp>
      <p:sp>
        <p:nvSpPr>
          <p:cNvPr id="4" name="Zástupný symbol pro zápatí 3">
            <a:extLst>
              <a:ext uri="{FF2B5EF4-FFF2-40B4-BE49-F238E27FC236}">
                <a16:creationId xmlns:a16="http://schemas.microsoft.com/office/drawing/2014/main" id="{FCE85A97-9D2F-A74D-874B-B462CB8C636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CB02496D-CD03-4446-AD06-43B91E1688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ECC9C5-FF55-F544-A6D3-2B14C7549CF4}" type="slidenum">
              <a:rPr lang="cs-CZ" smtClean="0"/>
              <a:t>‹#›</a:t>
            </a:fld>
            <a:endParaRPr lang="cs-CZ"/>
          </a:p>
        </p:txBody>
      </p:sp>
    </p:spTree>
    <p:extLst>
      <p:ext uri="{BB962C8B-B14F-4D97-AF65-F5344CB8AC3E}">
        <p14:creationId xmlns:p14="http://schemas.microsoft.com/office/powerpoint/2010/main" val="4342182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2D10F-BC7E-0545-A8D3-D708044527A6}" type="datetimeFigureOut">
              <a:rPr lang="cs-CZ" smtClean="0"/>
              <a:t>29.09.2023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cs-CZ"/>
              <a:t>Edit the styles of the draft text.
Second level
Third level
Fourth level
Fifth level</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77E90-4C3A-1A40-BB34-28A95E688A19}" type="slidenum">
              <a:rPr lang="cs-CZ" smtClean="0"/>
              <a:t>‹#›</a:t>
            </a:fld>
            <a:endParaRPr lang="cs-CZ"/>
          </a:p>
        </p:txBody>
      </p:sp>
    </p:spTree>
    <p:extLst>
      <p:ext uri="{BB962C8B-B14F-4D97-AF65-F5344CB8AC3E}">
        <p14:creationId xmlns:p14="http://schemas.microsoft.com/office/powerpoint/2010/main" val="135024213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477E90-4C3A-1A40-BB34-28A95E688A19}"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t>0</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688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9</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411939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10</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921335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11</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161241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12</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04580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13</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631457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340281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2</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221535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3</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871417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4</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553276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5</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315562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6</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76052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7</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485044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8</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409762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A41D-18F5-2B4E-BE99-D6457D846C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0400582C-01B7-3F42-AD28-9B7DF4DD5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3B0C3A37-4F77-534E-9AF3-D82BFE15450D}"/>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5" name="Footer Placeholder 4">
            <a:extLst>
              <a:ext uri="{FF2B5EF4-FFF2-40B4-BE49-F238E27FC236}">
                <a16:creationId xmlns:a16="http://schemas.microsoft.com/office/drawing/2014/main" id="{2BCDCCB8-70AD-574C-9AA9-B02DA9D9DB6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47B3117F-487E-494C-9FA1-CB037C2CB28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55916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16722052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074180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3399965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32E71A8B-34C4-409C-ACA7-00046D461C21}" type="slidenum">
              <a:rPr lang="cs-CZ" altLang="cs-CZ" smtClean="0"/>
              <a:pPr>
                <a:defRPr/>
              </a:pPr>
              <a:t>‹#›</a:t>
            </a:fld>
            <a:endParaRPr lang="cs-CZ" altLang="cs-CZ"/>
          </a:p>
        </p:txBody>
      </p:sp>
    </p:spTree>
    <p:extLst>
      <p:ext uri="{BB962C8B-B14F-4D97-AF65-F5344CB8AC3E}">
        <p14:creationId xmlns:p14="http://schemas.microsoft.com/office/powerpoint/2010/main" val="2562433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6EA4-94EE-9E4C-9451-0C053C350ACF}"/>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2060C682-265E-EE41-A540-118A3A3903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904DCE98-8002-BC4F-85CF-80F1678C4DE6}"/>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5" name="Footer Placeholder 4">
            <a:extLst>
              <a:ext uri="{FF2B5EF4-FFF2-40B4-BE49-F238E27FC236}">
                <a16:creationId xmlns:a16="http://schemas.microsoft.com/office/drawing/2014/main" id="{5C100820-F6DD-5A4F-80F7-CAC42703D5E2}"/>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1E03D53-E799-BF42-83F0-6B6D5E020F0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0410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3AB-3AE5-6C49-B89B-0B3333B9A5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85A51D72-6450-1245-B950-D14EEE9BC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BA13D4-2C24-4B4C-A527-271234776FCA}"/>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5" name="Footer Placeholder 4">
            <a:extLst>
              <a:ext uri="{FF2B5EF4-FFF2-40B4-BE49-F238E27FC236}">
                <a16:creationId xmlns:a16="http://schemas.microsoft.com/office/drawing/2014/main" id="{9B86D41A-5F70-D542-B768-4CA673DBA815}"/>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D784A22-3709-7E43-ADD3-04B31F1D2000}"/>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91223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85BBB-390C-8746-8F6D-62B6435F27C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3A52AC7-CCB6-7743-BA17-958390688A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027134D6-2490-5248-8BDE-DBC857FAD5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C3B26196-17B1-8245-A58A-F8CFE5261031}"/>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6" name="Footer Placeholder 5">
            <a:extLst>
              <a:ext uri="{FF2B5EF4-FFF2-40B4-BE49-F238E27FC236}">
                <a16:creationId xmlns:a16="http://schemas.microsoft.com/office/drawing/2014/main" id="{EDF613EA-3698-4344-847F-E2367A8EDA47}"/>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3C666FBF-FFBF-9746-9924-D6ECC8F224BE}"/>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00720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015BE-E091-174E-9BC7-1C1BCA6DCF07}"/>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A337750E-8FBE-E846-AB80-9F86414BC9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1511B-D22A-1245-A98E-3D2AFE55B5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58A5B39B-BFEB-134C-AB6F-4AB601CEDC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17821D6-D3D4-CF41-A511-5A5AC1081B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985C7EB4-86D6-B743-9954-71FAD9D04709}"/>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8" name="Footer Placeholder 7">
            <a:extLst>
              <a:ext uri="{FF2B5EF4-FFF2-40B4-BE49-F238E27FC236}">
                <a16:creationId xmlns:a16="http://schemas.microsoft.com/office/drawing/2014/main" id="{0DC364A0-F572-C149-849B-B307CD8BEF4E}"/>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8FF28744-8951-9A4F-A3AA-DD575AE0E338}"/>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1779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72057-05C0-D143-BA44-BD676CD9C93B}"/>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3" name="Footer Placeholder 2">
            <a:extLst>
              <a:ext uri="{FF2B5EF4-FFF2-40B4-BE49-F238E27FC236}">
                <a16:creationId xmlns:a16="http://schemas.microsoft.com/office/drawing/2014/main" id="{A33BE2FB-8405-5C4E-A05E-0DC323AF6212}"/>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6BFD6ECD-2072-7649-8717-F6947C571585}"/>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1233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99B7-157B-F045-9923-D12EED65EB98}"/>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7647F9E-6176-9946-A28B-E20C2D5155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1EDD7A46-18AB-7B43-B05D-7EC3E7A08F6D}"/>
              </a:ext>
            </a:extLst>
          </p:cNvPr>
          <p:cNvSpPr>
            <a:spLocks noGrp="1"/>
          </p:cNvSpPr>
          <p:nvPr>
            <p:ph type="dt" sz="half" idx="10"/>
          </p:nvPr>
        </p:nvSpPr>
        <p:spPr/>
        <p:txBody>
          <a:bodyPr/>
          <a:lstStyle/>
          <a:p>
            <a:fld id="{BF7BC748-752E-9E47-952B-1B6B12A8FBCB}" type="datetimeFigureOut">
              <a:rPr lang="cs-CZ" smtClean="0"/>
              <a:t>29.09.2023</a:t>
            </a:fld>
            <a:endParaRPr lang="cs-CZ"/>
          </a:p>
        </p:txBody>
      </p:sp>
      <p:sp>
        <p:nvSpPr>
          <p:cNvPr id="5" name="Footer Placeholder 4">
            <a:extLst>
              <a:ext uri="{FF2B5EF4-FFF2-40B4-BE49-F238E27FC236}">
                <a16:creationId xmlns:a16="http://schemas.microsoft.com/office/drawing/2014/main" id="{969A48DC-3CD9-9542-B18D-D6CC3077A529}"/>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5EFA9E0-9FA1-6145-9530-79E7D73F3A5D}"/>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406850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91636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56285693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png"/><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2C198-AF9F-0A41-9A82-28EC7DDD75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CC45F5F5-E124-A54B-9981-D7FA5E3DED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302942D7-B669-9940-B52D-60CF522EF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BC748-752E-9E47-952B-1B6B12A8FBCB}" type="datetimeFigureOut">
              <a:rPr lang="cs-CZ" smtClean="0"/>
              <a:t>29.09.2023</a:t>
            </a:fld>
            <a:endParaRPr lang="cs-CZ"/>
          </a:p>
        </p:txBody>
      </p:sp>
      <p:sp>
        <p:nvSpPr>
          <p:cNvPr id="5" name="Footer Placeholder 4">
            <a:extLst>
              <a:ext uri="{FF2B5EF4-FFF2-40B4-BE49-F238E27FC236}">
                <a16:creationId xmlns:a16="http://schemas.microsoft.com/office/drawing/2014/main" id="{6762DEF7-65E0-8647-8D41-57980F1E51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B77E33C7-0C21-634B-9232-89AED66921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BBC17-8541-E34F-8869-9598F72269DC}" type="slidenum">
              <a:rPr lang="cs-CZ" smtClean="0"/>
              <a:t>‹#›</a:t>
            </a:fld>
            <a:endParaRPr lang="cs-CZ"/>
          </a:p>
        </p:txBody>
      </p:sp>
    </p:spTree>
    <p:extLst>
      <p:ext uri="{BB962C8B-B14F-4D97-AF65-F5344CB8AC3E}">
        <p14:creationId xmlns:p14="http://schemas.microsoft.com/office/powerpoint/2010/main" val="160991915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3" r:id="rId6"/>
    <p:sldLayoutId id="2147483666"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Click to edit the style.</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Click to edit the text styles in the template.</a:t>
            </a:r>
          </a:p>
          <a:p>
            <a:pPr lvl="1"/>
            <a:r>
              <a:rPr lang="cs-CZ" dirty="0"/>
              <a:t>Second level</a:t>
            </a:r>
          </a:p>
          <a:p>
            <a:pPr lvl="2"/>
            <a:r>
              <a:rPr lang="cs-CZ" dirty="0"/>
              <a:t>Third level</a:t>
            </a:r>
          </a:p>
          <a:p>
            <a:pPr lvl="3"/>
            <a:r>
              <a:rPr lang="cs-CZ" dirty="0"/>
              <a:t>Fourth level</a:t>
            </a:r>
          </a:p>
          <a:p>
            <a:pPr lvl="4"/>
            <a:r>
              <a:rPr lang="cs-CZ" dirty="0"/>
              <a:t>Fifth level</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49747322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hdr="0" ft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C7814-19D0-D044-AD35-ED9091139AEE}"/>
              </a:ext>
            </a:extLst>
          </p:cNvPr>
          <p:cNvSpPr>
            <a:spLocks noGrp="1"/>
          </p:cNvSpPr>
          <p:nvPr>
            <p:ph type="ctrTitle"/>
          </p:nvPr>
        </p:nvSpPr>
        <p:spPr>
          <a:xfrm>
            <a:off x="2083577" y="1742158"/>
            <a:ext cx="8908967" cy="2387600"/>
          </a:xfrm>
        </p:spPr>
        <p:txBody>
          <a:bodyPr>
            <a:normAutofit/>
          </a:bodyPr>
          <a:lstStyle/>
          <a:p>
            <a:r>
              <a:rPr lang="cs-CZ" dirty="0">
                <a:solidFill>
                  <a:srgbClr val="00B0F0"/>
                </a:solidFill>
              </a:rPr>
              <a:t>ADDED VALUE</a:t>
            </a:r>
          </a:p>
        </p:txBody>
      </p:sp>
      <p:sp>
        <p:nvSpPr>
          <p:cNvPr id="3" name="Podnadpis 2">
            <a:extLst>
              <a:ext uri="{FF2B5EF4-FFF2-40B4-BE49-F238E27FC236}">
                <a16:creationId xmlns:a16="http://schemas.microsoft.com/office/drawing/2014/main" id="{D3462E6A-BA43-6348-924A-E49976C5622D}"/>
              </a:ext>
            </a:extLst>
          </p:cNvPr>
          <p:cNvSpPr>
            <a:spLocks noGrp="1"/>
          </p:cNvSpPr>
          <p:nvPr>
            <p:ph type="subTitle" idx="1"/>
          </p:nvPr>
        </p:nvSpPr>
        <p:spPr>
          <a:xfrm>
            <a:off x="2083577" y="4764842"/>
            <a:ext cx="7751806" cy="1655762"/>
          </a:xfrm>
        </p:spPr>
        <p:txBody>
          <a:bodyPr/>
          <a:lstStyle/>
          <a:p>
            <a:r>
              <a:rPr lang="cs-CZ" sz="2000" dirty="0"/>
              <a:t>Lech </a:t>
            </a:r>
            <a:r>
              <a:rPr lang="cs-CZ" sz="2000" dirty="0" err="1"/>
              <a:t>Nierostek</a:t>
            </a:r>
            <a:endParaRPr lang="cs-CZ" sz="2000" dirty="0"/>
          </a:p>
        </p:txBody>
      </p:sp>
      <p:sp>
        <p:nvSpPr>
          <p:cNvPr id="6" name="Zástupný symbol pro číslo snímku 5">
            <a:extLst>
              <a:ext uri="{FF2B5EF4-FFF2-40B4-BE49-F238E27FC236}">
                <a16:creationId xmlns:a16="http://schemas.microsoft.com/office/drawing/2014/main" id="{D4A7925D-4BBE-3C40-9FF4-E305464874B4}"/>
              </a:ext>
            </a:extLst>
          </p:cNvPr>
          <p:cNvSpPr>
            <a:spLocks noGrp="1"/>
          </p:cNvSpPr>
          <p:nvPr>
            <p:ph type="sldNum" sz="quarter" idx="4294967295"/>
          </p:nvPr>
        </p:nvSpPr>
        <p:spPr>
          <a:xfrm>
            <a:off x="11579225" y="6356350"/>
            <a:ext cx="612775" cy="312738"/>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A44BAA-1A06-B141-8215-9D88CF6A7203}" type="slidenum">
              <a:rPr kumimoji="0" lang="cs-CZ" sz="1800" b="0" i="0" u="none" strike="noStrike" kern="1200" cap="none" spc="0" normalizeH="0" baseline="0" noProof="0" smtClean="0">
                <a:ln>
                  <a:noFill/>
                </a:ln>
                <a:solidFill>
                  <a:prstClr val="black"/>
                </a:solidFill>
                <a:effectLst/>
                <a:uLnTx/>
                <a:uFillTx/>
                <a:latin typeface="Calibri" panose="020F0502020204030204"/>
                <a:ea typeface="+mn-ea"/>
                <a:cs typeface="+mn-cs"/>
              </a:rPr>
              <a:t>0</a:t>
            </a:fld>
            <a:endParaRPr kumimoji="0" lang="cs-C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274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Team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293175"/>
            <a:ext cx="9529003" cy="2116491"/>
          </a:xfrm>
        </p:spPr>
        <p:txBody>
          <a:bodyPr>
            <a:normAutofit/>
          </a:bodyPr>
          <a:lstStyle/>
          <a:p>
            <a:pPr eaLnBrk="1" hangingPunct="1"/>
            <a:r>
              <a:rPr lang="cs-CZ" altLang="cs-CZ" sz="1800" dirty="0"/>
              <a:t>You can look at the designated task from a general point of view or, alternatively, focus only on the business area. Make a </a:t>
            </a:r>
            <a:r>
              <a:rPr lang="cs-CZ" altLang="cs-CZ" sz="1800" dirty="0" err="1"/>
              <a:t>flipchart</a:t>
            </a:r>
            <a:r>
              <a:rPr lang="cs-CZ" altLang="cs-CZ" sz="1800" dirty="0"/>
              <a:t>, A4, A3, computer whiteboard, etc.</a:t>
            </a:r>
          </a:p>
          <a:p>
            <a:pPr eaLnBrk="1" hangingPunct="1"/>
            <a:r>
              <a:rPr lang="cs-CZ" altLang="cs-CZ" sz="1800" dirty="0"/>
              <a:t>As individuals, make the first four columns</a:t>
            </a:r>
          </a:p>
          <a:p>
            <a:pPr eaLnBrk="1" hangingPunct="1"/>
            <a:r>
              <a:rPr lang="cs-CZ" altLang="cs-CZ" sz="1800" dirty="0"/>
              <a:t>Agree on common areas</a:t>
            </a:r>
          </a:p>
          <a:p>
            <a:pPr eaLnBrk="1" hangingPunct="1"/>
            <a:r>
              <a:rPr lang="cs-CZ" altLang="cs-CZ" sz="1800" dirty="0"/>
              <a:t>The fifth and sixth columns are the sum of the whole team</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9</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524856" y="3071112"/>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181987" y="4334213"/>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graphicFrame>
        <p:nvGraphicFramePr>
          <p:cNvPr id="8" name="Tabulka 4">
            <a:extLst>
              <a:ext uri="{FF2B5EF4-FFF2-40B4-BE49-F238E27FC236}">
                <a16:creationId xmlns:a16="http://schemas.microsoft.com/office/drawing/2014/main" id="{7F5B0F22-75A3-439A-9FED-74CAE2AF4F24}"/>
              </a:ext>
            </a:extLst>
          </p:cNvPr>
          <p:cNvGraphicFramePr>
            <a:graphicFrameLocks noGrp="1"/>
          </p:cNvGraphicFramePr>
          <p:nvPr>
            <p:extLst/>
          </p:nvPr>
        </p:nvGraphicFramePr>
        <p:xfrm>
          <a:off x="1840248" y="3455670"/>
          <a:ext cx="9112674" cy="2900680"/>
        </p:xfrm>
        <a:graphic>
          <a:graphicData uri="http://schemas.openxmlformats.org/drawingml/2006/table">
            <a:tbl>
              <a:tblPr firstRow="1" bandRow="1">
                <a:tableStyleId>{5C22544A-7EE6-4342-B048-85BDC9FD1C3A}</a:tableStyleId>
              </a:tblPr>
              <a:tblGrid>
                <a:gridCol w="2797379">
                  <a:extLst>
                    <a:ext uri="{9D8B030D-6E8A-4147-A177-3AD203B41FA5}">
                      <a16:colId xmlns:a16="http://schemas.microsoft.com/office/drawing/2014/main" val="3901893446"/>
                    </a:ext>
                  </a:extLst>
                </a:gridCol>
                <a:gridCol w="1059613">
                  <a:extLst>
                    <a:ext uri="{9D8B030D-6E8A-4147-A177-3AD203B41FA5}">
                      <a16:colId xmlns:a16="http://schemas.microsoft.com/office/drawing/2014/main" val="3335011305"/>
                    </a:ext>
                  </a:extLst>
                </a:gridCol>
                <a:gridCol w="1059613">
                  <a:extLst>
                    <a:ext uri="{9D8B030D-6E8A-4147-A177-3AD203B41FA5}">
                      <a16:colId xmlns:a16="http://schemas.microsoft.com/office/drawing/2014/main" val="108300450"/>
                    </a:ext>
                  </a:extLst>
                </a:gridCol>
                <a:gridCol w="1059613">
                  <a:extLst>
                    <a:ext uri="{9D8B030D-6E8A-4147-A177-3AD203B41FA5}">
                      <a16:colId xmlns:a16="http://schemas.microsoft.com/office/drawing/2014/main" val="1362670786"/>
                    </a:ext>
                  </a:extLst>
                </a:gridCol>
                <a:gridCol w="1229152">
                  <a:extLst>
                    <a:ext uri="{9D8B030D-6E8A-4147-A177-3AD203B41FA5}">
                      <a16:colId xmlns:a16="http://schemas.microsoft.com/office/drawing/2014/main" val="1163000471"/>
                    </a:ext>
                  </a:extLst>
                </a:gridCol>
                <a:gridCol w="1907304">
                  <a:extLst>
                    <a:ext uri="{9D8B030D-6E8A-4147-A177-3AD203B41FA5}">
                      <a16:colId xmlns:a16="http://schemas.microsoft.com/office/drawing/2014/main" val="1529023731"/>
                    </a:ext>
                  </a:extLst>
                </a:gridCol>
              </a:tblGrid>
              <a:tr h="0">
                <a:tc>
                  <a:txBody>
                    <a:bodyPr/>
                    <a:lstStyle/>
                    <a:p>
                      <a:pPr algn="ctr"/>
                      <a:r>
                        <a:rPr lang="cs-CZ" sz="1400" dirty="0">
                          <a:latin typeface="Arial" panose="020B0604020202020204" pitchFamily="34" charset="0"/>
                          <a:cs typeface="Arial" panose="020B0604020202020204" pitchFamily="34" charset="0"/>
                        </a:rPr>
                        <a:t>AREA</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Total time</a:t>
                      </a:r>
                    </a:p>
                  </a:txBody>
                  <a:tcPr/>
                </a:tc>
                <a:tc>
                  <a:txBody>
                    <a:bodyPr/>
                    <a:lstStyle/>
                    <a:p>
                      <a:pPr algn="ctr"/>
                      <a:r>
                        <a:rPr lang="cs-CZ" sz="1400" dirty="0">
                          <a:latin typeface="Arial" panose="020B0604020202020204" pitchFamily="34" charset="0"/>
                          <a:cs typeface="Arial" panose="020B0604020202020204" pitchFamily="34" charset="0"/>
                        </a:rPr>
                        <a:t>% of total time</a:t>
                      </a:r>
                    </a:p>
                  </a:txBody>
                  <a:tcPr/>
                </a:tc>
                <a:extLst>
                  <a:ext uri="{0D108BD9-81ED-4DB2-BD59-A6C34878D82A}">
                    <a16:rowId xmlns:a16="http://schemas.microsoft.com/office/drawing/2014/main" val="280123028"/>
                  </a:ext>
                </a:extLst>
              </a:tr>
              <a:tr h="370840">
                <a:tc>
                  <a:txBody>
                    <a:bodyPr/>
                    <a:lstStyle/>
                    <a:p>
                      <a:r>
                        <a:rPr lang="cs-CZ" sz="1600" b="1" dirty="0">
                          <a:latin typeface="Arial" panose="020B0604020202020204" pitchFamily="34" charset="0"/>
                          <a:cs typeface="Arial" panose="020B0604020202020204" pitchFamily="34" charset="0"/>
                        </a:rPr>
                        <a:t>Teaching</a:t>
                      </a:r>
                    </a:p>
                  </a:txBody>
                  <a:tcPr/>
                </a:tc>
                <a:tc>
                  <a:txBody>
                    <a:bodyPr/>
                    <a:lstStyle/>
                    <a:p>
                      <a:r>
                        <a:rPr lang="cs-CZ" sz="1200" dirty="0">
                          <a:latin typeface="Arial" panose="020B0604020202020204" pitchFamily="34" charset="0"/>
                          <a:cs typeface="Arial" panose="020B0604020202020204" pitchFamily="34" charset="0"/>
                        </a:rPr>
                        <a:t>25</a:t>
                      </a:r>
                    </a:p>
                  </a:txBody>
                  <a:tcPr/>
                </a:tc>
                <a:tc>
                  <a:txBody>
                    <a:bodyPr/>
                    <a:lstStyle/>
                    <a:p>
                      <a:r>
                        <a:rPr lang="cs-CZ" sz="1200" dirty="0">
                          <a:latin typeface="Arial" panose="020B0604020202020204" pitchFamily="34" charset="0"/>
                          <a:cs typeface="Arial" panose="020B0604020202020204" pitchFamily="34" charset="0"/>
                        </a:rPr>
                        <a:t>5</a:t>
                      </a:r>
                    </a:p>
                  </a:txBody>
                  <a:tcPr/>
                </a:tc>
                <a:tc>
                  <a:txBody>
                    <a:bodyPr/>
                    <a:lstStyle/>
                    <a:p>
                      <a:r>
                        <a:rPr lang="cs-CZ" sz="1200" dirty="0">
                          <a:latin typeface="Arial" panose="020B0604020202020204" pitchFamily="34" charset="0"/>
                          <a:cs typeface="Arial" panose="020B0604020202020204" pitchFamily="34" charset="0"/>
                        </a:rPr>
                        <a:t>15</a:t>
                      </a:r>
                    </a:p>
                  </a:txBody>
                  <a:tcPr/>
                </a:tc>
                <a:tc>
                  <a:txBody>
                    <a:bodyPr/>
                    <a:lstStyle/>
                    <a:p>
                      <a:pPr algn="ctr"/>
                      <a:r>
                        <a:rPr lang="cs-CZ" sz="1200" dirty="0">
                          <a:latin typeface="Arial" panose="020B0604020202020204" pitchFamily="34" charset="0"/>
                          <a:cs typeface="Arial" panose="020B0604020202020204" pitchFamily="34" charset="0"/>
                        </a:rPr>
                        <a:t>45</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4100360363"/>
                  </a:ext>
                </a:extLst>
              </a:tr>
              <a:tr h="370840">
                <a:tc>
                  <a:txBody>
                    <a:bodyPr/>
                    <a:lstStyle/>
                    <a:p>
                      <a:r>
                        <a:rPr lang="cs-CZ" sz="1600" b="1" dirty="0">
                          <a:latin typeface="Arial" panose="020B0604020202020204" pitchFamily="34" charset="0"/>
                          <a:cs typeface="Arial" panose="020B0604020202020204" pitchFamily="34" charset="0"/>
                        </a:rPr>
                        <a:t>The way to school</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30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r>
                        <a:rPr lang="cs-CZ" sz="1200" dirty="0">
                          <a:latin typeface="Arial" panose="020B0604020202020204" pitchFamily="34" charset="0"/>
                          <a:cs typeface="Arial" panose="020B0604020202020204" pitchFamily="34" charset="0"/>
                        </a:rPr>
                        <a:t>30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b="1" dirty="0">
                          <a:latin typeface="Arial" panose="020B0604020202020204" pitchFamily="34" charset="0"/>
                          <a:cs typeface="Arial" panose="020B0604020202020204" pitchFamily="34" charset="0"/>
                        </a:rPr>
                        <a:t>Browsing social networks</a:t>
                      </a:r>
                    </a:p>
                  </a:txBody>
                  <a:tcPr/>
                </a:tc>
                <a:tc>
                  <a:txBody>
                    <a:bodyPr/>
                    <a:lstStyle/>
                    <a:p>
                      <a:r>
                        <a:rPr lang="cs-CZ" sz="1200" dirty="0">
                          <a:latin typeface="Arial" panose="020B0604020202020204" pitchFamily="34" charset="0"/>
                          <a:cs typeface="Arial" panose="020B0604020202020204" pitchFamily="34" charset="0"/>
                        </a:rPr>
                        <a:t>20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100</a:t>
                      </a:r>
                    </a:p>
                  </a:txBody>
                  <a:tcPr/>
                </a:tc>
                <a:tc>
                  <a:txBody>
                    <a:bodyPr/>
                    <a:lstStyle/>
                    <a:p>
                      <a:pPr algn="ctr"/>
                      <a:r>
                        <a:rPr lang="cs-CZ" sz="1200" dirty="0">
                          <a:latin typeface="Arial" panose="020B0604020202020204" pitchFamily="34" charset="0"/>
                          <a:cs typeface="Arial" panose="020B0604020202020204" pitchFamily="34" charset="0"/>
                        </a:rPr>
                        <a:t>20/100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145927410"/>
                  </a:ext>
                </a:extLst>
              </a:tr>
              <a:tr h="370840">
                <a:tc>
                  <a:txBody>
                    <a:bodyPr/>
                    <a:lstStyle/>
                    <a:p>
                      <a:r>
                        <a:rPr lang="cs-CZ" sz="1600" b="1" dirty="0">
                          <a:latin typeface="Arial" panose="020B0604020202020204" pitchFamily="34" charset="0"/>
                          <a:cs typeface="Arial" panose="020B0604020202020204" pitchFamily="34" charset="0"/>
                        </a:rPr>
                        <a:t>Rest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600" b="1" dirty="0">
                          <a:latin typeface="Arial" panose="020B0604020202020204" pitchFamily="34" charset="0"/>
                          <a:cs typeface="Arial" panose="020B0604020202020204" pitchFamily="34" charset="0"/>
                        </a:rPr>
                        <a:t>Rings</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41829983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Team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175494"/>
            <a:ext cx="9529003" cy="1032581"/>
          </a:xfrm>
        </p:spPr>
        <p:txBody>
          <a:bodyPr>
            <a:normAutofit/>
          </a:bodyPr>
          <a:lstStyle/>
          <a:p>
            <a:pPr eaLnBrk="1" hangingPunct="1"/>
            <a:r>
              <a:rPr lang="cs-CZ" altLang="cs-CZ" sz="1800" dirty="0"/>
              <a:t>Agree and write down the maximum amount of time you can save in a given area and how much you are actually willing to spend.</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10</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262582" y="1865546"/>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356888" y="416493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graphicFrame>
        <p:nvGraphicFramePr>
          <p:cNvPr id="9" name="Tabulka 4">
            <a:extLst>
              <a:ext uri="{FF2B5EF4-FFF2-40B4-BE49-F238E27FC236}">
                <a16:creationId xmlns:a16="http://schemas.microsoft.com/office/drawing/2014/main" id="{C9E17D44-C7A8-4A6C-BA1A-DB592D068456}"/>
              </a:ext>
            </a:extLst>
          </p:cNvPr>
          <p:cNvGraphicFramePr>
            <a:graphicFrameLocks noGrp="1"/>
          </p:cNvGraphicFramePr>
          <p:nvPr>
            <p:extLst>
              <p:ext uri="{D42A27DB-BD31-4B8C-83A1-F6EECF244321}">
                <p14:modId xmlns:p14="http://schemas.microsoft.com/office/powerpoint/2010/main" val="586843997"/>
              </p:ext>
            </p:extLst>
          </p:nvPr>
        </p:nvGraphicFramePr>
        <p:xfrm>
          <a:off x="1815806" y="2320896"/>
          <a:ext cx="8560385" cy="3688080"/>
        </p:xfrm>
        <a:graphic>
          <a:graphicData uri="http://schemas.openxmlformats.org/drawingml/2006/table">
            <a:tbl>
              <a:tblPr firstRow="1" bandRow="1">
                <a:tableStyleId>{5C22544A-7EE6-4342-B048-85BDC9FD1C3A}</a:tableStyleId>
              </a:tblPr>
              <a:tblGrid>
                <a:gridCol w="1964769">
                  <a:extLst>
                    <a:ext uri="{9D8B030D-6E8A-4147-A177-3AD203B41FA5}">
                      <a16:colId xmlns:a16="http://schemas.microsoft.com/office/drawing/2014/main" val="3901893446"/>
                    </a:ext>
                  </a:extLst>
                </a:gridCol>
                <a:gridCol w="744231">
                  <a:extLst>
                    <a:ext uri="{9D8B030D-6E8A-4147-A177-3AD203B41FA5}">
                      <a16:colId xmlns:a16="http://schemas.microsoft.com/office/drawing/2014/main" val="3335011305"/>
                    </a:ext>
                  </a:extLst>
                </a:gridCol>
                <a:gridCol w="744231">
                  <a:extLst>
                    <a:ext uri="{9D8B030D-6E8A-4147-A177-3AD203B41FA5}">
                      <a16:colId xmlns:a16="http://schemas.microsoft.com/office/drawing/2014/main" val="108300450"/>
                    </a:ext>
                  </a:extLst>
                </a:gridCol>
                <a:gridCol w="744231">
                  <a:extLst>
                    <a:ext uri="{9D8B030D-6E8A-4147-A177-3AD203B41FA5}">
                      <a16:colId xmlns:a16="http://schemas.microsoft.com/office/drawing/2014/main" val="1362670786"/>
                    </a:ext>
                  </a:extLst>
                </a:gridCol>
                <a:gridCol w="863308">
                  <a:extLst>
                    <a:ext uri="{9D8B030D-6E8A-4147-A177-3AD203B41FA5}">
                      <a16:colId xmlns:a16="http://schemas.microsoft.com/office/drawing/2014/main" val="1163000471"/>
                    </a:ext>
                  </a:extLst>
                </a:gridCol>
                <a:gridCol w="1339615">
                  <a:extLst>
                    <a:ext uri="{9D8B030D-6E8A-4147-A177-3AD203B41FA5}">
                      <a16:colId xmlns:a16="http://schemas.microsoft.com/office/drawing/2014/main" val="1529023731"/>
                    </a:ext>
                  </a:extLst>
                </a:gridCol>
                <a:gridCol w="2160000">
                  <a:extLst>
                    <a:ext uri="{9D8B030D-6E8A-4147-A177-3AD203B41FA5}">
                      <a16:colId xmlns:a16="http://schemas.microsoft.com/office/drawing/2014/main" val="1472952510"/>
                    </a:ext>
                  </a:extLst>
                </a:gridCol>
              </a:tblGrid>
              <a:tr h="0">
                <a:tc>
                  <a:txBody>
                    <a:bodyPr/>
                    <a:lstStyle/>
                    <a:p>
                      <a:pPr algn="ctr"/>
                      <a:r>
                        <a:rPr lang="cs-CZ" sz="1400" dirty="0">
                          <a:latin typeface="Arial" panose="020B0604020202020204" pitchFamily="34" charset="0"/>
                          <a:cs typeface="Arial" panose="020B0604020202020204" pitchFamily="34" charset="0"/>
                        </a:rPr>
                        <a:t>Area</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Total time</a:t>
                      </a:r>
                    </a:p>
                  </a:txBody>
                  <a:tcPr/>
                </a:tc>
                <a:tc>
                  <a:txBody>
                    <a:bodyPr/>
                    <a:lstStyle/>
                    <a:p>
                      <a:pPr algn="ctr"/>
                      <a:r>
                        <a:rPr lang="cs-CZ" sz="1400" dirty="0">
                          <a:latin typeface="Arial" panose="020B0604020202020204" pitchFamily="34" charset="0"/>
                          <a:cs typeface="Arial" panose="020B0604020202020204" pitchFamily="34" charset="0"/>
                        </a:rPr>
                        <a:t>% of total time</a:t>
                      </a:r>
                    </a:p>
                  </a:txBody>
                  <a:tcPr/>
                </a:tc>
                <a:tc>
                  <a:txBody>
                    <a:bodyPr/>
                    <a:lstStyle/>
                    <a:p>
                      <a:pPr algn="ctr"/>
                      <a:r>
                        <a:rPr lang="cs-CZ" sz="1400" dirty="0">
                          <a:latin typeface="Arial" panose="020B0604020202020204" pitchFamily="34" charset="0"/>
                          <a:cs typeface="Arial" panose="020B0604020202020204" pitchFamily="34" charset="0"/>
                        </a:rPr>
                        <a:t>Possible time saving</a:t>
                      </a:r>
                    </a:p>
                    <a:p>
                      <a:pPr algn="ctr"/>
                      <a:r>
                        <a:rPr lang="cs-CZ" sz="1400" dirty="0">
                          <a:latin typeface="Arial" panose="020B0604020202020204" pitchFamily="34" charset="0"/>
                          <a:cs typeface="Arial" panose="020B0604020202020204" pitchFamily="34" charset="0"/>
                        </a:rPr>
                        <a:t>(how much max you can / how much you are willing to)</a:t>
                      </a:r>
                    </a:p>
                  </a:txBody>
                  <a:tcPr/>
                </a:tc>
                <a:extLst>
                  <a:ext uri="{0D108BD9-81ED-4DB2-BD59-A6C34878D82A}">
                    <a16:rowId xmlns:a16="http://schemas.microsoft.com/office/drawing/2014/main" val="280123028"/>
                  </a:ext>
                </a:extLst>
              </a:tr>
              <a:tr h="370840">
                <a:tc>
                  <a:txBody>
                    <a:bodyPr/>
                    <a:lstStyle/>
                    <a:p>
                      <a:r>
                        <a:rPr lang="cs-CZ" sz="1400" b="1" dirty="0">
                          <a:latin typeface="Arial" panose="020B0604020202020204" pitchFamily="34" charset="0"/>
                          <a:cs typeface="Arial" panose="020B0604020202020204" pitchFamily="34" charset="0"/>
                        </a:rPr>
                        <a:t>Teaching</a:t>
                      </a:r>
                    </a:p>
                  </a:txBody>
                  <a:tcPr/>
                </a:tc>
                <a:tc>
                  <a:txBody>
                    <a:bodyPr/>
                    <a:lstStyle/>
                    <a:p>
                      <a:r>
                        <a:rPr lang="cs-CZ" sz="1400" dirty="0">
                          <a:latin typeface="Arial" panose="020B0604020202020204" pitchFamily="34" charset="0"/>
                          <a:cs typeface="Arial" panose="020B0604020202020204" pitchFamily="34" charset="0"/>
                        </a:rPr>
                        <a:t>25</a:t>
                      </a:r>
                    </a:p>
                  </a:txBody>
                  <a:tcPr/>
                </a:tc>
                <a:tc>
                  <a:txBody>
                    <a:bodyPr/>
                    <a:lstStyle/>
                    <a:p>
                      <a:r>
                        <a:rPr lang="cs-CZ" sz="1400" dirty="0">
                          <a:latin typeface="Arial" panose="020B0604020202020204" pitchFamily="34" charset="0"/>
                          <a:cs typeface="Arial" panose="020B0604020202020204" pitchFamily="34" charset="0"/>
                        </a:rPr>
                        <a:t>5</a:t>
                      </a:r>
                    </a:p>
                  </a:txBody>
                  <a:tcPr/>
                </a:tc>
                <a:tc>
                  <a:txBody>
                    <a:bodyPr/>
                    <a:lstStyle/>
                    <a:p>
                      <a:r>
                        <a:rPr lang="cs-CZ" sz="1400" dirty="0">
                          <a:latin typeface="Arial" panose="020B0604020202020204" pitchFamily="34" charset="0"/>
                          <a:cs typeface="Arial" panose="020B0604020202020204" pitchFamily="34" charset="0"/>
                        </a:rPr>
                        <a:t>15</a:t>
                      </a:r>
                    </a:p>
                  </a:txBody>
                  <a:tcPr/>
                </a:tc>
                <a:tc>
                  <a:txBody>
                    <a:bodyPr/>
                    <a:lstStyle/>
                    <a:p>
                      <a:pPr algn="ctr"/>
                      <a:r>
                        <a:rPr lang="cs-CZ" sz="1400" dirty="0">
                          <a:latin typeface="Arial" panose="020B0604020202020204" pitchFamily="34" charset="0"/>
                          <a:cs typeface="Arial" panose="020B0604020202020204" pitchFamily="34" charset="0"/>
                        </a:rPr>
                        <a:t>45</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15/10</a:t>
                      </a:r>
                    </a:p>
                  </a:txBody>
                  <a:tcPr/>
                </a:tc>
                <a:extLst>
                  <a:ext uri="{0D108BD9-81ED-4DB2-BD59-A6C34878D82A}">
                    <a16:rowId xmlns:a16="http://schemas.microsoft.com/office/drawing/2014/main" val="4100360363"/>
                  </a:ext>
                </a:extLst>
              </a:tr>
              <a:tr h="370840">
                <a:tc>
                  <a:txBody>
                    <a:bodyPr/>
                    <a:lstStyle/>
                    <a:p>
                      <a:r>
                        <a:rPr lang="cs-CZ" sz="1400" b="1" dirty="0">
                          <a:latin typeface="Arial" panose="020B0604020202020204" pitchFamily="34" charset="0"/>
                          <a:cs typeface="Arial" panose="020B0604020202020204" pitchFamily="34" charset="0"/>
                        </a:rPr>
                        <a:t>The way to school</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30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r>
                        <a:rPr lang="cs-CZ" sz="1400" dirty="0">
                          <a:latin typeface="Arial" panose="020B0604020202020204" pitchFamily="34" charset="0"/>
                          <a:cs typeface="Arial" panose="020B0604020202020204" pitchFamily="34" charset="0"/>
                        </a:rPr>
                        <a:t>30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dirty="0">
                          <a:latin typeface="Arial" panose="020B0604020202020204" pitchFamily="34" charset="0"/>
                          <a:cs typeface="Arial" panose="020B0604020202020204" pitchFamily="34" charset="0"/>
                        </a:rPr>
                        <a:t>Browsing social networks</a:t>
                      </a:r>
                    </a:p>
                  </a:txBody>
                  <a:tcPr/>
                </a:tc>
                <a:tc>
                  <a:txBody>
                    <a:bodyPr/>
                    <a:lstStyle/>
                    <a:p>
                      <a:r>
                        <a:rPr lang="cs-CZ" sz="1400" dirty="0">
                          <a:latin typeface="Arial" panose="020B0604020202020204" pitchFamily="34" charset="0"/>
                          <a:cs typeface="Arial" panose="020B0604020202020204" pitchFamily="34" charset="0"/>
                        </a:rPr>
                        <a:t>20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100</a:t>
                      </a:r>
                    </a:p>
                  </a:txBody>
                  <a:tcPr/>
                </a:tc>
                <a:tc>
                  <a:txBody>
                    <a:bodyPr/>
                    <a:lstStyle/>
                    <a:p>
                      <a:pPr algn="ctr"/>
                      <a:r>
                        <a:rPr lang="cs-CZ" sz="1400" dirty="0">
                          <a:latin typeface="Arial" panose="020B0604020202020204" pitchFamily="34" charset="0"/>
                          <a:cs typeface="Arial" panose="020B0604020202020204" pitchFamily="34" charset="0"/>
                        </a:rPr>
                        <a:t>20/100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100/60</a:t>
                      </a:r>
                    </a:p>
                  </a:txBody>
                  <a:tcPr/>
                </a:tc>
                <a:extLst>
                  <a:ext uri="{0D108BD9-81ED-4DB2-BD59-A6C34878D82A}">
                    <a16:rowId xmlns:a16="http://schemas.microsoft.com/office/drawing/2014/main" val="2145927410"/>
                  </a:ext>
                </a:extLst>
              </a:tr>
              <a:tr h="370840">
                <a:tc>
                  <a:txBody>
                    <a:bodyPr/>
                    <a:lstStyle/>
                    <a:p>
                      <a:r>
                        <a:rPr lang="cs-CZ" sz="1400" b="1" dirty="0">
                          <a:latin typeface="Arial" panose="020B0604020202020204" pitchFamily="34" charset="0"/>
                          <a:cs typeface="Arial" panose="020B0604020202020204" pitchFamily="34" charset="0"/>
                        </a:rPr>
                        <a:t>Rest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400" b="1" dirty="0">
                          <a:latin typeface="Arial" panose="020B0604020202020204" pitchFamily="34" charset="0"/>
                          <a:cs typeface="Arial" panose="020B0604020202020204" pitchFamily="34" charset="0"/>
                        </a:rPr>
                        <a:t>Rings</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182510864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Team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293176"/>
            <a:ext cx="9529003" cy="1032581"/>
          </a:xfrm>
        </p:spPr>
        <p:txBody>
          <a:bodyPr>
            <a:normAutofit/>
          </a:bodyPr>
          <a:lstStyle/>
          <a:p>
            <a:pPr eaLnBrk="1" hangingPunct="1"/>
            <a:r>
              <a:rPr lang="cs-CZ" altLang="cs-CZ" sz="1800" dirty="0"/>
              <a:t>Add other possible, quality uses of the time saved.</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11</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262582" y="1846065"/>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sp>
        <p:nvSpPr>
          <p:cNvPr id="7" name="TextovéPole 6">
            <a:extLst>
              <a:ext uri="{FF2B5EF4-FFF2-40B4-BE49-F238E27FC236}">
                <a16:creationId xmlns:a16="http://schemas.microsoft.com/office/drawing/2014/main" id="{7735D3C6-C6BE-49D9-B368-53BB641023D9}"/>
              </a:ext>
            </a:extLst>
          </p:cNvPr>
          <p:cNvSpPr txBox="1"/>
          <p:nvPr/>
        </p:nvSpPr>
        <p:spPr>
          <a:xfrm rot="16200000">
            <a:off x="-88210" y="4229599"/>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graphicFrame>
        <p:nvGraphicFramePr>
          <p:cNvPr id="8" name="Tabulka 4">
            <a:extLst>
              <a:ext uri="{FF2B5EF4-FFF2-40B4-BE49-F238E27FC236}">
                <a16:creationId xmlns:a16="http://schemas.microsoft.com/office/drawing/2014/main" id="{AB0B35A3-0A99-4429-8250-E67FFF10C9AC}"/>
              </a:ext>
            </a:extLst>
          </p:cNvPr>
          <p:cNvGraphicFramePr>
            <a:graphicFrameLocks noGrp="1"/>
          </p:cNvGraphicFramePr>
          <p:nvPr>
            <p:extLst>
              <p:ext uri="{D42A27DB-BD31-4B8C-83A1-F6EECF244321}">
                <p14:modId xmlns:p14="http://schemas.microsoft.com/office/powerpoint/2010/main" val="875004713"/>
              </p:ext>
            </p:extLst>
          </p:nvPr>
        </p:nvGraphicFramePr>
        <p:xfrm>
          <a:off x="971936" y="2100412"/>
          <a:ext cx="10248126" cy="4114800"/>
        </p:xfrm>
        <a:graphic>
          <a:graphicData uri="http://schemas.openxmlformats.org/drawingml/2006/table">
            <a:tbl>
              <a:tblPr firstRow="1" bandRow="1">
                <a:tableStyleId>{5C22544A-7EE6-4342-B048-85BDC9FD1C3A}</a:tableStyleId>
              </a:tblPr>
              <a:tblGrid>
                <a:gridCol w="2202751">
                  <a:extLst>
                    <a:ext uri="{9D8B030D-6E8A-4147-A177-3AD203B41FA5}">
                      <a16:colId xmlns:a16="http://schemas.microsoft.com/office/drawing/2014/main" val="3901893446"/>
                    </a:ext>
                  </a:extLst>
                </a:gridCol>
                <a:gridCol w="634125">
                  <a:extLst>
                    <a:ext uri="{9D8B030D-6E8A-4147-A177-3AD203B41FA5}">
                      <a16:colId xmlns:a16="http://schemas.microsoft.com/office/drawing/2014/main" val="3335011305"/>
                    </a:ext>
                  </a:extLst>
                </a:gridCol>
                <a:gridCol w="634125">
                  <a:extLst>
                    <a:ext uri="{9D8B030D-6E8A-4147-A177-3AD203B41FA5}">
                      <a16:colId xmlns:a16="http://schemas.microsoft.com/office/drawing/2014/main" val="108300450"/>
                    </a:ext>
                  </a:extLst>
                </a:gridCol>
                <a:gridCol w="634125">
                  <a:extLst>
                    <a:ext uri="{9D8B030D-6E8A-4147-A177-3AD203B41FA5}">
                      <a16:colId xmlns:a16="http://schemas.microsoft.com/office/drawing/2014/main" val="1362670786"/>
                    </a:ext>
                  </a:extLst>
                </a:gridCol>
                <a:gridCol w="639098">
                  <a:extLst>
                    <a:ext uri="{9D8B030D-6E8A-4147-A177-3AD203B41FA5}">
                      <a16:colId xmlns:a16="http://schemas.microsoft.com/office/drawing/2014/main" val="1163000471"/>
                    </a:ext>
                  </a:extLst>
                </a:gridCol>
                <a:gridCol w="1234875">
                  <a:extLst>
                    <a:ext uri="{9D8B030D-6E8A-4147-A177-3AD203B41FA5}">
                      <a16:colId xmlns:a16="http://schemas.microsoft.com/office/drawing/2014/main" val="1529023731"/>
                    </a:ext>
                  </a:extLst>
                </a:gridCol>
                <a:gridCol w="1599026">
                  <a:extLst>
                    <a:ext uri="{9D8B030D-6E8A-4147-A177-3AD203B41FA5}">
                      <a16:colId xmlns:a16="http://schemas.microsoft.com/office/drawing/2014/main" val="1472952510"/>
                    </a:ext>
                  </a:extLst>
                </a:gridCol>
                <a:gridCol w="2670001">
                  <a:extLst>
                    <a:ext uri="{9D8B030D-6E8A-4147-A177-3AD203B41FA5}">
                      <a16:colId xmlns:a16="http://schemas.microsoft.com/office/drawing/2014/main" val="3929863836"/>
                    </a:ext>
                  </a:extLst>
                </a:gridCol>
              </a:tblGrid>
              <a:tr h="0">
                <a:tc>
                  <a:txBody>
                    <a:bodyPr/>
                    <a:lstStyle/>
                    <a:p>
                      <a:pPr algn="ctr"/>
                      <a:r>
                        <a:rPr lang="cs-CZ" sz="1400" dirty="0">
                          <a:latin typeface="Arial" panose="020B0604020202020204" pitchFamily="34" charset="0"/>
                          <a:cs typeface="Arial" panose="020B0604020202020204" pitchFamily="34" charset="0"/>
                        </a:rPr>
                        <a:t>Area</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Total time</a:t>
                      </a:r>
                    </a:p>
                  </a:txBody>
                  <a:tcPr/>
                </a:tc>
                <a:tc>
                  <a:txBody>
                    <a:bodyPr/>
                    <a:lstStyle/>
                    <a:p>
                      <a:pPr algn="ctr"/>
                      <a:r>
                        <a:rPr lang="cs-CZ" sz="1400" dirty="0">
                          <a:latin typeface="Arial" panose="020B0604020202020204" pitchFamily="34" charset="0"/>
                          <a:cs typeface="Arial" panose="020B0604020202020204" pitchFamily="34" charset="0"/>
                        </a:rPr>
                        <a:t>% of total time</a:t>
                      </a:r>
                    </a:p>
                  </a:txBody>
                  <a:tcPr/>
                </a:tc>
                <a:tc>
                  <a:txBody>
                    <a:bodyPr/>
                    <a:lstStyle/>
                    <a:p>
                      <a:pPr algn="ctr"/>
                      <a:r>
                        <a:rPr lang="cs-CZ" sz="1400" dirty="0">
                          <a:latin typeface="Arial" panose="020B0604020202020204" pitchFamily="34" charset="0"/>
                          <a:cs typeface="Arial" panose="020B0604020202020204" pitchFamily="34" charset="0"/>
                        </a:rPr>
                        <a:t>Possible time saving</a:t>
                      </a:r>
                    </a:p>
                    <a:p>
                      <a:pPr algn="ctr"/>
                      <a:r>
                        <a:rPr lang="cs-CZ" sz="1400" dirty="0">
                          <a:latin typeface="Arial" panose="020B0604020202020204" pitchFamily="34" charset="0"/>
                          <a:cs typeface="Arial" panose="020B0604020202020204" pitchFamily="34" charset="0"/>
                        </a:rPr>
                        <a:t>(how much max you can / how much you are willing to)</a:t>
                      </a:r>
                    </a:p>
                  </a:txBody>
                  <a:tcPr/>
                </a:tc>
                <a:tc>
                  <a:txBody>
                    <a:bodyPr/>
                    <a:lstStyle/>
                    <a:p>
                      <a:pPr algn="ctr"/>
                      <a:r>
                        <a:rPr lang="cs-CZ" sz="1400" dirty="0">
                          <a:latin typeface="Arial" panose="020B0604020202020204" pitchFamily="34" charset="0"/>
                          <a:cs typeface="Arial" panose="020B0604020202020204" pitchFamily="34" charset="0"/>
                        </a:rPr>
                        <a:t>What will you do with the time saved?</a:t>
                      </a:r>
                    </a:p>
                    <a:p>
                      <a:pPr algn="ctr"/>
                      <a:r>
                        <a:rPr lang="cs-CZ" sz="1400" dirty="0">
                          <a:latin typeface="Arial" panose="020B0604020202020204" pitchFamily="34" charset="0"/>
                          <a:cs typeface="Arial" panose="020B0604020202020204" pitchFamily="34" charset="0"/>
                        </a:rPr>
                        <a:t>(in personal/business life)</a:t>
                      </a:r>
                    </a:p>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123028"/>
                  </a:ext>
                </a:extLst>
              </a:tr>
              <a:tr h="370840">
                <a:tc>
                  <a:txBody>
                    <a:bodyPr/>
                    <a:lstStyle/>
                    <a:p>
                      <a:r>
                        <a:rPr lang="cs-CZ" sz="1400" b="1" dirty="0">
                          <a:latin typeface="Arial" panose="020B0604020202020204" pitchFamily="34" charset="0"/>
                          <a:cs typeface="Arial" panose="020B0604020202020204" pitchFamily="34" charset="0"/>
                        </a:rPr>
                        <a:t>Teaching</a:t>
                      </a:r>
                    </a:p>
                  </a:txBody>
                  <a:tcPr/>
                </a:tc>
                <a:tc>
                  <a:txBody>
                    <a:bodyPr/>
                    <a:lstStyle/>
                    <a:p>
                      <a:r>
                        <a:rPr lang="cs-CZ" sz="1400" dirty="0">
                          <a:latin typeface="Arial" panose="020B0604020202020204" pitchFamily="34" charset="0"/>
                          <a:cs typeface="Arial" panose="020B0604020202020204" pitchFamily="34" charset="0"/>
                        </a:rPr>
                        <a:t>25</a:t>
                      </a:r>
                    </a:p>
                  </a:txBody>
                  <a:tcPr/>
                </a:tc>
                <a:tc>
                  <a:txBody>
                    <a:bodyPr/>
                    <a:lstStyle/>
                    <a:p>
                      <a:r>
                        <a:rPr lang="cs-CZ" sz="1400" dirty="0">
                          <a:latin typeface="Arial" panose="020B0604020202020204" pitchFamily="34" charset="0"/>
                          <a:cs typeface="Arial" panose="020B0604020202020204" pitchFamily="34" charset="0"/>
                        </a:rPr>
                        <a:t>5</a:t>
                      </a:r>
                    </a:p>
                  </a:txBody>
                  <a:tcPr/>
                </a:tc>
                <a:tc>
                  <a:txBody>
                    <a:bodyPr/>
                    <a:lstStyle/>
                    <a:p>
                      <a:r>
                        <a:rPr lang="cs-CZ" sz="1400" dirty="0">
                          <a:latin typeface="Arial" panose="020B0604020202020204" pitchFamily="34" charset="0"/>
                          <a:cs typeface="Arial" panose="020B0604020202020204" pitchFamily="34" charset="0"/>
                        </a:rPr>
                        <a:t>15</a:t>
                      </a:r>
                    </a:p>
                  </a:txBody>
                  <a:tcPr/>
                </a:tc>
                <a:tc>
                  <a:txBody>
                    <a:bodyPr/>
                    <a:lstStyle/>
                    <a:p>
                      <a:pPr algn="ctr"/>
                      <a:r>
                        <a:rPr lang="cs-CZ" sz="1400" dirty="0">
                          <a:latin typeface="Arial" panose="020B0604020202020204" pitchFamily="34" charset="0"/>
                          <a:cs typeface="Arial" panose="020B0604020202020204" pitchFamily="34" charset="0"/>
                        </a:rPr>
                        <a:t>45</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15/10</a:t>
                      </a: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0360363"/>
                  </a:ext>
                </a:extLst>
              </a:tr>
              <a:tr h="370840">
                <a:tc>
                  <a:txBody>
                    <a:bodyPr/>
                    <a:lstStyle/>
                    <a:p>
                      <a:r>
                        <a:rPr lang="cs-CZ" sz="1400" b="1" dirty="0">
                          <a:latin typeface="Arial" panose="020B0604020202020204" pitchFamily="34" charset="0"/>
                          <a:cs typeface="Arial" panose="020B0604020202020204" pitchFamily="34" charset="0"/>
                        </a:rPr>
                        <a:t>The way to school</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30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r>
                        <a:rPr lang="cs-CZ" sz="1400" dirty="0">
                          <a:latin typeface="Arial" panose="020B0604020202020204" pitchFamily="34" charset="0"/>
                          <a:cs typeface="Arial" panose="020B0604020202020204" pitchFamily="34" charset="0"/>
                        </a:rPr>
                        <a:t>30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0</a:t>
                      </a: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dirty="0">
                          <a:latin typeface="Arial" panose="020B0604020202020204" pitchFamily="34" charset="0"/>
                          <a:cs typeface="Arial" panose="020B0604020202020204" pitchFamily="34" charset="0"/>
                        </a:rPr>
                        <a:t>Browsing social networks</a:t>
                      </a:r>
                    </a:p>
                  </a:txBody>
                  <a:tcPr/>
                </a:tc>
                <a:tc>
                  <a:txBody>
                    <a:bodyPr/>
                    <a:lstStyle/>
                    <a:p>
                      <a:r>
                        <a:rPr lang="cs-CZ" sz="1400" dirty="0">
                          <a:latin typeface="Arial" panose="020B0604020202020204" pitchFamily="34" charset="0"/>
                          <a:cs typeface="Arial" panose="020B0604020202020204" pitchFamily="34" charset="0"/>
                        </a:rPr>
                        <a:t>20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100</a:t>
                      </a:r>
                    </a:p>
                  </a:txBody>
                  <a:tcPr/>
                </a:tc>
                <a:tc>
                  <a:txBody>
                    <a:bodyPr/>
                    <a:lstStyle/>
                    <a:p>
                      <a:pPr algn="ctr"/>
                      <a:r>
                        <a:rPr lang="cs-CZ" sz="1400" dirty="0">
                          <a:latin typeface="Arial" panose="020B0604020202020204" pitchFamily="34" charset="0"/>
                          <a:cs typeface="Arial" panose="020B0604020202020204" pitchFamily="34" charset="0"/>
                        </a:rPr>
                        <a:t>20/100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100/60</a:t>
                      </a:r>
                    </a:p>
                  </a:txBody>
                  <a:tcPr/>
                </a:tc>
                <a:tc>
                  <a:txBody>
                    <a:bodyPr/>
                    <a:lstStyle/>
                    <a:p>
                      <a:pPr algn="ctr"/>
                      <a:r>
                        <a:rPr lang="cs-CZ" sz="1400" dirty="0">
                          <a:latin typeface="Arial" panose="020B0604020202020204" pitchFamily="34" charset="0"/>
                          <a:cs typeface="Arial" panose="020B0604020202020204" pitchFamily="34" charset="0"/>
                        </a:rPr>
                        <a:t>Sports activities, ski course</a:t>
                      </a:r>
                    </a:p>
                  </a:txBody>
                  <a:tcPr/>
                </a:tc>
                <a:extLst>
                  <a:ext uri="{0D108BD9-81ED-4DB2-BD59-A6C34878D82A}">
                    <a16:rowId xmlns:a16="http://schemas.microsoft.com/office/drawing/2014/main" val="2145927410"/>
                  </a:ext>
                </a:extLst>
              </a:tr>
              <a:tr h="370840">
                <a:tc>
                  <a:txBody>
                    <a:bodyPr/>
                    <a:lstStyle/>
                    <a:p>
                      <a:r>
                        <a:rPr lang="cs-CZ" sz="1400" b="1" dirty="0">
                          <a:latin typeface="Arial" panose="020B0604020202020204" pitchFamily="34" charset="0"/>
                          <a:cs typeface="Arial" panose="020B0604020202020204" pitchFamily="34" charset="0"/>
                        </a:rPr>
                        <a:t>Rest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400" b="1" dirty="0">
                          <a:latin typeface="Arial" panose="020B0604020202020204" pitchFamily="34" charset="0"/>
                          <a:cs typeface="Arial" panose="020B0604020202020204" pitchFamily="34" charset="0"/>
                        </a:rPr>
                        <a:t>Rings</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287795958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784350" y="944762"/>
            <a:ext cx="9036050" cy="1447800"/>
          </a:xfrm>
        </p:spPr>
        <p:txBody>
          <a:bodyPr/>
          <a:lstStyle/>
          <a:p>
            <a:pPr algn="l" eaLnBrk="1" hangingPunct="1"/>
            <a:r>
              <a:rPr lang="cs-CZ" altLang="cs-CZ" sz="4000" b="1" dirty="0"/>
              <a:t>Presentation of results</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12</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10" name="Picture 4" descr="Jak zrobić prezentację? Cechy dobrej prezentacji. -">
            <a:extLst>
              <a:ext uri="{FF2B5EF4-FFF2-40B4-BE49-F238E27FC236}">
                <a16:creationId xmlns:a16="http://schemas.microsoft.com/office/drawing/2014/main" id="{9821178F-0788-4FF0-B3F1-746E0B1185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9765" y="2482368"/>
            <a:ext cx="4250635" cy="2633206"/>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se zakulacenými rohy 10">
            <a:extLst>
              <a:ext uri="{FF2B5EF4-FFF2-40B4-BE49-F238E27FC236}">
                <a16:creationId xmlns:a16="http://schemas.microsoft.com/office/drawing/2014/main" id="{E69096E2-FE5E-40DD-8DD1-DEB0C3B3DA83}"/>
              </a:ext>
            </a:extLst>
          </p:cNvPr>
          <p:cNvSpPr/>
          <p:nvPr/>
        </p:nvSpPr>
        <p:spPr>
          <a:xfrm>
            <a:off x="1666240" y="2796540"/>
            <a:ext cx="4267200" cy="2189480"/>
          </a:xfrm>
          <a:prstGeom prst="roundRect">
            <a:avLst/>
          </a:prstGeom>
          <a:solidFill>
            <a:schemeClr val="accent5">
              <a:lumMod val="20000"/>
              <a:lumOff val="8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latin typeface="Arial" panose="020B0604020202020204" pitchFamily="34" charset="0"/>
                <a:cs typeface="Arial" panose="020B0604020202020204" pitchFamily="34" charset="0"/>
              </a:rPr>
              <a:t>Present your findings to others.</a:t>
            </a:r>
          </a:p>
        </p:txBody>
      </p:sp>
    </p:spTree>
    <p:extLst>
      <p:ext uri="{BB962C8B-B14F-4D97-AF65-F5344CB8AC3E}">
        <p14:creationId xmlns:p14="http://schemas.microsoft.com/office/powerpoint/2010/main" val="148891054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13</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Obdélník 7">
            <a:extLst>
              <a:ext uri="{FF2B5EF4-FFF2-40B4-BE49-F238E27FC236}">
                <a16:creationId xmlns:a16="http://schemas.microsoft.com/office/drawing/2014/main" id="{D15F7517-B33E-4A7A-A179-04C309148394}"/>
              </a:ext>
            </a:extLst>
          </p:cNvPr>
          <p:cNvSpPr/>
          <p:nvPr/>
        </p:nvSpPr>
        <p:spPr>
          <a:xfrm>
            <a:off x="0" y="2914416"/>
            <a:ext cx="12192000" cy="707886"/>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GOOD LUCK WITH YOUR PROJECT </a:t>
            </a: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962668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Home</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dirty="0"/>
              <a:t>Time is one of the most important variables in private and professional life. Most people believe they have less than they need. Companies, which are very concerned about work efficiency and profit, divide among other activities, activities and their time into three groups: VA, BNVA, NVA - see the next slide for the definition.</a:t>
            </a:r>
          </a:p>
          <a:p>
            <a:pPr eaLnBrk="1" hangingPunct="1"/>
            <a:r>
              <a:rPr lang="cs-CZ" altLang="cs-CZ" sz="1900" dirty="0"/>
              <a:t>A large number of companies are trying to improve VA, and in doing so, it is the BNVA and NVA that need to be focused on, these activities, activities and their times allow for the greatest savings, perhaps in materials and so on.</a:t>
            </a:r>
          </a:p>
          <a:p>
            <a:pPr eaLnBrk="1" hangingPunct="1"/>
            <a:r>
              <a:rPr lang="cs-CZ" altLang="cs-CZ" sz="1900" dirty="0"/>
              <a:t>You have before you one of the opportunities to fundamentally improve the management of your time and finances in your personal and professional, business life. You have the chance to eliminate other types of waste from your life.</a:t>
            </a:r>
          </a:p>
          <a:p>
            <a:pPr eaLnBrk="1" hangingPunct="1"/>
            <a:r>
              <a:rPr lang="cs-CZ" altLang="cs-CZ" sz="1900" dirty="0"/>
              <a:t>Be honest with yourself and consistent in your implementation.</a:t>
            </a:r>
          </a:p>
          <a:p>
            <a:pPr eaLnBrk="1" hangingPunct="1"/>
            <a:endParaRPr lang="cs-CZ" altLang="cs-CZ" sz="1900" dirty="0"/>
          </a:p>
          <a:p>
            <a:pPr eaLnBrk="1" hangingPunct="1"/>
            <a:r>
              <a:rPr lang="cs-CZ" altLang="cs-CZ" sz="1900" dirty="0"/>
              <a:t>I wish you every success.</a:t>
            </a:r>
          </a:p>
          <a:p>
            <a:pPr marL="0" indent="0" eaLnBrk="1" hangingPunct="1">
              <a:buNone/>
            </a:pPr>
            <a:endParaRPr lang="cs-CZ" altLang="cs-CZ" sz="1900" dirty="0"/>
          </a:p>
          <a:p>
            <a:pPr eaLnBrk="1" hangingPunct="1">
              <a:buFontTx/>
              <a:buNone/>
            </a:pPr>
            <a:endParaRPr lang="cs-CZ" altLang="cs-CZ" sz="1900" b="1"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1</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8566126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Definition of activities, activities</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b="1" dirty="0"/>
              <a:t>VA - </a:t>
            </a:r>
            <a:r>
              <a:rPr lang="cs-CZ" altLang="cs-CZ" sz="1900" b="1" dirty="0" err="1"/>
              <a:t>Value </a:t>
            </a:r>
            <a:r>
              <a:rPr lang="cs-CZ" altLang="cs-CZ" sz="1900" b="1" dirty="0"/>
              <a:t>- </a:t>
            </a:r>
            <a:r>
              <a:rPr lang="cs-CZ" altLang="cs-CZ" sz="1900" b="1" dirty="0" err="1"/>
              <a:t>Added </a:t>
            </a:r>
            <a:r>
              <a:rPr lang="cs-CZ" altLang="cs-CZ" sz="1900" dirty="0"/>
              <a:t>= added value. A step in a process that adds a function to a service or product. An activity for which the customer is willing to pay.</a:t>
            </a:r>
          </a:p>
          <a:p>
            <a:pPr eaLnBrk="1" hangingPunct="1"/>
            <a:endParaRPr lang="cs-CZ" altLang="cs-CZ" sz="1900" dirty="0"/>
          </a:p>
          <a:p>
            <a:pPr eaLnBrk="1" hangingPunct="1"/>
            <a:r>
              <a:rPr lang="cs-CZ" altLang="cs-CZ" sz="1900" b="1" dirty="0"/>
              <a:t>BNVA - Business </a:t>
            </a:r>
            <a:r>
              <a:rPr lang="cs-CZ" altLang="cs-CZ" sz="1900" b="1" dirty="0" err="1"/>
              <a:t>Non-Value Added </a:t>
            </a:r>
            <a:r>
              <a:rPr lang="cs-CZ" altLang="cs-CZ" sz="1900" dirty="0"/>
              <a:t>= activity without added value, but necessary for some reason (supplier, carrier, customer, e.g. packaging a product, transporting a product around the company).</a:t>
            </a:r>
          </a:p>
          <a:p>
            <a:pPr eaLnBrk="1" hangingPunct="1"/>
            <a:endParaRPr lang="cs-CZ" altLang="cs-CZ" sz="1900" dirty="0"/>
          </a:p>
          <a:p>
            <a:pPr eaLnBrk="1" hangingPunct="1"/>
            <a:r>
              <a:rPr lang="cs-CZ" altLang="cs-CZ" sz="1900" b="1" dirty="0"/>
              <a:t>NVA - Non </a:t>
            </a:r>
            <a:r>
              <a:rPr lang="cs-CZ" altLang="cs-CZ" sz="1900" b="1" dirty="0" err="1"/>
              <a:t>Value Added </a:t>
            </a:r>
            <a:r>
              <a:rPr lang="cs-CZ" altLang="cs-CZ" sz="1900" b="1" dirty="0"/>
              <a:t>(WASTE) </a:t>
            </a:r>
            <a:r>
              <a:rPr lang="cs-CZ" altLang="cs-CZ" sz="1900" dirty="0"/>
              <a:t>= waste, activities, processes that do not add value or are not needed by (suppliers, carriers, customers).</a:t>
            </a:r>
          </a:p>
          <a:p>
            <a:pPr marL="0" indent="0" eaLnBrk="1" hangingPunct="1">
              <a:buNone/>
            </a:pPr>
            <a:endParaRPr lang="cs-CZ" altLang="cs-CZ" sz="1900" dirty="0"/>
          </a:p>
          <a:p>
            <a:pPr eaLnBrk="1" hangingPunct="1">
              <a:buFontTx/>
              <a:buNone/>
            </a:pPr>
            <a:endParaRPr lang="cs-CZ" altLang="cs-CZ" sz="1900" b="1"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2</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330427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2067091" y="133212"/>
            <a:ext cx="9036050" cy="1447800"/>
          </a:xfrm>
        </p:spPr>
        <p:txBody>
          <a:bodyPr/>
          <a:lstStyle/>
          <a:p>
            <a:pPr algn="l" eaLnBrk="1" hangingPunct="1"/>
            <a:r>
              <a:rPr lang="cs-CZ" altLang="cs-CZ" sz="4000" b="1" dirty="0"/>
              <a:t>8 Types of Waste</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3</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7" name="Obrázek 6">
            <a:extLst>
              <a:ext uri="{FF2B5EF4-FFF2-40B4-BE49-F238E27FC236}">
                <a16:creationId xmlns:a16="http://schemas.microsoft.com/office/drawing/2014/main" id="{BBE36DEB-6755-46B0-BCF8-F988BF31AD75}"/>
              </a:ext>
            </a:extLst>
          </p:cNvPr>
          <p:cNvPicPr>
            <a:picLocks noChangeAspect="1"/>
          </p:cNvPicPr>
          <p:nvPr/>
        </p:nvPicPr>
        <p:blipFill>
          <a:blip r:embed="rId3"/>
          <a:stretch>
            <a:fillRect/>
          </a:stretch>
        </p:blipFill>
        <p:spPr>
          <a:xfrm>
            <a:off x="2067091" y="1229361"/>
            <a:ext cx="8535614" cy="5084458"/>
          </a:xfrm>
          <a:prstGeom prst="rect">
            <a:avLst/>
          </a:prstGeom>
        </p:spPr>
      </p:pic>
      <p:sp>
        <p:nvSpPr>
          <p:cNvPr id="8" name="TextovéPole 7">
            <a:extLst>
              <a:ext uri="{FF2B5EF4-FFF2-40B4-BE49-F238E27FC236}">
                <a16:creationId xmlns:a16="http://schemas.microsoft.com/office/drawing/2014/main" id="{EAEE95D6-D038-4628-BFB6-A21B06AE67BD}"/>
              </a:ext>
            </a:extLst>
          </p:cNvPr>
          <p:cNvSpPr txBox="1"/>
          <p:nvPr/>
        </p:nvSpPr>
        <p:spPr>
          <a:xfrm>
            <a:off x="2067091" y="5995953"/>
            <a:ext cx="9210785" cy="307777"/>
          </a:xfrm>
          <a:prstGeom prst="rect">
            <a:avLst/>
          </a:prstGeom>
          <a:noFill/>
        </p:spPr>
        <p:txBody>
          <a:bodyPr wrap="square" rtlCol="0">
            <a:spAutoFit/>
          </a:bodyPr>
          <a:lstStyle/>
          <a:p>
            <a:r>
              <a:rPr lang="cs-CZ" sz="1400" dirty="0">
                <a:latin typeface="Arial" panose="020B0604020202020204" pitchFamily="34" charset="0"/>
                <a:cs typeface="Arial" panose="020B0604020202020204" pitchFamily="34" charset="0"/>
              </a:rPr>
              <a:t>These are the most common types of waste that companies address to increase the efficiency of their processes.</a:t>
            </a:r>
          </a:p>
        </p:txBody>
      </p:sp>
    </p:spTree>
    <p:extLst>
      <p:ext uri="{BB962C8B-B14F-4D97-AF65-F5344CB8AC3E}">
        <p14:creationId xmlns:p14="http://schemas.microsoft.com/office/powerpoint/2010/main" val="239448565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Waste of time - individual</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dirty="0"/>
              <a:t>Please focus on your one day (24 hours) or five days (working days) and divide this time into the biggest areas (general blocks), the "time guzzlers", e.g.: sleeping, going to and from school, studying, getting ready for school. breaks, social networks, clubs, free time, etc. </a:t>
            </a:r>
          </a:p>
          <a:p>
            <a:pPr eaLnBrk="1" hangingPunct="1"/>
            <a:endParaRPr lang="cs-CZ" altLang="cs-CZ" sz="1900" dirty="0"/>
          </a:p>
          <a:p>
            <a:pPr eaLnBrk="1" hangingPunct="1"/>
            <a:r>
              <a:rPr lang="cs-CZ" altLang="cs-CZ" sz="1900" dirty="0"/>
              <a:t>Write down the approximate amount of time they take and then add the percentages to each "time guzzler" of the total time. </a:t>
            </a:r>
          </a:p>
          <a:p>
            <a:pPr eaLnBrk="1" hangingPunct="1"/>
            <a:endParaRPr lang="cs-CZ" altLang="cs-CZ" sz="1900" dirty="0"/>
          </a:p>
          <a:p>
            <a:pPr eaLnBrk="1" hangingPunct="1"/>
            <a:r>
              <a:rPr lang="cs-CZ" altLang="cs-CZ" sz="1900" dirty="0"/>
              <a:t>Then fill in the maximum possible saving and the one you are willing to accept. </a:t>
            </a:r>
          </a:p>
          <a:p>
            <a:pPr eaLnBrk="1" hangingPunct="1"/>
            <a:endParaRPr lang="cs-CZ" altLang="cs-CZ" sz="1900" dirty="0"/>
          </a:p>
          <a:p>
            <a:pPr eaLnBrk="1" hangingPunct="1"/>
            <a:r>
              <a:rPr lang="cs-CZ" altLang="cs-CZ" sz="1900" dirty="0"/>
              <a:t>As the last one, write how else, you will make better use of the time saved.</a:t>
            </a:r>
          </a:p>
          <a:p>
            <a:pPr marL="0" indent="0" eaLnBrk="1" hangingPunct="1">
              <a:buNone/>
            </a:pPr>
            <a:endParaRPr lang="cs-CZ" altLang="cs-CZ" sz="1900" dirty="0"/>
          </a:p>
          <a:p>
            <a:pPr eaLnBrk="1" hangingPunct="1">
              <a:buFontTx/>
              <a:buNone/>
            </a:pPr>
            <a:endParaRPr lang="cs-CZ" altLang="cs-CZ" sz="19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4</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0787884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Waste of time - team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9"/>
            <a:ext cx="10221622" cy="3756376"/>
          </a:xfrm>
        </p:spPr>
        <p:txBody>
          <a:bodyPr>
            <a:normAutofit/>
          </a:bodyPr>
          <a:lstStyle/>
          <a:p>
            <a:pPr eaLnBrk="1" hangingPunct="1"/>
            <a:r>
              <a:rPr lang="cs-CZ" altLang="cs-CZ" sz="1800" dirty="0"/>
              <a:t>When working as a team, first focus on your one day (24 hours) or five days (working days) as individuals and divide this time into the largest areas (general blocks), the "time eaters", e.g.: sleeping, getting to and from school, teaching, getting ready for school. breaks, social networks, clubs, free time, etc. </a:t>
            </a:r>
          </a:p>
          <a:p>
            <a:pPr eaLnBrk="1" hangingPunct="1"/>
            <a:r>
              <a:rPr lang="cs-CZ" altLang="cs-CZ" sz="1800" dirty="0"/>
              <a:t>Write down the approximate time they take you.</a:t>
            </a:r>
          </a:p>
          <a:p>
            <a:pPr eaLnBrk="1" hangingPunct="1"/>
            <a:r>
              <a:rPr lang="cs-CZ" altLang="cs-CZ" sz="1800" dirty="0"/>
              <a:t>Then brainstorm and agree on the biggest areas, the "time guzzlers", see above for examples, and write down the time and then the percentages for the whole team from the sum of all of you.</a:t>
            </a:r>
          </a:p>
          <a:p>
            <a:pPr eaLnBrk="1" hangingPunct="1"/>
            <a:r>
              <a:rPr lang="cs-CZ" altLang="cs-CZ" sz="1800" dirty="0"/>
              <a:t>Then fill in the maximum possible saving and the one you are willing to accept. </a:t>
            </a:r>
          </a:p>
          <a:p>
            <a:pPr eaLnBrk="1" hangingPunct="1"/>
            <a:r>
              <a:rPr lang="cs-CZ" altLang="cs-CZ" sz="1800" dirty="0"/>
              <a:t>As the last one, write how else, you will make better use of the time saved.</a:t>
            </a:r>
          </a:p>
          <a:p>
            <a:pPr eaLnBrk="1" hangingPunct="1"/>
            <a:r>
              <a:rPr lang="cs-CZ" altLang="cs-CZ" sz="1800" dirty="0"/>
              <a:t>In a team evaluation, you realize how much time a smaller department loses in one day, for example.</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5</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1093477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Individual</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2048005"/>
            <a:ext cx="10221622" cy="3756376"/>
          </a:xfrm>
        </p:spPr>
        <p:txBody>
          <a:bodyPr>
            <a:normAutofit/>
          </a:bodyPr>
          <a:lstStyle/>
          <a:p>
            <a:pPr eaLnBrk="1" hangingPunct="1"/>
            <a:r>
              <a:rPr lang="cs-CZ" altLang="cs-CZ" sz="1800" dirty="0"/>
              <a:t>You can look at the designated task from a general point of view or, alternatively, focus only on the business area. Make a </a:t>
            </a:r>
            <a:r>
              <a:rPr lang="cs-CZ" altLang="cs-CZ" sz="1800" dirty="0" err="1"/>
              <a:t>flipchart</a:t>
            </a:r>
            <a:r>
              <a:rPr lang="cs-CZ" altLang="cs-CZ" sz="1800" dirty="0"/>
              <a:t>, A4, A3, computer whiteboard, etc.</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6</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573590" y="2971108"/>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graphicFrame>
        <p:nvGraphicFramePr>
          <p:cNvPr id="6" name="Tabulka 4">
            <a:extLst>
              <a:ext uri="{FF2B5EF4-FFF2-40B4-BE49-F238E27FC236}">
                <a16:creationId xmlns:a16="http://schemas.microsoft.com/office/drawing/2014/main" id="{B7867423-389D-4025-8D6B-4AD16F06D4E5}"/>
              </a:ext>
            </a:extLst>
          </p:cNvPr>
          <p:cNvGraphicFramePr>
            <a:graphicFrameLocks noGrp="1"/>
          </p:cNvGraphicFramePr>
          <p:nvPr>
            <p:extLst/>
          </p:nvPr>
        </p:nvGraphicFramePr>
        <p:xfrm>
          <a:off x="2443679" y="3378617"/>
          <a:ext cx="7740000" cy="2870200"/>
        </p:xfrm>
        <a:graphic>
          <a:graphicData uri="http://schemas.openxmlformats.org/drawingml/2006/table">
            <a:tbl>
              <a:tblPr firstRow="1" bandRow="1">
                <a:tableStyleId>{5C22544A-7EE6-4342-B048-85BDC9FD1C3A}</a:tableStyleId>
              </a:tblPr>
              <a:tblGrid>
                <a:gridCol w="2376000">
                  <a:extLst>
                    <a:ext uri="{9D8B030D-6E8A-4147-A177-3AD203B41FA5}">
                      <a16:colId xmlns:a16="http://schemas.microsoft.com/office/drawing/2014/main" val="3901893446"/>
                    </a:ext>
                  </a:extLst>
                </a:gridCol>
                <a:gridCol w="900000">
                  <a:extLst>
                    <a:ext uri="{9D8B030D-6E8A-4147-A177-3AD203B41FA5}">
                      <a16:colId xmlns:a16="http://schemas.microsoft.com/office/drawing/2014/main" val="3335011305"/>
                    </a:ext>
                  </a:extLst>
                </a:gridCol>
                <a:gridCol w="900000">
                  <a:extLst>
                    <a:ext uri="{9D8B030D-6E8A-4147-A177-3AD203B41FA5}">
                      <a16:colId xmlns:a16="http://schemas.microsoft.com/office/drawing/2014/main" val="108300450"/>
                    </a:ext>
                  </a:extLst>
                </a:gridCol>
                <a:gridCol w="900000">
                  <a:extLst>
                    <a:ext uri="{9D8B030D-6E8A-4147-A177-3AD203B41FA5}">
                      <a16:colId xmlns:a16="http://schemas.microsoft.com/office/drawing/2014/main" val="1362670786"/>
                    </a:ext>
                  </a:extLst>
                </a:gridCol>
                <a:gridCol w="1044000">
                  <a:extLst>
                    <a:ext uri="{9D8B030D-6E8A-4147-A177-3AD203B41FA5}">
                      <a16:colId xmlns:a16="http://schemas.microsoft.com/office/drawing/2014/main" val="1163000471"/>
                    </a:ext>
                  </a:extLst>
                </a:gridCol>
                <a:gridCol w="1620000">
                  <a:extLst>
                    <a:ext uri="{9D8B030D-6E8A-4147-A177-3AD203B41FA5}">
                      <a16:colId xmlns:a16="http://schemas.microsoft.com/office/drawing/2014/main" val="1529023731"/>
                    </a:ext>
                  </a:extLst>
                </a:gridCol>
              </a:tblGrid>
              <a:tr h="0">
                <a:tc>
                  <a:txBody>
                    <a:bodyPr/>
                    <a:lstStyle/>
                    <a:p>
                      <a:pPr algn="ctr"/>
                      <a:r>
                        <a:rPr lang="cs-CZ" sz="1200" dirty="0">
                          <a:latin typeface="Arial" panose="020B0604020202020204" pitchFamily="34" charset="0"/>
                          <a:cs typeface="Arial" panose="020B0604020202020204" pitchFamily="34" charset="0"/>
                        </a:rPr>
                        <a:t>AREA</a:t>
                      </a:r>
                    </a:p>
                  </a:txBody>
                  <a:tcPr/>
                </a:tc>
                <a:tc>
                  <a:txBody>
                    <a:bodyPr/>
                    <a:lstStyle/>
                    <a:p>
                      <a:pPr algn="ctr"/>
                      <a:r>
                        <a:rPr lang="cs-CZ" sz="1200" dirty="0">
                          <a:latin typeface="Arial" panose="020B0604020202020204" pitchFamily="34" charset="0"/>
                          <a:cs typeface="Arial" panose="020B0604020202020204" pitchFamily="34" charset="0"/>
                        </a:rPr>
                        <a:t>VA</a:t>
                      </a:r>
                    </a:p>
                  </a:txBody>
                  <a:tcPr/>
                </a:tc>
                <a:tc>
                  <a:txBody>
                    <a:bodyPr/>
                    <a:lstStyle/>
                    <a:p>
                      <a:pPr algn="ctr"/>
                      <a:r>
                        <a:rPr lang="cs-CZ" sz="1200" dirty="0">
                          <a:latin typeface="Arial" panose="020B0604020202020204" pitchFamily="34" charset="0"/>
                          <a:cs typeface="Arial" panose="020B0604020202020204" pitchFamily="34" charset="0"/>
                        </a:rPr>
                        <a:t>BNVA</a:t>
                      </a:r>
                    </a:p>
                  </a:txBody>
                  <a:tcPr/>
                </a:tc>
                <a:tc>
                  <a:txBody>
                    <a:bodyPr/>
                    <a:lstStyle/>
                    <a:p>
                      <a:pPr algn="ctr"/>
                      <a:r>
                        <a:rPr lang="cs-CZ" sz="1200" dirty="0">
                          <a:latin typeface="Arial" panose="020B0604020202020204" pitchFamily="34" charset="0"/>
                          <a:cs typeface="Arial" panose="020B0604020202020204" pitchFamily="34" charset="0"/>
                        </a:rPr>
                        <a:t>NVA</a:t>
                      </a:r>
                    </a:p>
                  </a:txBody>
                  <a:tcPr/>
                </a:tc>
                <a:tc>
                  <a:txBody>
                    <a:bodyPr/>
                    <a:lstStyle/>
                    <a:p>
                      <a:pPr algn="ctr"/>
                      <a:r>
                        <a:rPr lang="cs-CZ" sz="1200" dirty="0">
                          <a:latin typeface="Arial" panose="020B0604020202020204" pitchFamily="34" charset="0"/>
                          <a:cs typeface="Arial" panose="020B0604020202020204" pitchFamily="34" charset="0"/>
                        </a:rPr>
                        <a:t>Total time</a:t>
                      </a:r>
                    </a:p>
                  </a:txBody>
                  <a:tcPr/>
                </a:tc>
                <a:tc>
                  <a:txBody>
                    <a:bodyPr/>
                    <a:lstStyle/>
                    <a:p>
                      <a:pPr algn="ctr"/>
                      <a:r>
                        <a:rPr lang="cs-CZ" sz="1200" dirty="0">
                          <a:latin typeface="Arial" panose="020B0604020202020204" pitchFamily="34" charset="0"/>
                          <a:cs typeface="Arial" panose="020B0604020202020204" pitchFamily="34" charset="0"/>
                        </a:rPr>
                        <a:t>% of total time</a:t>
                      </a:r>
                    </a:p>
                  </a:txBody>
                  <a:tcPr/>
                </a:tc>
                <a:extLst>
                  <a:ext uri="{0D108BD9-81ED-4DB2-BD59-A6C34878D82A}">
                    <a16:rowId xmlns:a16="http://schemas.microsoft.com/office/drawing/2014/main" val="280123028"/>
                  </a:ext>
                </a:extLst>
              </a:tr>
              <a:tr h="370840">
                <a:tc>
                  <a:txBody>
                    <a:bodyPr/>
                    <a:lstStyle/>
                    <a:p>
                      <a:r>
                        <a:rPr lang="cs-CZ" sz="1200" b="1" dirty="0">
                          <a:latin typeface="Arial" panose="020B0604020202020204" pitchFamily="34" charset="0"/>
                          <a:cs typeface="Arial" panose="020B0604020202020204" pitchFamily="34" charset="0"/>
                        </a:rPr>
                        <a:t>Teaching</a:t>
                      </a:r>
                    </a:p>
                  </a:txBody>
                  <a:tcPr/>
                </a:tc>
                <a:tc>
                  <a:txBody>
                    <a:bodyPr/>
                    <a:lstStyle/>
                    <a:p>
                      <a:r>
                        <a:rPr lang="cs-CZ" sz="1200" dirty="0">
                          <a:latin typeface="Arial" panose="020B0604020202020204" pitchFamily="34" charset="0"/>
                          <a:cs typeface="Arial" panose="020B0604020202020204" pitchFamily="34" charset="0"/>
                        </a:rPr>
                        <a:t>25</a:t>
                      </a:r>
                    </a:p>
                  </a:txBody>
                  <a:tcPr/>
                </a:tc>
                <a:tc>
                  <a:txBody>
                    <a:bodyPr/>
                    <a:lstStyle/>
                    <a:p>
                      <a:r>
                        <a:rPr lang="cs-CZ" sz="1200" dirty="0">
                          <a:latin typeface="Arial" panose="020B0604020202020204" pitchFamily="34" charset="0"/>
                          <a:cs typeface="Arial" panose="020B0604020202020204" pitchFamily="34" charset="0"/>
                        </a:rPr>
                        <a:t>5</a:t>
                      </a:r>
                    </a:p>
                  </a:txBody>
                  <a:tcPr/>
                </a:tc>
                <a:tc>
                  <a:txBody>
                    <a:bodyPr/>
                    <a:lstStyle/>
                    <a:p>
                      <a:r>
                        <a:rPr lang="cs-CZ" sz="1200" dirty="0">
                          <a:latin typeface="Arial" panose="020B0604020202020204" pitchFamily="34" charset="0"/>
                          <a:cs typeface="Arial" panose="020B0604020202020204" pitchFamily="34" charset="0"/>
                        </a:rPr>
                        <a:t>15</a:t>
                      </a:r>
                    </a:p>
                  </a:txBody>
                  <a:tcPr/>
                </a:tc>
                <a:tc>
                  <a:txBody>
                    <a:bodyPr/>
                    <a:lstStyle/>
                    <a:p>
                      <a:pPr algn="ctr"/>
                      <a:r>
                        <a:rPr lang="cs-CZ" sz="1200" dirty="0">
                          <a:latin typeface="Arial" panose="020B0604020202020204" pitchFamily="34" charset="0"/>
                          <a:cs typeface="Arial" panose="020B0604020202020204" pitchFamily="34" charset="0"/>
                        </a:rPr>
                        <a:t>45</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4100360363"/>
                  </a:ext>
                </a:extLst>
              </a:tr>
              <a:tr h="370840">
                <a:tc>
                  <a:txBody>
                    <a:bodyPr/>
                    <a:lstStyle/>
                    <a:p>
                      <a:r>
                        <a:rPr lang="cs-CZ" sz="1200" b="1" dirty="0">
                          <a:latin typeface="Arial" panose="020B0604020202020204" pitchFamily="34" charset="0"/>
                          <a:cs typeface="Arial" panose="020B0604020202020204" pitchFamily="34" charset="0"/>
                        </a:rPr>
                        <a:t>The way to school</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30</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r>
                        <a:rPr lang="cs-CZ" sz="1200" dirty="0">
                          <a:latin typeface="Arial" panose="020B0604020202020204" pitchFamily="34" charset="0"/>
                          <a:cs typeface="Arial" panose="020B0604020202020204" pitchFamily="34" charset="0"/>
                        </a:rPr>
                        <a:t>30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latin typeface="Arial" panose="020B0604020202020204" pitchFamily="34" charset="0"/>
                          <a:cs typeface="Arial" panose="020B0604020202020204" pitchFamily="34" charset="0"/>
                        </a:rPr>
                        <a:t>Browsing social networks</a:t>
                      </a:r>
                    </a:p>
                  </a:txBody>
                  <a:tcPr/>
                </a:tc>
                <a:tc>
                  <a:txBody>
                    <a:bodyPr/>
                    <a:lstStyle/>
                    <a:p>
                      <a:r>
                        <a:rPr lang="cs-CZ" sz="1200" dirty="0">
                          <a:latin typeface="Arial" panose="020B0604020202020204" pitchFamily="34" charset="0"/>
                          <a:cs typeface="Arial" panose="020B0604020202020204" pitchFamily="34" charset="0"/>
                        </a:rPr>
                        <a:t>20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100</a:t>
                      </a:r>
                    </a:p>
                  </a:txBody>
                  <a:tcPr/>
                </a:tc>
                <a:tc>
                  <a:txBody>
                    <a:bodyPr/>
                    <a:lstStyle/>
                    <a:p>
                      <a:pPr algn="ctr"/>
                      <a:r>
                        <a:rPr lang="cs-CZ" sz="1200" dirty="0">
                          <a:latin typeface="Arial" panose="020B0604020202020204" pitchFamily="34" charset="0"/>
                          <a:cs typeface="Arial" panose="020B0604020202020204" pitchFamily="34" charset="0"/>
                        </a:rPr>
                        <a:t>20/100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145927410"/>
                  </a:ext>
                </a:extLst>
              </a:tr>
              <a:tr h="370840">
                <a:tc>
                  <a:txBody>
                    <a:bodyPr/>
                    <a:lstStyle/>
                    <a:p>
                      <a:r>
                        <a:rPr lang="cs-CZ" sz="1200" b="1" dirty="0">
                          <a:latin typeface="Arial" panose="020B0604020202020204" pitchFamily="34" charset="0"/>
                          <a:cs typeface="Arial" panose="020B0604020202020204" pitchFamily="34" charset="0"/>
                        </a:rPr>
                        <a:t>Rest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200" b="1" dirty="0">
                          <a:latin typeface="Arial" panose="020B0604020202020204" pitchFamily="34" charset="0"/>
                          <a:cs typeface="Arial" panose="020B0604020202020204" pitchFamily="34" charset="0"/>
                        </a:rPr>
                        <a:t>Rings</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
        <p:nvSpPr>
          <p:cNvPr id="7" name="TextovéPole 6">
            <a:extLst>
              <a:ext uri="{FF2B5EF4-FFF2-40B4-BE49-F238E27FC236}">
                <a16:creationId xmlns:a16="http://schemas.microsoft.com/office/drawing/2014/main" id="{7735D3C6-C6BE-49D9-B368-53BB641023D9}"/>
              </a:ext>
            </a:extLst>
          </p:cNvPr>
          <p:cNvSpPr txBox="1"/>
          <p:nvPr/>
        </p:nvSpPr>
        <p:spPr>
          <a:xfrm>
            <a:off x="863600" y="431100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spTree>
    <p:extLst>
      <p:ext uri="{BB962C8B-B14F-4D97-AF65-F5344CB8AC3E}">
        <p14:creationId xmlns:p14="http://schemas.microsoft.com/office/powerpoint/2010/main" val="128945983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Individual</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2048005"/>
            <a:ext cx="10221622" cy="3756376"/>
          </a:xfrm>
        </p:spPr>
        <p:txBody>
          <a:bodyPr>
            <a:normAutofit/>
          </a:bodyPr>
          <a:lstStyle/>
          <a:p>
            <a:pPr eaLnBrk="1" hangingPunct="1"/>
            <a:r>
              <a:rPr lang="cs-CZ" altLang="cs-CZ" sz="1800" dirty="0"/>
              <a:t>Write down the maximum amount of time you can save in that area and how much you are actually willing to spend.</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7</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5189817" y="2573865"/>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863600" y="431100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graphicFrame>
        <p:nvGraphicFramePr>
          <p:cNvPr id="8" name="Tabulka 4">
            <a:extLst>
              <a:ext uri="{FF2B5EF4-FFF2-40B4-BE49-F238E27FC236}">
                <a16:creationId xmlns:a16="http://schemas.microsoft.com/office/drawing/2014/main" id="{AED94857-9EB8-4D4A-BDF7-84F6DF855D3E}"/>
              </a:ext>
            </a:extLst>
          </p:cNvPr>
          <p:cNvGraphicFramePr>
            <a:graphicFrameLocks noGrp="1"/>
          </p:cNvGraphicFramePr>
          <p:nvPr>
            <p:extLst/>
          </p:nvPr>
        </p:nvGraphicFramePr>
        <p:xfrm>
          <a:off x="2483986" y="3034220"/>
          <a:ext cx="8560385" cy="3190240"/>
        </p:xfrm>
        <a:graphic>
          <a:graphicData uri="http://schemas.openxmlformats.org/drawingml/2006/table">
            <a:tbl>
              <a:tblPr firstRow="1" bandRow="1">
                <a:tableStyleId>{5C22544A-7EE6-4342-B048-85BDC9FD1C3A}</a:tableStyleId>
              </a:tblPr>
              <a:tblGrid>
                <a:gridCol w="1964769">
                  <a:extLst>
                    <a:ext uri="{9D8B030D-6E8A-4147-A177-3AD203B41FA5}">
                      <a16:colId xmlns:a16="http://schemas.microsoft.com/office/drawing/2014/main" val="3901893446"/>
                    </a:ext>
                  </a:extLst>
                </a:gridCol>
                <a:gridCol w="744231">
                  <a:extLst>
                    <a:ext uri="{9D8B030D-6E8A-4147-A177-3AD203B41FA5}">
                      <a16:colId xmlns:a16="http://schemas.microsoft.com/office/drawing/2014/main" val="3335011305"/>
                    </a:ext>
                  </a:extLst>
                </a:gridCol>
                <a:gridCol w="744231">
                  <a:extLst>
                    <a:ext uri="{9D8B030D-6E8A-4147-A177-3AD203B41FA5}">
                      <a16:colId xmlns:a16="http://schemas.microsoft.com/office/drawing/2014/main" val="108300450"/>
                    </a:ext>
                  </a:extLst>
                </a:gridCol>
                <a:gridCol w="744231">
                  <a:extLst>
                    <a:ext uri="{9D8B030D-6E8A-4147-A177-3AD203B41FA5}">
                      <a16:colId xmlns:a16="http://schemas.microsoft.com/office/drawing/2014/main" val="1362670786"/>
                    </a:ext>
                  </a:extLst>
                </a:gridCol>
                <a:gridCol w="863308">
                  <a:extLst>
                    <a:ext uri="{9D8B030D-6E8A-4147-A177-3AD203B41FA5}">
                      <a16:colId xmlns:a16="http://schemas.microsoft.com/office/drawing/2014/main" val="1163000471"/>
                    </a:ext>
                  </a:extLst>
                </a:gridCol>
                <a:gridCol w="1339615">
                  <a:extLst>
                    <a:ext uri="{9D8B030D-6E8A-4147-A177-3AD203B41FA5}">
                      <a16:colId xmlns:a16="http://schemas.microsoft.com/office/drawing/2014/main" val="1529023731"/>
                    </a:ext>
                  </a:extLst>
                </a:gridCol>
                <a:gridCol w="2160000">
                  <a:extLst>
                    <a:ext uri="{9D8B030D-6E8A-4147-A177-3AD203B41FA5}">
                      <a16:colId xmlns:a16="http://schemas.microsoft.com/office/drawing/2014/main" val="1472952510"/>
                    </a:ext>
                  </a:extLst>
                </a:gridCol>
              </a:tblGrid>
              <a:tr h="0">
                <a:tc>
                  <a:txBody>
                    <a:bodyPr/>
                    <a:lstStyle/>
                    <a:p>
                      <a:pPr algn="ctr"/>
                      <a:r>
                        <a:rPr lang="cs-CZ" sz="1100" dirty="0">
                          <a:latin typeface="Arial" panose="020B0604020202020204" pitchFamily="34" charset="0"/>
                          <a:cs typeface="Arial" panose="020B0604020202020204" pitchFamily="34" charset="0"/>
                        </a:rPr>
                        <a:t>Area</a:t>
                      </a:r>
                    </a:p>
                  </a:txBody>
                  <a:tcPr/>
                </a:tc>
                <a:tc>
                  <a:txBody>
                    <a:bodyPr/>
                    <a:lstStyle/>
                    <a:p>
                      <a:pPr algn="ctr"/>
                      <a:r>
                        <a:rPr lang="cs-CZ" sz="1100" dirty="0">
                          <a:latin typeface="Arial" panose="020B0604020202020204" pitchFamily="34" charset="0"/>
                          <a:cs typeface="Arial" panose="020B0604020202020204" pitchFamily="34" charset="0"/>
                        </a:rPr>
                        <a:t>VA</a:t>
                      </a:r>
                    </a:p>
                  </a:txBody>
                  <a:tcPr/>
                </a:tc>
                <a:tc>
                  <a:txBody>
                    <a:bodyPr/>
                    <a:lstStyle/>
                    <a:p>
                      <a:pPr algn="ctr"/>
                      <a:r>
                        <a:rPr lang="cs-CZ" sz="1100" dirty="0">
                          <a:latin typeface="Arial" panose="020B0604020202020204" pitchFamily="34" charset="0"/>
                          <a:cs typeface="Arial" panose="020B0604020202020204" pitchFamily="34" charset="0"/>
                        </a:rPr>
                        <a:t>BNVA</a:t>
                      </a:r>
                    </a:p>
                  </a:txBody>
                  <a:tcPr/>
                </a:tc>
                <a:tc>
                  <a:txBody>
                    <a:bodyPr/>
                    <a:lstStyle/>
                    <a:p>
                      <a:pPr algn="ctr"/>
                      <a:r>
                        <a:rPr lang="cs-CZ" sz="1100" dirty="0">
                          <a:latin typeface="Arial" panose="020B0604020202020204" pitchFamily="34" charset="0"/>
                          <a:cs typeface="Arial" panose="020B0604020202020204" pitchFamily="34" charset="0"/>
                        </a:rPr>
                        <a:t>NVA</a:t>
                      </a:r>
                    </a:p>
                  </a:txBody>
                  <a:tcPr/>
                </a:tc>
                <a:tc>
                  <a:txBody>
                    <a:bodyPr/>
                    <a:lstStyle/>
                    <a:p>
                      <a:pPr algn="ctr"/>
                      <a:r>
                        <a:rPr lang="cs-CZ" sz="1100" dirty="0">
                          <a:latin typeface="Arial" panose="020B0604020202020204" pitchFamily="34" charset="0"/>
                          <a:cs typeface="Arial" panose="020B0604020202020204" pitchFamily="34" charset="0"/>
                        </a:rPr>
                        <a:t>Total time</a:t>
                      </a:r>
                    </a:p>
                  </a:txBody>
                  <a:tcPr/>
                </a:tc>
                <a:tc>
                  <a:txBody>
                    <a:bodyPr/>
                    <a:lstStyle/>
                    <a:p>
                      <a:pPr algn="ctr"/>
                      <a:r>
                        <a:rPr lang="cs-CZ" sz="1100" dirty="0">
                          <a:latin typeface="Arial" panose="020B0604020202020204" pitchFamily="34" charset="0"/>
                          <a:cs typeface="Arial" panose="020B0604020202020204" pitchFamily="34" charset="0"/>
                        </a:rPr>
                        <a:t>% of total time</a:t>
                      </a:r>
                    </a:p>
                  </a:txBody>
                  <a:tcPr/>
                </a:tc>
                <a:tc>
                  <a:txBody>
                    <a:bodyPr/>
                    <a:lstStyle/>
                    <a:p>
                      <a:pPr algn="ctr"/>
                      <a:r>
                        <a:rPr lang="cs-CZ" sz="1100" dirty="0">
                          <a:latin typeface="Arial" panose="020B0604020202020204" pitchFamily="34" charset="0"/>
                          <a:cs typeface="Arial" panose="020B0604020202020204" pitchFamily="34" charset="0"/>
                        </a:rPr>
                        <a:t>Possible time saving</a:t>
                      </a:r>
                    </a:p>
                    <a:p>
                      <a:pPr algn="ctr"/>
                      <a:r>
                        <a:rPr lang="cs-CZ" sz="1100" dirty="0">
                          <a:latin typeface="Arial" panose="020B0604020202020204" pitchFamily="34" charset="0"/>
                          <a:cs typeface="Arial" panose="020B0604020202020204" pitchFamily="34" charset="0"/>
                        </a:rPr>
                        <a:t>(how much max you can / how much you are willing to)</a:t>
                      </a:r>
                    </a:p>
                  </a:txBody>
                  <a:tcPr/>
                </a:tc>
                <a:extLst>
                  <a:ext uri="{0D108BD9-81ED-4DB2-BD59-A6C34878D82A}">
                    <a16:rowId xmlns:a16="http://schemas.microsoft.com/office/drawing/2014/main" val="280123028"/>
                  </a:ext>
                </a:extLst>
              </a:tr>
              <a:tr h="370840">
                <a:tc>
                  <a:txBody>
                    <a:bodyPr/>
                    <a:lstStyle/>
                    <a:p>
                      <a:r>
                        <a:rPr lang="cs-CZ" sz="1100" b="1" dirty="0">
                          <a:latin typeface="Arial" panose="020B0604020202020204" pitchFamily="34" charset="0"/>
                          <a:cs typeface="Arial" panose="020B0604020202020204" pitchFamily="34" charset="0"/>
                        </a:rPr>
                        <a:t>Teaching</a:t>
                      </a:r>
                    </a:p>
                  </a:txBody>
                  <a:tcPr/>
                </a:tc>
                <a:tc>
                  <a:txBody>
                    <a:bodyPr/>
                    <a:lstStyle/>
                    <a:p>
                      <a:r>
                        <a:rPr lang="cs-CZ" sz="1100" dirty="0">
                          <a:latin typeface="Arial" panose="020B0604020202020204" pitchFamily="34" charset="0"/>
                          <a:cs typeface="Arial" panose="020B0604020202020204" pitchFamily="34" charset="0"/>
                        </a:rPr>
                        <a:t>25</a:t>
                      </a:r>
                    </a:p>
                  </a:txBody>
                  <a:tcPr/>
                </a:tc>
                <a:tc>
                  <a:txBody>
                    <a:bodyPr/>
                    <a:lstStyle/>
                    <a:p>
                      <a:r>
                        <a:rPr lang="cs-CZ" sz="1100" dirty="0">
                          <a:latin typeface="Arial" panose="020B0604020202020204" pitchFamily="34" charset="0"/>
                          <a:cs typeface="Arial" panose="020B0604020202020204" pitchFamily="34" charset="0"/>
                        </a:rPr>
                        <a:t>5</a:t>
                      </a:r>
                    </a:p>
                  </a:txBody>
                  <a:tcPr/>
                </a:tc>
                <a:tc>
                  <a:txBody>
                    <a:bodyPr/>
                    <a:lstStyle/>
                    <a:p>
                      <a:r>
                        <a:rPr lang="cs-CZ" sz="1100" dirty="0">
                          <a:latin typeface="Arial" panose="020B0604020202020204" pitchFamily="34" charset="0"/>
                          <a:cs typeface="Arial" panose="020B0604020202020204" pitchFamily="34" charset="0"/>
                        </a:rPr>
                        <a:t>15</a:t>
                      </a:r>
                    </a:p>
                  </a:txBody>
                  <a:tcPr/>
                </a:tc>
                <a:tc>
                  <a:txBody>
                    <a:bodyPr/>
                    <a:lstStyle/>
                    <a:p>
                      <a:pPr algn="ctr"/>
                      <a:r>
                        <a:rPr lang="cs-CZ" sz="1100" dirty="0">
                          <a:latin typeface="Arial" panose="020B0604020202020204" pitchFamily="34" charset="0"/>
                          <a:cs typeface="Arial" panose="020B0604020202020204" pitchFamily="34" charset="0"/>
                        </a:rPr>
                        <a:t>45</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15/10</a:t>
                      </a:r>
                    </a:p>
                  </a:txBody>
                  <a:tcPr/>
                </a:tc>
                <a:extLst>
                  <a:ext uri="{0D108BD9-81ED-4DB2-BD59-A6C34878D82A}">
                    <a16:rowId xmlns:a16="http://schemas.microsoft.com/office/drawing/2014/main" val="4100360363"/>
                  </a:ext>
                </a:extLst>
              </a:tr>
              <a:tr h="370840">
                <a:tc>
                  <a:txBody>
                    <a:bodyPr/>
                    <a:lstStyle/>
                    <a:p>
                      <a:r>
                        <a:rPr lang="cs-CZ" sz="1100" b="1" dirty="0">
                          <a:latin typeface="Arial" panose="020B0604020202020204" pitchFamily="34" charset="0"/>
                          <a:cs typeface="Arial" panose="020B0604020202020204" pitchFamily="34" charset="0"/>
                        </a:rPr>
                        <a:t>The way to school</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30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r>
                        <a:rPr lang="cs-CZ" sz="1100" dirty="0">
                          <a:latin typeface="Arial" panose="020B0604020202020204" pitchFamily="34" charset="0"/>
                          <a:cs typeface="Arial" panose="020B0604020202020204" pitchFamily="34" charset="0"/>
                        </a:rPr>
                        <a:t>30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latin typeface="Arial" panose="020B0604020202020204" pitchFamily="34" charset="0"/>
                          <a:cs typeface="Arial" panose="020B0604020202020204" pitchFamily="34" charset="0"/>
                        </a:rPr>
                        <a:t>Browsing social networks</a:t>
                      </a:r>
                    </a:p>
                  </a:txBody>
                  <a:tcPr/>
                </a:tc>
                <a:tc>
                  <a:txBody>
                    <a:bodyPr/>
                    <a:lstStyle/>
                    <a:p>
                      <a:r>
                        <a:rPr lang="cs-CZ" sz="1100" dirty="0">
                          <a:latin typeface="Arial" panose="020B0604020202020204" pitchFamily="34" charset="0"/>
                          <a:cs typeface="Arial" panose="020B0604020202020204" pitchFamily="34" charset="0"/>
                        </a:rPr>
                        <a:t>20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100</a:t>
                      </a:r>
                    </a:p>
                  </a:txBody>
                  <a:tcPr/>
                </a:tc>
                <a:tc>
                  <a:txBody>
                    <a:bodyPr/>
                    <a:lstStyle/>
                    <a:p>
                      <a:pPr algn="ctr"/>
                      <a:r>
                        <a:rPr lang="cs-CZ" sz="1100" dirty="0">
                          <a:latin typeface="Arial" panose="020B0604020202020204" pitchFamily="34" charset="0"/>
                          <a:cs typeface="Arial" panose="020B0604020202020204" pitchFamily="34" charset="0"/>
                        </a:rPr>
                        <a:t>20/100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100/60</a:t>
                      </a:r>
                    </a:p>
                  </a:txBody>
                  <a:tcPr/>
                </a:tc>
                <a:extLst>
                  <a:ext uri="{0D108BD9-81ED-4DB2-BD59-A6C34878D82A}">
                    <a16:rowId xmlns:a16="http://schemas.microsoft.com/office/drawing/2014/main" val="2145927410"/>
                  </a:ext>
                </a:extLst>
              </a:tr>
              <a:tr h="370840">
                <a:tc>
                  <a:txBody>
                    <a:bodyPr/>
                    <a:lstStyle/>
                    <a:p>
                      <a:r>
                        <a:rPr lang="cs-CZ" sz="1100" b="1" dirty="0">
                          <a:latin typeface="Arial" panose="020B0604020202020204" pitchFamily="34" charset="0"/>
                          <a:cs typeface="Arial" panose="020B0604020202020204" pitchFamily="34" charset="0"/>
                        </a:rPr>
                        <a:t>Rest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100" b="1" dirty="0">
                          <a:latin typeface="Arial" panose="020B0604020202020204" pitchFamily="34" charset="0"/>
                          <a:cs typeface="Arial" panose="020B0604020202020204" pitchFamily="34" charset="0"/>
                        </a:rPr>
                        <a:t>Rings</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33113267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Individual</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1783962"/>
            <a:ext cx="10221622" cy="498989"/>
          </a:xfrm>
        </p:spPr>
        <p:txBody>
          <a:bodyPr>
            <a:normAutofit/>
          </a:bodyPr>
          <a:lstStyle/>
          <a:p>
            <a:pPr eaLnBrk="1" hangingPunct="1"/>
            <a:r>
              <a:rPr lang="cs-CZ" altLang="cs-CZ" sz="1800" dirty="0"/>
              <a:t>Add other possible, quality uses of the time saved.</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t>8</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683882" y="2212475"/>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Analyze 24 hours or 120 hours.</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181987" y="4334213"/>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Example</a:t>
            </a:r>
          </a:p>
        </p:txBody>
      </p:sp>
      <p:graphicFrame>
        <p:nvGraphicFramePr>
          <p:cNvPr id="9" name="Tabulka 4">
            <a:extLst>
              <a:ext uri="{FF2B5EF4-FFF2-40B4-BE49-F238E27FC236}">
                <a16:creationId xmlns:a16="http://schemas.microsoft.com/office/drawing/2014/main" id="{2CBB0D75-1824-4BE3-A3D4-8558DA0411D1}"/>
              </a:ext>
            </a:extLst>
          </p:cNvPr>
          <p:cNvGraphicFramePr>
            <a:graphicFrameLocks noGrp="1"/>
          </p:cNvGraphicFramePr>
          <p:nvPr>
            <p:extLst>
              <p:ext uri="{D42A27DB-BD31-4B8C-83A1-F6EECF244321}">
                <p14:modId xmlns:p14="http://schemas.microsoft.com/office/powerpoint/2010/main" val="4165504952"/>
              </p:ext>
            </p:extLst>
          </p:nvPr>
        </p:nvGraphicFramePr>
        <p:xfrm>
          <a:off x="1585834" y="2525936"/>
          <a:ext cx="9703904" cy="3749040"/>
        </p:xfrm>
        <a:graphic>
          <a:graphicData uri="http://schemas.openxmlformats.org/drawingml/2006/table">
            <a:tbl>
              <a:tblPr firstRow="1" bandRow="1">
                <a:tableStyleId>{5C22544A-7EE6-4342-B048-85BDC9FD1C3A}</a:tableStyleId>
              </a:tblPr>
              <a:tblGrid>
                <a:gridCol w="2085775">
                  <a:extLst>
                    <a:ext uri="{9D8B030D-6E8A-4147-A177-3AD203B41FA5}">
                      <a16:colId xmlns:a16="http://schemas.microsoft.com/office/drawing/2014/main" val="3901893446"/>
                    </a:ext>
                  </a:extLst>
                </a:gridCol>
                <a:gridCol w="600450">
                  <a:extLst>
                    <a:ext uri="{9D8B030D-6E8A-4147-A177-3AD203B41FA5}">
                      <a16:colId xmlns:a16="http://schemas.microsoft.com/office/drawing/2014/main" val="3335011305"/>
                    </a:ext>
                  </a:extLst>
                </a:gridCol>
                <a:gridCol w="600450">
                  <a:extLst>
                    <a:ext uri="{9D8B030D-6E8A-4147-A177-3AD203B41FA5}">
                      <a16:colId xmlns:a16="http://schemas.microsoft.com/office/drawing/2014/main" val="108300450"/>
                    </a:ext>
                  </a:extLst>
                </a:gridCol>
                <a:gridCol w="600450">
                  <a:extLst>
                    <a:ext uri="{9D8B030D-6E8A-4147-A177-3AD203B41FA5}">
                      <a16:colId xmlns:a16="http://schemas.microsoft.com/office/drawing/2014/main" val="1362670786"/>
                    </a:ext>
                  </a:extLst>
                </a:gridCol>
                <a:gridCol w="605159">
                  <a:extLst>
                    <a:ext uri="{9D8B030D-6E8A-4147-A177-3AD203B41FA5}">
                      <a16:colId xmlns:a16="http://schemas.microsoft.com/office/drawing/2014/main" val="1163000471"/>
                    </a:ext>
                  </a:extLst>
                </a:gridCol>
                <a:gridCol w="1169298">
                  <a:extLst>
                    <a:ext uri="{9D8B030D-6E8A-4147-A177-3AD203B41FA5}">
                      <a16:colId xmlns:a16="http://schemas.microsoft.com/office/drawing/2014/main" val="1529023731"/>
                    </a:ext>
                  </a:extLst>
                </a:gridCol>
                <a:gridCol w="1514111">
                  <a:extLst>
                    <a:ext uri="{9D8B030D-6E8A-4147-A177-3AD203B41FA5}">
                      <a16:colId xmlns:a16="http://schemas.microsoft.com/office/drawing/2014/main" val="1472952510"/>
                    </a:ext>
                  </a:extLst>
                </a:gridCol>
                <a:gridCol w="2528211">
                  <a:extLst>
                    <a:ext uri="{9D8B030D-6E8A-4147-A177-3AD203B41FA5}">
                      <a16:colId xmlns:a16="http://schemas.microsoft.com/office/drawing/2014/main" val="3929863836"/>
                    </a:ext>
                  </a:extLst>
                </a:gridCol>
              </a:tblGrid>
              <a:tr h="0">
                <a:tc>
                  <a:txBody>
                    <a:bodyPr/>
                    <a:lstStyle/>
                    <a:p>
                      <a:pPr algn="ctr"/>
                      <a:r>
                        <a:rPr lang="cs-CZ" sz="1100" dirty="0">
                          <a:latin typeface="Arial" panose="020B0604020202020204" pitchFamily="34" charset="0"/>
                          <a:cs typeface="Arial" panose="020B0604020202020204" pitchFamily="34" charset="0"/>
                        </a:rPr>
                        <a:t>Area</a:t>
                      </a:r>
                    </a:p>
                  </a:txBody>
                  <a:tcPr/>
                </a:tc>
                <a:tc>
                  <a:txBody>
                    <a:bodyPr/>
                    <a:lstStyle/>
                    <a:p>
                      <a:pPr algn="ctr"/>
                      <a:r>
                        <a:rPr lang="cs-CZ" sz="1100" dirty="0">
                          <a:latin typeface="Arial" panose="020B0604020202020204" pitchFamily="34" charset="0"/>
                          <a:cs typeface="Arial" panose="020B0604020202020204" pitchFamily="34" charset="0"/>
                        </a:rPr>
                        <a:t>VA</a:t>
                      </a:r>
                    </a:p>
                  </a:txBody>
                  <a:tcPr/>
                </a:tc>
                <a:tc>
                  <a:txBody>
                    <a:bodyPr/>
                    <a:lstStyle/>
                    <a:p>
                      <a:pPr algn="ctr"/>
                      <a:r>
                        <a:rPr lang="cs-CZ" sz="1100" dirty="0">
                          <a:latin typeface="Arial" panose="020B0604020202020204" pitchFamily="34" charset="0"/>
                          <a:cs typeface="Arial" panose="020B0604020202020204" pitchFamily="34" charset="0"/>
                        </a:rPr>
                        <a:t>BNVA</a:t>
                      </a:r>
                    </a:p>
                  </a:txBody>
                  <a:tcPr/>
                </a:tc>
                <a:tc>
                  <a:txBody>
                    <a:bodyPr/>
                    <a:lstStyle/>
                    <a:p>
                      <a:pPr algn="ctr"/>
                      <a:r>
                        <a:rPr lang="cs-CZ" sz="1100" dirty="0">
                          <a:latin typeface="Arial" panose="020B0604020202020204" pitchFamily="34" charset="0"/>
                          <a:cs typeface="Arial" panose="020B0604020202020204" pitchFamily="34" charset="0"/>
                        </a:rPr>
                        <a:t>NVA</a:t>
                      </a:r>
                    </a:p>
                  </a:txBody>
                  <a:tcPr/>
                </a:tc>
                <a:tc>
                  <a:txBody>
                    <a:bodyPr/>
                    <a:lstStyle/>
                    <a:p>
                      <a:pPr algn="ctr"/>
                      <a:r>
                        <a:rPr lang="cs-CZ" sz="1100" dirty="0">
                          <a:latin typeface="Arial" panose="020B0604020202020204" pitchFamily="34" charset="0"/>
                          <a:cs typeface="Arial" panose="020B0604020202020204" pitchFamily="34" charset="0"/>
                        </a:rPr>
                        <a:t>Total time</a:t>
                      </a:r>
                    </a:p>
                  </a:txBody>
                  <a:tcPr/>
                </a:tc>
                <a:tc>
                  <a:txBody>
                    <a:bodyPr/>
                    <a:lstStyle/>
                    <a:p>
                      <a:pPr algn="ctr"/>
                      <a:r>
                        <a:rPr lang="cs-CZ" sz="1100" dirty="0">
                          <a:latin typeface="Arial" panose="020B0604020202020204" pitchFamily="34" charset="0"/>
                          <a:cs typeface="Arial" panose="020B0604020202020204" pitchFamily="34" charset="0"/>
                        </a:rPr>
                        <a:t>% of total time</a:t>
                      </a:r>
                    </a:p>
                  </a:txBody>
                  <a:tcPr/>
                </a:tc>
                <a:tc>
                  <a:txBody>
                    <a:bodyPr/>
                    <a:lstStyle/>
                    <a:p>
                      <a:pPr algn="ctr"/>
                      <a:r>
                        <a:rPr lang="cs-CZ" sz="1100" dirty="0">
                          <a:latin typeface="Arial" panose="020B0604020202020204" pitchFamily="34" charset="0"/>
                          <a:cs typeface="Arial" panose="020B0604020202020204" pitchFamily="34" charset="0"/>
                        </a:rPr>
                        <a:t>Possible time saving</a:t>
                      </a:r>
                    </a:p>
                    <a:p>
                      <a:pPr algn="ctr"/>
                      <a:r>
                        <a:rPr lang="cs-CZ" sz="1100" dirty="0">
                          <a:latin typeface="Arial" panose="020B0604020202020204" pitchFamily="34" charset="0"/>
                          <a:cs typeface="Arial" panose="020B0604020202020204" pitchFamily="34" charset="0"/>
                        </a:rPr>
                        <a:t>(how much max you can / how much you are willing to)</a:t>
                      </a:r>
                    </a:p>
                  </a:txBody>
                  <a:tcPr/>
                </a:tc>
                <a:tc>
                  <a:txBody>
                    <a:bodyPr/>
                    <a:lstStyle/>
                    <a:p>
                      <a:pPr algn="ctr"/>
                      <a:r>
                        <a:rPr lang="cs-CZ" sz="1100" dirty="0">
                          <a:latin typeface="Arial" panose="020B0604020202020204" pitchFamily="34" charset="0"/>
                          <a:cs typeface="Arial" panose="020B0604020202020204" pitchFamily="34" charset="0"/>
                        </a:rPr>
                        <a:t>What will you do with the time saved?</a:t>
                      </a:r>
                    </a:p>
                    <a:p>
                      <a:pPr algn="ctr"/>
                      <a:r>
                        <a:rPr lang="cs-CZ" sz="1100" dirty="0">
                          <a:latin typeface="Arial" panose="020B0604020202020204" pitchFamily="34" charset="0"/>
                          <a:cs typeface="Arial" panose="020B0604020202020204" pitchFamily="34" charset="0"/>
                        </a:rPr>
                        <a:t>(in personal/business life)</a:t>
                      </a:r>
                    </a:p>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123028"/>
                  </a:ext>
                </a:extLst>
              </a:tr>
              <a:tr h="370840">
                <a:tc>
                  <a:txBody>
                    <a:bodyPr/>
                    <a:lstStyle/>
                    <a:p>
                      <a:r>
                        <a:rPr lang="cs-CZ" sz="1100" b="1" dirty="0">
                          <a:latin typeface="Arial" panose="020B0604020202020204" pitchFamily="34" charset="0"/>
                          <a:cs typeface="Arial" panose="020B0604020202020204" pitchFamily="34" charset="0"/>
                        </a:rPr>
                        <a:t>Teaching</a:t>
                      </a:r>
                    </a:p>
                  </a:txBody>
                  <a:tcPr/>
                </a:tc>
                <a:tc>
                  <a:txBody>
                    <a:bodyPr/>
                    <a:lstStyle/>
                    <a:p>
                      <a:r>
                        <a:rPr lang="cs-CZ" sz="1100" dirty="0">
                          <a:latin typeface="Arial" panose="020B0604020202020204" pitchFamily="34" charset="0"/>
                          <a:cs typeface="Arial" panose="020B0604020202020204" pitchFamily="34" charset="0"/>
                        </a:rPr>
                        <a:t>25</a:t>
                      </a:r>
                    </a:p>
                  </a:txBody>
                  <a:tcPr/>
                </a:tc>
                <a:tc>
                  <a:txBody>
                    <a:bodyPr/>
                    <a:lstStyle/>
                    <a:p>
                      <a:r>
                        <a:rPr lang="cs-CZ" sz="1100" dirty="0">
                          <a:latin typeface="Arial" panose="020B0604020202020204" pitchFamily="34" charset="0"/>
                          <a:cs typeface="Arial" panose="020B0604020202020204" pitchFamily="34" charset="0"/>
                        </a:rPr>
                        <a:t>5</a:t>
                      </a:r>
                    </a:p>
                  </a:txBody>
                  <a:tcPr/>
                </a:tc>
                <a:tc>
                  <a:txBody>
                    <a:bodyPr/>
                    <a:lstStyle/>
                    <a:p>
                      <a:r>
                        <a:rPr lang="cs-CZ" sz="1100" dirty="0">
                          <a:latin typeface="Arial" panose="020B0604020202020204" pitchFamily="34" charset="0"/>
                          <a:cs typeface="Arial" panose="020B0604020202020204" pitchFamily="34" charset="0"/>
                        </a:rPr>
                        <a:t>15</a:t>
                      </a:r>
                    </a:p>
                  </a:txBody>
                  <a:tcPr/>
                </a:tc>
                <a:tc>
                  <a:txBody>
                    <a:bodyPr/>
                    <a:lstStyle/>
                    <a:p>
                      <a:pPr algn="ctr"/>
                      <a:r>
                        <a:rPr lang="cs-CZ" sz="1100" dirty="0">
                          <a:latin typeface="Arial" panose="020B0604020202020204" pitchFamily="34" charset="0"/>
                          <a:cs typeface="Arial" panose="020B0604020202020204" pitchFamily="34" charset="0"/>
                        </a:rPr>
                        <a:t>45</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15/10</a:t>
                      </a: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0360363"/>
                  </a:ext>
                </a:extLst>
              </a:tr>
              <a:tr h="370840">
                <a:tc>
                  <a:txBody>
                    <a:bodyPr/>
                    <a:lstStyle/>
                    <a:p>
                      <a:r>
                        <a:rPr lang="cs-CZ" sz="1100" b="1" dirty="0">
                          <a:latin typeface="Arial" panose="020B0604020202020204" pitchFamily="34" charset="0"/>
                          <a:cs typeface="Arial" panose="020B0604020202020204" pitchFamily="34" charset="0"/>
                        </a:rPr>
                        <a:t>The way to school</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30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r>
                        <a:rPr lang="cs-CZ" sz="1100" dirty="0">
                          <a:latin typeface="Arial" panose="020B0604020202020204" pitchFamily="34" charset="0"/>
                          <a:cs typeface="Arial" panose="020B0604020202020204" pitchFamily="34" charset="0"/>
                        </a:rPr>
                        <a:t>30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0</a:t>
                      </a: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latin typeface="Arial" panose="020B0604020202020204" pitchFamily="34" charset="0"/>
                          <a:cs typeface="Arial" panose="020B0604020202020204" pitchFamily="34" charset="0"/>
                        </a:rPr>
                        <a:t>Browsing social networks</a:t>
                      </a:r>
                    </a:p>
                  </a:txBody>
                  <a:tcPr/>
                </a:tc>
                <a:tc>
                  <a:txBody>
                    <a:bodyPr/>
                    <a:lstStyle/>
                    <a:p>
                      <a:r>
                        <a:rPr lang="cs-CZ" sz="1100" dirty="0">
                          <a:latin typeface="Arial" panose="020B0604020202020204" pitchFamily="34" charset="0"/>
                          <a:cs typeface="Arial" panose="020B0604020202020204" pitchFamily="34" charset="0"/>
                        </a:rPr>
                        <a:t>20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100</a:t>
                      </a:r>
                    </a:p>
                  </a:txBody>
                  <a:tcPr/>
                </a:tc>
                <a:tc>
                  <a:txBody>
                    <a:bodyPr/>
                    <a:lstStyle/>
                    <a:p>
                      <a:pPr algn="ctr"/>
                      <a:r>
                        <a:rPr lang="cs-CZ" sz="1100" dirty="0">
                          <a:latin typeface="Arial" panose="020B0604020202020204" pitchFamily="34" charset="0"/>
                          <a:cs typeface="Arial" panose="020B0604020202020204" pitchFamily="34" charset="0"/>
                        </a:rPr>
                        <a:t>20/100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100/60</a:t>
                      </a:r>
                    </a:p>
                  </a:txBody>
                  <a:tcPr/>
                </a:tc>
                <a:tc>
                  <a:txBody>
                    <a:bodyPr/>
                    <a:lstStyle/>
                    <a:p>
                      <a:pPr algn="ctr"/>
                      <a:r>
                        <a:rPr lang="cs-CZ" sz="1100" dirty="0">
                          <a:latin typeface="Arial" panose="020B0604020202020204" pitchFamily="34" charset="0"/>
                          <a:cs typeface="Arial" panose="020B0604020202020204" pitchFamily="34" charset="0"/>
                        </a:rPr>
                        <a:t>Sports activities, ski course</a:t>
                      </a:r>
                    </a:p>
                  </a:txBody>
                  <a:tcPr/>
                </a:tc>
                <a:extLst>
                  <a:ext uri="{0D108BD9-81ED-4DB2-BD59-A6C34878D82A}">
                    <a16:rowId xmlns:a16="http://schemas.microsoft.com/office/drawing/2014/main" val="2145927410"/>
                  </a:ext>
                </a:extLst>
              </a:tr>
              <a:tr h="370840">
                <a:tc>
                  <a:txBody>
                    <a:bodyPr/>
                    <a:lstStyle/>
                    <a:p>
                      <a:r>
                        <a:rPr lang="cs-CZ" sz="1100" b="1" dirty="0">
                          <a:latin typeface="Arial" panose="020B0604020202020204" pitchFamily="34" charset="0"/>
                          <a:cs typeface="Arial" panose="020B0604020202020204" pitchFamily="34" charset="0"/>
                        </a:rPr>
                        <a:t>Rest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100" b="1" dirty="0">
                          <a:latin typeface="Arial" panose="020B0604020202020204" pitchFamily="34" charset="0"/>
                          <a:cs typeface="Arial" panose="020B0604020202020204" pitchFamily="34" charset="0"/>
                        </a:rPr>
                        <a:t>Rings</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400077990"/>
      </p:ext>
    </p:extLst>
  </p:cSld>
  <p:clrMapOvr>
    <a:masterClrMapping/>
  </p:clrMapOvr>
  <p:transition spd="slow"/>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3 EKF CZ verze" id="{3BFA46F1-D61F-4948-9614-7306B45BC706}" vid="{81063B21-D654-774E-8A88-C7B425F9B5BE}"/>
    </a:ext>
  </a:extLst>
</a:theme>
</file>

<file path=ppt/theme/theme2.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154 (9)</Template>
  <TotalTime>3088</TotalTime>
  <Words>1201</Words>
  <Application>Microsoft Office PowerPoint</Application>
  <PresentationFormat>Širokoúhlá obrazovka</PresentationFormat>
  <Paragraphs>266</Paragraphs>
  <Slides>14</Slides>
  <Notes>14</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14</vt:i4>
      </vt:variant>
    </vt:vector>
  </HeadingPairs>
  <TitlesOfParts>
    <vt:vector size="21" baseType="lpstr">
      <vt:lpstr>Arial</vt:lpstr>
      <vt:lpstr>Calibri</vt:lpstr>
      <vt:lpstr>Calibri Light</vt:lpstr>
      <vt:lpstr>Times New Roman</vt:lpstr>
      <vt:lpstr>Wingdings</vt:lpstr>
      <vt:lpstr>Custom Design</vt:lpstr>
      <vt:lpstr>Śablona_prezentace_NICE</vt:lpstr>
      <vt:lpstr>ADDED VALUE</vt:lpstr>
      <vt:lpstr>Home</vt:lpstr>
      <vt:lpstr>Definition of activities, activities</vt:lpstr>
      <vt:lpstr>8 Types of Waste</vt:lpstr>
      <vt:lpstr>Waste of time - individual</vt:lpstr>
      <vt:lpstr>Waste of time - team</vt:lpstr>
      <vt:lpstr>Individual</vt:lpstr>
      <vt:lpstr>Individual</vt:lpstr>
      <vt:lpstr>Individual</vt:lpstr>
      <vt:lpstr>Team</vt:lpstr>
      <vt:lpstr>Team</vt:lpstr>
      <vt:lpstr>Team</vt:lpstr>
      <vt:lpstr>Presentation of results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Korena Katerina</dc:creator>
  <cp:keywords>, docId:2942E6F10FD05B4F33B7DD53BD0A3813</cp:keywords>
  <cp:lastModifiedBy>Lokaj Ales</cp:lastModifiedBy>
  <cp:revision>99</cp:revision>
  <dcterms:created xsi:type="dcterms:W3CDTF">2021-08-18T19:37:40Z</dcterms:created>
  <dcterms:modified xsi:type="dcterms:W3CDTF">2023-09-29T14:11:22Z</dcterms:modified>
</cp:coreProperties>
</file>