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32" r:id="rId4"/>
    <p:sldId id="344" r:id="rId5"/>
    <p:sldId id="345" r:id="rId6"/>
    <p:sldId id="319" r:id="rId7"/>
    <p:sldId id="347" r:id="rId8"/>
    <p:sldId id="348" r:id="rId9"/>
    <p:sldId id="349" r:id="rId10"/>
    <p:sldId id="351" r:id="rId11"/>
    <p:sldId id="350" r:id="rId12"/>
    <p:sldId id="337" r:id="rId13"/>
    <p:sldId id="341" r:id="rId14"/>
    <p:sldId id="338" r:id="rId15"/>
    <p:sldId id="322" r:id="rId16"/>
    <p:sldId id="352" r:id="rId17"/>
    <p:sldId id="268" r:id="rId18"/>
    <p:sldId id="331" r:id="rId19"/>
    <p:sldId id="33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AC47-9A37-4D22-B5BC-6534B84C376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367B-353B-44F3-895C-B30092FE6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8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69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1340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73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8162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3847"/>
          </a:xfrm>
        </p:spPr>
        <p:txBody>
          <a:bodyPr>
            <a:normAutofit/>
          </a:bodyPr>
          <a:lstStyle/>
          <a:p>
            <a:r>
              <a:rPr lang="pl-PL" sz="4000" b="1" dirty="0"/>
              <a:t>How to </a:t>
            </a:r>
            <a:r>
              <a:rPr lang="pl-PL" sz="4000" b="1" dirty="0" err="1"/>
              <a:t>become</a:t>
            </a:r>
            <a:r>
              <a:rPr lang="pl-PL" sz="4000" b="1" dirty="0"/>
              <a:t> a </a:t>
            </a:r>
            <a:r>
              <a:rPr lang="pl-PL" sz="4000" b="1" dirty="0" err="1"/>
              <a:t>powerful</a:t>
            </a:r>
            <a:r>
              <a:rPr lang="pl-PL" sz="4000" b="1" dirty="0"/>
              <a:t> leader</a:t>
            </a:r>
            <a:r>
              <a:rPr lang="en-US" sz="1800" b="1" dirty="0">
                <a:effectLst/>
                <a:latin typeface="Arial,sans-serif"/>
              </a:rPr>
              <a:t> </a:t>
            </a: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36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3242" y="833537"/>
            <a:ext cx="10250558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pl-PL" dirty="0" err="1"/>
              <a:t>Leadership</a:t>
            </a:r>
            <a:r>
              <a:rPr lang="pl-PL" dirty="0"/>
              <a:t> </a:t>
            </a:r>
            <a:r>
              <a:rPr lang="pl-PL" dirty="0" err="1"/>
              <a:t>styles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243" y="2232480"/>
            <a:ext cx="10250557" cy="3791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200" dirty="0"/>
              <a:t>Leaders adopt different leadership styles</a:t>
            </a:r>
            <a:r>
              <a:rPr lang="pl-PL" sz="2200" dirty="0"/>
              <a:t>. </a:t>
            </a:r>
            <a:r>
              <a:rPr lang="en-US" sz="2200" dirty="0"/>
              <a:t>To varying degrees leaders can be </a:t>
            </a:r>
            <a:r>
              <a:rPr lang="pl-PL" sz="2200" dirty="0" err="1"/>
              <a:t>achievement-orientated</a:t>
            </a:r>
            <a:r>
              <a:rPr lang="en-US" sz="2200" dirty="0"/>
              <a:t>, </a:t>
            </a:r>
            <a:r>
              <a:rPr lang="pl-PL" sz="2200" dirty="0" err="1"/>
              <a:t>task-orientated</a:t>
            </a:r>
            <a:r>
              <a:rPr lang="en-US" sz="2200" dirty="0"/>
              <a:t> or people</a:t>
            </a:r>
            <a:r>
              <a:rPr lang="pl-PL" sz="2200" dirty="0"/>
              <a:t>-</a:t>
            </a:r>
            <a:r>
              <a:rPr lang="en-US" sz="2200" dirty="0"/>
              <a:t>orientated.</a:t>
            </a:r>
            <a:endParaRPr lang="pl-PL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can</a:t>
            </a:r>
            <a:r>
              <a:rPr lang="pl-PL" sz="2200" dirty="0"/>
              <a:t> be:</a:t>
            </a:r>
          </a:p>
          <a:p>
            <a:pPr algn="just">
              <a:lnSpc>
                <a:spcPct val="100000"/>
              </a:lnSpc>
            </a:pPr>
            <a:r>
              <a:rPr lang="pl-PL" sz="2200" dirty="0" err="1"/>
              <a:t>Charismatic</a:t>
            </a:r>
            <a:r>
              <a:rPr lang="pl-PL" sz="2200" dirty="0"/>
              <a:t>/non-</a:t>
            </a:r>
            <a:r>
              <a:rPr lang="pl-PL" sz="2200" dirty="0" err="1"/>
              <a:t>charismatic</a:t>
            </a:r>
            <a:endParaRPr lang="pl-PL" sz="2200" dirty="0"/>
          </a:p>
          <a:p>
            <a:pPr algn="just">
              <a:lnSpc>
                <a:spcPct val="100000"/>
              </a:lnSpc>
            </a:pPr>
            <a:r>
              <a:rPr lang="pl-PL" sz="2200" dirty="0" err="1"/>
              <a:t>Autocratic</a:t>
            </a:r>
            <a:r>
              <a:rPr lang="pl-PL" sz="2200" dirty="0"/>
              <a:t>/</a:t>
            </a:r>
            <a:r>
              <a:rPr lang="pl-PL" sz="2200" dirty="0" err="1"/>
              <a:t>democratic</a:t>
            </a:r>
            <a:endParaRPr lang="pl-PL" sz="2200" dirty="0"/>
          </a:p>
          <a:p>
            <a:pPr algn="just">
              <a:lnSpc>
                <a:spcPct val="100000"/>
              </a:lnSpc>
            </a:pPr>
            <a:r>
              <a:rPr lang="pl-PL" sz="2200" dirty="0" err="1"/>
              <a:t>Enabler</a:t>
            </a:r>
            <a:r>
              <a:rPr lang="pl-PL" sz="2200" dirty="0"/>
              <a:t>/</a:t>
            </a:r>
            <a:r>
              <a:rPr lang="pl-PL" sz="2200" dirty="0" err="1"/>
              <a:t>controller</a:t>
            </a:r>
            <a:endParaRPr lang="pl-PL" sz="2200" dirty="0"/>
          </a:p>
          <a:p>
            <a:pPr algn="just">
              <a:lnSpc>
                <a:spcPct val="100000"/>
              </a:lnSpc>
            </a:pPr>
            <a:r>
              <a:rPr lang="pl-PL" sz="2200" dirty="0" err="1"/>
              <a:t>Transactional</a:t>
            </a:r>
            <a:r>
              <a:rPr lang="pl-PL" sz="2200" dirty="0"/>
              <a:t>/</a:t>
            </a:r>
            <a:r>
              <a:rPr lang="pl-PL" sz="2200" dirty="0" err="1"/>
              <a:t>transformational</a:t>
            </a:r>
            <a:endParaRPr lang="pl-PL" sz="2200" dirty="0"/>
          </a:p>
          <a:p>
            <a:pPr algn="just">
              <a:lnSpc>
                <a:spcPct val="100000"/>
              </a:lnSpc>
            </a:pPr>
            <a:endParaRPr lang="pl-PL" sz="22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b="1" dirty="0" err="1"/>
              <a:t>What</a:t>
            </a:r>
            <a:r>
              <a:rPr lang="pl-PL" sz="2200" b="1" dirty="0"/>
              <a:t> do </a:t>
            </a:r>
            <a:r>
              <a:rPr lang="pl-PL" sz="2200" b="1" dirty="0" err="1"/>
              <a:t>you</a:t>
            </a:r>
            <a:r>
              <a:rPr lang="pl-PL" sz="2200" b="1" dirty="0"/>
              <a:t> </a:t>
            </a:r>
            <a:r>
              <a:rPr lang="pl-PL" sz="2200" b="1" dirty="0" err="1"/>
              <a:t>think</a:t>
            </a:r>
            <a:r>
              <a:rPr lang="pl-PL" sz="2200" b="1" dirty="0"/>
              <a:t> </a:t>
            </a:r>
            <a:r>
              <a:rPr lang="pl-PL" sz="2200" b="1" dirty="0" err="1"/>
              <a:t>these</a:t>
            </a:r>
            <a:r>
              <a:rPr lang="pl-PL" sz="2200" b="1" dirty="0"/>
              <a:t> </a:t>
            </a:r>
            <a:r>
              <a:rPr lang="pl-PL" sz="2200" b="1" dirty="0" err="1"/>
              <a:t>leadership</a:t>
            </a:r>
            <a:r>
              <a:rPr lang="pl-PL" sz="2200" b="1" dirty="0"/>
              <a:t> </a:t>
            </a:r>
            <a:r>
              <a:rPr lang="pl-PL" sz="2200" b="1" dirty="0" err="1"/>
              <a:t>styles</a:t>
            </a:r>
            <a:r>
              <a:rPr lang="pl-PL" sz="2200" b="1" dirty="0"/>
              <a:t> </a:t>
            </a:r>
            <a:r>
              <a:rPr lang="pl-PL" sz="2200" b="1" dirty="0" err="1"/>
              <a:t>involve</a:t>
            </a:r>
            <a:r>
              <a:rPr lang="pl-PL" sz="2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594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6617" y="989150"/>
            <a:ext cx="10257183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leaders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6617" y="2076867"/>
            <a:ext cx="10515600" cy="3791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000" b="1" dirty="0" err="1"/>
              <a:t>Remember</a:t>
            </a:r>
            <a:r>
              <a:rPr lang="pl-PL" sz="2000" b="1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There is no perfect leadership style. Extremes are wrong. Effective leaders are able to move between the styles according to the situation</a:t>
            </a:r>
            <a:r>
              <a:rPr lang="pl-PL" sz="2000" dirty="0"/>
              <a:t>. </a:t>
            </a:r>
            <a:r>
              <a:rPr lang="en-US" sz="2000" dirty="0"/>
              <a:t>The style depends on</a:t>
            </a:r>
            <a:r>
              <a:rPr lang="pl-PL" sz="2000" dirty="0"/>
              <a:t> the</a:t>
            </a:r>
            <a:r>
              <a:rPr lang="en-US" sz="2000" dirty="0"/>
              <a:t> type of organization</a:t>
            </a:r>
            <a:r>
              <a:rPr lang="pl-PL" sz="2000" dirty="0"/>
              <a:t>,</a:t>
            </a:r>
            <a:r>
              <a:rPr lang="en-US" sz="2000" dirty="0"/>
              <a:t> the nature of the task</a:t>
            </a:r>
            <a:r>
              <a:rPr lang="pl-PL" sz="2000" dirty="0"/>
              <a:t>,</a:t>
            </a:r>
            <a:r>
              <a:rPr lang="en-US" sz="2000" dirty="0"/>
              <a:t> characteristics of team members and the group as a whole</a:t>
            </a:r>
            <a:r>
              <a:rPr lang="pl-PL" sz="2000" dirty="0"/>
              <a:t>,</a:t>
            </a:r>
            <a:r>
              <a:rPr lang="en-US" sz="2000" dirty="0"/>
              <a:t> the personality of the leader</a:t>
            </a:r>
            <a:r>
              <a:rPr lang="pl-PL" sz="2000" dirty="0"/>
              <a:t>,</a:t>
            </a:r>
            <a:r>
              <a:rPr lang="en-US" sz="2000" dirty="0"/>
              <a:t> culture in which the organization operates (e.g.</a:t>
            </a:r>
            <a:r>
              <a:rPr lang="pl-PL" sz="2000" dirty="0"/>
              <a:t>,</a:t>
            </a:r>
            <a:r>
              <a:rPr lang="en-US" sz="2000" dirty="0"/>
              <a:t> Polish, </a:t>
            </a:r>
            <a:r>
              <a:rPr lang="pl-PL" sz="2000" dirty="0"/>
              <a:t>Czech, </a:t>
            </a:r>
            <a:r>
              <a:rPr lang="pl-PL" sz="2000" dirty="0" err="1"/>
              <a:t>Slovak</a:t>
            </a:r>
            <a:r>
              <a:rPr lang="pl-PL" sz="2000" dirty="0"/>
              <a:t>, </a:t>
            </a:r>
            <a:r>
              <a:rPr lang="pl-PL" sz="2000" dirty="0" err="1"/>
              <a:t>Hunagrian</a:t>
            </a:r>
            <a:r>
              <a:rPr lang="pl-PL" sz="2000" dirty="0"/>
              <a:t>, </a:t>
            </a:r>
            <a:r>
              <a:rPr lang="en-US" sz="2000" dirty="0"/>
              <a:t>German, Japanese)</a:t>
            </a:r>
            <a:r>
              <a:rPr lang="pl-PL" sz="2000" dirty="0"/>
              <a:t>.</a:t>
            </a:r>
          </a:p>
          <a:p>
            <a:pPr>
              <a:lnSpc>
                <a:spcPct val="120000"/>
              </a:lnSpc>
            </a:pPr>
            <a:r>
              <a:rPr lang="pl-PL" sz="2000" dirty="0" err="1"/>
              <a:t>Likewise</a:t>
            </a:r>
            <a:r>
              <a:rPr lang="pl-PL" sz="2000" dirty="0"/>
              <a:t>, t</a:t>
            </a:r>
            <a:r>
              <a:rPr lang="en-US" sz="2000" dirty="0"/>
              <a:t>here is no such thing as an ideal leadership style. </a:t>
            </a:r>
            <a:r>
              <a:rPr lang="pl-PL" sz="2000" dirty="0" err="1"/>
              <a:t>What</a:t>
            </a:r>
            <a:r>
              <a:rPr lang="pl-PL" sz="2000" dirty="0"/>
              <a:t> </a:t>
            </a:r>
            <a:r>
              <a:rPr lang="pl-PL" sz="2000" dirty="0" err="1"/>
              <a:t>influences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approach</a:t>
            </a:r>
            <a:r>
              <a:rPr lang="pl-PL" sz="2000" dirty="0"/>
              <a:t> </a:t>
            </a:r>
            <a:r>
              <a:rPr lang="pl-PL" sz="2000" dirty="0" err="1"/>
              <a:t>adopted</a:t>
            </a:r>
            <a:r>
              <a:rPr lang="pl-PL" sz="2000" dirty="0"/>
              <a:t> by a leader </a:t>
            </a:r>
            <a:r>
              <a:rPr lang="pl-PL" sz="2000" dirty="0" err="1"/>
              <a:t>is</a:t>
            </a:r>
            <a:r>
              <a:rPr lang="pl-PL" sz="2000" dirty="0"/>
              <a:t> the</a:t>
            </a:r>
            <a:r>
              <a:rPr lang="en-US" sz="2000" dirty="0"/>
              <a:t> </a:t>
            </a:r>
            <a:r>
              <a:rPr lang="pl-PL" sz="2000" dirty="0" err="1"/>
              <a:t>given</a:t>
            </a:r>
            <a:r>
              <a:rPr lang="pl-PL" sz="2000" dirty="0"/>
              <a:t> </a:t>
            </a:r>
            <a:r>
              <a:rPr lang="en-US" sz="2000" dirty="0"/>
              <a:t>situation </a:t>
            </a:r>
            <a:r>
              <a:rPr lang="pl-PL" sz="2000" dirty="0"/>
              <a:t>and </a:t>
            </a:r>
            <a:r>
              <a:rPr lang="pl-PL" sz="2000" dirty="0" err="1"/>
              <a:t>context</a:t>
            </a:r>
            <a:r>
              <a:rPr lang="pl-PL" sz="2000" dirty="0"/>
              <a:t> </a:t>
            </a:r>
            <a:r>
              <a:rPr lang="en-US" sz="2000" dirty="0"/>
              <a:t>in which </a:t>
            </a:r>
            <a:r>
              <a:rPr lang="pl-PL" sz="2000" dirty="0"/>
              <a:t>a </a:t>
            </a:r>
            <a:r>
              <a:rPr lang="en-US" sz="2000" dirty="0"/>
              <a:t>leader and their </a:t>
            </a:r>
            <a:r>
              <a:rPr lang="pl-PL" sz="2000" dirty="0" err="1"/>
              <a:t>teams</a:t>
            </a:r>
            <a:r>
              <a:rPr lang="pl-PL" sz="2000" dirty="0"/>
              <a:t> </a:t>
            </a:r>
            <a:r>
              <a:rPr lang="en-US" sz="2000" dirty="0"/>
              <a:t>function.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/>
              <a:t>. </a:t>
            </a:r>
            <a:endParaRPr lang="pl-PL" sz="2000" dirty="0"/>
          </a:p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4973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634" y="1059417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en-US" dirty="0"/>
              <a:t>Building the leader's authority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634" y="2577029"/>
            <a:ext cx="10151165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leader's authority should be based on mutual respect and respect for the personal rights of employees and their own. The leader builds his authority based on 4 pillars: </a:t>
            </a:r>
            <a:endParaRPr lang="sl-SI" sz="2200" dirty="0"/>
          </a:p>
          <a:p>
            <a:r>
              <a:rPr lang="en-US" sz="2200" dirty="0"/>
              <a:t>Knowledge </a:t>
            </a:r>
            <a:endParaRPr lang="sl-SI" sz="2200" dirty="0"/>
          </a:p>
          <a:p>
            <a:r>
              <a:rPr lang="en-US" sz="2200" dirty="0"/>
              <a:t>Skills </a:t>
            </a:r>
            <a:endParaRPr lang="sl-SI" sz="2200" dirty="0"/>
          </a:p>
          <a:p>
            <a:r>
              <a:rPr lang="en-US" sz="2200" dirty="0"/>
              <a:t>Experience (age) </a:t>
            </a:r>
            <a:endParaRPr lang="sl-SI" sz="2200" dirty="0"/>
          </a:p>
          <a:p>
            <a:r>
              <a:rPr lang="en-US" sz="2200" dirty="0"/>
              <a:t>Competences in building relationships with the team (communication and assertive competence).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9980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7652" y="1688302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r>
              <a:rPr lang="en-US" dirty="0"/>
              <a:t>Building the leader‘s </a:t>
            </a:r>
            <a:br>
              <a:rPr lang="sl-SI" dirty="0"/>
            </a:br>
            <a:r>
              <a:rPr lang="en-US" dirty="0"/>
              <a:t>authority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652" y="2835829"/>
            <a:ext cx="10515600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In </a:t>
            </a:r>
            <a:r>
              <a:rPr lang="pl-PL" sz="2400" b="1" dirty="0" err="1"/>
              <a:t>your</a:t>
            </a:r>
            <a:r>
              <a:rPr lang="pl-PL" sz="2400" b="1" dirty="0"/>
              <a:t> </a:t>
            </a:r>
            <a:r>
              <a:rPr lang="pl-PL" sz="2400" b="1" dirty="0" err="1"/>
              <a:t>opinion</a:t>
            </a:r>
            <a:r>
              <a:rPr lang="pl-PL" sz="2400" b="1" dirty="0"/>
              <a:t>: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en-US" sz="2400" dirty="0"/>
              <a:t>What role does body language play in building a leader's authority?</a:t>
            </a:r>
            <a:endParaRPr lang="pl-PL" sz="2400" dirty="0"/>
          </a:p>
        </p:txBody>
      </p:sp>
      <p:pic>
        <p:nvPicPr>
          <p:cNvPr id="5" name="Obraz 4" descr="Osoba na zajętym ulicy">
            <a:extLst>
              <a:ext uri="{FF2B5EF4-FFF2-40B4-BE49-F238E27FC236}">
                <a16:creationId xmlns:a16="http://schemas.microsoft.com/office/drawing/2014/main" id="{21A5F126-CC5F-4D10-810A-A73FF4A87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6" y="1691479"/>
            <a:ext cx="4004204" cy="26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191" y="1101894"/>
            <a:ext cx="10515600" cy="1325563"/>
          </a:xfrm>
        </p:spPr>
        <p:txBody>
          <a:bodyPr>
            <a:noAutofit/>
          </a:bodyPr>
          <a:lstStyle/>
          <a:p>
            <a:pPr algn="l"/>
            <a:br>
              <a:rPr lang="pl-PL" sz="3600" b="1" dirty="0"/>
            </a:br>
            <a:br>
              <a:rPr lang="pl-PL" sz="3600" b="1" dirty="0"/>
            </a:br>
            <a:r>
              <a:rPr lang="pl-PL" sz="3600" dirty="0"/>
              <a:t>Body </a:t>
            </a:r>
            <a:r>
              <a:rPr lang="pl-PL" sz="3600" dirty="0" err="1"/>
              <a:t>language</a:t>
            </a:r>
            <a:r>
              <a:rPr lang="pl-PL" sz="3600" dirty="0"/>
              <a:t> in b</a:t>
            </a:r>
            <a:r>
              <a:rPr lang="en-US" sz="3600" dirty="0" err="1"/>
              <a:t>uilding</a:t>
            </a:r>
            <a:r>
              <a:rPr lang="en-US" sz="3600" dirty="0"/>
              <a:t> </a:t>
            </a:r>
            <a:br>
              <a:rPr lang="cs-CZ" sz="3600" dirty="0"/>
            </a:br>
            <a:r>
              <a:rPr lang="en-US" sz="3600" dirty="0"/>
              <a:t>the leader's authority </a:t>
            </a:r>
            <a:br>
              <a:rPr lang="pl-PL" sz="3600" dirty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191" y="2683154"/>
            <a:ext cx="10515600" cy="3791983"/>
          </a:xfrm>
        </p:spPr>
        <p:txBody>
          <a:bodyPr>
            <a:noAutofit/>
          </a:bodyPr>
          <a:lstStyle/>
          <a:p>
            <a:r>
              <a:rPr lang="en-US" sz="2400" dirty="0"/>
              <a:t>Eye contact (for the first 5 seconds of the conversation, then 70% of the conversation time) </a:t>
            </a:r>
            <a:endParaRPr lang="pl-PL" sz="2400" dirty="0"/>
          </a:p>
          <a:p>
            <a:r>
              <a:rPr lang="en-US" sz="2400" dirty="0"/>
              <a:t>Smile (sincere but not very expressive) </a:t>
            </a:r>
            <a:endParaRPr lang="pl-PL" sz="2400" dirty="0"/>
          </a:p>
          <a:p>
            <a:r>
              <a:rPr lang="en-US" sz="2400" dirty="0"/>
              <a:t>A firm and self-confident voice tempo </a:t>
            </a:r>
            <a:endParaRPr lang="pl-PL" sz="2400" dirty="0"/>
          </a:p>
          <a:p>
            <a:r>
              <a:rPr lang="en-US" sz="2400" dirty="0"/>
              <a:t>Appropriate body posture (upright body, not sitting on the edge)</a:t>
            </a:r>
            <a:endParaRPr lang="pl-PL" sz="2400" dirty="0"/>
          </a:p>
          <a:p>
            <a:r>
              <a:rPr lang="en-US" sz="2400" dirty="0"/>
              <a:t>Appropriate dress </a:t>
            </a:r>
            <a:endParaRPr lang="pl-PL" sz="2400" dirty="0"/>
          </a:p>
          <a:p>
            <a:r>
              <a:rPr lang="pl-PL" sz="2400" dirty="0" err="1"/>
              <a:t>Appropriate</a:t>
            </a:r>
            <a:r>
              <a:rPr lang="en-US" sz="2400" dirty="0"/>
              <a:t> look of the workplace </a:t>
            </a:r>
            <a:endParaRPr lang="pl-PL" sz="2400" dirty="0"/>
          </a:p>
          <a:p>
            <a:r>
              <a:rPr lang="en-US" sz="2400" dirty="0"/>
              <a:t>Emotional stability.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683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1722" y="1429885"/>
            <a:ext cx="10002078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r>
              <a:rPr lang="pl-PL" dirty="0" err="1"/>
              <a:t>Personality</a:t>
            </a:r>
            <a:r>
              <a:rPr lang="pl-PL" dirty="0"/>
              <a:t> </a:t>
            </a:r>
            <a:r>
              <a:rPr lang="pl-PL" dirty="0" err="1"/>
              <a:t>traits</a:t>
            </a:r>
            <a:r>
              <a:rPr lang="pl-PL" dirty="0"/>
              <a:t> </a:t>
            </a:r>
            <a:r>
              <a:rPr lang="en-US" dirty="0"/>
              <a:t>of an effective leader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1722" y="2384980"/>
            <a:ext cx="10002078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en-US" sz="2200" dirty="0"/>
              <a:t>confident </a:t>
            </a:r>
            <a:r>
              <a:rPr lang="pl-PL" sz="2200" dirty="0" err="1"/>
              <a:t>about</a:t>
            </a:r>
            <a:r>
              <a:rPr lang="pl-PL" sz="2200" dirty="0"/>
              <a:t> </a:t>
            </a:r>
            <a:r>
              <a:rPr lang="pl-PL" sz="2200" dirty="0" err="1"/>
              <a:t>their</a:t>
            </a:r>
            <a:r>
              <a:rPr lang="pl-PL" sz="2200" dirty="0"/>
              <a:t> </a:t>
            </a:r>
            <a:r>
              <a:rPr lang="pl-PL" sz="2200" dirty="0" err="1"/>
              <a:t>job</a:t>
            </a:r>
            <a:r>
              <a:rPr lang="pl-PL" sz="2200" dirty="0"/>
              <a:t> </a:t>
            </a:r>
            <a:r>
              <a:rPr lang="en-US" sz="2200" dirty="0"/>
              <a:t>and know what to do. 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have</a:t>
            </a:r>
            <a:r>
              <a:rPr lang="pl-PL" sz="2200" dirty="0"/>
              <a:t> </a:t>
            </a:r>
            <a:r>
              <a:rPr lang="en-US" sz="2200" dirty="0"/>
              <a:t>a vision and </a:t>
            </a:r>
            <a:r>
              <a:rPr lang="pl-PL" sz="2200" dirty="0" err="1"/>
              <a:t>are</a:t>
            </a:r>
            <a:r>
              <a:rPr lang="en-US" sz="2200" dirty="0"/>
              <a:t> able to convey the vision </a:t>
            </a:r>
            <a:r>
              <a:rPr lang="pl-PL" sz="2200" dirty="0"/>
              <a:t>by </a:t>
            </a:r>
            <a:r>
              <a:rPr lang="pl-PL" sz="2200" dirty="0" err="1"/>
              <a:t>means</a:t>
            </a:r>
            <a:r>
              <a:rPr lang="pl-PL" sz="2200" dirty="0"/>
              <a:t> of </a:t>
            </a:r>
            <a:r>
              <a:rPr lang="pl-PL" sz="2200" dirty="0" err="1"/>
              <a:t>appropriate</a:t>
            </a:r>
            <a:r>
              <a:rPr lang="pl-PL" sz="2200" dirty="0"/>
              <a:t> </a:t>
            </a:r>
            <a:r>
              <a:rPr lang="pl-PL" sz="2200" dirty="0" err="1"/>
              <a:t>behaviour</a:t>
            </a:r>
            <a:r>
              <a:rPr lang="pl-PL" sz="2200" dirty="0"/>
              <a:t> in </a:t>
            </a:r>
            <a:r>
              <a:rPr lang="pl-PL" sz="2200" dirty="0" err="1"/>
              <a:t>fornt</a:t>
            </a:r>
            <a:r>
              <a:rPr lang="pl-PL" sz="2200" dirty="0"/>
              <a:t> of the </a:t>
            </a:r>
            <a:r>
              <a:rPr lang="en-US" sz="2200" dirty="0"/>
              <a:t>team. 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en-US" sz="2200" dirty="0"/>
              <a:t>trustworthy and effectively </a:t>
            </a:r>
            <a:r>
              <a:rPr lang="en-US" sz="2200" dirty="0" err="1"/>
              <a:t>influenc</a:t>
            </a:r>
            <a:r>
              <a:rPr lang="pl-PL" sz="2200" dirty="0"/>
              <a:t>e</a:t>
            </a:r>
            <a:r>
              <a:rPr lang="en-US" sz="2200" dirty="0"/>
              <a:t> the team. 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 err="1"/>
              <a:t>They</a:t>
            </a:r>
            <a:r>
              <a:rPr lang="pl-PL" sz="2200" dirty="0"/>
              <a:t> a</a:t>
            </a:r>
            <a:r>
              <a:rPr lang="en-US" sz="2200" dirty="0" err="1"/>
              <a:t>ppreciate</a:t>
            </a:r>
            <a:r>
              <a:rPr lang="en-US" sz="2200" dirty="0"/>
              <a:t> the possibility of consulting the team. 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 err="1"/>
              <a:t>They</a:t>
            </a:r>
            <a:r>
              <a:rPr lang="en-US" sz="2200" dirty="0"/>
              <a:t> build a well-coordinated team, but </a:t>
            </a:r>
            <a:r>
              <a:rPr lang="pl-PL" sz="2200" dirty="0" err="1"/>
              <a:t>they</a:t>
            </a:r>
            <a:r>
              <a:rPr lang="en-US" sz="2200" dirty="0"/>
              <a:t> can set boundaries (</a:t>
            </a: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en-US" sz="2200" dirty="0"/>
              <a:t>assertive).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85139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1964" y="1280797"/>
            <a:ext cx="10131286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r>
              <a:rPr lang="pl-PL" dirty="0" err="1"/>
              <a:t>Personality</a:t>
            </a:r>
            <a:r>
              <a:rPr lang="pl-PL" dirty="0"/>
              <a:t> </a:t>
            </a:r>
            <a:r>
              <a:rPr lang="pl-PL" dirty="0" err="1"/>
              <a:t>traits</a:t>
            </a:r>
            <a:r>
              <a:rPr lang="pl-PL" dirty="0"/>
              <a:t> </a:t>
            </a:r>
            <a:r>
              <a:rPr lang="en-US" dirty="0"/>
              <a:t>of an effective leader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1964" y="2384980"/>
            <a:ext cx="10041835" cy="3791983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 startAt="6"/>
            </a:pP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g</a:t>
            </a:r>
            <a:r>
              <a:rPr lang="en-US" sz="2200" dirty="0" err="1"/>
              <a:t>ive</a:t>
            </a:r>
            <a:r>
              <a:rPr lang="en-US" sz="2200" dirty="0"/>
              <a:t> the team directions for the development of its members. </a:t>
            </a: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</a:t>
            </a:r>
            <a:r>
              <a:rPr lang="en-US" sz="2200" dirty="0"/>
              <a:t>treat the team with respect. </a:t>
            </a: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are </a:t>
            </a:r>
            <a:r>
              <a:rPr lang="en-US" sz="2200" dirty="0"/>
              <a:t>flexible - </a:t>
            </a:r>
            <a:r>
              <a:rPr lang="pl-PL" sz="2200" dirty="0" err="1"/>
              <a:t>they</a:t>
            </a:r>
            <a:r>
              <a:rPr lang="en-US" sz="2200" dirty="0"/>
              <a:t> can switch between leadership styles. </a:t>
            </a: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</a:t>
            </a:r>
            <a:r>
              <a:rPr lang="en-US" sz="2200" dirty="0"/>
              <a:t>can express </a:t>
            </a:r>
            <a:r>
              <a:rPr lang="pl-PL" sz="2200" dirty="0" err="1"/>
              <a:t>their</a:t>
            </a:r>
            <a:r>
              <a:rPr lang="en-US" sz="2200" dirty="0"/>
              <a:t> opinions and give the team feedback. </a:t>
            </a: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</a:t>
            </a:r>
            <a:r>
              <a:rPr lang="en-US" sz="2200" dirty="0"/>
              <a:t>carefully observe </a:t>
            </a:r>
            <a:r>
              <a:rPr lang="pl-PL" sz="2200" dirty="0" err="1"/>
              <a:t>themselves</a:t>
            </a:r>
            <a:r>
              <a:rPr lang="en-US" sz="2200" dirty="0"/>
              <a:t> and know how to improve </a:t>
            </a:r>
            <a:r>
              <a:rPr lang="pl-PL" sz="2200" dirty="0" err="1"/>
              <a:t>their</a:t>
            </a:r>
            <a:r>
              <a:rPr lang="en-US" sz="2200" dirty="0"/>
              <a:t> skills. </a:t>
            </a:r>
            <a:endParaRPr lang="pl-PL" sz="2200" dirty="0"/>
          </a:p>
          <a:p>
            <a:pPr marL="457200" indent="-457200">
              <a:buFont typeface="+mj-lt"/>
              <a:buAutoNum type="arabicPeriod" startAt="6"/>
            </a:pPr>
            <a:r>
              <a:rPr lang="pl-PL" sz="2200" dirty="0"/>
              <a:t>They </a:t>
            </a:r>
            <a:r>
              <a:rPr lang="en-US" sz="2200" dirty="0"/>
              <a:t>do not take the tasks out of the team members, but can act as the performer of the task if necessary.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59626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9702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US" dirty="0"/>
              <a:t>We evaluate our own leadership abilities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83031"/>
            <a:ext cx="10515600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dirty="0"/>
              <a:t>It </a:t>
            </a:r>
            <a:r>
              <a:rPr lang="pl-PL" sz="3600" dirty="0" err="1"/>
              <a:t>is</a:t>
            </a:r>
            <a:r>
              <a:rPr lang="pl-PL" sz="3600" dirty="0"/>
              <a:t> </a:t>
            </a:r>
            <a:r>
              <a:rPr lang="pl-PL" sz="3600" dirty="0" err="1"/>
              <a:t>time</a:t>
            </a:r>
            <a:r>
              <a:rPr lang="pl-PL" sz="3600" dirty="0"/>
              <a:t> to </a:t>
            </a:r>
            <a:r>
              <a:rPr lang="pl-PL" sz="3600" dirty="0" err="1"/>
              <a:t>fill</a:t>
            </a:r>
            <a:r>
              <a:rPr lang="pl-PL" sz="3600" dirty="0"/>
              <a:t> in the </a:t>
            </a:r>
            <a:r>
              <a:rPr lang="pl-PL" sz="3600" dirty="0" err="1"/>
              <a:t>worksheet</a:t>
            </a:r>
            <a:r>
              <a:rPr lang="pl-PL" sz="3600" dirty="0"/>
              <a:t>!</a:t>
            </a:r>
          </a:p>
          <a:p>
            <a:pPr marL="0" indent="0" algn="ctr">
              <a:buNone/>
            </a:pPr>
            <a:r>
              <a:rPr lang="pl-PL" sz="3600" dirty="0"/>
              <a:t>Good </a:t>
            </a:r>
            <a:r>
              <a:rPr lang="pl-PL" sz="3600" dirty="0" err="1"/>
              <a:t>luck</a:t>
            </a:r>
            <a:r>
              <a:rPr lang="pl-PL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383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10007"/>
            <a:ext cx="10515600" cy="1325563"/>
          </a:xfrm>
        </p:spPr>
        <p:txBody>
          <a:bodyPr>
            <a:noAutofit/>
          </a:bodyPr>
          <a:lstStyle/>
          <a:p>
            <a:br>
              <a:rPr lang="pl-PL" sz="4000" dirty="0"/>
            </a:br>
            <a:br>
              <a:rPr lang="pl-PL" sz="4000" dirty="0"/>
            </a:br>
            <a:r>
              <a:rPr lang="pl-PL" sz="4000" b="1" dirty="0" err="1"/>
              <a:t>Discussion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066017"/>
            <a:ext cx="10515600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500" dirty="0"/>
          </a:p>
          <a:p>
            <a:pPr marL="0" indent="0" algn="ctr">
              <a:buNone/>
            </a:pPr>
            <a:endParaRPr lang="pl-PL" sz="2500" b="1" dirty="0"/>
          </a:p>
          <a:p>
            <a:pPr marL="0" indent="0" algn="ctr">
              <a:buNone/>
            </a:pPr>
            <a:r>
              <a:rPr lang="pl-PL" sz="2500" b="1" dirty="0"/>
              <a:t>In </a:t>
            </a:r>
            <a:r>
              <a:rPr lang="pl-PL" sz="2500" b="1" dirty="0" err="1"/>
              <a:t>your</a:t>
            </a:r>
            <a:r>
              <a:rPr lang="pl-PL" sz="2500" b="1" dirty="0"/>
              <a:t> </a:t>
            </a:r>
            <a:r>
              <a:rPr lang="pl-PL" sz="2500" b="1" dirty="0" err="1"/>
              <a:t>opinion</a:t>
            </a:r>
            <a:r>
              <a:rPr lang="pl-PL" sz="2500" b="1" dirty="0"/>
              <a:t>:</a:t>
            </a:r>
          </a:p>
          <a:p>
            <a:pPr marL="0" indent="0" algn="ctr">
              <a:buNone/>
            </a:pPr>
            <a:endParaRPr lang="pl-PL" sz="2500" b="1" dirty="0"/>
          </a:p>
          <a:p>
            <a:pPr marL="0" indent="0" algn="ctr">
              <a:buNone/>
            </a:pPr>
            <a:r>
              <a:rPr lang="en-US" sz="2500" dirty="0"/>
              <a:t>What kind of a leader am I and what else do I have to learn?</a:t>
            </a:r>
            <a:endParaRPr lang="pl-PL" sz="2500" b="1" dirty="0"/>
          </a:p>
        </p:txBody>
      </p:sp>
      <p:pic>
        <p:nvPicPr>
          <p:cNvPr id="5" name="Symbol zastępczy zawartości 4" descr="Uśmiechnięty biznesmen">
            <a:extLst>
              <a:ext uri="{FF2B5EF4-FFF2-40B4-BE49-F238E27FC236}">
                <a16:creationId xmlns:a16="http://schemas.microsoft.com/office/drawing/2014/main" id="{6CC20F4F-0526-4040-AA41-63936B737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27" y="365125"/>
            <a:ext cx="1315093" cy="37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4400" dirty="0" err="1">
                <a:effectLst/>
                <a:ea typeface="Times New Roman" panose="02020603050405020304" pitchFamily="18" charset="0"/>
              </a:rPr>
              <a:t>References</a:t>
            </a:r>
            <a:br>
              <a:rPr lang="pl-PL" sz="4400" dirty="0">
                <a:effectLst/>
                <a:ea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3304" y="2384980"/>
            <a:ext cx="10048461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cs-CZ" sz="2200" dirty="0">
                <a:effectLst/>
                <a:ea typeface="Times New Roman" panose="02020603050405020304" pitchFamily="18" charset="0"/>
              </a:rPr>
              <a:t>Amstrong M., 2000, </a:t>
            </a:r>
            <a:r>
              <a:rPr lang="en-GB" sz="2200" i="1" dirty="0">
                <a:effectLst/>
                <a:ea typeface="Times New Roman" panose="02020603050405020304" pitchFamily="18" charset="0"/>
              </a:rPr>
              <a:t>How to Manage People: Fast, Effective Management Skills That Really Get Results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2200" dirty="0">
                <a:effectLst/>
                <a:ea typeface="Times New Roman" panose="02020603050405020304" pitchFamily="18" charset="0"/>
              </a:rPr>
              <a:t>London and Philadelphia. </a:t>
            </a:r>
            <a:endParaRPr lang="pl-PL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2200" dirty="0">
                <a:effectLst/>
                <a:ea typeface="Times New Roman" panose="02020603050405020304" pitchFamily="18" charset="0"/>
              </a:rPr>
              <a:t>Amstrong M., 2005, </a:t>
            </a:r>
            <a:r>
              <a:rPr lang="cs-CZ" sz="2200" i="1" dirty="0">
                <a:effectLst/>
                <a:ea typeface="Times New Roman" panose="02020603050405020304" pitchFamily="18" charset="0"/>
              </a:rPr>
              <a:t>Armstrong's Handbook of Management and Leadership. A guide to managing for results. 2nd edition. </a:t>
            </a:r>
            <a:r>
              <a:rPr lang="cs-CZ" sz="2200" dirty="0">
                <a:effectLst/>
                <a:ea typeface="Times New Roman" panose="02020603050405020304" pitchFamily="18" charset="0"/>
              </a:rPr>
              <a:t>London and Philadelphia</a:t>
            </a:r>
            <a:r>
              <a:rPr lang="cs-CZ" sz="2200" i="1" dirty="0">
                <a:effectLst/>
                <a:ea typeface="Times New Roman" panose="02020603050405020304" pitchFamily="18" charset="0"/>
              </a:rPr>
              <a:t>.</a:t>
            </a:r>
            <a:endParaRPr lang="pl-PL" sz="2200" i="1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200" dirty="0">
                <a:effectLst/>
                <a:ea typeface="Times New Roman" panose="02020603050405020304" pitchFamily="18" charset="0"/>
              </a:rPr>
              <a:t>Adair J., 1973, </a:t>
            </a:r>
            <a:r>
              <a:rPr lang="en-GB" sz="2200" i="1" dirty="0">
                <a:effectLst/>
                <a:ea typeface="Times New Roman" panose="02020603050405020304" pitchFamily="18" charset="0"/>
              </a:rPr>
              <a:t>The Action Centred Leader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. London</a:t>
            </a:r>
            <a:r>
              <a:rPr lang="pl-PL" sz="22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pl-PL" sz="2200" dirty="0"/>
          </a:p>
          <a:p>
            <a:pPr marL="0" lvl="0" indent="0" algn="just">
              <a:buNone/>
            </a:pPr>
            <a:r>
              <a:rPr lang="pl-PL" sz="2200" dirty="0" err="1"/>
              <a:t>Photos</a:t>
            </a:r>
            <a:r>
              <a:rPr lang="pl-PL" sz="2200" dirty="0"/>
              <a:t>: Microsoft 365. </a:t>
            </a:r>
          </a:p>
        </p:txBody>
      </p:sp>
    </p:spTree>
    <p:extLst>
      <p:ext uri="{BB962C8B-B14F-4D97-AF65-F5344CB8AC3E}">
        <p14:creationId xmlns:p14="http://schemas.microsoft.com/office/powerpoint/2010/main" val="41554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82624"/>
            <a:ext cx="10515600" cy="1325563"/>
          </a:xfrm>
        </p:spPr>
        <p:txBody>
          <a:bodyPr/>
          <a:lstStyle/>
          <a:p>
            <a:pPr algn="l"/>
            <a:br>
              <a:rPr lang="pl-PL" b="1" dirty="0"/>
            </a:br>
            <a:r>
              <a:rPr lang="pl-PL" b="1" dirty="0" err="1"/>
              <a:t>Overview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12602"/>
            <a:ext cx="10515600" cy="3791983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D</a:t>
            </a:r>
            <a:r>
              <a:rPr lang="en-US" dirty="0" err="1"/>
              <a:t>efinition</a:t>
            </a:r>
            <a:r>
              <a:rPr lang="en-US" dirty="0"/>
              <a:t> of the </a:t>
            </a:r>
            <a:r>
              <a:rPr lang="en-GB" dirty="0"/>
              <a:t>notions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i="1" dirty="0"/>
              <a:t>leader </a:t>
            </a:r>
            <a:r>
              <a:rPr lang="pl-PL" dirty="0"/>
              <a:t>and </a:t>
            </a:r>
            <a:r>
              <a:rPr lang="pl-PL" i="1" dirty="0" err="1"/>
              <a:t>leadership</a:t>
            </a:r>
            <a:endParaRPr lang="pl-PL" i="1" dirty="0"/>
          </a:p>
          <a:p>
            <a:pPr marL="514350" indent="-514350" algn="just">
              <a:buAutoNum type="arabicPeriod"/>
            </a:pPr>
            <a:r>
              <a:rPr lang="en-US" dirty="0"/>
              <a:t>What exactly </a:t>
            </a:r>
            <a:r>
              <a:rPr lang="pl-PL" dirty="0"/>
              <a:t>do </a:t>
            </a:r>
            <a:r>
              <a:rPr lang="en-US" dirty="0"/>
              <a:t>leaders do</a:t>
            </a:r>
            <a:r>
              <a:rPr lang="pl-PL" dirty="0"/>
              <a:t>?</a:t>
            </a:r>
            <a:r>
              <a:rPr lang="en-US" dirty="0"/>
              <a:t> </a:t>
            </a:r>
            <a:endParaRPr lang="pl-PL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l-PL" dirty="0"/>
              <a:t>T</a:t>
            </a:r>
            <a:r>
              <a:rPr lang="en-US" dirty="0" err="1"/>
              <a:t>ypes</a:t>
            </a:r>
            <a:r>
              <a:rPr lang="en-US" dirty="0"/>
              <a:t> of leaders </a:t>
            </a:r>
            <a:endParaRPr lang="pl-PL" dirty="0"/>
          </a:p>
          <a:p>
            <a:pPr marL="514350" indent="-514350" algn="just">
              <a:buAutoNum type="arabicPeriod"/>
            </a:pPr>
            <a:r>
              <a:rPr lang="en-US" dirty="0"/>
              <a:t>Leadership styles</a:t>
            </a:r>
            <a:endParaRPr lang="pl-PL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dirty="0"/>
              <a:t>Building the leader's authority </a:t>
            </a: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 err="1"/>
              <a:t>Personality</a:t>
            </a:r>
            <a:r>
              <a:rPr lang="pl-PL" dirty="0"/>
              <a:t> </a:t>
            </a:r>
            <a:r>
              <a:rPr lang="pl-PL" dirty="0" err="1"/>
              <a:t>traits</a:t>
            </a:r>
            <a:r>
              <a:rPr lang="pl-PL" dirty="0"/>
              <a:t> </a:t>
            </a:r>
            <a:r>
              <a:rPr lang="en-US" dirty="0"/>
              <a:t>of an effective leader </a:t>
            </a:r>
            <a:endParaRPr lang="pl-PL" dirty="0"/>
          </a:p>
          <a:p>
            <a:pPr marL="514350" indent="-514350" algn="just">
              <a:buAutoNum type="arabicPeriod"/>
            </a:pPr>
            <a:r>
              <a:rPr lang="en-US" dirty="0"/>
              <a:t>Exercise: We evaluate our own leadership abilities </a:t>
            </a:r>
            <a:endParaRPr lang="pl-PL" dirty="0"/>
          </a:p>
          <a:p>
            <a:pPr marL="514350" indent="-514350" algn="just">
              <a:buAutoNum type="arabicPeriod"/>
            </a:pPr>
            <a:r>
              <a:rPr lang="en-US" dirty="0"/>
              <a:t>Discussion</a:t>
            </a:r>
            <a:r>
              <a:rPr lang="pl-PL" dirty="0"/>
              <a:t>:</a:t>
            </a:r>
            <a:r>
              <a:rPr lang="en-US" dirty="0"/>
              <a:t> What kind of a leader am I and what else do I have to learn</a:t>
            </a:r>
            <a:r>
              <a:rPr lang="pl-PL" dirty="0"/>
              <a:t>?</a:t>
            </a:r>
          </a:p>
          <a:p>
            <a:pPr marL="514350" indent="-514350" algn="just">
              <a:buAutoNum type="arabicPeriod"/>
            </a:pPr>
            <a:r>
              <a:rPr lang="pl-PL" dirty="0" err="1"/>
              <a:t>References</a:t>
            </a:r>
            <a:endParaRPr lang="pl-PL" dirty="0"/>
          </a:p>
        </p:txBody>
      </p:sp>
      <p:pic>
        <p:nvPicPr>
          <p:cNvPr id="5" name="Symbol zastępczy zawartości 4" descr="Nauczyciel objaśniający urządzenie klasie">
            <a:extLst>
              <a:ext uri="{FF2B5EF4-FFF2-40B4-BE49-F238E27FC236}">
                <a16:creationId xmlns:a16="http://schemas.microsoft.com/office/drawing/2014/main" id="{23E4718B-AA98-4BAD-BD78-003AC05D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8286" r="6053" b="3704"/>
          <a:stretch/>
        </p:blipFill>
        <p:spPr>
          <a:xfrm>
            <a:off x="8318485" y="2753859"/>
            <a:ext cx="2927218" cy="19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34362"/>
            <a:ext cx="10515600" cy="1325563"/>
          </a:xfrm>
        </p:spPr>
        <p:txBody>
          <a:bodyPr>
            <a:noAutofit/>
          </a:bodyPr>
          <a:lstStyle/>
          <a:p>
            <a:br>
              <a:rPr lang="pl-PL" sz="3600" b="1" dirty="0"/>
            </a:br>
            <a:br>
              <a:rPr lang="pl-PL" sz="3600" b="1" dirty="0"/>
            </a:br>
            <a:r>
              <a:rPr lang="pl-PL" sz="3600" b="1" dirty="0"/>
              <a:t>Leader – </a:t>
            </a:r>
            <a:r>
              <a:rPr lang="pl-PL" sz="3600" b="1" dirty="0" err="1"/>
              <a:t>how</a:t>
            </a:r>
            <a:r>
              <a:rPr lang="pl-PL" sz="3600" b="1" dirty="0"/>
              <a:t> do </a:t>
            </a:r>
            <a:r>
              <a:rPr lang="pl-PL" sz="3600" b="1" dirty="0" err="1"/>
              <a:t>you</a:t>
            </a:r>
            <a:r>
              <a:rPr lang="pl-PL" sz="3600" b="1" dirty="0"/>
              <a:t> </a:t>
            </a:r>
            <a:r>
              <a:rPr lang="pl-PL" sz="3600" b="1" dirty="0" err="1"/>
              <a:t>understand</a:t>
            </a:r>
            <a:r>
              <a:rPr lang="pl-PL" sz="3600" b="1" dirty="0"/>
              <a:t> </a:t>
            </a:r>
            <a:r>
              <a:rPr lang="pl-PL" sz="3600" b="1" dirty="0" err="1"/>
              <a:t>this</a:t>
            </a:r>
            <a:r>
              <a:rPr lang="pl-PL" sz="3600" b="1" dirty="0"/>
              <a:t> </a:t>
            </a:r>
            <a:r>
              <a:rPr lang="pl-PL" sz="3600" b="1" dirty="0" err="1"/>
              <a:t>notion</a:t>
            </a:r>
            <a:r>
              <a:rPr lang="pl-PL" sz="3600" b="1" dirty="0"/>
              <a:t>?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/>
              <a:t>In </a:t>
            </a:r>
            <a:r>
              <a:rPr lang="pl-PL" sz="2000" b="1" dirty="0" err="1"/>
              <a:t>your</a:t>
            </a:r>
            <a:r>
              <a:rPr lang="pl-PL" sz="2000" b="1" dirty="0"/>
              <a:t> </a:t>
            </a:r>
            <a:r>
              <a:rPr lang="pl-PL" sz="2000" b="1" dirty="0" err="1"/>
              <a:t>opinion</a:t>
            </a:r>
            <a:r>
              <a:rPr lang="pl-PL" sz="2000" b="1" dirty="0"/>
              <a:t>…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How do you understand the meaning of the word </a:t>
            </a:r>
            <a:r>
              <a:rPr lang="pl-PL" sz="2000" i="1" dirty="0"/>
              <a:t>leader</a:t>
            </a:r>
            <a:r>
              <a:rPr lang="pl-PL" sz="2000" dirty="0"/>
              <a:t> in general use? </a:t>
            </a:r>
            <a:r>
              <a:rPr lang="pl-PL" sz="2000" dirty="0" err="1"/>
              <a:t>Think</a:t>
            </a:r>
            <a:r>
              <a:rPr lang="pl-PL" sz="2000" dirty="0"/>
              <a:t> of the </a:t>
            </a:r>
            <a:r>
              <a:rPr lang="pl-PL" sz="2000" dirty="0" err="1"/>
              <a:t>senses</a:t>
            </a:r>
            <a:r>
              <a:rPr lang="pl-PL" sz="2000" dirty="0"/>
              <a:t> in </a:t>
            </a:r>
            <a:r>
              <a:rPr lang="pl-PL" sz="2000" dirty="0" err="1"/>
              <a:t>your</a:t>
            </a:r>
            <a:r>
              <a:rPr lang="pl-PL" sz="2000" dirty="0"/>
              <a:t> native </a:t>
            </a:r>
            <a:r>
              <a:rPr lang="pl-PL" sz="2000" dirty="0" err="1"/>
              <a:t>language</a:t>
            </a:r>
            <a:r>
              <a:rPr lang="pl-PL" sz="2000" dirty="0"/>
              <a:t> and in English.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they</a:t>
            </a:r>
            <a:r>
              <a:rPr lang="pl-PL" sz="2000" dirty="0"/>
              <a:t> </a:t>
            </a:r>
            <a:r>
              <a:rPr lang="pl-PL" sz="2000" dirty="0" err="1"/>
              <a:t>similar</a:t>
            </a:r>
            <a:r>
              <a:rPr lang="pl-PL" sz="20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How do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understand</a:t>
            </a:r>
            <a:r>
              <a:rPr lang="pl-PL" sz="2000" dirty="0"/>
              <a:t> the </a:t>
            </a:r>
            <a:r>
              <a:rPr lang="pl-PL" sz="2000" dirty="0" err="1"/>
              <a:t>meaning</a:t>
            </a:r>
            <a:r>
              <a:rPr lang="pl-PL" sz="2000" dirty="0"/>
              <a:t> of the </a:t>
            </a:r>
            <a:r>
              <a:rPr lang="pl-PL" sz="2000" dirty="0" err="1"/>
              <a:t>word</a:t>
            </a:r>
            <a:r>
              <a:rPr lang="pl-PL" sz="2000" dirty="0"/>
              <a:t> </a:t>
            </a:r>
            <a:r>
              <a:rPr lang="pl-PL" sz="2000" i="1" dirty="0"/>
              <a:t>leader</a:t>
            </a:r>
            <a:r>
              <a:rPr lang="pl-PL" sz="2000" dirty="0"/>
              <a:t> in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the business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context</a:t>
            </a:r>
            <a:r>
              <a:rPr lang="pl-PL" sz="2000" dirty="0"/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000" u="sng" dirty="0" err="1"/>
              <a:t>Additional</a:t>
            </a:r>
            <a:r>
              <a:rPr lang="pl-PL" sz="2000" u="sng" dirty="0"/>
              <a:t> </a:t>
            </a:r>
            <a:r>
              <a:rPr lang="pl-PL" sz="2000" u="sng" dirty="0" err="1"/>
              <a:t>questions</a:t>
            </a:r>
            <a:r>
              <a:rPr lang="pl-PL" sz="2000" u="sng" dirty="0"/>
              <a:t>: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you</a:t>
            </a:r>
            <a:r>
              <a:rPr lang="pl-PL" sz="1600" dirty="0"/>
              <a:t> list </a:t>
            </a:r>
            <a:r>
              <a:rPr lang="pl-PL" sz="1600" dirty="0" err="1"/>
              <a:t>two</a:t>
            </a:r>
            <a:r>
              <a:rPr lang="pl-PL" sz="1600" dirty="0"/>
              <a:t> to five </a:t>
            </a:r>
            <a:r>
              <a:rPr lang="pl-PL" sz="1600" dirty="0" err="1"/>
              <a:t>people</a:t>
            </a:r>
            <a:r>
              <a:rPr lang="pl-PL" sz="1600" dirty="0"/>
              <a:t> </a:t>
            </a:r>
            <a:r>
              <a:rPr lang="pl-PL" sz="1600" dirty="0" err="1"/>
              <a:t>who</a:t>
            </a:r>
            <a:r>
              <a:rPr lang="pl-PL" sz="1600" dirty="0"/>
              <a:t> </a:t>
            </a:r>
            <a:r>
              <a:rPr lang="en-US" sz="1600" dirty="0"/>
              <a:t>act as leaders? </a:t>
            </a:r>
            <a:endParaRPr lang="pl-PL" sz="1600" dirty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Does being a leader require specific character traits? </a:t>
            </a:r>
            <a:endParaRPr lang="pl-PL" sz="1600" dirty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Do you have to be</a:t>
            </a:r>
            <a:r>
              <a:rPr lang="pl-PL" sz="1600" dirty="0"/>
              <a:t> </a:t>
            </a:r>
            <a:r>
              <a:rPr lang="en-US" sz="1600" dirty="0"/>
              <a:t>born a leader? </a:t>
            </a:r>
            <a:endParaRPr lang="pl-PL" sz="1600" dirty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What makes someone a </a:t>
            </a:r>
            <a:r>
              <a:rPr lang="pl-PL" sz="1600" dirty="0" err="1"/>
              <a:t>successful</a:t>
            </a:r>
            <a:r>
              <a:rPr lang="pl-PL" sz="1600" dirty="0"/>
              <a:t> </a:t>
            </a:r>
            <a:r>
              <a:rPr lang="en-US" sz="1600" dirty="0"/>
              <a:t>leader?</a:t>
            </a:r>
            <a:endParaRPr lang="pl-PL" sz="1600" b="1" dirty="0"/>
          </a:p>
          <a:p>
            <a:pPr algn="just">
              <a:lnSpc>
                <a:spcPct val="120000"/>
              </a:lnSpc>
            </a:pPr>
            <a:endParaRPr lang="pl-PL" sz="2000" b="1" dirty="0"/>
          </a:p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20000"/>
              </a:lnSpc>
              <a:buNone/>
            </a:pPr>
            <a:endParaRPr lang="pl-PL" sz="2000" dirty="0"/>
          </a:p>
          <a:p>
            <a:pPr algn="just">
              <a:lnSpc>
                <a:spcPct val="120000"/>
              </a:lnSpc>
            </a:pPr>
            <a:endParaRPr lang="pl-PL" sz="2000" dirty="0"/>
          </a:p>
          <a:p>
            <a:pPr>
              <a:lnSpc>
                <a:spcPct val="120000"/>
              </a:lnSpc>
            </a:pPr>
            <a:endParaRPr lang="pl-PL" sz="2000" dirty="0"/>
          </a:p>
        </p:txBody>
      </p:sp>
      <p:pic>
        <p:nvPicPr>
          <p:cNvPr id="4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3552825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69033"/>
            <a:ext cx="10515600" cy="1325563"/>
          </a:xfrm>
        </p:spPr>
        <p:txBody>
          <a:bodyPr>
            <a:noAutofit/>
          </a:bodyPr>
          <a:lstStyle/>
          <a:p>
            <a:pPr algn="l"/>
            <a:br>
              <a:rPr lang="pl-PL" sz="3600" b="1" dirty="0"/>
            </a:br>
            <a:br>
              <a:rPr lang="pl-PL" sz="3600" b="1" dirty="0"/>
            </a:br>
            <a:r>
              <a:rPr lang="pl-PL" sz="3600" b="1" dirty="0"/>
              <a:t>Leader – </a:t>
            </a:r>
            <a:r>
              <a:rPr lang="pl-PL" sz="3600" b="1" dirty="0" err="1"/>
              <a:t>how</a:t>
            </a:r>
            <a:r>
              <a:rPr lang="pl-PL" sz="3600" b="1" dirty="0"/>
              <a:t> do </a:t>
            </a:r>
            <a:r>
              <a:rPr lang="pl-PL" sz="3600" b="1" dirty="0" err="1"/>
              <a:t>you</a:t>
            </a:r>
            <a:r>
              <a:rPr lang="pl-PL" sz="3600" b="1" dirty="0"/>
              <a:t> </a:t>
            </a:r>
            <a:r>
              <a:rPr lang="pl-PL" sz="3600" b="1" dirty="0" err="1"/>
              <a:t>understand</a:t>
            </a:r>
            <a:r>
              <a:rPr lang="pl-PL" sz="3600" b="1" dirty="0"/>
              <a:t> </a:t>
            </a:r>
            <a:r>
              <a:rPr lang="pl-PL" sz="3600" b="1" dirty="0" err="1"/>
              <a:t>this</a:t>
            </a:r>
            <a:r>
              <a:rPr lang="pl-PL" sz="3600" b="1" dirty="0"/>
              <a:t> </a:t>
            </a:r>
            <a:r>
              <a:rPr lang="pl-PL" sz="3600" b="1" dirty="0" err="1"/>
              <a:t>notion</a:t>
            </a:r>
            <a:r>
              <a:rPr lang="pl-PL" sz="3600" b="1" dirty="0"/>
              <a:t>?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38026"/>
            <a:ext cx="10515600" cy="37919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endParaRPr lang="pl-PL" sz="2400" b="1" dirty="0"/>
          </a:p>
          <a:p>
            <a:pPr algn="just">
              <a:lnSpc>
                <a:spcPct val="100000"/>
              </a:lnSpc>
            </a:pPr>
            <a:r>
              <a:rPr lang="pl-PL" sz="2400" dirty="0" err="1"/>
              <a:t>Additional</a:t>
            </a:r>
            <a:r>
              <a:rPr lang="pl-PL" sz="2400" dirty="0"/>
              <a:t> </a:t>
            </a:r>
            <a:r>
              <a:rPr lang="pl-PL" sz="2400" dirty="0" err="1"/>
              <a:t>task</a:t>
            </a:r>
            <a:r>
              <a:rPr lang="pl-PL" sz="2400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pl-PL" sz="2400" dirty="0" err="1"/>
              <a:t>Compare</a:t>
            </a:r>
            <a:r>
              <a:rPr lang="pl-PL" sz="2400" dirty="0"/>
              <a:t> the </a:t>
            </a:r>
            <a:r>
              <a:rPr lang="pl-PL" sz="2400" dirty="0" err="1"/>
              <a:t>meanings</a:t>
            </a:r>
            <a:r>
              <a:rPr lang="pl-PL" sz="2400" dirty="0"/>
              <a:t> of the </a:t>
            </a:r>
            <a:r>
              <a:rPr lang="pl-PL" sz="2400" dirty="0" err="1"/>
              <a:t>word</a:t>
            </a:r>
            <a:r>
              <a:rPr lang="pl-PL" sz="2400" dirty="0"/>
              <a:t> </a:t>
            </a:r>
            <a:r>
              <a:rPr lang="pl-PL" sz="2400" i="1" dirty="0"/>
              <a:t>leader </a:t>
            </a:r>
            <a:r>
              <a:rPr lang="pl-PL" sz="2400" dirty="0"/>
              <a:t>in </a:t>
            </a:r>
            <a:r>
              <a:rPr lang="pl-PL" sz="2400" dirty="0" err="1"/>
              <a:t>Merriam</a:t>
            </a:r>
            <a:r>
              <a:rPr lang="pl-PL" sz="2400" dirty="0"/>
              <a:t>-Webster Dictionary: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		https://www.merriam-webster.com/dictionary/leader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and in a </a:t>
            </a:r>
            <a:r>
              <a:rPr lang="pl-PL" sz="2400" dirty="0" err="1"/>
              <a:t>dictionary</a:t>
            </a:r>
            <a:r>
              <a:rPr lang="pl-PL" sz="2400" dirty="0"/>
              <a:t> of </a:t>
            </a:r>
            <a:r>
              <a:rPr lang="pl-PL" sz="2400" dirty="0" err="1"/>
              <a:t>your</a:t>
            </a:r>
            <a:r>
              <a:rPr lang="pl-PL" sz="2400" dirty="0"/>
              <a:t> native </a:t>
            </a:r>
            <a:r>
              <a:rPr lang="pl-PL" sz="2400" dirty="0" err="1"/>
              <a:t>language</a:t>
            </a:r>
            <a:r>
              <a:rPr lang="pl-PL" sz="2400" dirty="0"/>
              <a:t>.</a:t>
            </a:r>
          </a:p>
          <a:p>
            <a:pPr algn="just">
              <a:lnSpc>
                <a:spcPct val="100000"/>
              </a:lnSpc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algn="just">
              <a:lnSpc>
                <a:spcPct val="100000"/>
              </a:lnSpc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336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01285"/>
            <a:ext cx="10515600" cy="1325563"/>
          </a:xfrm>
        </p:spPr>
        <p:txBody>
          <a:bodyPr>
            <a:noAutofit/>
          </a:bodyPr>
          <a:lstStyle/>
          <a:p>
            <a:pPr algn="l"/>
            <a:br>
              <a:rPr lang="pl-PL" sz="3400" b="1" dirty="0"/>
            </a:br>
            <a:br>
              <a:rPr lang="pl-PL" sz="3400" b="1" dirty="0"/>
            </a:br>
            <a:r>
              <a:rPr lang="pl-PL" sz="3400" b="1" dirty="0"/>
              <a:t>Leader – </a:t>
            </a:r>
            <a:r>
              <a:rPr lang="pl-PL" sz="3400" b="1" dirty="0" err="1"/>
              <a:t>how</a:t>
            </a:r>
            <a:r>
              <a:rPr lang="pl-PL" sz="3400" b="1" dirty="0"/>
              <a:t> do </a:t>
            </a:r>
            <a:r>
              <a:rPr lang="pl-PL" sz="3400" b="1" dirty="0" err="1"/>
              <a:t>you</a:t>
            </a:r>
            <a:r>
              <a:rPr lang="pl-PL" sz="3400" b="1" dirty="0"/>
              <a:t> </a:t>
            </a:r>
            <a:r>
              <a:rPr lang="pl-PL" sz="3400" b="1" dirty="0" err="1"/>
              <a:t>understand</a:t>
            </a:r>
            <a:r>
              <a:rPr lang="pl-PL" sz="3400" b="1" dirty="0"/>
              <a:t> </a:t>
            </a:r>
            <a:r>
              <a:rPr lang="pl-PL" sz="3400" b="1" dirty="0" err="1"/>
              <a:t>this</a:t>
            </a:r>
            <a:r>
              <a:rPr lang="pl-PL" sz="3400" b="1" dirty="0"/>
              <a:t> </a:t>
            </a:r>
            <a:r>
              <a:rPr lang="pl-PL" sz="3400" b="1" dirty="0" err="1"/>
              <a:t>notion</a:t>
            </a:r>
            <a:r>
              <a:rPr lang="pl-PL" sz="3400" b="1" dirty="0"/>
              <a:t>?</a:t>
            </a:r>
            <a:br>
              <a:rPr lang="pl-PL" sz="3400" b="1" dirty="0"/>
            </a:br>
            <a:endParaRPr lang="pl-PL" sz="3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800" b="1" dirty="0"/>
              <a:t>In your opinion…</a:t>
            </a:r>
            <a:endParaRPr lang="pl-PL" dirty="0"/>
          </a:p>
          <a:p>
            <a:pPr marL="0" indent="0">
              <a:lnSpc>
                <a:spcPct val="120000"/>
              </a:lnSpc>
              <a:buNone/>
            </a:pPr>
            <a:endParaRPr lang="pl-PL" sz="1100" dirty="0"/>
          </a:p>
          <a:p>
            <a:pPr>
              <a:lnSpc>
                <a:spcPct val="120000"/>
              </a:lnSpc>
            </a:pPr>
            <a:r>
              <a:rPr lang="en-US" dirty="0"/>
              <a:t>How do you understand the meaning of the word </a:t>
            </a:r>
            <a:r>
              <a:rPr lang="en-US" i="1" dirty="0"/>
              <a:t>leader</a:t>
            </a:r>
            <a:r>
              <a:rPr lang="en-US" dirty="0"/>
              <a:t> in the context of entrepreneurship (in a company,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en-US" dirty="0"/>
              <a:t>organization)? 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/>
              <a:t>Is being a leader in a company or organization any different from being a leader in private life? 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/>
              <a:t>What are the tasks facing a leader in business conditions? 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/>
              <a:t>How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understand</a:t>
            </a:r>
            <a:r>
              <a:rPr lang="pl-PL" dirty="0"/>
              <a:t> the </a:t>
            </a:r>
            <a:r>
              <a:rPr lang="pl-PL" dirty="0" err="1"/>
              <a:t>notion</a:t>
            </a:r>
            <a:r>
              <a:rPr lang="pl-PL" dirty="0"/>
              <a:t> of </a:t>
            </a:r>
            <a:r>
              <a:rPr lang="en-US" dirty="0"/>
              <a:t>leadership</a:t>
            </a:r>
            <a:r>
              <a:rPr lang="pl-PL" dirty="0"/>
              <a:t>?</a:t>
            </a:r>
          </a:p>
          <a:p>
            <a:pPr>
              <a:lnSpc>
                <a:spcPct val="120000"/>
              </a:lnSpc>
            </a:pPr>
            <a:r>
              <a:rPr lang="en-US" dirty="0"/>
              <a:t>Will the type of these tasks determine the style of leadership?</a:t>
            </a:r>
            <a:endParaRPr lang="pl-PL" b="1" dirty="0"/>
          </a:p>
          <a:p>
            <a:pPr marL="0" indent="0">
              <a:lnSpc>
                <a:spcPct val="120000"/>
              </a:lnSpc>
              <a:buNone/>
            </a:pPr>
            <a:endParaRPr lang="pl-PL" b="1" dirty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218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79778"/>
            <a:ext cx="10515600" cy="2187959"/>
          </a:xfrm>
        </p:spPr>
        <p:txBody>
          <a:bodyPr>
            <a:normAutofit/>
          </a:bodyPr>
          <a:lstStyle/>
          <a:p>
            <a:pPr algn="l"/>
            <a:r>
              <a:rPr lang="pl-PL" sz="3400" b="1" dirty="0"/>
              <a:t>A  leader and leadership </a:t>
            </a:r>
            <a:br>
              <a:rPr lang="pl-PL" sz="3400" b="1" dirty="0"/>
            </a:br>
            <a:r>
              <a:rPr lang="en-US" sz="3400" b="1" dirty="0"/>
              <a:t>in the context of </a:t>
            </a:r>
            <a:br>
              <a:rPr lang="pl-PL" sz="3400" b="1" dirty="0"/>
            </a:br>
            <a:r>
              <a:rPr lang="en-US" sz="3400" b="1" dirty="0"/>
              <a:t>entrepreneurship</a:t>
            </a:r>
            <a:endParaRPr lang="pl-PL" sz="3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567737"/>
            <a:ext cx="10515600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„</a:t>
            </a:r>
            <a:r>
              <a:rPr lang="en-US" sz="2200" dirty="0"/>
              <a:t>Leaders get things done through people. They set the direction and get other people to follow them. As Ted Johns (2008) says: ‘A leader takes people where they want to go. A great leader takes people where they don’t necessarily want to be, but ought to be.’</a:t>
            </a:r>
            <a:r>
              <a:rPr lang="pl-PL" sz="2200" dirty="0"/>
              <a:t>” (</a:t>
            </a:r>
            <a:r>
              <a:rPr lang="pl-PL" sz="2200" dirty="0" err="1"/>
              <a:t>Amstrong</a:t>
            </a:r>
            <a:r>
              <a:rPr lang="pl-PL" sz="2200" dirty="0"/>
              <a:t> Michael, 2000, p. 30).</a:t>
            </a:r>
          </a:p>
          <a:p>
            <a:pPr marL="0" indent="0">
              <a:buNone/>
            </a:pPr>
            <a:r>
              <a:rPr lang="pl-PL" sz="2200" dirty="0"/>
              <a:t>„</a:t>
            </a:r>
            <a:r>
              <a:rPr lang="en-US" sz="2200" dirty="0"/>
              <a:t>To lead is to inspire, influence and guide. Leadership is the process of getting people to do their best to achieve a desired result. It involves developing and communicating a vision for the future, motivating people and gaining their engagement.</a:t>
            </a:r>
            <a:r>
              <a:rPr lang="pl-PL" sz="2200" dirty="0"/>
              <a:t>” (</a:t>
            </a:r>
            <a:r>
              <a:rPr lang="pl-PL" sz="2200" dirty="0" err="1"/>
              <a:t>Amstrong</a:t>
            </a:r>
            <a:r>
              <a:rPr lang="pl-PL" sz="2200" dirty="0"/>
              <a:t> Michael, 2000, p. 4).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endParaRPr lang="pl-PL" sz="2200" dirty="0"/>
          </a:p>
          <a:p>
            <a:endParaRPr lang="pl-PL" sz="2200" dirty="0"/>
          </a:p>
        </p:txBody>
      </p:sp>
      <p:pic>
        <p:nvPicPr>
          <p:cNvPr id="8" name="Obraz 7" descr="Dwoje współpracowników planujących na tablicy z przyklejanymi karteczkami">
            <a:extLst>
              <a:ext uri="{FF2B5EF4-FFF2-40B4-BE49-F238E27FC236}">
                <a16:creationId xmlns:a16="http://schemas.microsoft.com/office/drawing/2014/main" id="{C3CCEFAD-1865-4922-AC70-731CC7DFC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62" y="899557"/>
            <a:ext cx="3676377" cy="24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2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841" y="1390128"/>
            <a:ext cx="10021958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en-US" dirty="0"/>
              <a:t>What exactly </a:t>
            </a:r>
            <a:r>
              <a:rPr lang="pl-PL" dirty="0"/>
              <a:t>do </a:t>
            </a:r>
            <a:r>
              <a:rPr lang="en-US" dirty="0"/>
              <a:t>leaders do</a:t>
            </a:r>
            <a:r>
              <a:rPr lang="pl-PL" dirty="0"/>
              <a:t>?</a:t>
            </a:r>
            <a:r>
              <a:rPr lang="en-US" dirty="0"/>
              <a:t>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842" y="2991267"/>
            <a:ext cx="10021957" cy="37919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dirty="0"/>
              <a:t>According to Amstrong (2000, p. 33), l</a:t>
            </a:r>
            <a:r>
              <a:rPr lang="en-US" sz="2200" dirty="0" err="1"/>
              <a:t>eaders</a:t>
            </a:r>
            <a:r>
              <a:rPr lang="en-US" sz="2200" dirty="0"/>
              <a:t> have three essential roles. </a:t>
            </a: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1. </a:t>
            </a:r>
            <a:r>
              <a:rPr lang="en-US" sz="2200" dirty="0" err="1"/>
              <a:t>Defin</a:t>
            </a:r>
            <a:r>
              <a:rPr lang="pl-PL" sz="2200" dirty="0" err="1"/>
              <a:t>ing</a:t>
            </a:r>
            <a:r>
              <a:rPr lang="en-US" sz="2200" dirty="0"/>
              <a:t> the task – they must make it clear what the group is expected to do. </a:t>
            </a: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2. </a:t>
            </a:r>
            <a:r>
              <a:rPr lang="en-US" sz="2200" dirty="0" err="1"/>
              <a:t>Achiev</a:t>
            </a:r>
            <a:r>
              <a:rPr lang="pl-PL" sz="2200" dirty="0" err="1"/>
              <a:t>ing</a:t>
            </a:r>
            <a:r>
              <a:rPr lang="en-US" sz="2200" dirty="0"/>
              <a:t> the task – </a:t>
            </a: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en-US" sz="2200" dirty="0"/>
              <a:t>ensure that the group’s purpose is fulfilled. 3.</a:t>
            </a:r>
            <a:r>
              <a:rPr lang="pl-PL" sz="2200" dirty="0"/>
              <a:t> </a:t>
            </a:r>
            <a:r>
              <a:rPr lang="en-US" sz="2200" dirty="0"/>
              <a:t>Maintain</a:t>
            </a:r>
            <a:r>
              <a:rPr lang="pl-PL" sz="2200" dirty="0" err="1"/>
              <a:t>ing</a:t>
            </a:r>
            <a:r>
              <a:rPr lang="en-US" sz="2200" dirty="0"/>
              <a:t> effective relationships – between themselves and the members of the group, and between the people within the group. These relationships are effective if they contribute to achieving the task. </a:t>
            </a: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6749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00676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leaders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b="1" dirty="0"/>
              <a:t>Transactional leaders</a:t>
            </a:r>
            <a:r>
              <a:rPr lang="pl-PL" sz="2200" dirty="0"/>
              <a:t>: </a:t>
            </a:r>
            <a:r>
              <a:rPr lang="en-US" sz="2200" dirty="0"/>
              <a:t>identify the expectations of their followers and respond to them by establishing a close link between effort and reward</a:t>
            </a:r>
            <a:r>
              <a:rPr lang="pl-PL" sz="2200" dirty="0"/>
              <a:t> (a </a:t>
            </a:r>
            <a:r>
              <a:rPr lang="pl-PL" sz="2200" dirty="0" err="1"/>
              <a:t>transaction</a:t>
            </a:r>
            <a:r>
              <a:rPr lang="pl-PL" sz="2200" dirty="0"/>
              <a:t>)</a:t>
            </a:r>
            <a:r>
              <a:rPr lang="en-US" sz="2200" dirty="0"/>
              <a:t>.</a:t>
            </a:r>
            <a:endParaRPr lang="pl-PL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b="1" dirty="0"/>
              <a:t>Transformational leaders</a:t>
            </a:r>
            <a:r>
              <a:rPr lang="pl-PL" sz="2200" dirty="0"/>
              <a:t>: </a:t>
            </a:r>
            <a:r>
              <a:rPr lang="en-US" sz="2200" dirty="0"/>
              <a:t>empower their followers and encourage them to ‘do more than they originally expected to do’. </a:t>
            </a:r>
            <a:endParaRPr lang="pl-PL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b="1" dirty="0"/>
              <a:t>Charismatic leaders</a:t>
            </a:r>
            <a:r>
              <a:rPr lang="pl-PL" sz="2200" b="1" dirty="0"/>
              <a:t>: </a:t>
            </a: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en-US" sz="2200" dirty="0"/>
              <a:t>have compelling personalities and the ability to rouse people to follow them through the sheer force of the impression they make. </a:t>
            </a: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en-US" sz="2200" dirty="0"/>
              <a:t>achievement orientated, calculated risk-takers and good communicator</a:t>
            </a:r>
            <a:r>
              <a:rPr lang="pl-PL" sz="2200" dirty="0"/>
              <a:t>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73268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330" y="731426"/>
            <a:ext cx="10101470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pl-PL" b="1" dirty="0"/>
            </a:br>
            <a:br>
              <a:rPr lang="pl-PL" b="1" dirty="0"/>
            </a:br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leaders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2938" y="1848678"/>
            <a:ext cx="10200861" cy="490993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endParaRPr lang="pl-PL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b="1" dirty="0" err="1"/>
              <a:t>Situational</a:t>
            </a:r>
            <a:r>
              <a:rPr lang="pl-PL" b="1" dirty="0"/>
              <a:t> </a:t>
            </a:r>
            <a:r>
              <a:rPr lang="pl-PL" b="1" dirty="0" err="1"/>
              <a:t>leaders</a:t>
            </a:r>
            <a:r>
              <a:rPr lang="pl-PL" b="1" dirty="0"/>
              <a:t>: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en-US" dirty="0"/>
              <a:t>can adopt different leadership styles depending on the situation. </a:t>
            </a:r>
            <a:endParaRPr lang="pl-PL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of leaders towards their followers can take the following forms: </a:t>
            </a:r>
            <a:endParaRPr lang="pl-PL" dirty="0"/>
          </a:p>
          <a:p>
            <a:pPr algn="just">
              <a:lnSpc>
                <a:spcPct val="120000"/>
              </a:lnSpc>
            </a:pPr>
            <a:r>
              <a:rPr lang="en-US" dirty="0"/>
              <a:t>Directing leaders define the roles and tasks of their followers and supervise them closely. Decisions are made and announced by the leader, so communication is largely one-way. </a:t>
            </a:r>
            <a:endParaRPr lang="pl-PL" dirty="0"/>
          </a:p>
          <a:p>
            <a:pPr algn="just">
              <a:lnSpc>
                <a:spcPct val="120000"/>
              </a:lnSpc>
            </a:pPr>
            <a:r>
              <a:rPr lang="en-US" dirty="0"/>
              <a:t>Delegating leaders are still involved in decisions and problem-solving, but control is with the follower. The follower decides when and how the leader will be involved. </a:t>
            </a:r>
            <a:endParaRPr lang="pl-PL" dirty="0"/>
          </a:p>
          <a:p>
            <a:pPr algn="just">
              <a:lnSpc>
                <a:spcPct val="120000"/>
              </a:lnSpc>
            </a:pPr>
            <a:r>
              <a:rPr lang="en-US" dirty="0"/>
              <a:t>Coaching leaders still </a:t>
            </a:r>
            <a:r>
              <a:rPr lang="pl-PL" dirty="0" err="1"/>
              <a:t>define</a:t>
            </a:r>
            <a:r>
              <a:rPr lang="en-US" dirty="0"/>
              <a:t> roles and tasks but seek ideas and suggestions from the followers. Decisions remain the leader’s prerogative, but communication is much more two-way. </a:t>
            </a:r>
            <a:endParaRPr lang="pl-PL" dirty="0"/>
          </a:p>
          <a:p>
            <a:pPr algn="just">
              <a:lnSpc>
                <a:spcPct val="120000"/>
              </a:lnSpc>
            </a:pPr>
            <a:r>
              <a:rPr lang="en-US" dirty="0"/>
              <a:t>Supporting leaders pass day-to-day decisions, such as task allocation and processes, to followers. Leaders facilitate and take part in decisions, but control is with the follower.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376545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1811</TotalTime>
  <Words>1388</Words>
  <Application>Microsoft Office PowerPoint</Application>
  <PresentationFormat>Širokoúhlá obrazovka</PresentationFormat>
  <Paragraphs>142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Arial,sans-serif</vt:lpstr>
      <vt:lpstr>Calibri</vt:lpstr>
      <vt:lpstr>Śablona_prezentace_NICE</vt:lpstr>
      <vt:lpstr>How to become a powerful leader </vt:lpstr>
      <vt:lpstr> Overview</vt:lpstr>
      <vt:lpstr>  Leader – how do you understand this notion? </vt:lpstr>
      <vt:lpstr>  Leader – how do you understand this notion? </vt:lpstr>
      <vt:lpstr>  Leader – how do you understand this notion? </vt:lpstr>
      <vt:lpstr>A  leader and leadership  in the context of  entrepreneurship</vt:lpstr>
      <vt:lpstr>  What exactly do leaders do?  </vt:lpstr>
      <vt:lpstr>  Types of leaders </vt:lpstr>
      <vt:lpstr>  Types of leaders </vt:lpstr>
      <vt:lpstr>  Leadership styles </vt:lpstr>
      <vt:lpstr>  Types of leaders </vt:lpstr>
      <vt:lpstr>  Building the leader's authority  </vt:lpstr>
      <vt:lpstr> Building the leader‘s  authority</vt:lpstr>
      <vt:lpstr>  Body language in building  the leader's authority  </vt:lpstr>
      <vt:lpstr> Personality traits of an effective leader  </vt:lpstr>
      <vt:lpstr> Personality traits of an effective leader  </vt:lpstr>
      <vt:lpstr> We evaluate our own leadership abilities</vt:lpstr>
      <vt:lpstr>  Discussion </vt:lpstr>
      <vt:lpstr>  References </vt:lpstr>
    </vt:vector>
  </TitlesOfParts>
  <Company>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jaki sposób zaprojektować budżet kosztochłonności planowanej działalności gospodarczej np. startupu</dc:title>
  <dc:creator>Dagmara Mika</dc:creator>
  <cp:lastModifiedBy>Kulihova Kublova Tereza</cp:lastModifiedBy>
  <cp:revision>126</cp:revision>
  <dcterms:created xsi:type="dcterms:W3CDTF">2021-07-29T09:54:29Z</dcterms:created>
  <dcterms:modified xsi:type="dcterms:W3CDTF">2023-09-25T17:38:23Z</dcterms:modified>
</cp:coreProperties>
</file>