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4"/>
  </p:sldMasterIdLst>
  <p:sldIdLst>
    <p:sldId id="256" r:id="rId5"/>
    <p:sldId id="413" r:id="rId6"/>
    <p:sldId id="425" r:id="rId7"/>
    <p:sldId id="415" r:id="rId8"/>
    <p:sldId id="321" r:id="rId9"/>
    <p:sldId id="426" r:id="rId10"/>
    <p:sldId id="427" r:id="rId11"/>
    <p:sldId id="428" r:id="rId12"/>
    <p:sldId id="429" r:id="rId13"/>
    <p:sldId id="430" r:id="rId14"/>
    <p:sldId id="431" r:id="rId15"/>
    <p:sldId id="432" r:id="rId16"/>
    <p:sldId id="433" r:id="rId17"/>
    <p:sldId id="434" r:id="rId18"/>
    <p:sldId id="435" r:id="rId19"/>
    <p:sldId id="436" r:id="rId20"/>
    <p:sldId id="437"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éma alapján készült stílus 2 – 1. jelölőszín">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Közepesen sötét stílus 4 – 3. jelölőszín">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Közepesen sötét stílus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395" autoAdjust="0"/>
  </p:normalViewPr>
  <p:slideViewPr>
    <p:cSldViewPr>
      <p:cViewPr varScale="1">
        <p:scale>
          <a:sx n="81" d="100"/>
          <a:sy n="81" d="100"/>
        </p:scale>
        <p:origin x="72" y="18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34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List_aplikac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900" b="1"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r>
              <a:rPr lang="en-US" sz="1400" b="1" i="0" baseline="0" dirty="0">
                <a:effectLst/>
                <a:latin typeface="Arial" panose="020B0604020202020204" pitchFamily="34" charset="0"/>
                <a:cs typeface="Arial" panose="020B0604020202020204" pitchFamily="34" charset="0"/>
              </a:rPr>
              <a:t>In case of a conflict of your organization (inter-organizational conflict) which way of conflict resolution is preferred in your decision? </a:t>
            </a:r>
            <a:endParaRPr lang="hu-HU" sz="1400" b="1" dirty="0">
              <a:effectLst/>
              <a:latin typeface="Arial" panose="020B0604020202020204" pitchFamily="34" charset="0"/>
              <a:cs typeface="Arial" panose="020B0604020202020204" pitchFamily="34" charset="0"/>
            </a:endParaRPr>
          </a:p>
        </c:rich>
      </c:tx>
      <c:layout>
        <c:manualLayout>
          <c:xMode val="edge"/>
          <c:yMode val="edge"/>
          <c:x val="0.1260067804024497"/>
          <c:y val="0"/>
        </c:manualLayout>
      </c:layout>
      <c:overlay val="0"/>
      <c:spPr>
        <a:noFill/>
        <a:ln>
          <a:noFill/>
        </a:ln>
        <a:effectLst/>
      </c:spPr>
      <c:txPr>
        <a:bodyPr rot="0" spcFirstLastPara="1" vertOverflow="ellipsis" vert="horz" wrap="square" anchor="ctr" anchorCtr="1"/>
        <a:lstStyle/>
        <a:p>
          <a:pPr algn="ctr">
            <a:defRPr sz="900" b="1"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cs-CZ"/>
        </a:p>
      </c:txPr>
    </c:title>
    <c:autoTitleDeleted val="0"/>
    <c:plotArea>
      <c:layout/>
      <c:pieChart>
        <c:varyColors val="1"/>
        <c:ser>
          <c:idx val="0"/>
          <c:order val="0"/>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EE52-4C76-9AFD-CF5C3821B16F}"/>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EE52-4C76-9AFD-CF5C3821B16F}"/>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EE52-4C76-9AFD-CF5C3821B16F}"/>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EE52-4C76-9AFD-CF5C3821B16F}"/>
              </c:ext>
            </c:extLst>
          </c:dPt>
          <c:dLbls>
            <c:dLbl>
              <c:idx val="0"/>
              <c:tx>
                <c:rich>
                  <a:bodyPr/>
                  <a:lstStyle/>
                  <a:p>
                    <a:fld id="{04E386BA-7C88-409F-A3BB-D381B3A1A34E}" type="CATEGORYNAME">
                      <a:rPr lang="en-US" sz="1400"/>
                      <a:pPr/>
                      <a:t>[NÁZEV KATEGORIE]</a:t>
                    </a:fld>
                    <a:r>
                      <a:rPr lang="en-US" sz="1400" dirty="0"/>
                      <a:t>.Choose MEDIATION</a:t>
                    </a:r>
                    <a:r>
                      <a:rPr lang="en-US" sz="1400" baseline="0" dirty="0"/>
                      <a:t>
</a:t>
                    </a:r>
                    <a:fld id="{FC1ADDEF-5DDF-47E5-84CF-241F9DA14AC9}" type="PERCENTAGE">
                      <a:rPr lang="en-US" sz="1400" baseline="0"/>
                      <a:pPr/>
                      <a:t>[PROCENTO]</a:t>
                    </a:fld>
                    <a:endParaRPr lang="en-US" sz="1400" baseline="0" dirty="0"/>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E52-4C76-9AFD-CF5C3821B16F}"/>
                </c:ext>
              </c:extLst>
            </c:dLbl>
            <c:dLbl>
              <c:idx val="1"/>
              <c:layout>
                <c:manualLayout>
                  <c:x val="-5.2777777777777805E-2"/>
                  <c:y val="0"/>
                </c:manualLayout>
              </c:layout>
              <c:tx>
                <c:rich>
                  <a:bodyPr/>
                  <a:lstStyle/>
                  <a:p>
                    <a:fld id="{70035677-5BF5-4140-9ED3-5E4C96F15EF3}" type="CATEGORYNAME">
                      <a:rPr lang="en-US" sz="1600"/>
                      <a:pPr/>
                      <a:t>[NÁZEV KATEGORIE]</a:t>
                    </a:fld>
                    <a:r>
                      <a:rPr lang="en-US" sz="1600" baseline="0" dirty="0"/>
                      <a:t>
</a:t>
                    </a:r>
                    <a:fld id="{593E9B44-1E0E-4CD8-8FA8-D3231B6FD099}" type="PERCENTAGE">
                      <a:rPr lang="en-US" sz="1600" baseline="0"/>
                      <a:pPr/>
                      <a:t>[PROCENTO]</a:t>
                    </a:fld>
                    <a:r>
                      <a:rPr lang="en-US" sz="1600" baseline="0" dirty="0"/>
                      <a:t> Choose CONCILIATION</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E52-4C76-9AFD-CF5C3821B16F}"/>
                </c:ext>
              </c:extLst>
            </c:dLbl>
            <c:dLbl>
              <c:idx val="2"/>
              <c:tx>
                <c:rich>
                  <a:bodyPr/>
                  <a:lstStyle/>
                  <a:p>
                    <a:fld id="{C5DD36A1-4655-4C47-B99A-5A4D4BF001C3}" type="CATEGORYNAME">
                      <a:rPr lang="en-US" sz="1400"/>
                      <a:pPr/>
                      <a:t>[NÁZEV KATEGORIE]</a:t>
                    </a:fld>
                    <a:r>
                      <a:rPr lang="en-US" sz="1400" baseline="0" dirty="0"/>
                      <a:t>
</a:t>
                    </a:r>
                    <a:fld id="{B9BBD415-165C-4A88-86D7-DA8F521C8C3C}" type="PERCENTAGE">
                      <a:rPr lang="en-US" sz="1400" baseline="0"/>
                      <a:pPr/>
                      <a:t>[PROCENTO]</a:t>
                    </a:fld>
                    <a:r>
                      <a:rPr lang="en-US" sz="1400" baseline="0" dirty="0"/>
                      <a:t> Start COURT procedure</a:t>
                    </a:r>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E52-4C76-9AFD-CF5C3821B16F}"/>
                </c:ext>
              </c:extLst>
            </c:dLbl>
            <c:dLbl>
              <c:idx val="3"/>
              <c:tx>
                <c:rich>
                  <a:bodyPr/>
                  <a:lstStyle/>
                  <a:p>
                    <a:fld id="{E66111BD-8D29-4749-B2D7-8AEC7385A976}" type="CATEGORYNAME">
                      <a:rPr lang="en-US"/>
                      <a:pPr/>
                      <a:t>[NÁZEV KATEGORIE]</a:t>
                    </a:fld>
                    <a:r>
                      <a:rPr lang="en-US" sz="1400" baseline="0" dirty="0"/>
                      <a:t>
</a:t>
                    </a:r>
                    <a:fld id="{DAECE981-9EB9-4EF7-8E8D-53DAC1A74D07}" type="PERCENTAGE">
                      <a:rPr lang="en-US" sz="1400" baseline="0"/>
                      <a:pPr/>
                      <a:t>[PROCENTO]</a:t>
                    </a:fld>
                    <a:r>
                      <a:rPr lang="en-US" sz="1400" baseline="0" dirty="0"/>
                      <a:t>Choose ARBITRATION</a:t>
                    </a:r>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E52-4C76-9AFD-CF5C3821B16F}"/>
                </c:ext>
              </c:extLst>
            </c:dLbl>
            <c:spPr>
              <a:solidFill>
                <a:sysClr val="window" lastClr="FFFFFF">
                  <a:alpha val="75000"/>
                </a:sysClr>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cs-CZ"/>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val>
            <c:numRef>
              <c:f>Munka1!$A$1:$A$4</c:f>
              <c:numCache>
                <c:formatCode>0.00%</c:formatCode>
                <c:ptCount val="4"/>
                <c:pt idx="0">
                  <c:v>0.48399999999999999</c:v>
                </c:pt>
                <c:pt idx="1">
                  <c:v>0.19400000000000001</c:v>
                </c:pt>
                <c:pt idx="2">
                  <c:v>0.25800000000000001</c:v>
                </c:pt>
                <c:pt idx="3">
                  <c:v>6.5000000000000002E-2</c:v>
                </c:pt>
              </c:numCache>
            </c:numRef>
          </c:val>
          <c:extLst>
            <c:ext xmlns:c16="http://schemas.microsoft.com/office/drawing/2014/chart" uri="{C3380CC4-5D6E-409C-BE32-E72D297353CC}">
              <c16:uniqueId val="{00000008-EE52-4C76-9AFD-CF5C3821B16F}"/>
            </c:ext>
          </c:extLst>
        </c:ser>
        <c:dLbls>
          <c:dLblPos val="inEnd"/>
          <c:showLegendKey val="0"/>
          <c:showVal val="0"/>
          <c:showCatName val="0"/>
          <c:showSerName val="0"/>
          <c:showPercent val="1"/>
          <c:showBubbleSize val="0"/>
          <c:showLeaderLines val="0"/>
        </c:dLbls>
        <c:firstSliceAng val="0"/>
      </c:pieChart>
      <c:spPr>
        <a:noFill/>
        <a:ln>
          <a:noFill/>
        </a:ln>
        <a:effectLst/>
      </c:spPr>
    </c:plotArea>
    <c:legend>
      <c:legendPos val="b"/>
      <c:layout>
        <c:manualLayout>
          <c:xMode val="edge"/>
          <c:yMode val="edge"/>
          <c:x val="0.46388369422572179"/>
          <c:y val="0.89924930823368643"/>
          <c:w val="0.11806594488188976"/>
          <c:h val="8.4357411376248151E-2"/>
        </c:manualLayout>
      </c:layout>
      <c:overlay val="0"/>
      <c:spPr>
        <a:solidFill>
          <a:schemeClr val="lt1">
            <a:alpha val="78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65000"/>
                  <a:lumOff val="35000"/>
                </a:schemeClr>
              </a:solidFill>
              <a:latin typeface="+mn-lt"/>
              <a:ea typeface="+mn-ea"/>
              <a:cs typeface="+mn-cs"/>
            </a:defRPr>
          </a:pPr>
          <a:endParaRPr lang="cs-CZ"/>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cs-CZ"/>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422911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57822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223354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926137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99832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840446969"/>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Lst>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SorqWJUHbj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703512" y="1040747"/>
            <a:ext cx="8856984" cy="181548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hu-HU" sz="4000" dirty="0"/>
              <a:t/>
            </a:r>
            <a:br>
              <a:rPr lang="hu-HU" sz="4000" dirty="0"/>
            </a:br>
            <a:endParaRPr lang="hu-HU" sz="4000" dirty="0"/>
          </a:p>
        </p:txBody>
      </p:sp>
      <p:sp>
        <p:nvSpPr>
          <p:cNvPr id="2051" name="Rectangle 3"/>
          <p:cNvSpPr>
            <a:spLocks noGrp="1" noChangeArrowheads="1"/>
          </p:cNvSpPr>
          <p:nvPr>
            <p:ph type="subTitle" idx="1"/>
          </p:nvPr>
        </p:nvSpPr>
        <p:spPr>
          <a:xfrm>
            <a:off x="1703512" y="2856227"/>
            <a:ext cx="9184096" cy="158088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eaLnBrk="1" hangingPunct="1">
              <a:lnSpc>
                <a:spcPct val="100000"/>
              </a:lnSpc>
              <a:defRPr/>
            </a:pPr>
            <a:r>
              <a:rPr lang="en-US" sz="5400" b="1" cap="all" dirty="0">
                <a:solidFill>
                  <a:srgbClr val="00B0F0"/>
                </a:solidFill>
              </a:rPr>
              <a:t>Leadership styles in conflict. </a:t>
            </a:r>
            <a:endParaRPr lang="cs-CZ" sz="5400" b="1" cap="all" dirty="0">
              <a:solidFill>
                <a:srgbClr val="00B0F0"/>
              </a:solidFill>
            </a:endParaRPr>
          </a:p>
          <a:p>
            <a:pPr eaLnBrk="1" hangingPunct="1">
              <a:lnSpc>
                <a:spcPct val="100000"/>
              </a:lnSpc>
              <a:defRPr/>
            </a:pPr>
            <a:r>
              <a:rPr lang="en-US" sz="5400" b="1" cap="all" dirty="0">
                <a:solidFill>
                  <a:srgbClr val="00B0F0"/>
                </a:solidFill>
              </a:rPr>
              <a:t>Decisions of leaders.</a:t>
            </a:r>
            <a:endParaRPr lang="hu-HU" altLang="hu-HU" sz="5400" b="1" cap="all" dirty="0">
              <a:solidFill>
                <a:srgbClr val="00B0F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235878" y="685800"/>
            <a:ext cx="8649344" cy="2100484"/>
          </a:xfrm>
        </p:spPr>
        <p:txBody>
          <a:bodyPr>
            <a:normAutofit/>
          </a:bodyPr>
          <a:lstStyle/>
          <a:p>
            <a:pPr algn="l"/>
            <a:r>
              <a:rPr lang="en-US" sz="3200" dirty="0"/>
              <a:t>TYPOLOGIES OF CONFLICT MANAGEMENT STYLES (1</a:t>
            </a:r>
            <a:r>
              <a:rPr lang="cs-CZ" sz="3200" dirty="0"/>
              <a:t> </a:t>
            </a:r>
            <a:r>
              <a:rPr lang="en-US" sz="3200" dirty="0"/>
              <a:t>-</a:t>
            </a:r>
            <a:r>
              <a:rPr lang="cs-CZ" sz="3200" dirty="0"/>
              <a:t> </a:t>
            </a:r>
            <a:r>
              <a:rPr lang="en-US" sz="3200" dirty="0"/>
              <a:t>3.)</a:t>
            </a:r>
          </a:p>
        </p:txBody>
      </p:sp>
      <p:sp>
        <p:nvSpPr>
          <p:cNvPr id="15" name="Content Placeholder 4"/>
          <p:cNvSpPr>
            <a:spLocks noGrp="1"/>
          </p:cNvSpPr>
          <p:nvPr>
            <p:ph idx="1"/>
          </p:nvPr>
        </p:nvSpPr>
        <p:spPr>
          <a:xfrm>
            <a:off x="1852297" y="2544364"/>
            <a:ext cx="9032925" cy="3312368"/>
          </a:xfrm>
        </p:spPr>
        <p:txBody>
          <a:bodyPr>
            <a:normAutofit/>
          </a:bodyPr>
          <a:lstStyle/>
          <a:p>
            <a:pPr marL="566928" indent="-457200">
              <a:lnSpc>
                <a:spcPct val="100000"/>
              </a:lnSpc>
              <a:spcBef>
                <a:spcPts val="580"/>
              </a:spcBef>
              <a:buClr>
                <a:schemeClr val="tx1"/>
              </a:buClr>
              <a:buFont typeface="+mj-lt"/>
              <a:buAutoNum type="arabicPeriod"/>
              <a:defRPr/>
            </a:pPr>
            <a:r>
              <a:rPr lang="en-US" sz="2400" dirty="0"/>
              <a:t>INTEGRATING  (collaborating) style: </a:t>
            </a:r>
            <a:r>
              <a:rPr lang="en-US" sz="2400" dirty="0" err="1"/>
              <a:t>oppenness</a:t>
            </a:r>
            <a:r>
              <a:rPr lang="en-US" sz="2400" dirty="0"/>
              <a:t>, exchange of information</a:t>
            </a:r>
            <a:endParaRPr lang="cs-CZ" sz="2400" dirty="0"/>
          </a:p>
          <a:p>
            <a:pPr marL="566928" indent="-457200">
              <a:lnSpc>
                <a:spcPct val="100000"/>
              </a:lnSpc>
              <a:spcBef>
                <a:spcPts val="580"/>
              </a:spcBef>
              <a:buClr>
                <a:schemeClr val="tx1"/>
              </a:buClr>
              <a:buFont typeface="+mj-lt"/>
              <a:buAutoNum type="arabicPeriod"/>
              <a:defRPr/>
            </a:pPr>
            <a:r>
              <a:rPr lang="en-US" sz="2400" dirty="0"/>
              <a:t>OBLIGING (</a:t>
            </a:r>
            <a:r>
              <a:rPr lang="en-US" sz="2400" dirty="0" err="1"/>
              <a:t>accomodating</a:t>
            </a:r>
            <a:r>
              <a:rPr lang="en-US" sz="2400" dirty="0"/>
              <a:t>) style: is associated with attempting to play down the differences and emphasizing commonalities to </a:t>
            </a:r>
            <a:r>
              <a:rPr lang="en-US" sz="2400" dirty="0" err="1"/>
              <a:t>stisfy</a:t>
            </a:r>
            <a:r>
              <a:rPr lang="en-US" sz="2400" dirty="0"/>
              <a:t> the concerns of the other party.</a:t>
            </a:r>
            <a:r>
              <a:rPr lang="cs-CZ" sz="2400" dirty="0"/>
              <a:t> </a:t>
            </a:r>
          </a:p>
          <a:p>
            <a:pPr marL="566928" indent="-457200">
              <a:lnSpc>
                <a:spcPct val="100000"/>
              </a:lnSpc>
              <a:spcBef>
                <a:spcPts val="580"/>
              </a:spcBef>
              <a:buClr>
                <a:schemeClr val="tx1"/>
              </a:buClr>
              <a:buFont typeface="+mj-lt"/>
              <a:buAutoNum type="arabicPeriod"/>
              <a:defRPr/>
            </a:pPr>
            <a:r>
              <a:rPr lang="en-US" sz="2400" dirty="0"/>
              <a:t>DOMINATING (competing) style: people are more concerned with their own </a:t>
            </a:r>
            <a:r>
              <a:rPr lang="en-US" sz="2400" dirty="0" err="1"/>
              <a:t>interest’sthan</a:t>
            </a:r>
            <a:r>
              <a:rPr lang="en-US" sz="2400" dirty="0"/>
              <a:t> their partner’s interests.</a:t>
            </a:r>
            <a:endParaRPr lang="cs-CZ" sz="2400" dirty="0"/>
          </a:p>
        </p:txBody>
      </p:sp>
    </p:spTree>
    <p:extLst>
      <p:ext uri="{BB962C8B-B14F-4D97-AF65-F5344CB8AC3E}">
        <p14:creationId xmlns:p14="http://schemas.microsoft.com/office/powerpoint/2010/main" val="660576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235878" y="685800"/>
            <a:ext cx="8649344" cy="2100484"/>
          </a:xfrm>
        </p:spPr>
        <p:txBody>
          <a:bodyPr>
            <a:normAutofit/>
          </a:bodyPr>
          <a:lstStyle/>
          <a:p>
            <a:pPr algn="l"/>
            <a:r>
              <a:rPr lang="en-US" sz="3200" dirty="0"/>
              <a:t>TYPOLOGIES OF CONFLICT MANAGEMENT STYLES (4</a:t>
            </a:r>
            <a:r>
              <a:rPr lang="cs-CZ" sz="3200" dirty="0"/>
              <a:t> </a:t>
            </a:r>
            <a:r>
              <a:rPr lang="en-US" sz="3200" dirty="0"/>
              <a:t>-</a:t>
            </a:r>
            <a:r>
              <a:rPr lang="cs-CZ" sz="3200" dirty="0"/>
              <a:t> </a:t>
            </a:r>
            <a:r>
              <a:rPr lang="en-US" sz="3200" dirty="0"/>
              <a:t>6.)</a:t>
            </a:r>
          </a:p>
        </p:txBody>
      </p:sp>
      <p:sp>
        <p:nvSpPr>
          <p:cNvPr id="15" name="Content Placeholder 4"/>
          <p:cNvSpPr>
            <a:spLocks noGrp="1"/>
          </p:cNvSpPr>
          <p:nvPr>
            <p:ph idx="1"/>
          </p:nvPr>
        </p:nvSpPr>
        <p:spPr>
          <a:xfrm>
            <a:off x="1852297" y="2544364"/>
            <a:ext cx="8856984" cy="3312368"/>
          </a:xfrm>
        </p:spPr>
        <p:txBody>
          <a:bodyPr>
            <a:normAutofit lnSpcReduction="10000"/>
          </a:bodyPr>
          <a:lstStyle/>
          <a:p>
            <a:pPr marL="566928" indent="-457200">
              <a:lnSpc>
                <a:spcPct val="100000"/>
              </a:lnSpc>
              <a:spcBef>
                <a:spcPts val="580"/>
              </a:spcBef>
              <a:buClr>
                <a:schemeClr val="tx1"/>
              </a:buClr>
              <a:buFont typeface="+mj-lt"/>
              <a:buAutoNum type="arabicPeriod" startAt="4"/>
              <a:defRPr/>
            </a:pPr>
            <a:r>
              <a:rPr lang="en-US" sz="2400" dirty="0"/>
              <a:t>AVOIDING style:  associated with withdrawal or sidestepping situations based on having little or no concern for oneself or others.</a:t>
            </a:r>
            <a:r>
              <a:rPr lang="cs-CZ" sz="2400" dirty="0"/>
              <a:t> </a:t>
            </a:r>
          </a:p>
          <a:p>
            <a:pPr marL="566928" indent="-457200">
              <a:lnSpc>
                <a:spcPct val="100000"/>
              </a:lnSpc>
              <a:spcBef>
                <a:spcPts val="580"/>
              </a:spcBef>
              <a:buClr>
                <a:schemeClr val="tx1"/>
              </a:buClr>
              <a:buFont typeface="+mj-lt"/>
              <a:buAutoNum type="arabicPeriod" startAt="4"/>
              <a:defRPr/>
            </a:pPr>
            <a:r>
              <a:rPr lang="en-US" sz="2400" dirty="0"/>
              <a:t>COMPROMISING style: involves give and take, whereby both parties give up something to make a mutually acceptable decision.</a:t>
            </a:r>
            <a:r>
              <a:rPr lang="cs-CZ" sz="2400" dirty="0"/>
              <a:t> </a:t>
            </a:r>
          </a:p>
          <a:p>
            <a:pPr marL="566928" indent="-457200">
              <a:lnSpc>
                <a:spcPct val="100000"/>
              </a:lnSpc>
              <a:spcBef>
                <a:spcPts val="580"/>
              </a:spcBef>
              <a:buClr>
                <a:schemeClr val="tx1"/>
              </a:buClr>
              <a:buFont typeface="+mj-lt"/>
              <a:buAutoNum type="arabicPeriod" startAt="4"/>
              <a:defRPr/>
            </a:pPr>
            <a:r>
              <a:rPr lang="en-US" sz="2400" dirty="0"/>
              <a:t>TRANSFORMATIONAL leaders: rather than focusing solely on current needs of their employees or </a:t>
            </a:r>
            <a:r>
              <a:rPr lang="en-US" sz="2400" dirty="0" err="1"/>
              <a:t>themseves</a:t>
            </a:r>
            <a:r>
              <a:rPr lang="en-US" sz="2400" dirty="0"/>
              <a:t> focus on future needs.</a:t>
            </a:r>
            <a:endParaRPr lang="cs-CZ" sz="2400" dirty="0"/>
          </a:p>
        </p:txBody>
      </p:sp>
    </p:spTree>
    <p:extLst>
      <p:ext uri="{BB962C8B-B14F-4D97-AF65-F5344CB8AC3E}">
        <p14:creationId xmlns:p14="http://schemas.microsoft.com/office/powerpoint/2010/main" val="386134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235878" y="685800"/>
            <a:ext cx="8649344" cy="2100484"/>
          </a:xfrm>
        </p:spPr>
        <p:txBody>
          <a:bodyPr>
            <a:normAutofit/>
          </a:bodyPr>
          <a:lstStyle/>
          <a:p>
            <a:pPr algn="l"/>
            <a:r>
              <a:rPr lang="en-US" sz="3200" dirty="0"/>
              <a:t>TYPOLOGIES OF CONFLICT MANAGEMENT STYLES (</a:t>
            </a:r>
            <a:r>
              <a:rPr lang="cs-CZ" sz="3200" dirty="0"/>
              <a:t>7 </a:t>
            </a:r>
            <a:r>
              <a:rPr lang="en-US" sz="3200" dirty="0"/>
              <a:t>-</a:t>
            </a:r>
            <a:r>
              <a:rPr lang="cs-CZ" sz="3200" dirty="0"/>
              <a:t> 8</a:t>
            </a:r>
            <a:r>
              <a:rPr lang="en-US" sz="3200" dirty="0"/>
              <a:t>.)</a:t>
            </a:r>
          </a:p>
        </p:txBody>
      </p:sp>
      <p:sp>
        <p:nvSpPr>
          <p:cNvPr id="15" name="Content Placeholder 4"/>
          <p:cNvSpPr>
            <a:spLocks noGrp="1"/>
          </p:cNvSpPr>
          <p:nvPr>
            <p:ph idx="1"/>
          </p:nvPr>
        </p:nvSpPr>
        <p:spPr>
          <a:xfrm>
            <a:off x="1852297" y="2544364"/>
            <a:ext cx="8856984" cy="3312368"/>
          </a:xfrm>
        </p:spPr>
        <p:txBody>
          <a:bodyPr>
            <a:normAutofit/>
          </a:bodyPr>
          <a:lstStyle/>
          <a:p>
            <a:pPr marL="566928" indent="-457200">
              <a:lnSpc>
                <a:spcPct val="100000"/>
              </a:lnSpc>
              <a:spcBef>
                <a:spcPts val="580"/>
              </a:spcBef>
              <a:buClr>
                <a:schemeClr val="tx1"/>
              </a:buClr>
              <a:buFont typeface="+mj-lt"/>
              <a:buAutoNum type="arabicPeriod" startAt="7"/>
              <a:defRPr/>
            </a:pPr>
            <a:r>
              <a:rPr lang="en-US" sz="2400" dirty="0"/>
              <a:t>TRANSACTIONAL leaders:  identify and clarify subordinates’ job tasks and communicate to them  how successful execution of tasks will lead  to the receipt of desirable rewards.</a:t>
            </a:r>
            <a:r>
              <a:rPr lang="cs-CZ" sz="2400" dirty="0"/>
              <a:t> </a:t>
            </a:r>
          </a:p>
          <a:p>
            <a:pPr marL="566928" indent="-457200">
              <a:lnSpc>
                <a:spcPct val="100000"/>
              </a:lnSpc>
              <a:spcBef>
                <a:spcPts val="580"/>
              </a:spcBef>
              <a:buClr>
                <a:schemeClr val="tx1"/>
              </a:buClr>
              <a:buFont typeface="+mj-lt"/>
              <a:buAutoNum type="arabicPeriod" startAt="7"/>
              <a:defRPr/>
            </a:pPr>
            <a:r>
              <a:rPr lang="en-US" sz="2400" dirty="0"/>
              <a:t>LAISSEZ-FAIRE leaders: abdicate their </a:t>
            </a:r>
            <a:r>
              <a:rPr lang="en-US" sz="2400" dirty="0" err="1"/>
              <a:t>responsiblity</a:t>
            </a:r>
            <a:r>
              <a:rPr lang="en-US" sz="2400" dirty="0"/>
              <a:t> and avoid making decisions.</a:t>
            </a:r>
            <a:br>
              <a:rPr lang="en-US" sz="2400" dirty="0"/>
            </a:br>
            <a:r>
              <a:rPr lang="en-US" sz="2400" dirty="0"/>
              <a:t/>
            </a:r>
            <a:br>
              <a:rPr lang="en-US" sz="2400" dirty="0"/>
            </a:br>
            <a:endParaRPr lang="cs-CZ" sz="2400" dirty="0"/>
          </a:p>
        </p:txBody>
      </p:sp>
    </p:spTree>
    <p:extLst>
      <p:ext uri="{BB962C8B-B14F-4D97-AF65-F5344CB8AC3E}">
        <p14:creationId xmlns:p14="http://schemas.microsoft.com/office/powerpoint/2010/main" val="2328104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423592" y="1178072"/>
            <a:ext cx="8649344" cy="1159024"/>
          </a:xfrm>
        </p:spPr>
        <p:txBody>
          <a:bodyPr>
            <a:normAutofit/>
          </a:bodyPr>
          <a:lstStyle/>
          <a:p>
            <a:pPr algn="l"/>
            <a:r>
              <a:rPr lang="cs-CZ" sz="3200" dirty="0" err="1" smtClean="0"/>
              <a:t>Practical</a:t>
            </a:r>
            <a:r>
              <a:rPr lang="cs-CZ" sz="3200" dirty="0" smtClean="0"/>
              <a:t> </a:t>
            </a:r>
            <a:r>
              <a:rPr lang="cs-CZ" sz="3200" dirty="0" err="1" smtClean="0"/>
              <a:t>Task</a:t>
            </a:r>
            <a:endParaRPr lang="en-US" sz="3200" dirty="0"/>
          </a:p>
        </p:txBody>
      </p:sp>
      <p:sp>
        <p:nvSpPr>
          <p:cNvPr id="15" name="Content Placeholder 4"/>
          <p:cNvSpPr>
            <a:spLocks noGrp="1"/>
          </p:cNvSpPr>
          <p:nvPr>
            <p:ph idx="1"/>
          </p:nvPr>
        </p:nvSpPr>
        <p:spPr>
          <a:xfrm>
            <a:off x="1852297" y="2544364"/>
            <a:ext cx="8856984" cy="3312368"/>
          </a:xfrm>
        </p:spPr>
        <p:txBody>
          <a:bodyPr>
            <a:normAutofit lnSpcReduction="10000"/>
          </a:bodyPr>
          <a:lstStyle/>
          <a:p>
            <a:pPr marL="109728" indent="0">
              <a:lnSpc>
                <a:spcPct val="100000"/>
              </a:lnSpc>
              <a:spcBef>
                <a:spcPts val="580"/>
              </a:spcBef>
              <a:buClr>
                <a:schemeClr val="tx1"/>
              </a:buClr>
              <a:buNone/>
              <a:defRPr/>
            </a:pPr>
            <a:r>
              <a:rPr lang="en-US" sz="2400" dirty="0"/>
              <a:t>124 leaders were contacted and responded the questions.</a:t>
            </a:r>
            <a:endParaRPr lang="cs-CZ" sz="2400" dirty="0"/>
          </a:p>
          <a:p>
            <a:pPr marL="109728" indent="0">
              <a:lnSpc>
                <a:spcPct val="100000"/>
              </a:lnSpc>
              <a:spcBef>
                <a:spcPts val="580"/>
              </a:spcBef>
              <a:buClr>
                <a:schemeClr val="tx1"/>
              </a:buClr>
              <a:buNone/>
              <a:defRPr/>
            </a:pPr>
            <a:r>
              <a:rPr lang="en-US" sz="2400" dirty="0"/>
              <a:t> </a:t>
            </a:r>
            <a:endParaRPr lang="cs-CZ" sz="2400" dirty="0"/>
          </a:p>
          <a:p>
            <a:pPr marL="566928" indent="-457200">
              <a:lnSpc>
                <a:spcPct val="100000"/>
              </a:lnSpc>
              <a:spcBef>
                <a:spcPts val="580"/>
              </a:spcBef>
              <a:buClr>
                <a:schemeClr val="tx1"/>
              </a:buClr>
              <a:buFont typeface="+mj-lt"/>
              <a:buAutoNum type="arabicPeriod"/>
              <a:defRPr/>
            </a:pPr>
            <a:r>
              <a:rPr lang="en-US" sz="2400" dirty="0"/>
              <a:t>In case of a conflict of your organization (inter-organizational conflict) which way of conflict resolution is preferred in your decision? AFTER I HAVE TRIED ALL NEGOTIATION WITH THE PARTIES I WILL:</a:t>
            </a:r>
            <a:br>
              <a:rPr lang="en-US" sz="2400" dirty="0"/>
            </a:br>
            <a:r>
              <a:rPr lang="en-US" sz="2400" dirty="0"/>
              <a:t/>
            </a:r>
            <a:br>
              <a:rPr lang="en-US" sz="2400" dirty="0"/>
            </a:br>
            <a:r>
              <a:rPr lang="en-US" sz="2400" dirty="0"/>
              <a:t/>
            </a:r>
            <a:br>
              <a:rPr lang="en-US" sz="2400" dirty="0"/>
            </a:br>
            <a:endParaRPr lang="cs-CZ" sz="2400" dirty="0"/>
          </a:p>
        </p:txBody>
      </p:sp>
    </p:spTree>
    <p:extLst>
      <p:ext uri="{BB962C8B-B14F-4D97-AF65-F5344CB8AC3E}">
        <p14:creationId xmlns:p14="http://schemas.microsoft.com/office/powerpoint/2010/main" val="1434847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5" name="Content Placeholder 4"/>
          <p:cNvSpPr>
            <a:spLocks noGrp="1"/>
          </p:cNvSpPr>
          <p:nvPr>
            <p:ph idx="1"/>
          </p:nvPr>
        </p:nvSpPr>
        <p:spPr>
          <a:xfrm>
            <a:off x="2063552" y="2132856"/>
            <a:ext cx="8856984" cy="3312368"/>
          </a:xfrm>
        </p:spPr>
        <p:txBody>
          <a:bodyPr>
            <a:normAutofit/>
          </a:bodyPr>
          <a:lstStyle/>
          <a:p>
            <a:pPr marL="452628" indent="-342900">
              <a:lnSpc>
                <a:spcPct val="100000"/>
              </a:lnSpc>
              <a:spcBef>
                <a:spcPts val="580"/>
              </a:spcBef>
              <a:buClr>
                <a:schemeClr val="tx1"/>
              </a:buClr>
              <a:defRPr/>
            </a:pPr>
            <a:r>
              <a:rPr lang="en-US" sz="2400" dirty="0"/>
              <a:t>Choose to start </a:t>
            </a:r>
            <a:r>
              <a:rPr lang="en-US" sz="2400" b="1" dirty="0">
                <a:solidFill>
                  <a:srgbClr val="00B0F0"/>
                </a:solidFill>
              </a:rPr>
              <a:t>COURT</a:t>
            </a:r>
            <a:r>
              <a:rPr lang="en-US" sz="2400" dirty="0"/>
              <a:t> procedure</a:t>
            </a:r>
            <a:r>
              <a:rPr lang="cs-CZ" sz="2400" dirty="0"/>
              <a:t> </a:t>
            </a:r>
          </a:p>
          <a:p>
            <a:pPr marL="452628" indent="-342900">
              <a:lnSpc>
                <a:spcPct val="100000"/>
              </a:lnSpc>
              <a:spcBef>
                <a:spcPts val="580"/>
              </a:spcBef>
              <a:buClr>
                <a:schemeClr val="tx1"/>
              </a:buClr>
              <a:defRPr/>
            </a:pPr>
            <a:r>
              <a:rPr lang="en-US" sz="2400" dirty="0"/>
              <a:t>Choose </a:t>
            </a:r>
            <a:r>
              <a:rPr lang="en-US" sz="2400" b="1" dirty="0">
                <a:solidFill>
                  <a:srgbClr val="00B0F0"/>
                </a:solidFill>
              </a:rPr>
              <a:t>ARBITRATION</a:t>
            </a:r>
            <a:r>
              <a:rPr lang="en-US" sz="2400" dirty="0"/>
              <a:t> </a:t>
            </a:r>
            <a:endParaRPr lang="cs-CZ" sz="2400" dirty="0"/>
          </a:p>
          <a:p>
            <a:pPr marL="452628" indent="-342900">
              <a:lnSpc>
                <a:spcPct val="100000"/>
              </a:lnSpc>
              <a:spcBef>
                <a:spcPts val="580"/>
              </a:spcBef>
              <a:buClr>
                <a:schemeClr val="tx1"/>
              </a:buClr>
              <a:defRPr/>
            </a:pPr>
            <a:r>
              <a:rPr lang="en-US" sz="2400" dirty="0"/>
              <a:t>Choose </a:t>
            </a:r>
            <a:r>
              <a:rPr lang="en-US" sz="2400" b="1" dirty="0">
                <a:solidFill>
                  <a:srgbClr val="00B0F0"/>
                </a:solidFill>
              </a:rPr>
              <a:t>MEDIATION</a:t>
            </a:r>
            <a:r>
              <a:rPr lang="cs-CZ" sz="2400" dirty="0"/>
              <a:t> </a:t>
            </a:r>
          </a:p>
          <a:p>
            <a:pPr marL="452628" indent="-342900">
              <a:lnSpc>
                <a:spcPct val="100000"/>
              </a:lnSpc>
              <a:spcBef>
                <a:spcPts val="580"/>
              </a:spcBef>
              <a:buClr>
                <a:schemeClr val="tx1"/>
              </a:buClr>
              <a:defRPr/>
            </a:pPr>
            <a:r>
              <a:rPr lang="en-US" sz="2400" dirty="0"/>
              <a:t>Choose </a:t>
            </a:r>
            <a:r>
              <a:rPr lang="en-US" sz="2400" b="1" dirty="0">
                <a:solidFill>
                  <a:srgbClr val="00B0F0"/>
                </a:solidFill>
              </a:rPr>
              <a:t>CONCILIATION</a:t>
            </a:r>
            <a:r>
              <a:rPr lang="en-US" sz="2400" dirty="0"/>
              <a:t> </a:t>
            </a:r>
            <a:br>
              <a:rPr lang="en-US" sz="2400" dirty="0"/>
            </a:br>
            <a:r>
              <a:rPr lang="en-US" sz="2400" dirty="0"/>
              <a:t/>
            </a:r>
            <a:br>
              <a:rPr lang="en-US" sz="2400" dirty="0"/>
            </a:br>
            <a:endParaRPr lang="cs-CZ" sz="2400" dirty="0"/>
          </a:p>
        </p:txBody>
      </p:sp>
    </p:spTree>
    <p:extLst>
      <p:ext uri="{BB962C8B-B14F-4D97-AF65-F5344CB8AC3E}">
        <p14:creationId xmlns:p14="http://schemas.microsoft.com/office/powerpoint/2010/main" val="1798795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5" name="Content Placeholder 4"/>
          <p:cNvSpPr>
            <a:spLocks noGrp="1"/>
          </p:cNvSpPr>
          <p:nvPr>
            <p:ph idx="1"/>
          </p:nvPr>
        </p:nvSpPr>
        <p:spPr>
          <a:xfrm>
            <a:off x="2017057" y="2370132"/>
            <a:ext cx="8856984" cy="936104"/>
          </a:xfrm>
        </p:spPr>
        <p:txBody>
          <a:bodyPr>
            <a:noAutofit/>
          </a:bodyPr>
          <a:lstStyle/>
          <a:p>
            <a:pPr marL="109728" indent="0">
              <a:lnSpc>
                <a:spcPct val="100000"/>
              </a:lnSpc>
              <a:spcBef>
                <a:spcPts val="580"/>
              </a:spcBef>
              <a:buClr>
                <a:schemeClr val="tx1"/>
              </a:buClr>
              <a:buNone/>
              <a:defRPr/>
            </a:pPr>
            <a:r>
              <a:rPr lang="en-US" sz="4000" dirty="0"/>
              <a:t>Choose </a:t>
            </a:r>
            <a:r>
              <a:rPr lang="en-US" sz="4000" b="1" dirty="0">
                <a:solidFill>
                  <a:srgbClr val="00B0F0"/>
                </a:solidFill>
              </a:rPr>
              <a:t>MEDIATION</a:t>
            </a:r>
            <a:r>
              <a:rPr lang="cs-CZ" sz="4000" dirty="0"/>
              <a:t> </a:t>
            </a:r>
            <a:r>
              <a:rPr lang="en-US" sz="4000" dirty="0"/>
              <a:t/>
            </a:r>
            <a:br>
              <a:rPr lang="en-US" sz="4000" dirty="0"/>
            </a:br>
            <a:r>
              <a:rPr lang="en-US" sz="4000" dirty="0"/>
              <a:t/>
            </a:r>
            <a:br>
              <a:rPr lang="en-US" sz="4000" dirty="0"/>
            </a:br>
            <a:r>
              <a:rPr lang="cs-CZ" sz="4000" dirty="0" err="1" smtClean="0"/>
              <a:t>Why</a:t>
            </a:r>
            <a:r>
              <a:rPr lang="cs-CZ" sz="4000" dirty="0" smtClean="0"/>
              <a:t> do </a:t>
            </a:r>
            <a:r>
              <a:rPr lang="cs-CZ" sz="4000" dirty="0" err="1" smtClean="0"/>
              <a:t>they</a:t>
            </a:r>
            <a:r>
              <a:rPr lang="cs-CZ" sz="4000" dirty="0" smtClean="0"/>
              <a:t> </a:t>
            </a:r>
            <a:r>
              <a:rPr lang="cs-CZ" sz="4000" dirty="0" err="1" smtClean="0"/>
              <a:t>choose</a:t>
            </a:r>
            <a:r>
              <a:rPr lang="cs-CZ" sz="4000" dirty="0" smtClean="0"/>
              <a:t> </a:t>
            </a:r>
            <a:r>
              <a:rPr lang="cs-CZ" sz="4000" dirty="0" err="1" smtClean="0"/>
              <a:t>Mediation</a:t>
            </a:r>
            <a:r>
              <a:rPr lang="cs-CZ" sz="4000" dirty="0" smtClean="0"/>
              <a:t>? </a:t>
            </a:r>
            <a:r>
              <a:rPr lang="cs-CZ" sz="4000" dirty="0" err="1" smtClean="0"/>
              <a:t>What</a:t>
            </a:r>
            <a:r>
              <a:rPr lang="cs-CZ" sz="4000" dirty="0" smtClean="0"/>
              <a:t> do </a:t>
            </a:r>
            <a:r>
              <a:rPr lang="cs-CZ" sz="4000" dirty="0" err="1" smtClean="0"/>
              <a:t>you</a:t>
            </a:r>
            <a:r>
              <a:rPr lang="cs-CZ" sz="4000" dirty="0" smtClean="0"/>
              <a:t> </a:t>
            </a:r>
            <a:r>
              <a:rPr lang="cs-CZ" sz="4000" dirty="0" err="1" smtClean="0"/>
              <a:t>think</a:t>
            </a:r>
            <a:r>
              <a:rPr lang="cs-CZ" sz="4000" smtClean="0"/>
              <a:t>?</a:t>
            </a:r>
            <a:endParaRPr lang="cs-CZ" sz="4000" dirty="0"/>
          </a:p>
        </p:txBody>
      </p:sp>
    </p:spTree>
    <p:extLst>
      <p:ext uri="{BB962C8B-B14F-4D97-AF65-F5344CB8AC3E}">
        <p14:creationId xmlns:p14="http://schemas.microsoft.com/office/powerpoint/2010/main" val="3193139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7">
            <a:extLst>
              <a:ext uri="{FF2B5EF4-FFF2-40B4-BE49-F238E27FC236}">
                <a16:creationId xmlns:a16="http://schemas.microsoft.com/office/drawing/2014/main" id="{1B1394C8-966E-45ED-845A-83396768E241}"/>
              </a:ext>
            </a:extLst>
          </p:cNvPr>
          <p:cNvGraphicFramePr/>
          <p:nvPr>
            <p:extLst>
              <p:ext uri="{D42A27DB-BD31-4B8C-83A1-F6EECF244321}">
                <p14:modId xmlns:p14="http://schemas.microsoft.com/office/powerpoint/2010/main" val="1567669071"/>
              </p:ext>
            </p:extLst>
          </p:nvPr>
        </p:nvGraphicFramePr>
        <p:xfrm>
          <a:off x="0" y="1441140"/>
          <a:ext cx="12192000" cy="4648246"/>
        </p:xfrm>
        <a:graphic>
          <a:graphicData uri="http://schemas.openxmlformats.org/drawingml/2006/chart">
            <c:chart xmlns:c="http://schemas.openxmlformats.org/drawingml/2006/chart" xmlns:r="http://schemas.openxmlformats.org/officeDocument/2006/relationships" r:id="rId2"/>
          </a:graphicData>
        </a:graphic>
      </p:graphicFrame>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Tree>
    <p:extLst>
      <p:ext uri="{BB962C8B-B14F-4D97-AF65-F5344CB8AC3E}">
        <p14:creationId xmlns:p14="http://schemas.microsoft.com/office/powerpoint/2010/main" val="2453791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336367" y="650112"/>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5" name="Content Placeholder 4"/>
          <p:cNvSpPr>
            <a:spLocks noGrp="1"/>
          </p:cNvSpPr>
          <p:nvPr>
            <p:ph idx="1"/>
          </p:nvPr>
        </p:nvSpPr>
        <p:spPr>
          <a:xfrm>
            <a:off x="1667508" y="2420888"/>
            <a:ext cx="8856984" cy="936104"/>
          </a:xfrm>
        </p:spPr>
        <p:txBody>
          <a:bodyPr>
            <a:noAutofit/>
          </a:bodyPr>
          <a:lstStyle/>
          <a:p>
            <a:pPr marL="109728" indent="0" algn="ctr">
              <a:lnSpc>
                <a:spcPct val="100000"/>
              </a:lnSpc>
              <a:spcBef>
                <a:spcPts val="580"/>
              </a:spcBef>
              <a:buClr>
                <a:schemeClr val="tx1"/>
              </a:buClr>
              <a:buNone/>
              <a:defRPr/>
            </a:pPr>
            <a:r>
              <a:rPr lang="hu-HU" sz="4000" b="1" dirty="0">
                <a:solidFill>
                  <a:srgbClr val="00B0F0"/>
                </a:solidFill>
              </a:rPr>
              <a:t>Thank you for the cooperation.</a:t>
            </a:r>
          </a:p>
          <a:p>
            <a:pPr marL="109728" indent="0" algn="ctr">
              <a:lnSpc>
                <a:spcPct val="100000"/>
              </a:lnSpc>
              <a:spcBef>
                <a:spcPts val="580"/>
              </a:spcBef>
              <a:buClr>
                <a:schemeClr val="tx1"/>
              </a:buClr>
              <a:buNone/>
              <a:defRPr/>
            </a:pPr>
            <a:r>
              <a:rPr lang="hu-HU" sz="4000" b="1" dirty="0">
                <a:solidFill>
                  <a:srgbClr val="00B0F0"/>
                </a:solidFill>
              </a:rPr>
              <a:t>It is worth to settle. </a:t>
            </a:r>
            <a:r>
              <a:rPr lang="hu-HU" sz="4000" b="1" dirty="0">
                <a:solidFill>
                  <a:srgbClr val="00B0F0"/>
                </a:solidFill>
                <a:sym typeface="Wingdings" panose="05000000000000000000" pitchFamily="2" charset="2"/>
              </a:rPr>
              <a:t></a:t>
            </a:r>
            <a:r>
              <a:rPr lang="en-US" sz="4000" b="1" dirty="0">
                <a:solidFill>
                  <a:srgbClr val="00B0F0"/>
                </a:solidFill>
              </a:rPr>
              <a:t/>
            </a:r>
            <a:br>
              <a:rPr lang="en-US" sz="4000" b="1" dirty="0">
                <a:solidFill>
                  <a:srgbClr val="00B0F0"/>
                </a:solidFill>
              </a:rPr>
            </a:br>
            <a:r>
              <a:rPr lang="en-US" sz="4000" b="1" dirty="0">
                <a:solidFill>
                  <a:srgbClr val="00B0F0"/>
                </a:solidFill>
              </a:rPr>
              <a:t/>
            </a:r>
            <a:br>
              <a:rPr lang="en-US" sz="4000" b="1" dirty="0">
                <a:solidFill>
                  <a:srgbClr val="00B0F0"/>
                </a:solidFill>
              </a:rPr>
            </a:br>
            <a:endParaRPr lang="cs-CZ" sz="4000" b="1" dirty="0">
              <a:solidFill>
                <a:srgbClr val="00B0F0"/>
              </a:solidFill>
            </a:endParaRPr>
          </a:p>
        </p:txBody>
      </p:sp>
    </p:spTree>
    <p:extLst>
      <p:ext uri="{BB962C8B-B14F-4D97-AF65-F5344CB8AC3E}">
        <p14:creationId xmlns:p14="http://schemas.microsoft.com/office/powerpoint/2010/main" val="85114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Content Placeholder 4"/>
          <p:cNvSpPr>
            <a:spLocks noGrp="1"/>
          </p:cNvSpPr>
          <p:nvPr>
            <p:ph idx="1"/>
          </p:nvPr>
        </p:nvSpPr>
        <p:spPr>
          <a:xfrm>
            <a:off x="1127448" y="2033990"/>
            <a:ext cx="8928992" cy="1611034"/>
          </a:xfrm>
        </p:spPr>
        <p:txBody>
          <a:bodyPr>
            <a:normAutofit/>
          </a:bodyPr>
          <a:lstStyle/>
          <a:p>
            <a:pPr marL="0" indent="0">
              <a:lnSpc>
                <a:spcPct val="100000"/>
              </a:lnSpc>
              <a:buNone/>
            </a:pPr>
            <a:r>
              <a:rPr lang="en-US" sz="2400" dirty="0"/>
              <a:t>Conflict in organizations is often avoided and suppressed because of its negative consequences and to seek to preserve consistency, stability and harmony within the organization.</a:t>
            </a:r>
            <a:endParaRPr lang="en-US" dirty="0"/>
          </a:p>
        </p:txBody>
      </p:sp>
      <p:sp>
        <p:nvSpPr>
          <p:cNvPr id="11" name="Content Placeholder 4">
            <a:extLst>
              <a:ext uri="{FF2B5EF4-FFF2-40B4-BE49-F238E27FC236}">
                <a16:creationId xmlns:a16="http://schemas.microsoft.com/office/drawing/2014/main" id="{763DBC7A-D697-4FD7-924E-7E2790F625C7}"/>
              </a:ext>
            </a:extLst>
          </p:cNvPr>
          <p:cNvSpPr txBox="1">
            <a:spLocks/>
          </p:cNvSpPr>
          <p:nvPr/>
        </p:nvSpPr>
        <p:spPr>
          <a:xfrm>
            <a:off x="1127448" y="3534580"/>
            <a:ext cx="8928992" cy="16110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u-HU" sz="2000" dirty="0"/>
              <a:t>(Nadler and Tushman, 1999)</a:t>
            </a:r>
          </a:p>
        </p:txBody>
      </p:sp>
    </p:spTree>
    <p:extLst>
      <p:ext uri="{BB962C8B-B14F-4D97-AF65-F5344CB8AC3E}">
        <p14:creationId xmlns:p14="http://schemas.microsoft.com/office/powerpoint/2010/main" val="55827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Content Placeholder 4"/>
          <p:cNvSpPr>
            <a:spLocks noGrp="1"/>
          </p:cNvSpPr>
          <p:nvPr>
            <p:ph idx="1"/>
          </p:nvPr>
        </p:nvSpPr>
        <p:spPr>
          <a:xfrm>
            <a:off x="1127448" y="2348880"/>
            <a:ext cx="8928992" cy="1611034"/>
          </a:xfrm>
        </p:spPr>
        <p:txBody>
          <a:bodyPr>
            <a:normAutofit/>
          </a:bodyPr>
          <a:lstStyle/>
          <a:p>
            <a:pPr marL="0" indent="0">
              <a:lnSpc>
                <a:spcPct val="100000"/>
              </a:lnSpc>
              <a:buNone/>
            </a:pPr>
            <a:r>
              <a:rPr lang="en-US" sz="2400" dirty="0"/>
              <a:t>For an organization to be successful, the employees are required to work in harmony to achieve its goals.</a:t>
            </a:r>
            <a:endParaRPr lang="en-US" dirty="0"/>
          </a:p>
        </p:txBody>
      </p:sp>
      <p:sp>
        <p:nvSpPr>
          <p:cNvPr id="11" name="Content Placeholder 4">
            <a:extLst>
              <a:ext uri="{FF2B5EF4-FFF2-40B4-BE49-F238E27FC236}">
                <a16:creationId xmlns:a16="http://schemas.microsoft.com/office/drawing/2014/main" id="{763DBC7A-D697-4FD7-924E-7E2790F625C7}"/>
              </a:ext>
            </a:extLst>
          </p:cNvPr>
          <p:cNvSpPr txBox="1">
            <a:spLocks/>
          </p:cNvSpPr>
          <p:nvPr/>
        </p:nvSpPr>
        <p:spPr>
          <a:xfrm>
            <a:off x="1127448" y="3534580"/>
            <a:ext cx="8928992" cy="16110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u-HU" sz="2000" dirty="0"/>
              <a:t>(Saeed, 2014)</a:t>
            </a:r>
          </a:p>
        </p:txBody>
      </p:sp>
    </p:spTree>
    <p:extLst>
      <p:ext uri="{BB962C8B-B14F-4D97-AF65-F5344CB8AC3E}">
        <p14:creationId xmlns:p14="http://schemas.microsoft.com/office/powerpoint/2010/main" val="134364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9" name="Title 3"/>
          <p:cNvSpPr>
            <a:spLocks noGrp="1"/>
          </p:cNvSpPr>
          <p:nvPr>
            <p:ph type="title"/>
          </p:nvPr>
        </p:nvSpPr>
        <p:spPr>
          <a:xfrm>
            <a:off x="2351584" y="624383"/>
            <a:ext cx="7016195" cy="836518"/>
          </a:xfrm>
        </p:spPr>
        <p:txBody>
          <a:bodyPr>
            <a:normAutofit/>
          </a:bodyPr>
          <a:lstStyle/>
          <a:p>
            <a:pPr algn="l"/>
            <a:r>
              <a:rPr lang="hu-HU" sz="4000" dirty="0"/>
              <a:t>Why conflict?</a:t>
            </a:r>
          </a:p>
        </p:txBody>
      </p:sp>
      <p:sp>
        <p:nvSpPr>
          <p:cNvPr id="10" name="Content Placeholder 4"/>
          <p:cNvSpPr>
            <a:spLocks noGrp="1"/>
          </p:cNvSpPr>
          <p:nvPr>
            <p:ph idx="1"/>
          </p:nvPr>
        </p:nvSpPr>
        <p:spPr>
          <a:xfrm>
            <a:off x="2351584" y="1522318"/>
            <a:ext cx="9438385" cy="682546"/>
          </a:xfrm>
        </p:spPr>
        <p:txBody>
          <a:bodyPr>
            <a:noAutofit/>
          </a:bodyPr>
          <a:lstStyle/>
          <a:p>
            <a:pPr marL="0" indent="0">
              <a:buNone/>
            </a:pPr>
            <a:r>
              <a:rPr lang="hu-HU" b="1" dirty="0"/>
              <a:t>Conflict is everywhere</a:t>
            </a:r>
            <a:endParaRPr lang="en-US" dirty="0"/>
          </a:p>
        </p:txBody>
      </p:sp>
      <p:sp>
        <p:nvSpPr>
          <p:cNvPr id="6" name="Content Placeholder 4">
            <a:extLst>
              <a:ext uri="{FF2B5EF4-FFF2-40B4-BE49-F238E27FC236}">
                <a16:creationId xmlns:a16="http://schemas.microsoft.com/office/drawing/2014/main" id="{4792CC2D-D051-44BB-B79D-9884E2AA8C48}"/>
              </a:ext>
            </a:extLst>
          </p:cNvPr>
          <p:cNvSpPr txBox="1">
            <a:spLocks/>
          </p:cNvSpPr>
          <p:nvPr/>
        </p:nvSpPr>
        <p:spPr>
          <a:xfrm>
            <a:off x="2347330" y="2287533"/>
            <a:ext cx="8365566" cy="25545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0"/>
              </a:spcAft>
              <a:buNone/>
            </a:pPr>
            <a:r>
              <a:rPr lang="en-GB" sz="2000" i="1" dirty="0">
                <a:solidFill>
                  <a:schemeClr val="tx1"/>
                </a:solidFill>
                <a:ea typeface="Times New Roman" panose="02020603050405020304" pitchFamily="18" charset="0"/>
              </a:rPr>
              <a:t>“Discourage litigation… As a peace-maker the lawyer has a superior opportunity of being a good man.”</a:t>
            </a:r>
            <a:endParaRPr lang="hu-HU" sz="2000" dirty="0">
              <a:solidFill>
                <a:schemeClr val="tx1"/>
              </a:solidFill>
              <a:ea typeface="Times New Roman" panose="02020603050405020304" pitchFamily="18" charset="0"/>
            </a:endParaRPr>
          </a:p>
          <a:p>
            <a:pPr marL="0" lvl="0" indent="0">
              <a:lnSpc>
                <a:spcPct val="100000"/>
              </a:lnSpc>
              <a:spcBef>
                <a:spcPts val="0"/>
              </a:spcBef>
              <a:spcAft>
                <a:spcPts val="0"/>
              </a:spcAft>
              <a:buSzPts val="1000"/>
              <a:buNone/>
            </a:pPr>
            <a:r>
              <a:rPr lang="en-GB" sz="2000" b="1" dirty="0">
                <a:solidFill>
                  <a:schemeClr val="tx1"/>
                </a:solidFill>
                <a:ea typeface="Times New Roman" panose="02020603050405020304" pitchFamily="18" charset="0"/>
              </a:rPr>
              <a:t>Abraham Lincoln, 1850</a:t>
            </a:r>
            <a:endParaRPr lang="hu-HU" sz="2000" b="1" dirty="0">
              <a:solidFill>
                <a:schemeClr val="tx1"/>
              </a:solidFill>
              <a:ea typeface="Times New Roman" panose="02020603050405020304" pitchFamily="18" charset="0"/>
            </a:endParaRPr>
          </a:p>
          <a:p>
            <a:pPr marL="0" lvl="0" indent="0">
              <a:lnSpc>
                <a:spcPct val="100000"/>
              </a:lnSpc>
              <a:spcBef>
                <a:spcPts val="0"/>
              </a:spcBef>
              <a:spcAft>
                <a:spcPts val="0"/>
              </a:spcAft>
              <a:buSzPts val="1000"/>
              <a:buNone/>
            </a:pPr>
            <a:endParaRPr lang="en-US" sz="2000" i="1" dirty="0">
              <a:solidFill>
                <a:schemeClr val="tx1"/>
              </a:solidFill>
            </a:endParaRPr>
          </a:p>
          <a:p>
            <a:pPr marL="0" lvl="0" indent="0">
              <a:lnSpc>
                <a:spcPct val="100000"/>
              </a:lnSpc>
              <a:spcBef>
                <a:spcPts val="0"/>
              </a:spcBef>
              <a:spcAft>
                <a:spcPts val="0"/>
              </a:spcAft>
              <a:buSzPts val="1000"/>
              <a:buNone/>
            </a:pPr>
            <a:r>
              <a:rPr lang="en-US" sz="2000" i="1" dirty="0">
                <a:solidFill>
                  <a:schemeClr val="tx1"/>
                </a:solidFill>
              </a:rPr>
              <a:t>“…</a:t>
            </a:r>
            <a:r>
              <a:rPr lang="hu-HU" sz="2000" i="1" dirty="0">
                <a:solidFill>
                  <a:schemeClr val="tx1"/>
                </a:solidFill>
              </a:rPr>
              <a:t>As peace-maker the mediator has a superior opportunity, too. And a superior responsibilty.</a:t>
            </a:r>
            <a:r>
              <a:rPr lang="en-US" sz="2000" i="1" dirty="0">
                <a:solidFill>
                  <a:schemeClr val="tx1"/>
                </a:solidFill>
              </a:rPr>
              <a:t>”</a:t>
            </a:r>
          </a:p>
          <a:p>
            <a:pPr marL="0" lvl="0" indent="0">
              <a:lnSpc>
                <a:spcPct val="100000"/>
              </a:lnSpc>
              <a:spcBef>
                <a:spcPts val="0"/>
              </a:spcBef>
              <a:spcAft>
                <a:spcPts val="0"/>
              </a:spcAft>
              <a:buSzPts val="1000"/>
              <a:buNone/>
            </a:pPr>
            <a:endParaRPr lang="en-US" sz="2000" b="1" i="1" dirty="0">
              <a:solidFill>
                <a:srgbClr val="000000"/>
              </a:solidFill>
              <a:ea typeface="Times New Roman" panose="02020603050405020304" pitchFamily="18" charset="0"/>
            </a:endParaRPr>
          </a:p>
          <a:p>
            <a:pPr marL="0" lvl="0" indent="0">
              <a:lnSpc>
                <a:spcPct val="100000"/>
              </a:lnSpc>
              <a:spcBef>
                <a:spcPts val="0"/>
              </a:spcBef>
              <a:spcAft>
                <a:spcPts val="0"/>
              </a:spcAft>
              <a:buSzPts val="1000"/>
              <a:buNone/>
            </a:pPr>
            <a:endParaRPr lang="en-US" sz="2000" b="1" i="1" dirty="0">
              <a:solidFill>
                <a:srgbClr val="000000"/>
              </a:solidFill>
              <a:ea typeface="Times New Roman" panose="02020603050405020304" pitchFamily="18" charset="0"/>
            </a:endParaRPr>
          </a:p>
        </p:txBody>
      </p:sp>
      <p:sp>
        <p:nvSpPr>
          <p:cNvPr id="11" name="Content Placeholder 4">
            <a:extLst>
              <a:ext uri="{FF2B5EF4-FFF2-40B4-BE49-F238E27FC236}">
                <a16:creationId xmlns:a16="http://schemas.microsoft.com/office/drawing/2014/main" id="{4AB8A2F9-5FF6-46A9-949E-C2D6A294D0D6}"/>
              </a:ext>
            </a:extLst>
          </p:cNvPr>
          <p:cNvSpPr txBox="1">
            <a:spLocks/>
          </p:cNvSpPr>
          <p:nvPr/>
        </p:nvSpPr>
        <p:spPr>
          <a:xfrm>
            <a:off x="2351584" y="4581128"/>
            <a:ext cx="9438385" cy="6825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What is the importance of conflict management?</a:t>
            </a:r>
          </a:p>
        </p:txBody>
      </p:sp>
      <p:sp>
        <p:nvSpPr>
          <p:cNvPr id="12" name="TextovéPole 11">
            <a:extLst>
              <a:ext uri="{FF2B5EF4-FFF2-40B4-BE49-F238E27FC236}">
                <a16:creationId xmlns:a16="http://schemas.microsoft.com/office/drawing/2014/main" id="{7D17BF09-8AE3-4A71-BBFF-7EA2090F54BF}"/>
              </a:ext>
            </a:extLst>
          </p:cNvPr>
          <p:cNvSpPr txBox="1"/>
          <p:nvPr/>
        </p:nvSpPr>
        <p:spPr>
          <a:xfrm>
            <a:off x="2378573" y="5335682"/>
            <a:ext cx="6094428" cy="615553"/>
          </a:xfrm>
          <a:prstGeom prst="rect">
            <a:avLst/>
          </a:prstGeom>
          <a:noFill/>
        </p:spPr>
        <p:txBody>
          <a:bodyPr wrap="square">
            <a:spAutoFit/>
          </a:bodyPr>
          <a:lstStyle/>
          <a:p>
            <a:pPr algn="just" rtl="0"/>
            <a:r>
              <a:rPr lang="hu-HU" sz="1800" b="1" dirty="0">
                <a:latin typeface="Arial" panose="020B060402020202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We can react several ways and on several levels</a:t>
            </a:r>
          </a:p>
          <a:p>
            <a:pPr algn="just"/>
            <a:r>
              <a:rPr lang="hu-HU" sz="1600" dirty="0">
                <a:latin typeface="Arial" panose="020B060402020202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https://www.youtube.com/watch?v=SorqWJUHbjM</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655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063552" y="807557"/>
            <a:ext cx="8649344" cy="1143000"/>
          </a:xfrm>
        </p:spPr>
        <p:txBody>
          <a:bodyPr>
            <a:normAutofit/>
          </a:bodyPr>
          <a:lstStyle/>
          <a:p>
            <a:pPr algn="l"/>
            <a:r>
              <a:rPr lang="en-US" sz="2800" dirty="0"/>
              <a:t>Litigation present a series of  inherent disadvantages for companies:</a:t>
            </a:r>
          </a:p>
        </p:txBody>
      </p:sp>
      <p:sp>
        <p:nvSpPr>
          <p:cNvPr id="15" name="Content Placeholder 4"/>
          <p:cNvSpPr>
            <a:spLocks noGrp="1"/>
          </p:cNvSpPr>
          <p:nvPr>
            <p:ph idx="1"/>
          </p:nvPr>
        </p:nvSpPr>
        <p:spPr>
          <a:xfrm>
            <a:off x="1855912" y="1950557"/>
            <a:ext cx="9409276" cy="4502779"/>
          </a:xfrm>
        </p:spPr>
        <p:txBody>
          <a:bodyPr>
            <a:normAutofit lnSpcReduction="10000"/>
          </a:bodyPr>
          <a:lstStyle/>
          <a:p>
            <a:pPr marL="566928" indent="-457200">
              <a:lnSpc>
                <a:spcPct val="100000"/>
              </a:lnSpc>
              <a:spcBef>
                <a:spcPts val="580"/>
              </a:spcBef>
              <a:buClr>
                <a:schemeClr val="tx1"/>
              </a:buClr>
              <a:buFont typeface="+mj-lt"/>
              <a:buAutoNum type="arabicPeriod"/>
              <a:defRPr/>
            </a:pPr>
            <a:r>
              <a:rPr lang="en-US" sz="2400" dirty="0"/>
              <a:t>The parties may lose control,</a:t>
            </a:r>
            <a:endParaRPr lang="cs-CZ" sz="2400" dirty="0"/>
          </a:p>
          <a:p>
            <a:pPr marL="566928" indent="-457200">
              <a:lnSpc>
                <a:spcPct val="100000"/>
              </a:lnSpc>
              <a:spcBef>
                <a:spcPts val="580"/>
              </a:spcBef>
              <a:buClr>
                <a:schemeClr val="tx1"/>
              </a:buClr>
              <a:buFont typeface="+mj-lt"/>
              <a:buAutoNum type="arabicPeriod"/>
              <a:defRPr/>
            </a:pPr>
            <a:r>
              <a:rPr lang="en-US" sz="2400" dirty="0"/>
              <a:t>The lawyers and the judicial system have power over the timing and procedure of the conflict resolution,</a:t>
            </a:r>
            <a:endParaRPr lang="cs-CZ" sz="2400" dirty="0"/>
          </a:p>
          <a:p>
            <a:pPr marL="566928" indent="-457200">
              <a:lnSpc>
                <a:spcPct val="100000"/>
              </a:lnSpc>
              <a:spcBef>
                <a:spcPts val="580"/>
              </a:spcBef>
              <a:buClr>
                <a:schemeClr val="tx1"/>
              </a:buClr>
              <a:buFont typeface="+mj-lt"/>
              <a:buAutoNum type="arabicPeriod"/>
              <a:defRPr/>
            </a:pPr>
            <a:r>
              <a:rPr lang="en-US" sz="2400" dirty="0"/>
              <a:t>Disputes can take years to come to any resolution,</a:t>
            </a:r>
            <a:endParaRPr lang="cs-CZ" sz="2400" dirty="0"/>
          </a:p>
          <a:p>
            <a:pPr marL="566928" indent="-457200">
              <a:lnSpc>
                <a:spcPct val="100000"/>
              </a:lnSpc>
              <a:spcBef>
                <a:spcPts val="580"/>
              </a:spcBef>
              <a:buClr>
                <a:schemeClr val="tx1"/>
              </a:buClr>
              <a:buFont typeface="+mj-lt"/>
              <a:buAutoNum type="arabicPeriod"/>
              <a:defRPr/>
            </a:pPr>
            <a:r>
              <a:rPr lang="en-US" sz="2400" dirty="0"/>
              <a:t>The parties lose the ability to communicate with each other in order to resolve the problem,</a:t>
            </a:r>
            <a:r>
              <a:rPr lang="cs-CZ" sz="2400" dirty="0"/>
              <a:t> </a:t>
            </a:r>
          </a:p>
          <a:p>
            <a:pPr marL="566928" indent="-457200">
              <a:lnSpc>
                <a:spcPct val="100000"/>
              </a:lnSpc>
              <a:spcBef>
                <a:spcPts val="580"/>
              </a:spcBef>
              <a:buClr>
                <a:schemeClr val="tx1"/>
              </a:buClr>
              <a:buFont typeface="+mj-lt"/>
              <a:buAutoNum type="arabicPeriod"/>
              <a:defRPr/>
            </a:pPr>
            <a:r>
              <a:rPr lang="en-US" sz="2400" dirty="0"/>
              <a:t>The costs of litigation increase significantly due to delays and (mostly) the lawyer’s fees</a:t>
            </a:r>
            <a:r>
              <a:rPr lang="cs-CZ" sz="2400" dirty="0"/>
              <a:t>.</a:t>
            </a:r>
          </a:p>
          <a:p>
            <a:pPr marL="109728" indent="0">
              <a:lnSpc>
                <a:spcPct val="100000"/>
              </a:lnSpc>
              <a:spcBef>
                <a:spcPts val="580"/>
              </a:spcBef>
              <a:buClr>
                <a:schemeClr val="tx1"/>
              </a:buClr>
              <a:buNone/>
              <a:defRPr/>
            </a:pPr>
            <a:endParaRPr lang="cs-CZ" sz="2400" dirty="0"/>
          </a:p>
          <a:p>
            <a:pPr marL="109728" indent="0">
              <a:lnSpc>
                <a:spcPct val="100000"/>
              </a:lnSpc>
              <a:spcBef>
                <a:spcPts val="580"/>
              </a:spcBef>
              <a:buClr>
                <a:schemeClr val="tx1"/>
              </a:buClr>
              <a:buNone/>
              <a:defRPr/>
            </a:pPr>
            <a:r>
              <a:rPr lang="en-GB" sz="2400" b="1" i="1" dirty="0"/>
              <a:t>The companies that become embroiled in litigation can lose its competitive advantage</a:t>
            </a:r>
            <a:r>
              <a:rPr lang="hu-HU" sz="2400" b="1" i="1" dirty="0"/>
              <a:t>.</a:t>
            </a:r>
            <a:r>
              <a:rPr lang="en-US" sz="2400" dirty="0"/>
              <a:t> </a:t>
            </a:r>
            <a:endParaRPr lang="hu-HU" sz="2000" dirty="0"/>
          </a:p>
        </p:txBody>
      </p:sp>
    </p:spTree>
    <p:extLst>
      <p:ext uri="{BB962C8B-B14F-4D97-AF65-F5344CB8AC3E}">
        <p14:creationId xmlns:p14="http://schemas.microsoft.com/office/powerpoint/2010/main" val="211081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063552" y="807557"/>
            <a:ext cx="8649344" cy="1143000"/>
          </a:xfrm>
        </p:spPr>
        <p:txBody>
          <a:bodyPr>
            <a:normAutofit/>
          </a:bodyPr>
          <a:lstStyle/>
          <a:p>
            <a:pPr algn="l"/>
            <a:r>
              <a:rPr lang="en-US" sz="2800" dirty="0"/>
              <a:t>Alternative Dispute Resolution </a:t>
            </a:r>
          </a:p>
        </p:txBody>
      </p:sp>
      <p:sp>
        <p:nvSpPr>
          <p:cNvPr id="15" name="Content Placeholder 4"/>
          <p:cNvSpPr>
            <a:spLocks noGrp="1"/>
          </p:cNvSpPr>
          <p:nvPr>
            <p:ph idx="1"/>
          </p:nvPr>
        </p:nvSpPr>
        <p:spPr>
          <a:xfrm>
            <a:off x="1855912" y="1950557"/>
            <a:ext cx="9409276" cy="4502779"/>
          </a:xfrm>
        </p:spPr>
        <p:txBody>
          <a:bodyPr>
            <a:normAutofit/>
          </a:bodyPr>
          <a:lstStyle/>
          <a:p>
            <a:pPr marL="109728" indent="0">
              <a:lnSpc>
                <a:spcPct val="100000"/>
              </a:lnSpc>
              <a:spcBef>
                <a:spcPts val="580"/>
              </a:spcBef>
              <a:buClr>
                <a:schemeClr val="tx1"/>
              </a:buClr>
              <a:buNone/>
              <a:defRPr/>
            </a:pPr>
            <a:r>
              <a:rPr lang="hu-HU" sz="2400" dirty="0"/>
              <a:t>On  the other hand:</a:t>
            </a:r>
          </a:p>
          <a:p>
            <a:pPr marL="566928" indent="-457200">
              <a:lnSpc>
                <a:spcPct val="100000"/>
              </a:lnSpc>
              <a:spcBef>
                <a:spcPts val="580"/>
              </a:spcBef>
              <a:buClr>
                <a:schemeClr val="tx1"/>
              </a:buClr>
              <a:buFont typeface="+mj-lt"/>
              <a:buAutoNum type="arabicPeriod"/>
              <a:defRPr/>
            </a:pPr>
            <a:r>
              <a:rPr lang="en-US" sz="2400" b="0" dirty="0">
                <a:solidFill>
                  <a:schemeClr val="tx1"/>
                </a:solidFill>
              </a:rPr>
              <a:t>A</a:t>
            </a:r>
            <a:r>
              <a:rPr lang="en-GB" sz="2400" b="0" dirty="0">
                <a:solidFill>
                  <a:schemeClr val="tx1"/>
                </a:solidFill>
                <a:ea typeface="Times New Roman" panose="02020603050405020304" pitchFamily="18" charset="0"/>
              </a:rPr>
              <a:t>DRs have become progressively common due to the advantages such as </a:t>
            </a:r>
            <a:r>
              <a:rPr lang="en-GB" sz="2400" b="0" u="sng" dirty="0">
                <a:solidFill>
                  <a:schemeClr val="tx1"/>
                </a:solidFill>
                <a:ea typeface="Times New Roman" panose="02020603050405020304" pitchFamily="18" charset="0"/>
              </a:rPr>
              <a:t>benefits in costs </a:t>
            </a:r>
            <a:r>
              <a:rPr lang="en-US" sz="2400" b="0" u="sng" dirty="0">
                <a:solidFill>
                  <a:schemeClr val="tx1"/>
                </a:solidFill>
                <a:ea typeface="Times New Roman" panose="02020603050405020304" pitchFamily="18" charset="0"/>
              </a:rPr>
              <a:t>, </a:t>
            </a:r>
            <a:r>
              <a:rPr lang="en-GB" sz="2400" b="0" u="sng" dirty="0">
                <a:solidFill>
                  <a:schemeClr val="tx1"/>
                </a:solidFill>
              </a:rPr>
              <a:t>simplicity and maintenance of the power of the entire state of affairs </a:t>
            </a:r>
            <a:r>
              <a:rPr lang="hu-HU" sz="2400" b="0" u="sng" dirty="0">
                <a:solidFill>
                  <a:schemeClr val="tx1"/>
                </a:solidFill>
              </a:rPr>
              <a:t>,</a:t>
            </a:r>
          </a:p>
          <a:p>
            <a:pPr marL="566928" indent="-457200">
              <a:lnSpc>
                <a:spcPct val="100000"/>
              </a:lnSpc>
              <a:spcBef>
                <a:spcPts val="580"/>
              </a:spcBef>
              <a:buClr>
                <a:schemeClr val="tx1"/>
              </a:buClr>
              <a:buFont typeface="+mj-lt"/>
              <a:buAutoNum type="arabicPeriod"/>
              <a:defRPr/>
            </a:pPr>
            <a:r>
              <a:rPr lang="en-GB" sz="2400" b="0" dirty="0">
                <a:solidFill>
                  <a:schemeClr val="tx1"/>
                </a:solidFill>
                <a:ea typeface="Times New Roman"/>
              </a:rPr>
              <a:t>A  resolution is only reached if both sides accept to </a:t>
            </a:r>
            <a:r>
              <a:rPr lang="en-GB" sz="2400" b="0" u="sng" dirty="0">
                <a:solidFill>
                  <a:schemeClr val="tx1"/>
                </a:solidFill>
                <a:ea typeface="Times New Roman"/>
              </a:rPr>
              <a:t>engage voluntarily </a:t>
            </a:r>
            <a:r>
              <a:rPr lang="en-GB" sz="2400" b="0" dirty="0">
                <a:solidFill>
                  <a:schemeClr val="tx1"/>
                </a:solidFill>
                <a:ea typeface="Times New Roman"/>
              </a:rPr>
              <a:t>in this </a:t>
            </a:r>
            <a:r>
              <a:rPr lang="hu-HU" sz="2400" b="0" dirty="0">
                <a:solidFill>
                  <a:schemeClr val="tx1"/>
                </a:solidFill>
                <a:ea typeface="Times New Roman"/>
              </a:rPr>
              <a:t>process,</a:t>
            </a:r>
          </a:p>
          <a:p>
            <a:pPr marL="566928" indent="-457200">
              <a:lnSpc>
                <a:spcPct val="100000"/>
              </a:lnSpc>
              <a:spcBef>
                <a:spcPts val="580"/>
              </a:spcBef>
              <a:buClr>
                <a:schemeClr val="tx1"/>
              </a:buClr>
              <a:buFont typeface="+mj-lt"/>
              <a:buAutoNum type="arabicPeriod"/>
              <a:defRPr/>
            </a:pPr>
            <a:r>
              <a:rPr lang="en-GB" sz="2400" b="0" dirty="0">
                <a:solidFill>
                  <a:schemeClr val="tx1"/>
                </a:solidFill>
              </a:rPr>
              <a:t>The dispute is mostly </a:t>
            </a:r>
            <a:r>
              <a:rPr lang="en-GB" sz="2400" b="0" u="sng" dirty="0">
                <a:solidFill>
                  <a:schemeClr val="tx1"/>
                </a:solidFill>
              </a:rPr>
              <a:t>decided by the parties involved and less power is given to the third party involved </a:t>
            </a:r>
            <a:r>
              <a:rPr lang="hu-HU" sz="2400" b="0" u="sng" dirty="0">
                <a:solidFill>
                  <a:schemeClr val="tx1"/>
                </a:solidFill>
              </a:rPr>
              <a:t> </a:t>
            </a:r>
            <a:r>
              <a:rPr lang="hu-HU" sz="2400" b="0" dirty="0">
                <a:solidFill>
                  <a:schemeClr val="tx1"/>
                </a:solidFill>
              </a:rPr>
              <a:t>(to</a:t>
            </a:r>
            <a:r>
              <a:rPr lang="en-US" sz="2400" b="0" dirty="0">
                <a:solidFill>
                  <a:schemeClr val="tx1"/>
                </a:solidFill>
              </a:rPr>
              <a:t> the </a:t>
            </a:r>
            <a:r>
              <a:rPr lang="hu-HU" sz="2400" b="0" dirty="0">
                <a:solidFill>
                  <a:schemeClr val="tx1"/>
                </a:solidFill>
              </a:rPr>
              <a:t>mediator)</a:t>
            </a:r>
            <a:r>
              <a:rPr lang="en-US" sz="2400" b="0" dirty="0">
                <a:solidFill>
                  <a:schemeClr val="tx1"/>
                </a:solidFill>
              </a:rPr>
              <a:t>.</a:t>
            </a:r>
            <a:r>
              <a:rPr lang="hu-HU" sz="2400" dirty="0">
                <a:solidFill>
                  <a:schemeClr val="tx1"/>
                </a:solidFill>
              </a:rPr>
              <a:t/>
            </a:r>
            <a:br>
              <a:rPr lang="hu-HU" sz="2400" dirty="0">
                <a:solidFill>
                  <a:schemeClr val="tx1"/>
                </a:solidFill>
              </a:rPr>
            </a:br>
            <a:endParaRPr lang="cs-CZ" sz="2400" dirty="0"/>
          </a:p>
        </p:txBody>
      </p:sp>
    </p:spTree>
    <p:extLst>
      <p:ext uri="{BB962C8B-B14F-4D97-AF65-F5344CB8AC3E}">
        <p14:creationId xmlns:p14="http://schemas.microsoft.com/office/powerpoint/2010/main" val="3020721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063552" y="807557"/>
            <a:ext cx="8649344" cy="1143000"/>
          </a:xfrm>
        </p:spPr>
        <p:txBody>
          <a:bodyPr>
            <a:normAutofit/>
          </a:bodyPr>
          <a:lstStyle/>
          <a:p>
            <a:pPr algn="l"/>
            <a:r>
              <a:rPr lang="en-US" sz="4000" dirty="0"/>
              <a:t>Trust</a:t>
            </a:r>
          </a:p>
        </p:txBody>
      </p:sp>
      <p:sp>
        <p:nvSpPr>
          <p:cNvPr id="15" name="Content Placeholder 4"/>
          <p:cNvSpPr>
            <a:spLocks noGrp="1"/>
          </p:cNvSpPr>
          <p:nvPr>
            <p:ph idx="1"/>
          </p:nvPr>
        </p:nvSpPr>
        <p:spPr>
          <a:xfrm>
            <a:off x="1855912" y="1950557"/>
            <a:ext cx="8992616" cy="4502779"/>
          </a:xfrm>
        </p:spPr>
        <p:txBody>
          <a:bodyPr>
            <a:normAutofit/>
          </a:bodyPr>
          <a:lstStyle/>
          <a:p>
            <a:pPr marL="109728" indent="0">
              <a:lnSpc>
                <a:spcPct val="100000"/>
              </a:lnSpc>
              <a:spcBef>
                <a:spcPts val="580"/>
              </a:spcBef>
              <a:buClr>
                <a:schemeClr val="tx1"/>
              </a:buClr>
              <a:buNone/>
              <a:defRPr/>
            </a:pPr>
            <a:r>
              <a:rPr lang="en-US" sz="2400" dirty="0"/>
              <a:t>In acting as problem-solvers and looking to resolve the conflict, the parties develop a degree of trust in the conflict management process. This can be seen as  an: “agree to disagree” approach to conflict. The development of trust between parties, even though they disagree on an issue, can be an asset and may help reduce transaction costs. This approach </a:t>
            </a:r>
            <a:r>
              <a:rPr lang="en-US" sz="2400" dirty="0" err="1"/>
              <a:t>favours</a:t>
            </a:r>
            <a:r>
              <a:rPr lang="en-US" sz="2400" dirty="0"/>
              <a:t> ADRs methods such as mediation or arbitration.</a:t>
            </a:r>
            <a:endParaRPr lang="cs-CZ" sz="2400" dirty="0"/>
          </a:p>
        </p:txBody>
      </p:sp>
    </p:spTree>
    <p:extLst>
      <p:ext uri="{BB962C8B-B14F-4D97-AF65-F5344CB8AC3E}">
        <p14:creationId xmlns:p14="http://schemas.microsoft.com/office/powerpoint/2010/main" val="288057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5" name="Content Placeholder 4"/>
          <p:cNvSpPr>
            <a:spLocks noGrp="1"/>
          </p:cNvSpPr>
          <p:nvPr>
            <p:ph idx="1"/>
          </p:nvPr>
        </p:nvSpPr>
        <p:spPr>
          <a:xfrm>
            <a:off x="1855912" y="1950557"/>
            <a:ext cx="8992616" cy="4502779"/>
          </a:xfrm>
        </p:spPr>
        <p:txBody>
          <a:bodyPr>
            <a:normAutofit/>
          </a:bodyPr>
          <a:lstStyle/>
          <a:p>
            <a:pPr marL="109728" indent="0">
              <a:lnSpc>
                <a:spcPct val="100000"/>
              </a:lnSpc>
              <a:spcBef>
                <a:spcPts val="580"/>
              </a:spcBef>
              <a:buClr>
                <a:schemeClr val="tx1"/>
              </a:buClr>
              <a:buNone/>
              <a:defRPr/>
            </a:pPr>
            <a:r>
              <a:rPr lang="en-US" sz="2400" dirty="0"/>
              <a:t>Mediation and arbitration are procedures based on interests and rights. The fact of taking commercial interests into account also means that the parties can decide the result in reference to their future relationship rather than solely by reference to his past conduct.</a:t>
            </a:r>
            <a:endParaRPr lang="cs-CZ" sz="2400" dirty="0"/>
          </a:p>
        </p:txBody>
      </p:sp>
    </p:spTree>
    <p:extLst>
      <p:ext uri="{BB962C8B-B14F-4D97-AF65-F5344CB8AC3E}">
        <p14:creationId xmlns:p14="http://schemas.microsoft.com/office/powerpoint/2010/main" val="4102311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1"/>
          <p:cNvSpPr txBox="1">
            <a:spLocks/>
          </p:cNvSpPr>
          <p:nvPr/>
        </p:nvSpPr>
        <p:spPr>
          <a:xfrm>
            <a:off x="1703512" y="5334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8" name="Cím 1"/>
          <p:cNvSpPr txBox="1">
            <a:spLocks/>
          </p:cNvSpPr>
          <p:nvPr/>
        </p:nvSpPr>
        <p:spPr>
          <a:xfrm>
            <a:off x="1855912" y="685800"/>
            <a:ext cx="8856984" cy="1815480"/>
          </a:xfrm>
          <a:prstGeom prst="rect">
            <a:avLst/>
          </a:prstGeom>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hu-HU" sz="4000"/>
              <a:t/>
            </a:r>
            <a:br>
              <a:rPr lang="hu-HU" sz="4000"/>
            </a:br>
            <a:endParaRPr lang="hu-HU" sz="4000" dirty="0"/>
          </a:p>
        </p:txBody>
      </p:sp>
      <p:sp>
        <p:nvSpPr>
          <p:cNvPr id="10" name="Title 3"/>
          <p:cNvSpPr>
            <a:spLocks noGrp="1"/>
          </p:cNvSpPr>
          <p:nvPr>
            <p:ph type="title"/>
          </p:nvPr>
        </p:nvSpPr>
        <p:spPr>
          <a:xfrm>
            <a:off x="2235878" y="685800"/>
            <a:ext cx="8649344" cy="2100484"/>
          </a:xfrm>
        </p:spPr>
        <p:txBody>
          <a:bodyPr>
            <a:normAutofit/>
          </a:bodyPr>
          <a:lstStyle/>
          <a:p>
            <a:pPr algn="l"/>
            <a:r>
              <a:rPr lang="en-US" sz="3200" dirty="0"/>
              <a:t>ORGANIZATIONAL ENVIRONMENT: </a:t>
            </a:r>
            <a:r>
              <a:rPr lang="cs-CZ" sz="3200" dirty="0"/>
              <a:t/>
            </a:r>
            <a:br>
              <a:rPr lang="cs-CZ" sz="3200" dirty="0"/>
            </a:br>
            <a:r>
              <a:rPr lang="en-US" sz="2800" dirty="0">
                <a:solidFill>
                  <a:schemeClr val="tx1"/>
                </a:solidFill>
              </a:rPr>
              <a:t>Leaders make decisions –</a:t>
            </a:r>
            <a:r>
              <a:rPr lang="cs-CZ" sz="2800" dirty="0">
                <a:solidFill>
                  <a:schemeClr val="tx1"/>
                </a:solidFill>
              </a:rPr>
              <a:t> </a:t>
            </a:r>
            <a:r>
              <a:rPr lang="en-US" sz="2800" dirty="0">
                <a:solidFill>
                  <a:schemeClr val="tx1"/>
                </a:solidFill>
              </a:rPr>
              <a:t>leadership styles </a:t>
            </a:r>
            <a:r>
              <a:rPr lang="cs-CZ" sz="2800" dirty="0">
                <a:solidFill>
                  <a:schemeClr val="tx1"/>
                </a:solidFill>
              </a:rPr>
              <a:t/>
            </a:r>
            <a:br>
              <a:rPr lang="cs-CZ" sz="2800" dirty="0">
                <a:solidFill>
                  <a:schemeClr val="tx1"/>
                </a:solidFill>
              </a:rPr>
            </a:br>
            <a:r>
              <a:rPr lang="en-US" sz="2800" dirty="0">
                <a:solidFill>
                  <a:schemeClr val="tx1"/>
                </a:solidFill>
              </a:rPr>
              <a:t>and conflict management styles</a:t>
            </a:r>
          </a:p>
        </p:txBody>
      </p:sp>
      <p:sp>
        <p:nvSpPr>
          <p:cNvPr id="15" name="Content Placeholder 4"/>
          <p:cNvSpPr>
            <a:spLocks noGrp="1"/>
          </p:cNvSpPr>
          <p:nvPr>
            <p:ph idx="1"/>
          </p:nvPr>
        </p:nvSpPr>
        <p:spPr>
          <a:xfrm>
            <a:off x="1852297" y="2544364"/>
            <a:ext cx="9136632" cy="3312368"/>
          </a:xfrm>
        </p:spPr>
        <p:txBody>
          <a:bodyPr>
            <a:normAutofit/>
          </a:bodyPr>
          <a:lstStyle/>
          <a:p>
            <a:pPr marL="452628" indent="-342900">
              <a:lnSpc>
                <a:spcPct val="100000"/>
              </a:lnSpc>
              <a:spcBef>
                <a:spcPts val="580"/>
              </a:spcBef>
              <a:buClr>
                <a:schemeClr val="tx1"/>
              </a:buClr>
              <a:defRPr/>
            </a:pPr>
            <a:r>
              <a:rPr lang="en-US" sz="2400" dirty="0"/>
              <a:t>Conflict  management styles:  individual disposition, stable over  time and across situations.</a:t>
            </a:r>
            <a:endParaRPr lang="cs-CZ" sz="2400" dirty="0"/>
          </a:p>
          <a:p>
            <a:pPr marL="452628" indent="-342900">
              <a:lnSpc>
                <a:spcPct val="100000"/>
              </a:lnSpc>
              <a:spcBef>
                <a:spcPts val="580"/>
              </a:spcBef>
              <a:buClr>
                <a:schemeClr val="tx1"/>
              </a:buClr>
              <a:defRPr/>
            </a:pPr>
            <a:r>
              <a:rPr lang="en-US" sz="2400" dirty="0"/>
              <a:t>LEADERSHIP STYLES OR BEHAVIORS REMAIN STABLE over time and are expected to be significantly related to conflict management styles.</a:t>
            </a:r>
            <a:endParaRPr lang="cs-CZ" sz="2400" dirty="0"/>
          </a:p>
          <a:p>
            <a:pPr marL="452628" indent="-342900">
              <a:lnSpc>
                <a:spcPct val="100000"/>
              </a:lnSpc>
              <a:spcBef>
                <a:spcPts val="580"/>
              </a:spcBef>
              <a:buClr>
                <a:schemeClr val="tx1"/>
              </a:buClr>
              <a:defRPr/>
            </a:pPr>
            <a:r>
              <a:rPr lang="en-US" sz="2400" dirty="0"/>
              <a:t>TYPOLOGIES OF CONFLICT MANAGEMENT STYLES.  (Blake and Mouton 1964, Thomas, 1976, Rahim and </a:t>
            </a:r>
            <a:r>
              <a:rPr lang="en-US" sz="2400" dirty="0" err="1"/>
              <a:t>Bonoma</a:t>
            </a:r>
            <a:r>
              <a:rPr lang="en-US" sz="2400" dirty="0"/>
              <a:t>., 1979</a:t>
            </a:r>
            <a:r>
              <a:rPr lang="cs-CZ" sz="2400" dirty="0"/>
              <a:t>)</a:t>
            </a:r>
          </a:p>
        </p:txBody>
      </p:sp>
    </p:spTree>
    <p:extLst>
      <p:ext uri="{BB962C8B-B14F-4D97-AF65-F5344CB8AC3E}">
        <p14:creationId xmlns:p14="http://schemas.microsoft.com/office/powerpoint/2010/main" val="3976596319"/>
      </p:ext>
    </p:extLst>
  </p:cSld>
  <p:clrMapOvr>
    <a:masterClrMapping/>
  </p:clrMapOvr>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um" ma:contentTypeID="0x0101003680334D2C3CA24F9B60010E7D460BC3" ma:contentTypeVersion="14" ma:contentTypeDescription="Új dokumentum létrehozása." ma:contentTypeScope="" ma:versionID="159f34747255fe382f57fc01e5c7e086">
  <xsd:schema xmlns:xsd="http://www.w3.org/2001/XMLSchema" xmlns:xs="http://www.w3.org/2001/XMLSchema" xmlns:p="http://schemas.microsoft.com/office/2006/metadata/properties" xmlns:ns2="19c10944-04f6-4a56-b45b-bf26d6f81d58" xmlns:ns3="62a0cf90-df98-468d-8e62-9dacbd9cd031" targetNamespace="http://schemas.microsoft.com/office/2006/metadata/properties" ma:root="true" ma:fieldsID="72ead364c968a75155ff33fcabe7d437" ns2:_="" ns3:_="">
    <xsd:import namespace="19c10944-04f6-4a56-b45b-bf26d6f81d58"/>
    <xsd:import namespace="62a0cf90-df98-468d-8e62-9dacbd9cd0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10944-04f6-4a56-b45b-bf26d6f81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Képcímkék" ma:readOnly="false" ma:fieldId="{5cf76f15-5ced-4ddc-b409-7134ff3c332f}" ma:taxonomyMulti="true" ma:sspId="42107113-769a-4d15-b935-6d8bd9557b3e"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a0cf90-df98-468d-8e62-9dacbd9cd03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dbb0656-7c38-45e2-9d93-076a736f137d}" ma:internalName="TaxCatchAll" ma:showField="CatchAllData" ma:web="62a0cf90-df98-468d-8e62-9dacbd9cd03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Megosztva részletekkel"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9c10944-04f6-4a56-b45b-bf26d6f81d58">
      <Terms xmlns="http://schemas.microsoft.com/office/infopath/2007/PartnerControls"/>
    </lcf76f155ced4ddcb4097134ff3c332f>
    <TaxCatchAll xmlns="62a0cf90-df98-468d-8e62-9dacbd9cd03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DE5F10-EAC6-4FDB-8367-EE300D349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10944-04f6-4a56-b45b-bf26d6f81d58"/>
    <ds:schemaRef ds:uri="62a0cf90-df98-468d-8e62-9dacbd9cd0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E0A4AE-8197-41F7-B86F-8D01A4DC59A5}">
  <ds:schemaRefs>
    <ds:schemaRef ds:uri="d92b5cf3-cece-4e4a-baf8-bdbb641cfa7f"/>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fd092f08-ce81-49ff-9dcf-af1944577f02"/>
    <ds:schemaRef ds:uri="http://schemas.microsoft.com/office/2006/metadata/properties"/>
    <ds:schemaRef ds:uri="http://www.w3.org/XML/1998/namespace"/>
    <ds:schemaRef ds:uri="http://purl.org/dc/dcmitype/"/>
    <ds:schemaRef ds:uri="19c10944-04f6-4a56-b45b-bf26d6f81d58"/>
    <ds:schemaRef ds:uri="62a0cf90-df98-468d-8e62-9dacbd9cd031"/>
  </ds:schemaRefs>
</ds:datastoreItem>
</file>

<file path=customXml/itemProps3.xml><?xml version="1.0" encoding="utf-8"?>
<ds:datastoreItem xmlns:ds="http://schemas.openxmlformats.org/officeDocument/2006/customXml" ds:itemID="{CE93EBA7-EC39-4F26-B031-C9776561D4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Śablona_prezentace_NICE</Template>
  <TotalTime>24293</TotalTime>
  <Words>855</Words>
  <Application>Microsoft Office PowerPoint</Application>
  <PresentationFormat>Širokoúhlá obrazovka</PresentationFormat>
  <Paragraphs>93</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 Light</vt:lpstr>
      <vt:lpstr>Times New Roman</vt:lpstr>
      <vt:lpstr>Wingdings</vt:lpstr>
      <vt:lpstr>Śablona_prezentace_NICE</vt:lpstr>
      <vt:lpstr> </vt:lpstr>
      <vt:lpstr>Prezentace aplikace PowerPoint</vt:lpstr>
      <vt:lpstr>Prezentace aplikace PowerPoint</vt:lpstr>
      <vt:lpstr>Why conflict?</vt:lpstr>
      <vt:lpstr>Litigation present a series of  inherent disadvantages for companies:</vt:lpstr>
      <vt:lpstr>Alternative Dispute Resolution </vt:lpstr>
      <vt:lpstr>Trust</vt:lpstr>
      <vt:lpstr>Prezentace aplikace PowerPoint</vt:lpstr>
      <vt:lpstr>ORGANIZATIONAL ENVIRONMENT:  Leaders make decisions – leadership styles  and conflict management styles</vt:lpstr>
      <vt:lpstr>TYPOLOGIES OF CONFLICT MANAGEMENT STYLES (1 - 3.)</vt:lpstr>
      <vt:lpstr>TYPOLOGIES OF CONFLICT MANAGEMENT STYLES (4 - 6.)</vt:lpstr>
      <vt:lpstr>TYPOLOGIES OF CONFLICT MANAGEMENT STYLES (7 - 8.)</vt:lpstr>
      <vt:lpstr>Practical Task</vt:lpstr>
      <vt:lpstr>Prezentace aplikace PowerPoint</vt:lpstr>
      <vt:lpstr>Prezentace aplikace PowerPoint</vt:lpstr>
      <vt:lpstr>Prezentace aplikace PowerPoint</vt:lpstr>
      <vt:lpstr>Prezentace aplikace PowerPoint</vt:lpstr>
    </vt:vector>
  </TitlesOfParts>
  <Company>BOPMH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Magyarország Alaptörvénye (2011. április 25.) Isten, áldd meg a magyart!</dc:title>
  <dc:creator>Dr. Kohlhoffer-Mizser Csilla</dc:creator>
  <cp:lastModifiedBy>Lokaj Ales</cp:lastModifiedBy>
  <cp:revision>175</cp:revision>
  <dcterms:created xsi:type="dcterms:W3CDTF">2014-02-19T13:51:38Z</dcterms:created>
  <dcterms:modified xsi:type="dcterms:W3CDTF">2023-09-26T16:42:02Z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0x0101003680334D2C3CA24F9B60010E7D460BC3</vt:lpwstr>
  </property>
</Properties>
</file>