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5" r:id="rId3"/>
    <p:sldMasterId id="2147483681" r:id="rId4"/>
  </p:sldMasterIdLst>
  <p:notesMasterIdLst>
    <p:notesMasterId r:id="rId19"/>
  </p:notesMasterIdLst>
  <p:sldIdLst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93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02A910D-E010-4E34-90F6-C0422EE2D17B}">
          <p14:sldIdLst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932"/>
          </p14:sldIdLst>
        </p14:section>
        <p14:section name="Oddíl bez názvu" id="{2F6AEC7B-9637-4C6C-9483-2E327F032A7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42" autoAdjust="0"/>
  </p:normalViewPr>
  <p:slideViewPr>
    <p:cSldViewPr>
      <p:cViewPr varScale="1">
        <p:scale>
          <a:sx n="51" d="100"/>
          <a:sy n="51" d="100"/>
        </p:scale>
        <p:origin x="1232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850AA-FD58-4084-A252-0BBA276D4F25}" type="datetimeFigureOut">
              <a:rPr lang="cs-CZ" smtClean="0"/>
              <a:pPr/>
              <a:t>22.09.2023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8D70-43EE-4E38-B4E2-064D2B7A0E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86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Výsledek TB - větší pocit sounáležitosti s týmem.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 aktivity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mimo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organizaci –tj. jakékoli aktivity, které se odehrávají venku; akční, zábavný, v atraktivním prostředí, v přírodě, je odpoután od pracovního prostředí, oblíbenější. Škála - od adrenalinových sportů (paragliding,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canoying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rafting, lyžování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snowbording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atd.) přes strategické hry až k zábavě a relaxaci.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 aktivity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uvnitř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organizace = provádění aktivit budování týmu na pracovišti např. v konferenční místnosti, nebo i mimo pracoviště, ale „pod střechou“, např. v hotelu, konferenčním středisku apod. Tento typ TB je méně fyzicky náročný, většinou není tak akční a atraktivní.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22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Přínosy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spojení znalostí, lidé odvedou lepší práci a vymyslí více řešení, kreativní myšlení, sdílejí znalosti/ zkušenosti- učí se od sebe navzájem, dochází k rozvoji každého člena, eliminují se chyby jednotlivců, roste motivace, kompromisní řešení problémů - vylučováním extrémních hodnot, názorů a postojů, snižuje se obava ze selhání a nesení zodpovědnosti, rozdělení práce je prevencí proti stresu, snižuje se riziko „syndromu vyhoření“. </a:t>
            </a:r>
            <a:endParaRPr lang="cs-CZ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Negativa týmu: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možný konflikt,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potlačení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individuality,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někteří členové týmu nejsou schopni vyjít s ostatními, některá neobvyklá řešení mohou být potlačena, ač by mohla být přínosná, spolupráce může být časově náročná. </a:t>
            </a:r>
            <a:endParaRPr lang="cs-CZ" dirty="0"/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Formální pravidla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-bývají součástí směrnic, vyhlášek, etických kodexů, „firemní politiky“. Formální pravidla,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musí zaměstnanci dodržovat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míra dodržování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stejně jako úroveň formálnosti či neformálnosti pravidel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závisí na konkrétním týmu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systém kontroly, čas příchodu do a odchodu z kanceláře, forma komunikace se zákazníky, nakládání s citlivými informacemi, přípustné a nepřípustné oblečení, využívání financí, forma přípustných darů partnerům a od partnerů, přesně stanovený čas oběda atd. 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Neformální pravidla  -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nejsou nikde uvedena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ale tým o nich ví, zná je a dodržuje je; jsou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předávána ústně / neverbálně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–úšklebky, ironií, historkami ze života týmu.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Tam, kde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lidé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spolupracují delší dobu - mnohem více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neformálních pravidel.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gratulace oslavencům v týmu, neformální večírek u příležitosti přijetí nového člena týmu, oslava velmi výrazných úspěchů týmu, způsob trávení volného času, správná volba oblečení.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 CÍL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measurable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achievable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realistic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time-framed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26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/>
              <a:t>Efektivní vedoucí týmu by měl: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/>
              <a:t>umět přimět ostatní, aby plnili zadané úkoly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/>
              <a:t>podporovat, rozvíjet a usměrňovat diskuzi týmu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/>
              <a:t>motivovat členy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vytvořit pozitivní atmosféru v týmu,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mít dobré komunikační dovednosti,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navodit klima důvěry a vzájemného porozumění mezi členy,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rozpoznat potřeby členů,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korigovat potenciální konflikty.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každý má vhodné předpoklady k tomu, aby z něj byl dobrý vedoucí týmu, ne každý umí vhodně sladit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orientaci na výkon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dobrými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pracovními vztahy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týmu, ne každý dokáže inspirovat ostatní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členy týmu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tomu, aby podávali dobrý pracovní výkon. </a:t>
            </a:r>
            <a:endParaRPr lang="cs-CZ" sz="1200" b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48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Týmova role -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typický způsob chování v určité pracovní situaci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 vhodné, aby každý člen týmu „hrál“ pro sebe přirozenou roli, pro kterou má nejlepší předpoklady. Jednotlivec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může v týmu zastávat i několik rolí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najednou (jednu hlavní roli a 1-2 role vedlejší).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Optimálně sestavený tým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měl být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složen ze všech týmových rolí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nebo alespoň z jejich co největšího počtu, měl by být co nejrozmanitější. Pokud nějaká role v týmu zcela chybí, většinou se to negativně projeví v jeho fungování.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Rozdělení rolí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 pevné,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může se měnit. </a:t>
            </a:r>
            <a:endParaRPr lang="cs-CZ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02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7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36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00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PŘÍČINA SYNERGIE: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„víc hlav, víc ví“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spojení znalostí, komplexní přístup k řešení i složitějších úkolů.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Tým podněcuje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vzájemná inspirace členů týmu. Pokud se dostane řešení do „mrtvého bodu“ - větší pravděpodobnost nového přístupu některého z členů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Tým spojuje –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různé přístupy k práci, využití silných stránek všech týmových rolí.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Tým povzbuzuje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povzbuzování k podání co nejlepšího výkonu,  povzbuzování pracovat na sobě, získat uznání za svou práci.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Tým zvyšuje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výsledky práce týmu pohlíženo ochotněji a důvěryhodněji.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27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Někdy členové týmu spolu nevycházejí / týmy nepodávají požadovaný výkon- řešení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teambuilding. 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Používá se ke zlepšování vztahů,  důraz na vyváření vztahů, důvěru, harmonii a soudržnost týmu. Používá se také pro řešení, jak týmy vykonávají svoji práci.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01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83B-2A42-469E-9CA0-07848A5E7E95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31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593868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807748"/>
            <a:ext cx="11796416" cy="337790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AA1F3-AAB7-A046-B5C1-7E0FE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F8BD-0A79-4506-9584-5D7485452D27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67D82-BA89-E943-BE3E-6FD326C1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47011"/>
            <a:ext cx="9937749" cy="318604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E7D21-DA7F-BC4B-ADBF-66F03AA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4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7" y="1054249"/>
            <a:ext cx="11799716" cy="1021977"/>
          </a:xfrm>
        </p:spPr>
        <p:txBody>
          <a:bodyPr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47" y="2162287"/>
            <a:ext cx="5785204" cy="401467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2162285"/>
            <a:ext cx="5795963" cy="40384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9FC7B-3212-0C45-8BA4-BD25FC4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AC7B-1FCF-4C53-B259-9C4928081697}" type="datetime3">
              <a:rPr lang="cs-CZ" smtClean="0"/>
              <a:t>22/09/23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71C6E2-9DD7-8649-B049-1FBCF5CC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2878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2E780-8CA4-694B-B7E2-70742E3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0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15A8E6-4C0A-AA4C-9079-37AC287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0D0C-805D-4D03-A530-7660B22434AE}" type="datetime3">
              <a:rPr lang="cs-CZ" smtClean="0"/>
              <a:t>22/09/23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BB6F38-4D44-9840-89C1-FF42C22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2878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3DEF9F-619E-514F-B49B-61758FC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50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D9BA-ADCB-491C-A044-18AF8E5ADE47}" type="datetime3">
              <a:rPr lang="cs-CZ" smtClean="0"/>
              <a:t>22/09/23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67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8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74191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7268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55287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5369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9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2A8D-9F58-4911-957A-D42BA22919E8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427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82364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0272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6435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937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BBC7-3265-4710-B16B-67353149D677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76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1E-3A3B-4D55-BD29-BE11AAB1EC01}" type="datetime3">
              <a:rPr lang="cs-CZ" smtClean="0"/>
              <a:t>22/09/23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1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9A74-4F3A-48AC-9520-51D2C0AE0177}" type="datetime3">
              <a:rPr lang="cs-CZ" smtClean="0"/>
              <a:t>22/09/23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3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51F8-EC55-4D97-99F7-7507CA3649A5}" type="datetime3">
              <a:rPr lang="cs-CZ" smtClean="0"/>
              <a:t>22/09/23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8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534-059D-42FB-8BCE-AC0378C3E175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65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6" y="1122365"/>
            <a:ext cx="11807825" cy="2054225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45" y="3602039"/>
            <a:ext cx="11797067" cy="259873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E463D-611E-7641-BE67-E50FAADA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8326-32B2-4461-AC8A-2C2047EE74F2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C9F34-E144-0247-B652-197C070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201" y="6356351"/>
            <a:ext cx="9896625" cy="320377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93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CAB9C-0386-8B4F-99ED-91992F8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8329-7C80-46C1-BBB4-0AA614041E35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3C643-BAC6-384B-8391-4C4A373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B1056-E9A4-E849-AFE0-99640ED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73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C985-0494-4E98-884B-3F7DE6CA1658}" type="datetime3">
              <a:rPr lang="cs-CZ" smtClean="0"/>
              <a:t>22/09/23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text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7" y="1054249"/>
            <a:ext cx="11798620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95" y="2229316"/>
            <a:ext cx="11798619" cy="39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516F3-F99B-5944-9236-CEAA1339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498" y="6356350"/>
            <a:ext cx="92605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DEE35-E9DF-486D-8A2A-9A31C5317C49}" type="datetime3">
              <a:rPr lang="cs-CZ" smtClean="0"/>
              <a:t>22/09/23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98F16-2029-8D49-91DD-2C737D88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4" y="6356351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D62A909B-22CA-3945-A5C2-F5DBFE05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7130" y="6356351"/>
            <a:ext cx="993569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text</a:t>
            </a:r>
            <a:endParaRPr lang="cs-CZ" dirty="0"/>
          </a:p>
        </p:txBody>
      </p:sp>
      <p:pic>
        <p:nvPicPr>
          <p:cNvPr id="153" name="Obrázek 152" descr="Obsah obrázku interiér, objekt&#10;&#10;&#10;&#10;Popis se vygeneroval automaticky.">
            <a:extLst>
              <a:ext uri="{FF2B5EF4-FFF2-40B4-BE49-F238E27FC236}">
                <a16:creationId xmlns:a16="http://schemas.microsoft.com/office/drawing/2014/main" id="{C762317A-1BD3-C345-B310-71310BDA0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47" y="199669"/>
            <a:ext cx="4737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3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161" userDrawn="1">
          <p15:clr>
            <a:srgbClr val="F26B43"/>
          </p15:clr>
        </p15:guide>
        <p15:guide id="6" pos="10079" userDrawn="1">
          <p15:clr>
            <a:srgbClr val="F26B43"/>
          </p15:clr>
        </p15:guide>
        <p15:guide id="7" pos="5029" userDrawn="1">
          <p15:clr>
            <a:srgbClr val="F26B43"/>
          </p15:clr>
        </p15:guide>
        <p15:guide id="8" pos="5211" userDrawn="1">
          <p15:clr>
            <a:srgbClr val="F26B43"/>
          </p15:clr>
        </p15:guide>
        <p15:guide id="9" orient="horz" pos="2001" userDrawn="1">
          <p15:clr>
            <a:srgbClr val="F26B43"/>
          </p15:clr>
        </p15:guide>
        <p15:guide id="10" pos="9535" userDrawn="1">
          <p15:clr>
            <a:srgbClr val="F26B43"/>
          </p15:clr>
        </p15:guide>
        <p15:guide id="11" pos="9384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  <p15:guide id="13" pos="4879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27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pos="947" userDrawn="1">
          <p15:clr>
            <a:srgbClr val="F26B43"/>
          </p15:clr>
        </p15:guide>
        <p15:guide id="19" pos="103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AC495983-AC06-4D47-8142-754112AFF2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1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9216">
          <p15:clr>
            <a:srgbClr val="F26B43"/>
          </p15:clr>
        </p15:guide>
        <p15:guide id="3" pos="1248">
          <p15:clr>
            <a:srgbClr val="F26B43"/>
          </p15:clr>
        </p15:guide>
        <p15:guide id="4" pos="1152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7" y="2399851"/>
            <a:ext cx="8952723" cy="23876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TÝMOVÁ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5013326"/>
            <a:ext cx="7751806" cy="1655762"/>
          </a:xfrm>
        </p:spPr>
        <p:txBody>
          <a:bodyPr/>
          <a:lstStyle/>
          <a:p>
            <a:r>
              <a:rPr lang="sv-SE" sz="2000" dirty="0"/>
              <a:t>Ing. Kateřina Kashi, Ph.D.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44BAA-1A06-B141-8215-9D88CF6A7203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6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0" y="1268760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Základní pravidla týmové práce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680080" y="2353410"/>
            <a:ext cx="10744512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všichni členové jsou si vědomi odpovědnosti za způsob řešení úkolů nebo problémů</a:t>
            </a:r>
          </a:p>
          <a:p>
            <a:pPr algn="just"/>
            <a:r>
              <a:rPr lang="cs-CZ" sz="2000" dirty="0"/>
              <a:t>každý člen musí aktivně přispět svým názorem v diskusi</a:t>
            </a:r>
          </a:p>
          <a:p>
            <a:pPr algn="just"/>
            <a:r>
              <a:rPr lang="cs-CZ" sz="2000" dirty="0"/>
              <a:t>čas vymezený pro týmovou práci je časem, který nesmí být nabouráván vyrušováním, telefonováním, odvoláváním členů apod.</a:t>
            </a:r>
          </a:p>
          <a:p>
            <a:pPr algn="just"/>
            <a:r>
              <a:rPr lang="cs-CZ" sz="2000" dirty="0"/>
              <a:t>nikdo není osobně napadán za své názory, ani zesměšňován</a:t>
            </a:r>
          </a:p>
          <a:p>
            <a:pPr algn="just"/>
            <a:r>
              <a:rPr lang="cs-CZ" sz="2000" dirty="0"/>
              <a:t>pozornost je zaměřena na dosažitelné cíle, nedochází k odvádění pozornosti</a:t>
            </a:r>
          </a:p>
          <a:p>
            <a:pPr algn="just"/>
            <a:r>
              <a:rPr lang="cs-CZ" sz="2000" dirty="0"/>
              <a:t>zvažují se všechny nápady, alternativy řešení</a:t>
            </a:r>
          </a:p>
          <a:p>
            <a:pPr algn="just"/>
            <a:r>
              <a:rPr lang="cs-CZ" sz="2000" dirty="0"/>
              <a:t>veškeré úsilí na dosažení cíle má synergický efekt a řešení úkolu je odsouhlaseno všemi členy</a:t>
            </a:r>
          </a:p>
          <a:p>
            <a:pPr algn="just"/>
            <a:r>
              <a:rPr lang="cs-CZ" sz="2000" dirty="0"/>
              <a:t>tým je vysoce motivován organizací a členové si tento fakt plně uvědomují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3" y="1628800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Synergický efekt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911424" y="2852936"/>
            <a:ext cx="10744512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dochází ke vzájemné inspiraci jednotlivců a tím růstu výkonu celého týmu nad mez danou prostým součtem výkonu jednotlivých členů, tzv.  </a:t>
            </a:r>
            <a:r>
              <a:rPr lang="cs-CZ" sz="2000" b="1" dirty="0"/>
              <a:t>synergický efekt</a:t>
            </a:r>
            <a:r>
              <a:rPr lang="cs-CZ" sz="2000" dirty="0"/>
              <a:t>:</a:t>
            </a:r>
          </a:p>
          <a:p>
            <a:pPr marL="0" indent="0" algn="just">
              <a:buNone/>
            </a:pPr>
            <a:r>
              <a:rPr lang="cs-CZ" sz="2000" dirty="0"/>
              <a:t>   matematicky  1 + 1 + 1 +1 = 7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pozor na možný </a:t>
            </a:r>
            <a:r>
              <a:rPr lang="cs-CZ" sz="2000" b="1" dirty="0"/>
              <a:t>negativní synergický efekt </a:t>
            </a:r>
            <a:r>
              <a:rPr lang="cs-CZ" sz="2000" dirty="0"/>
              <a:t>(1 + 1 + 1 +1 = 1)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 čem může být příčina této synergie, popř. negativní synergie? </a:t>
            </a:r>
          </a:p>
        </p:txBody>
      </p:sp>
    </p:spTree>
    <p:extLst>
      <p:ext uri="{BB962C8B-B14F-4D97-AF65-F5344CB8AC3E}">
        <p14:creationId xmlns:p14="http://schemas.microsoft.com/office/powerpoint/2010/main" val="221667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3" y="1340768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Budování týmu (teambuilding)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909698" y="2400083"/>
            <a:ext cx="10744512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Jakými oblastmi se zabývá teambuilding?</a:t>
            </a:r>
          </a:p>
          <a:p>
            <a:pPr marL="0" indent="0">
              <a:buNone/>
            </a:pPr>
            <a:endParaRPr lang="cs-CZ" sz="800" dirty="0"/>
          </a:p>
          <a:p>
            <a:pPr lvl="0"/>
            <a:r>
              <a:rPr lang="cs-CZ" sz="2000" dirty="0"/>
              <a:t>rozvojem efektivní spolupráce v týmu</a:t>
            </a:r>
          </a:p>
          <a:p>
            <a:pPr lvl="0"/>
            <a:r>
              <a:rPr lang="cs-CZ" sz="2000" dirty="0"/>
              <a:t>prohloubením sebepoznání i poznání členů týmu</a:t>
            </a:r>
          </a:p>
          <a:p>
            <a:pPr lvl="0"/>
            <a:r>
              <a:rPr lang="cs-CZ" sz="2000" dirty="0"/>
              <a:t>vylepšením schopností týmu zvládat náročné situace</a:t>
            </a:r>
          </a:p>
          <a:p>
            <a:pPr lvl="0"/>
            <a:r>
              <a:rPr lang="cs-CZ" sz="2000" dirty="0"/>
              <a:t>efektivnějším rozdělením týmových rolí</a:t>
            </a:r>
          </a:p>
          <a:p>
            <a:pPr lvl="0"/>
            <a:r>
              <a:rPr lang="cs-CZ" sz="2000" dirty="0"/>
              <a:t>zlepšením komunikace</a:t>
            </a:r>
          </a:p>
          <a:p>
            <a:pPr lvl="0"/>
            <a:r>
              <a:rPr lang="cs-CZ" sz="2000" dirty="0"/>
              <a:t>prohloubením vzájemné důvěry členů týmu</a:t>
            </a:r>
          </a:p>
          <a:p>
            <a:pPr lvl="0"/>
            <a:r>
              <a:rPr lang="cs-CZ" sz="2000" dirty="0"/>
              <a:t>uměním řešit konflikty v týmu</a:t>
            </a:r>
          </a:p>
        </p:txBody>
      </p:sp>
    </p:spTree>
    <p:extLst>
      <p:ext uri="{BB962C8B-B14F-4D97-AF65-F5344CB8AC3E}">
        <p14:creationId xmlns:p14="http://schemas.microsoft.com/office/powerpoint/2010/main" val="152262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3" y="1340768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Budování týmu (teambuilding)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909698" y="2400083"/>
            <a:ext cx="10744512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využití </a:t>
            </a:r>
            <a:r>
              <a:rPr lang="cs-CZ" sz="2000" b="1" dirty="0"/>
              <a:t>vlastních</a:t>
            </a:r>
            <a:r>
              <a:rPr lang="cs-CZ" sz="2000" dirty="0"/>
              <a:t> teambuildingových programů, nebo služeb </a:t>
            </a:r>
            <a:r>
              <a:rPr lang="cs-CZ" sz="2000" b="1" dirty="0"/>
              <a:t>institucí/ agentur</a:t>
            </a:r>
          </a:p>
          <a:p>
            <a:endParaRPr lang="cs-CZ" sz="2000" dirty="0"/>
          </a:p>
          <a:p>
            <a:r>
              <a:rPr lang="cs-CZ" sz="2000" dirty="0"/>
              <a:t>teambuildingové programy:  mimo organizaci (</a:t>
            </a:r>
            <a:r>
              <a:rPr lang="cs-CZ" sz="2000" b="1" dirty="0" err="1"/>
              <a:t>Outdoor</a:t>
            </a:r>
            <a:r>
              <a:rPr lang="cs-CZ" sz="2000" b="1" dirty="0"/>
              <a:t> </a:t>
            </a:r>
            <a:r>
              <a:rPr lang="cs-CZ" sz="2000" b="1" dirty="0" err="1"/>
              <a:t>Training</a:t>
            </a:r>
            <a:r>
              <a:rPr lang="cs-CZ" sz="2000" dirty="0"/>
              <a:t>) / uvnitř organizaci (</a:t>
            </a:r>
            <a:r>
              <a:rPr lang="cs-CZ" sz="2000" b="1" dirty="0" err="1"/>
              <a:t>Indoor</a:t>
            </a:r>
            <a:r>
              <a:rPr lang="cs-CZ" sz="2000" b="1" dirty="0"/>
              <a:t> </a:t>
            </a:r>
            <a:r>
              <a:rPr lang="cs-CZ" sz="2000" b="1" dirty="0" err="1"/>
              <a:t>Training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581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3" y="1235394"/>
            <a:ext cx="10384473" cy="105931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Děkuji za pozornost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0996C17-05B5-402C-A267-DDEF520C7630}"/>
              </a:ext>
            </a:extLst>
          </p:cNvPr>
          <p:cNvSpPr txBox="1">
            <a:spLocks/>
          </p:cNvSpPr>
          <p:nvPr/>
        </p:nvSpPr>
        <p:spPr>
          <a:xfrm>
            <a:off x="903762" y="2657794"/>
            <a:ext cx="10384473" cy="1059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Dotazy?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5B6126-6548-4881-8396-87DB7C1F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599" y="2294709"/>
            <a:ext cx="3574729" cy="2346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24C07F-F4C5-404B-8DF0-AB94593B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7" y="2011680"/>
            <a:ext cx="3377444" cy="34504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465E54-4F4C-467F-BD84-9F3918276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65" y="4055798"/>
            <a:ext cx="4455934" cy="27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5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052514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Obsah přednášky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9" y="2275114"/>
            <a:ext cx="1038447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definice týmu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důvody pro vytváření týmu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typologie týmových rolí dle R.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Mereditha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Belbina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fáze vývoje týmu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pravidla týmové práce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teambuilding</a:t>
            </a:r>
          </a:p>
        </p:txBody>
      </p:sp>
    </p:spTree>
    <p:extLst>
      <p:ext uri="{BB962C8B-B14F-4D97-AF65-F5344CB8AC3E}">
        <p14:creationId xmlns:p14="http://schemas.microsoft.com/office/powerpoint/2010/main" val="16987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9" y="854675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Tým – definice: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9" y="1913990"/>
            <a:ext cx="9449114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skupina spolupracujících lidí, kteří mají společné, časově omezené cíle a při dosahování těchto cílů jsou na sobě závislí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Charakteristické rysy týmu: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společný cíl a sdílená vůle tohoto cíle dosáhnout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rovnoprávné postavení členů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vlastní, všemi respektovaná pravidla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jasně vymezené role a odpovědnosti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jednoznačná a efektivní komunikace a účelné řešení konfliktů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schopnost reflexe a hodnocení procesu práce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klima důvěry a otevřenosti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počet členů (doporučovaný počet 5-9)</a:t>
            </a:r>
          </a:p>
        </p:txBody>
      </p:sp>
    </p:spTree>
    <p:extLst>
      <p:ext uri="{BB962C8B-B14F-4D97-AF65-F5344CB8AC3E}">
        <p14:creationId xmlns:p14="http://schemas.microsoft.com/office/powerpoint/2010/main" val="409771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9" y="854675"/>
            <a:ext cx="10384473" cy="105931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B0F0"/>
                </a:solidFill>
              </a:rPr>
              <a:t>TEAM „Together, Everybody, </a:t>
            </a:r>
            <a:r>
              <a:rPr lang="en-US" sz="3600" dirty="0" err="1">
                <a:solidFill>
                  <a:srgbClr val="00B0F0"/>
                </a:solidFill>
              </a:rPr>
              <a:t>Achives</a:t>
            </a:r>
            <a:r>
              <a:rPr lang="en-US" sz="3600" dirty="0">
                <a:solidFill>
                  <a:srgbClr val="00B0F0"/>
                </a:solidFill>
              </a:rPr>
              <a:t>, More“</a:t>
            </a:r>
            <a:endParaRPr lang="cs-CZ" sz="3600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9" y="1913990"/>
            <a:ext cx="6856825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Jaké mohou být přínosy a negativa týmu?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Jaké mohou být formální a neformální pravidla týmu?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 by měl vypadat správně definovaný týmový cíl?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Getting Your Staff Buy-in to switching to Genesis Chiropractic...">
            <a:extLst>
              <a:ext uri="{FF2B5EF4-FFF2-40B4-BE49-F238E27FC236}">
                <a16:creationId xmlns:a16="http://schemas.microsoft.com/office/drawing/2014/main" id="{B1C2F846-4F2F-47A2-91D9-5E761731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429000"/>
            <a:ext cx="3370947" cy="271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0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9" y="1137884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Důvody pro vytváření týmu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9" y="2197199"/>
            <a:ext cx="9449114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spojení znalostí a dovedností více profesí, kdy jedinec nedisponuje takovými předpoklady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úkol sice může jedinec udělat sám, ale není již další čas k dispozici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úkol si vyžaduje několik rozdílných operací, které je nutno vykonat současně, nebo vzájemně sladit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5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0" y="1268760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Sestavení týmu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680080" y="2197199"/>
            <a:ext cx="10744512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předpokladem úspěšného fungování týmu, dosažení stanoveného cíle, splnění úkolu je správné složení týmu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nutno určit: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velikost týmu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(počet členů)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 jakých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členů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bude tým tvořen (odborná kvalifikace členů, osobnostní charakteristiky, složení z hlediska poměru pohlaví a věku)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kdo bude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vedoucím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jakou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týmovou roli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budou jednotliví členové v týmu hrát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 by měl umět efektivní vedoucí týmu?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8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58365"/>
            <a:ext cx="11176560" cy="1059315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solidFill>
                  <a:srgbClr val="00B0F0"/>
                </a:solidFill>
              </a:rPr>
              <a:t>Typologie týmových rolí dle R. </a:t>
            </a:r>
            <a:r>
              <a:rPr lang="cs-CZ" sz="3200" dirty="0" err="1">
                <a:solidFill>
                  <a:srgbClr val="00B0F0"/>
                </a:solidFill>
              </a:rPr>
              <a:t>Mereditha</a:t>
            </a:r>
            <a:r>
              <a:rPr lang="cs-CZ" sz="3200" dirty="0">
                <a:solidFill>
                  <a:srgbClr val="00B0F0"/>
                </a:solidFill>
              </a:rPr>
              <a:t> </a:t>
            </a:r>
            <a:r>
              <a:rPr lang="cs-CZ" sz="3200" dirty="0" err="1">
                <a:solidFill>
                  <a:srgbClr val="00B0F0"/>
                </a:solidFill>
              </a:rPr>
              <a:t>Belbina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670720" y="1432445"/>
            <a:ext cx="11521280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role „sociální“, orientované na lidi (symbol – srdce):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Koordinátor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Klady: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sebevědomí, pomáhá lidem v týmu, aby spolupracovali, dává je dohromady. Ujasňuje cíle, dodává energii.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Zápory: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jeho přínos je především mezilidský, profesně si práci zjednodušuje, může manipulovat druhými lidmi.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Týmový pracovník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Klady: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sociálně zdatný, dokáže mírnit a hasit konflikty, stará se o ostatní v týmu, vytváří příjemnou atmosféru.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Zápory: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není schopen dělat důležitá a náročná rozhodnutí.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Vyhledávač zdrojů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Klady: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plný energie, zapálený pro věc, hledá nové kontakty, objevuje další možnosti uplatnění.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Zápory: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počáteční nadšení z něj může rychle vyprchat, někdy je nebezpečně optimistický.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7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58365"/>
            <a:ext cx="11176560" cy="1059315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solidFill>
                  <a:srgbClr val="00B0F0"/>
                </a:solidFill>
              </a:rPr>
              <a:t>Typologie týmových rolí dle R. </a:t>
            </a:r>
            <a:r>
              <a:rPr lang="cs-CZ" sz="3200" dirty="0" err="1">
                <a:solidFill>
                  <a:srgbClr val="00B0F0"/>
                </a:solidFill>
              </a:rPr>
              <a:t>Mereditha</a:t>
            </a:r>
            <a:r>
              <a:rPr lang="cs-CZ" sz="3200" dirty="0">
                <a:solidFill>
                  <a:srgbClr val="00B0F0"/>
                </a:solidFill>
              </a:rPr>
              <a:t> </a:t>
            </a:r>
            <a:r>
              <a:rPr lang="cs-CZ" sz="3200" dirty="0" err="1">
                <a:solidFill>
                  <a:srgbClr val="00B0F0"/>
                </a:solidFill>
              </a:rPr>
              <a:t>Belbina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670720" y="1432445"/>
            <a:ext cx="11521280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2. role „akční“, orientované na akci (symbol – ruce): </a:t>
            </a:r>
            <a:endParaRPr lang="cs-CZ" sz="1800" dirty="0"/>
          </a:p>
          <a:p>
            <a:pPr marL="0" indent="0">
              <a:buNone/>
            </a:pPr>
            <a:r>
              <a:rPr lang="cs-CZ" sz="1800" b="1" i="1" dirty="0"/>
              <a:t>Formovač</a:t>
            </a:r>
          </a:p>
          <a:p>
            <a:pPr marL="0" indent="0">
              <a:buNone/>
            </a:pPr>
            <a:r>
              <a:rPr lang="cs-CZ" sz="1800" b="1" dirty="0"/>
              <a:t>Klady: </a:t>
            </a:r>
            <a:r>
              <a:rPr lang="cs-CZ" sz="1800" dirty="0"/>
              <a:t>strukturovaný, dynamický, nebojí se stresu, umí překonávat překážky</a:t>
            </a:r>
          </a:p>
          <a:p>
            <a:pPr marL="0" indent="0">
              <a:buNone/>
            </a:pPr>
            <a:r>
              <a:rPr lang="cs-CZ" sz="1800" b="1" dirty="0"/>
              <a:t>Zápory:</a:t>
            </a:r>
            <a:r>
              <a:rPr lang="cs-CZ" sz="1800" dirty="0"/>
              <a:t> přesvědčuje ostatní o své pravdě, tvrdohlavý, rád provokuje, může ostatní demotivovat, ponížit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1" dirty="0"/>
              <a:t>Realizátor</a:t>
            </a:r>
          </a:p>
          <a:p>
            <a:r>
              <a:rPr lang="cs-CZ" sz="1800" b="1" dirty="0"/>
              <a:t>Klady:</a:t>
            </a:r>
            <a:r>
              <a:rPr lang="cs-CZ" sz="1800" dirty="0"/>
              <a:t> spolehlivost, disciplína, dokáže měnit myšlenky na skutky, z abstraktních návrhů dělá konkrétní produkt, uvažuje prakticky a racionálně.</a:t>
            </a:r>
          </a:p>
          <a:p>
            <a:r>
              <a:rPr lang="cs-CZ" sz="1800" b="1" dirty="0"/>
              <a:t>Zápory:</a:t>
            </a:r>
            <a:r>
              <a:rPr lang="cs-CZ" sz="1800" dirty="0"/>
              <a:t> není flexibilní, těžko reaguje na změnu podmínek.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1" dirty="0"/>
              <a:t>Dokončovatel</a:t>
            </a:r>
          </a:p>
          <a:p>
            <a:r>
              <a:rPr lang="cs-CZ" sz="1800" b="1" dirty="0"/>
              <a:t>Klady:</a:t>
            </a:r>
            <a:r>
              <a:rPr lang="cs-CZ" sz="1800" dirty="0"/>
              <a:t> hlídá si termíny a limity, posouvá problém do konce, když už ostatní přestávají pracovat, je spolehlivý, pečlivý a svědomitý. Dbá na to, aby dílo bylo bez chyb a hotové podle zadání.</a:t>
            </a:r>
          </a:p>
          <a:p>
            <a:r>
              <a:rPr lang="cs-CZ" sz="1800" b="1" dirty="0"/>
              <a:t>Zápory:</a:t>
            </a:r>
            <a:r>
              <a:rPr lang="cs-CZ" sz="1800" dirty="0"/>
              <a:t> často má zbytečné obavy, neumí spolupracovat s druhými, protože by mu narušili pořádek v jeho práci.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4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76672"/>
            <a:ext cx="9673752" cy="1059315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solidFill>
                  <a:srgbClr val="00B0F0"/>
                </a:solidFill>
              </a:rPr>
              <a:t>Typologie týmových rolí dle R. </a:t>
            </a:r>
            <a:r>
              <a:rPr lang="cs-CZ" sz="3200" dirty="0" err="1">
                <a:solidFill>
                  <a:srgbClr val="00B0F0"/>
                </a:solidFill>
              </a:rPr>
              <a:t>Mereditha</a:t>
            </a:r>
            <a:r>
              <a:rPr lang="cs-CZ" sz="3200" dirty="0">
                <a:solidFill>
                  <a:srgbClr val="00B0F0"/>
                </a:solidFill>
              </a:rPr>
              <a:t> </a:t>
            </a:r>
            <a:r>
              <a:rPr lang="cs-CZ" sz="3200" dirty="0" err="1">
                <a:solidFill>
                  <a:srgbClr val="00B0F0"/>
                </a:solidFill>
              </a:rPr>
              <a:t>Belbina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670720" y="1432445"/>
            <a:ext cx="11521280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3. role „mentální“, orientované na myšlení (symbol – hlava): </a:t>
            </a:r>
            <a:endParaRPr lang="cs-CZ" sz="1800" dirty="0"/>
          </a:p>
          <a:p>
            <a:pPr marL="0" indent="0">
              <a:buNone/>
            </a:pPr>
            <a:r>
              <a:rPr lang="cs-CZ" sz="1800" b="1" i="1" dirty="0"/>
              <a:t>Specialista</a:t>
            </a:r>
            <a:endParaRPr lang="cs-CZ" sz="1800" dirty="0"/>
          </a:p>
          <a:p>
            <a:r>
              <a:rPr lang="cs-CZ" sz="1800" b="1" dirty="0"/>
              <a:t>Klady:</a:t>
            </a:r>
            <a:r>
              <a:rPr lang="cs-CZ" sz="1800" dirty="0"/>
              <a:t> houževnatý, vynalézavý, zaměřený na oblast svého zájmu, jeho znalosti jsou velmi cenné, odhodlaně pracuje.</a:t>
            </a:r>
          </a:p>
          <a:p>
            <a:r>
              <a:rPr lang="cs-CZ" sz="1800" b="1" dirty="0"/>
              <a:t>Zápory:</a:t>
            </a:r>
            <a:r>
              <a:rPr lang="cs-CZ" sz="1800" dirty="0"/>
              <a:t> zabývá se pouze úzkou oblastí, ve které se vyzná, sleduje to co jej osobně zajímá, nedokáže skupině dát dynamiku a energii.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1800" b="1" i="1" dirty="0"/>
              <a:t>Myslitel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Klady: </a:t>
            </a:r>
            <a:r>
              <a:rPr lang="cs-CZ" sz="1800" dirty="0"/>
              <a:t>tvůrčí, nápaditý, dokáže řešit náročné problémy</a:t>
            </a:r>
          </a:p>
          <a:p>
            <a:pPr marL="0" indent="0">
              <a:buNone/>
            </a:pPr>
            <a:r>
              <a:rPr lang="cs-CZ" sz="1800" b="1" dirty="0"/>
              <a:t>Zápory:</a:t>
            </a:r>
            <a:r>
              <a:rPr lang="cs-CZ" sz="1800" dirty="0"/>
              <a:t> ignorování názorů ostatních, sklon k agresivitě, velmi zaujatý vlastními myšlenkami, nenaslouchá ostatním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1800" b="1" i="1" dirty="0"/>
              <a:t>Vyhodnocovatel</a:t>
            </a:r>
            <a:r>
              <a:rPr lang="cs-CZ" sz="1800" dirty="0"/>
              <a:t> </a:t>
            </a:r>
          </a:p>
          <a:p>
            <a:r>
              <a:rPr lang="cs-CZ" sz="1800" b="1" dirty="0"/>
              <a:t>Klady: </a:t>
            </a:r>
            <a:r>
              <a:rPr lang="cs-CZ" sz="1800" dirty="0"/>
              <a:t>stratég, vysoké nároky na kvalitu, prozkoumává všechny alternativy na základě přesného úsudku</a:t>
            </a:r>
          </a:p>
          <a:p>
            <a:r>
              <a:rPr lang="cs-CZ" sz="1800" b="1" dirty="0"/>
              <a:t>Zápory:</a:t>
            </a:r>
            <a:r>
              <a:rPr lang="cs-CZ" sz="1800" dirty="0"/>
              <a:t>  může mu chybět charisma, tah na branku, schopnost inspirovat ostatní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246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4 EKF CZ verze" id="{8CE8C316-180C-2647-84D5-58A63441E352}" vid="{48A6B3CD-EB93-8046-975C-BC08D6EE552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4 EKF CZ verze" id="{8CE8C316-180C-2647-84D5-58A63441E352}" vid="{27B14B8F-1C19-C941-8E61-50C8570D9A63}"/>
    </a:ext>
  </a:extLst>
</a:theme>
</file>

<file path=ppt/theme/theme3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- NOVÁ ŠABLONA 2021</Template>
  <TotalTime>1254</TotalTime>
  <Words>1682</Words>
  <Application>Microsoft Office PowerPoint</Application>
  <PresentationFormat>Širokoúhlá obrazovka</PresentationFormat>
  <Paragraphs>152</Paragraphs>
  <Slides>14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Custom Design</vt:lpstr>
      <vt:lpstr>Motiv Office</vt:lpstr>
      <vt:lpstr>Śablona_prezentace_NICE</vt:lpstr>
      <vt:lpstr>1_Śablona_prezentace_NICE</vt:lpstr>
      <vt:lpstr>TÝMOVÁ PRÁCE</vt:lpstr>
      <vt:lpstr>Obsah přednášky</vt:lpstr>
      <vt:lpstr>Tým – definice:</vt:lpstr>
      <vt:lpstr>TEAM „Together, Everybody, Achives, More“</vt:lpstr>
      <vt:lpstr>Důvody pro vytváření týmu</vt:lpstr>
      <vt:lpstr>Sestavení týmu</vt:lpstr>
      <vt:lpstr>Typologie týmových rolí dle R. Mereditha Belbina</vt:lpstr>
      <vt:lpstr>Typologie týmových rolí dle R. Mereditha Belbina</vt:lpstr>
      <vt:lpstr>Typologie týmových rolí dle R. Mereditha Belbina</vt:lpstr>
      <vt:lpstr>Základní pravidla týmové práce</vt:lpstr>
      <vt:lpstr>Synergický efekt</vt:lpstr>
      <vt:lpstr>Budování týmu (teambuilding)</vt:lpstr>
      <vt:lpstr>Budování týmu (teambuilding)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the AHP and ANP approach to Investment Decision Making</dc:title>
  <dc:creator>Chalupkova Eva</dc:creator>
  <cp:lastModifiedBy>Kulihova Kublova Tereza</cp:lastModifiedBy>
  <cp:revision>150</cp:revision>
  <dcterms:modified xsi:type="dcterms:W3CDTF">2023-09-22T12:14:38Z</dcterms:modified>
</cp:coreProperties>
</file>