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6" r:id="rId1"/>
    <p:sldMasterId id="2147483667" r:id="rId2"/>
    <p:sldMasterId id="2147483673" r:id="rId3"/>
  </p:sldMasterIdLst>
  <p:notesMasterIdLst>
    <p:notesMasterId r:id="rId28"/>
  </p:notesMasterIdLst>
  <p:handoutMasterIdLst>
    <p:handoutMasterId r:id="rId29"/>
  </p:handoutMasterIdLst>
  <p:sldIdLst>
    <p:sldId id="366" r:id="rId4"/>
    <p:sldId id="367" r:id="rId5"/>
    <p:sldId id="911" r:id="rId6"/>
    <p:sldId id="912" r:id="rId7"/>
    <p:sldId id="913" r:id="rId8"/>
    <p:sldId id="914" r:id="rId9"/>
    <p:sldId id="915" r:id="rId10"/>
    <p:sldId id="916" r:id="rId11"/>
    <p:sldId id="917" r:id="rId12"/>
    <p:sldId id="918" r:id="rId13"/>
    <p:sldId id="919" r:id="rId14"/>
    <p:sldId id="920" r:id="rId15"/>
    <p:sldId id="921" r:id="rId16"/>
    <p:sldId id="922" r:id="rId17"/>
    <p:sldId id="923" r:id="rId18"/>
    <p:sldId id="924" r:id="rId19"/>
    <p:sldId id="925" r:id="rId20"/>
    <p:sldId id="926" r:id="rId21"/>
    <p:sldId id="927" r:id="rId22"/>
    <p:sldId id="928" r:id="rId23"/>
    <p:sldId id="929" r:id="rId24"/>
    <p:sldId id="930" r:id="rId25"/>
    <p:sldId id="931" r:id="rId26"/>
    <p:sldId id="932"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3148" autoAdjust="0"/>
  </p:normalViewPr>
  <p:slideViewPr>
    <p:cSldViewPr snapToGrid="0" snapToObjects="1" showGuides="1">
      <p:cViewPr varScale="1">
        <p:scale>
          <a:sx n="63" d="100"/>
          <a:sy n="63" d="100"/>
        </p:scale>
        <p:origin x="780" y="56"/>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A7E84B11-8086-A046-B6B7-F7A9DB5EAD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AE5F8304-EF8E-7A48-A3EC-256BB4EB24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0746FA-9F78-5A43-BFD1-03D27A7F3C92}" type="datetimeFigureOut">
              <a:rPr lang="cs-CZ" smtClean="0"/>
              <a:t>22.09.2023</a:t>
            </a:fld>
            <a:endParaRPr lang="cs-CZ"/>
          </a:p>
        </p:txBody>
      </p:sp>
      <p:sp>
        <p:nvSpPr>
          <p:cNvPr id="4" name="Zástupný symbol pro zápatí 3">
            <a:extLst>
              <a:ext uri="{FF2B5EF4-FFF2-40B4-BE49-F238E27FC236}">
                <a16:creationId xmlns:a16="http://schemas.microsoft.com/office/drawing/2014/main" id="{FCE85A97-9D2F-A74D-874B-B462CB8C63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CB02496D-CD03-4446-AD06-43B91E1688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ECC9C5-FF55-F544-A6D3-2B14C7549CF4}" type="slidenum">
              <a:rPr lang="cs-CZ" smtClean="0"/>
              <a:t>‹#›</a:t>
            </a:fld>
            <a:endParaRPr lang="cs-CZ"/>
          </a:p>
        </p:txBody>
      </p:sp>
    </p:spTree>
    <p:extLst>
      <p:ext uri="{BB962C8B-B14F-4D97-AF65-F5344CB8AC3E}">
        <p14:creationId xmlns:p14="http://schemas.microsoft.com/office/powerpoint/2010/main" val="4342182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2D10F-BC7E-0545-A8D3-D708044527A6}" type="datetimeFigureOut">
              <a:rPr lang="cs-CZ" smtClean="0"/>
              <a:t>22.09.2023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cs-CZ"/>
              <a:t>Upravte styly předlohy textu.
Druhá úroveň
Třetí úroveň
Čtvrtá úroveň
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77E90-4C3A-1A40-BB34-28A95E688A19}" type="slidenum">
              <a:rPr lang="cs-CZ" smtClean="0"/>
              <a:t>‹#›</a:t>
            </a:fld>
            <a:endParaRPr lang="cs-CZ"/>
          </a:p>
        </p:txBody>
      </p:sp>
    </p:spTree>
    <p:extLst>
      <p:ext uri="{BB962C8B-B14F-4D97-AF65-F5344CB8AC3E}">
        <p14:creationId xmlns:p14="http://schemas.microsoft.com/office/powerpoint/2010/main" val="13502421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477E90-4C3A-1A40-BB34-28A95E688A19}"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763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A41D-18F5-2B4E-BE99-D6457D846C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a:extLst>
              <a:ext uri="{FF2B5EF4-FFF2-40B4-BE49-F238E27FC236}">
                <a16:creationId xmlns:a16="http://schemas.microsoft.com/office/drawing/2014/main" id="{0400582C-01B7-3F42-AD28-9B7DF4DD5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a:extLst>
              <a:ext uri="{FF2B5EF4-FFF2-40B4-BE49-F238E27FC236}">
                <a16:creationId xmlns:a16="http://schemas.microsoft.com/office/drawing/2014/main" id="{3B0C3A37-4F77-534E-9AF3-D82BFE15450D}"/>
              </a:ext>
            </a:extLst>
          </p:cNvPr>
          <p:cNvSpPr>
            <a:spLocks noGrp="1"/>
          </p:cNvSpPr>
          <p:nvPr>
            <p:ph type="dt" sz="half" idx="10"/>
          </p:nvPr>
        </p:nvSpPr>
        <p:spPr/>
        <p:txBody>
          <a:bodyPr/>
          <a:lstStyle/>
          <a:p>
            <a:fld id="{BAF7EECD-B926-4D80-9986-A104C531F63F}" type="datetime3">
              <a:rPr lang="cs-CZ" smtClean="0"/>
              <a:t>22/09/23</a:t>
            </a:fld>
            <a:endParaRPr lang="cs-CZ"/>
          </a:p>
        </p:txBody>
      </p:sp>
      <p:sp>
        <p:nvSpPr>
          <p:cNvPr id="5" name="Footer Placeholder 4">
            <a:extLst>
              <a:ext uri="{FF2B5EF4-FFF2-40B4-BE49-F238E27FC236}">
                <a16:creationId xmlns:a16="http://schemas.microsoft.com/office/drawing/2014/main" id="{2BCDCCB8-70AD-574C-9AA9-B02DA9D9DB6F}"/>
              </a:ext>
            </a:extLst>
          </p:cNvPr>
          <p:cNvSpPr>
            <a:spLocks noGrp="1"/>
          </p:cNvSpPr>
          <p:nvPr>
            <p:ph type="ftr" sz="quarter" idx="11"/>
          </p:nvPr>
        </p:nvSpPr>
        <p:spPr/>
        <p:txBody>
          <a:bodyPr/>
          <a:lstStyle/>
          <a:p>
            <a:r>
              <a:rPr lang="cs-CZ"/>
              <a:t>@Kateřina Mokrá</a:t>
            </a:r>
          </a:p>
        </p:txBody>
      </p:sp>
      <p:sp>
        <p:nvSpPr>
          <p:cNvPr id="6" name="Slide Number Placeholder 5">
            <a:extLst>
              <a:ext uri="{FF2B5EF4-FFF2-40B4-BE49-F238E27FC236}">
                <a16:creationId xmlns:a16="http://schemas.microsoft.com/office/drawing/2014/main" id="{47B3117F-487E-494C-9FA1-CB037C2CB28F}"/>
              </a:ext>
            </a:extLst>
          </p:cNvPr>
          <p:cNvSpPr>
            <a:spLocks noGrp="1"/>
          </p:cNvSpPr>
          <p:nvPr>
            <p:ph type="sldNum" sz="quarter" idx="12"/>
          </p:nvPr>
        </p:nvSpPr>
        <p:spPr/>
        <p:txBody>
          <a:bodyPr/>
          <a:lstStyle/>
          <a:p>
            <a:fld id="{F00BBC17-8541-E34F-8869-9598F72269DC}" type="slidenum">
              <a:rPr lang="cs-CZ" smtClean="0"/>
              <a:t>‹#›</a:t>
            </a:fld>
            <a:endParaRPr lang="cs-CZ"/>
          </a:p>
        </p:txBody>
      </p:sp>
    </p:spTree>
    <p:extLst>
      <p:ext uri="{BB962C8B-B14F-4D97-AF65-F5344CB8AC3E}">
        <p14:creationId xmlns:p14="http://schemas.microsoft.com/office/powerpoint/2010/main" val="155916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E2E82-3A08-4406-970D-0BF0B3057EAF}"/>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cs-CZ"/>
              <a:t>Kliknutím lze upravit styl.</a:t>
            </a:r>
          </a:p>
        </p:txBody>
      </p:sp>
      <p:sp>
        <p:nvSpPr>
          <p:cNvPr id="3" name="Zástupný text 2">
            <a:extLst>
              <a:ext uri="{FF2B5EF4-FFF2-40B4-BE49-F238E27FC236}">
                <a16:creationId xmlns:a16="http://schemas.microsoft.com/office/drawing/2014/main" id="{2DFD0A80-C25E-48AB-ABAA-6FA451D46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Tree>
    <p:extLst>
      <p:ext uri="{BB962C8B-B14F-4D97-AF65-F5344CB8AC3E}">
        <p14:creationId xmlns:p14="http://schemas.microsoft.com/office/powerpoint/2010/main" val="306904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E939B-BCE0-45D2-B16D-41C78D41623E}"/>
              </a:ext>
            </a:extLst>
          </p:cNvPr>
          <p:cNvSpPr>
            <a:spLocks noGrp="1"/>
          </p:cNvSpPr>
          <p:nvPr>
            <p:ph type="title"/>
          </p:nvPr>
        </p:nvSpPr>
        <p:spPr>
          <a:xfrm>
            <a:off x="838200" y="87060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DFA8293E-F3D4-4048-8D1B-5997F2E2929E}"/>
              </a:ext>
            </a:extLst>
          </p:cNvPr>
          <p:cNvSpPr>
            <a:spLocks noGrp="1"/>
          </p:cNvSpPr>
          <p:nvPr>
            <p:ph sz="half" idx="1"/>
          </p:nvPr>
        </p:nvSpPr>
        <p:spPr>
          <a:xfrm>
            <a:off x="838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79915F5-46E8-47F6-BF11-5BC0A9F33403}"/>
              </a:ext>
            </a:extLst>
          </p:cNvPr>
          <p:cNvSpPr>
            <a:spLocks noGrp="1"/>
          </p:cNvSpPr>
          <p:nvPr>
            <p:ph sz="half" idx="2"/>
          </p:nvPr>
        </p:nvSpPr>
        <p:spPr>
          <a:xfrm>
            <a:off x="6172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56320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72F62-CCBA-4507-BF5D-6E31F320EF11}"/>
              </a:ext>
            </a:extLst>
          </p:cNvPr>
          <p:cNvSpPr>
            <a:spLocks noGrp="1"/>
          </p:cNvSpPr>
          <p:nvPr>
            <p:ph type="title"/>
          </p:nvPr>
        </p:nvSpPr>
        <p:spPr>
          <a:xfrm>
            <a:off x="838200" y="435298"/>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Tree>
    <p:extLst>
      <p:ext uri="{BB962C8B-B14F-4D97-AF65-F5344CB8AC3E}">
        <p14:creationId xmlns:p14="http://schemas.microsoft.com/office/powerpoint/2010/main" val="2573369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04FEA15-B052-4EF2-83CD-264C14861B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7990" y="3948576"/>
            <a:ext cx="3754010" cy="2957219"/>
          </a:xfrm>
          <a:prstGeom prst="rect">
            <a:avLst/>
          </a:prstGeom>
        </p:spPr>
      </p:pic>
      <p:pic>
        <p:nvPicPr>
          <p:cNvPr id="16" name="Obrázek 15">
            <a:extLst>
              <a:ext uri="{FF2B5EF4-FFF2-40B4-BE49-F238E27FC236}">
                <a16:creationId xmlns:a16="http://schemas.microsoft.com/office/drawing/2014/main" id="{37AB73D9-C2E7-4E6F-98F9-2170CD3187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5" y="0"/>
            <a:ext cx="4085924" cy="3852695"/>
          </a:xfrm>
          <a:prstGeom prst="rect">
            <a:avLst/>
          </a:prstGeom>
        </p:spPr>
      </p:pic>
      <p:sp>
        <p:nvSpPr>
          <p:cNvPr id="2" name="Nadpis 1">
            <a:extLst>
              <a:ext uri="{FF2B5EF4-FFF2-40B4-BE49-F238E27FC236}">
                <a16:creationId xmlns:a16="http://schemas.microsoft.com/office/drawing/2014/main" id="{B67B4897-D9B0-4CFD-8137-994B45F5B44A}"/>
              </a:ext>
            </a:extLst>
          </p:cNvPr>
          <p:cNvSpPr>
            <a:spLocks noGrp="1"/>
          </p:cNvSpPr>
          <p:nvPr>
            <p:ph type="ctrTitle"/>
          </p:nvPr>
        </p:nvSpPr>
        <p:spPr>
          <a:xfrm>
            <a:off x="2083578" y="2273955"/>
            <a:ext cx="7751805" cy="2387600"/>
          </a:xfrm>
        </p:spPr>
        <p:txBody>
          <a:bodyPr anchor="b"/>
          <a:lstStyle>
            <a:lvl1pPr algn="l">
              <a:defRPr sz="6000">
                <a:solidFill>
                  <a:srgbClr val="249CDC"/>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cs-CZ"/>
              <a:t>Kliknutím lze upravit styl.</a:t>
            </a:r>
            <a:endParaRPr lang="cs-CZ" dirty="0"/>
          </a:p>
        </p:txBody>
      </p:sp>
      <p:sp>
        <p:nvSpPr>
          <p:cNvPr id="3" name="Podnadpis 2">
            <a:extLst>
              <a:ext uri="{FF2B5EF4-FFF2-40B4-BE49-F238E27FC236}">
                <a16:creationId xmlns:a16="http://schemas.microsoft.com/office/drawing/2014/main" id="{5F7B8A41-B52E-4C71-8155-58470B56ECF8}"/>
              </a:ext>
            </a:extLst>
          </p:cNvPr>
          <p:cNvSpPr>
            <a:spLocks noGrp="1"/>
          </p:cNvSpPr>
          <p:nvPr>
            <p:ph type="subTitle" idx="1"/>
          </p:nvPr>
        </p:nvSpPr>
        <p:spPr>
          <a:xfrm>
            <a:off x="2083577" y="4780863"/>
            <a:ext cx="7751806"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CF29AF1F-BEEC-4FDA-B82B-5BC9F5BE4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064" y="222646"/>
            <a:ext cx="6285051" cy="1008987"/>
          </a:xfrm>
          <a:prstGeom prst="rect">
            <a:avLst/>
          </a:prstGeom>
        </p:spPr>
      </p:pic>
    </p:spTree>
    <p:extLst>
      <p:ext uri="{BB962C8B-B14F-4D97-AF65-F5344CB8AC3E}">
        <p14:creationId xmlns:p14="http://schemas.microsoft.com/office/powerpoint/2010/main" val="286468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0D7F4B-178F-4068-847F-A3DD517FE5FD}"/>
              </a:ext>
            </a:extLst>
          </p:cNvPr>
          <p:cNvSpPr>
            <a:spLocks noGrp="1"/>
          </p:cNvSpPr>
          <p:nvPr>
            <p:ph type="title"/>
          </p:nvPr>
        </p:nvSpPr>
        <p:spPr>
          <a:xfrm>
            <a:off x="838200" y="85341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A1358C1A-5337-4345-ADC3-AC78C3B5D60B}"/>
              </a:ext>
            </a:extLst>
          </p:cNvPr>
          <p:cNvSpPr>
            <a:spLocks noGrp="1"/>
          </p:cNvSpPr>
          <p:nvPr>
            <p:ph idx="1"/>
          </p:nvPr>
        </p:nvSpPr>
        <p:spPr>
          <a:xfrm>
            <a:off x="838200" y="2384980"/>
            <a:ext cx="10515600" cy="37919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03381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E2E82-3A08-4406-970D-0BF0B3057EAF}"/>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cs-CZ"/>
              <a:t>Kliknutím lze upravit styl.</a:t>
            </a:r>
          </a:p>
        </p:txBody>
      </p:sp>
      <p:sp>
        <p:nvSpPr>
          <p:cNvPr id="3" name="Zástupný text 2">
            <a:extLst>
              <a:ext uri="{FF2B5EF4-FFF2-40B4-BE49-F238E27FC236}">
                <a16:creationId xmlns:a16="http://schemas.microsoft.com/office/drawing/2014/main" id="{2DFD0A80-C25E-48AB-ABAA-6FA451D46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Tree>
    <p:extLst>
      <p:ext uri="{BB962C8B-B14F-4D97-AF65-F5344CB8AC3E}">
        <p14:creationId xmlns:p14="http://schemas.microsoft.com/office/powerpoint/2010/main" val="1655311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3E939B-BCE0-45D2-B16D-41C78D41623E}"/>
              </a:ext>
            </a:extLst>
          </p:cNvPr>
          <p:cNvSpPr>
            <a:spLocks noGrp="1"/>
          </p:cNvSpPr>
          <p:nvPr>
            <p:ph type="title"/>
          </p:nvPr>
        </p:nvSpPr>
        <p:spPr>
          <a:xfrm>
            <a:off x="838200" y="87060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DFA8293E-F3D4-4048-8D1B-5997F2E2929E}"/>
              </a:ext>
            </a:extLst>
          </p:cNvPr>
          <p:cNvSpPr>
            <a:spLocks noGrp="1"/>
          </p:cNvSpPr>
          <p:nvPr>
            <p:ph sz="half" idx="1"/>
          </p:nvPr>
        </p:nvSpPr>
        <p:spPr>
          <a:xfrm>
            <a:off x="838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79915F5-46E8-47F6-BF11-5BC0A9F33403}"/>
              </a:ext>
            </a:extLst>
          </p:cNvPr>
          <p:cNvSpPr>
            <a:spLocks noGrp="1"/>
          </p:cNvSpPr>
          <p:nvPr>
            <p:ph sz="half" idx="2"/>
          </p:nvPr>
        </p:nvSpPr>
        <p:spPr>
          <a:xfrm>
            <a:off x="6172200" y="2375555"/>
            <a:ext cx="5181600" cy="380140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308421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B72F62-CCBA-4507-BF5D-6E31F320EF11}"/>
              </a:ext>
            </a:extLst>
          </p:cNvPr>
          <p:cNvSpPr>
            <a:spLocks noGrp="1"/>
          </p:cNvSpPr>
          <p:nvPr>
            <p:ph type="title"/>
          </p:nvPr>
        </p:nvSpPr>
        <p:spPr>
          <a:xfrm>
            <a:off x="838200" y="435298"/>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Tree>
    <p:extLst>
      <p:ext uri="{BB962C8B-B14F-4D97-AF65-F5344CB8AC3E}">
        <p14:creationId xmlns:p14="http://schemas.microsoft.com/office/powerpoint/2010/main" val="385429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6EA4-94EE-9E4C-9451-0C053C350ACF}"/>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2060C682-265E-EE41-A540-118A3A3903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904DCE98-8002-BC4F-85CF-80F1678C4DE6}"/>
              </a:ext>
            </a:extLst>
          </p:cNvPr>
          <p:cNvSpPr>
            <a:spLocks noGrp="1"/>
          </p:cNvSpPr>
          <p:nvPr>
            <p:ph type="dt" sz="half" idx="10"/>
          </p:nvPr>
        </p:nvSpPr>
        <p:spPr/>
        <p:txBody>
          <a:bodyPr/>
          <a:lstStyle/>
          <a:p>
            <a:fld id="{7371D640-49DB-4C01-B230-BADF3177CD9C}" type="datetime3">
              <a:rPr lang="cs-CZ" smtClean="0"/>
              <a:t>22/09/23</a:t>
            </a:fld>
            <a:endParaRPr lang="cs-CZ"/>
          </a:p>
        </p:txBody>
      </p:sp>
      <p:sp>
        <p:nvSpPr>
          <p:cNvPr id="5" name="Footer Placeholder 4">
            <a:extLst>
              <a:ext uri="{FF2B5EF4-FFF2-40B4-BE49-F238E27FC236}">
                <a16:creationId xmlns:a16="http://schemas.microsoft.com/office/drawing/2014/main" id="{5C100820-F6DD-5A4F-80F7-CAC42703D5E2}"/>
              </a:ext>
            </a:extLst>
          </p:cNvPr>
          <p:cNvSpPr>
            <a:spLocks noGrp="1"/>
          </p:cNvSpPr>
          <p:nvPr>
            <p:ph type="ftr" sz="quarter" idx="11"/>
          </p:nvPr>
        </p:nvSpPr>
        <p:spPr/>
        <p:txBody>
          <a:bodyPr/>
          <a:lstStyle/>
          <a:p>
            <a:r>
              <a:rPr lang="cs-CZ"/>
              <a:t>@Kateřina Mokrá</a:t>
            </a:r>
          </a:p>
        </p:txBody>
      </p:sp>
      <p:sp>
        <p:nvSpPr>
          <p:cNvPr id="6" name="Slide Number Placeholder 5">
            <a:extLst>
              <a:ext uri="{FF2B5EF4-FFF2-40B4-BE49-F238E27FC236}">
                <a16:creationId xmlns:a16="http://schemas.microsoft.com/office/drawing/2014/main" id="{61E03D53-E799-BF42-83F0-6B6D5E020F0F}"/>
              </a:ext>
            </a:extLst>
          </p:cNvPr>
          <p:cNvSpPr>
            <a:spLocks noGrp="1"/>
          </p:cNvSpPr>
          <p:nvPr>
            <p:ph type="sldNum" sz="quarter" idx="12"/>
          </p:nvPr>
        </p:nvSpPr>
        <p:spPr/>
        <p:txBody>
          <a:bodyPr/>
          <a:lstStyle/>
          <a:p>
            <a:fld id="{F00BBC17-8541-E34F-8869-9598F72269DC}" type="slidenum">
              <a:rPr lang="cs-CZ" smtClean="0"/>
              <a:t>‹#›</a:t>
            </a:fld>
            <a:endParaRPr lang="cs-CZ"/>
          </a:p>
        </p:txBody>
      </p:sp>
    </p:spTree>
    <p:extLst>
      <p:ext uri="{BB962C8B-B14F-4D97-AF65-F5344CB8AC3E}">
        <p14:creationId xmlns:p14="http://schemas.microsoft.com/office/powerpoint/2010/main" val="390410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D3AB-3AE5-6C49-B89B-0B3333B9A5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a:extLst>
              <a:ext uri="{FF2B5EF4-FFF2-40B4-BE49-F238E27FC236}">
                <a16:creationId xmlns:a16="http://schemas.microsoft.com/office/drawing/2014/main" id="{85A51D72-6450-1245-B950-D14EEE9BC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BA13D4-2C24-4B4C-A527-271234776FCA}"/>
              </a:ext>
            </a:extLst>
          </p:cNvPr>
          <p:cNvSpPr>
            <a:spLocks noGrp="1"/>
          </p:cNvSpPr>
          <p:nvPr>
            <p:ph type="dt" sz="half" idx="10"/>
          </p:nvPr>
        </p:nvSpPr>
        <p:spPr/>
        <p:txBody>
          <a:bodyPr/>
          <a:lstStyle/>
          <a:p>
            <a:fld id="{3529F390-115A-45BE-A69D-5F357114685A}" type="datetime3">
              <a:rPr lang="cs-CZ" smtClean="0"/>
              <a:t>22/09/23</a:t>
            </a:fld>
            <a:endParaRPr lang="cs-CZ"/>
          </a:p>
        </p:txBody>
      </p:sp>
      <p:sp>
        <p:nvSpPr>
          <p:cNvPr id="5" name="Footer Placeholder 4">
            <a:extLst>
              <a:ext uri="{FF2B5EF4-FFF2-40B4-BE49-F238E27FC236}">
                <a16:creationId xmlns:a16="http://schemas.microsoft.com/office/drawing/2014/main" id="{9B86D41A-5F70-D542-B768-4CA673DBA815}"/>
              </a:ext>
            </a:extLst>
          </p:cNvPr>
          <p:cNvSpPr>
            <a:spLocks noGrp="1"/>
          </p:cNvSpPr>
          <p:nvPr>
            <p:ph type="ftr" sz="quarter" idx="11"/>
          </p:nvPr>
        </p:nvSpPr>
        <p:spPr/>
        <p:txBody>
          <a:bodyPr/>
          <a:lstStyle/>
          <a:p>
            <a:r>
              <a:rPr lang="cs-CZ"/>
              <a:t>@Kateřina Mokrá</a:t>
            </a:r>
          </a:p>
        </p:txBody>
      </p:sp>
      <p:sp>
        <p:nvSpPr>
          <p:cNvPr id="6" name="Slide Number Placeholder 5">
            <a:extLst>
              <a:ext uri="{FF2B5EF4-FFF2-40B4-BE49-F238E27FC236}">
                <a16:creationId xmlns:a16="http://schemas.microsoft.com/office/drawing/2014/main" id="{5D784A22-3709-7E43-ADD3-04B31F1D2000}"/>
              </a:ext>
            </a:extLst>
          </p:cNvPr>
          <p:cNvSpPr>
            <a:spLocks noGrp="1"/>
          </p:cNvSpPr>
          <p:nvPr>
            <p:ph type="sldNum" sz="quarter" idx="12"/>
          </p:nvPr>
        </p:nvSpPr>
        <p:spPr/>
        <p:txBody>
          <a:bodyPr/>
          <a:lstStyle/>
          <a:p>
            <a:fld id="{F00BBC17-8541-E34F-8869-9598F72269DC}" type="slidenum">
              <a:rPr lang="cs-CZ" smtClean="0"/>
              <a:t>‹#›</a:t>
            </a:fld>
            <a:endParaRPr lang="cs-CZ"/>
          </a:p>
        </p:txBody>
      </p:sp>
    </p:spTree>
    <p:extLst>
      <p:ext uri="{BB962C8B-B14F-4D97-AF65-F5344CB8AC3E}">
        <p14:creationId xmlns:p14="http://schemas.microsoft.com/office/powerpoint/2010/main" val="319122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5BBB-390C-8746-8F6D-62B6435F27C3}"/>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63A52AC7-CCB6-7743-BA17-958390688A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027134D6-2490-5248-8BDE-DBC857FAD5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C3B26196-17B1-8245-A58A-F8CFE5261031}"/>
              </a:ext>
            </a:extLst>
          </p:cNvPr>
          <p:cNvSpPr>
            <a:spLocks noGrp="1"/>
          </p:cNvSpPr>
          <p:nvPr>
            <p:ph type="dt" sz="half" idx="10"/>
          </p:nvPr>
        </p:nvSpPr>
        <p:spPr/>
        <p:txBody>
          <a:bodyPr/>
          <a:lstStyle/>
          <a:p>
            <a:fld id="{D2389672-01AD-470F-8524-EF9258E182F3}" type="datetime3">
              <a:rPr lang="cs-CZ" smtClean="0"/>
              <a:t>22/09/23</a:t>
            </a:fld>
            <a:endParaRPr lang="cs-CZ"/>
          </a:p>
        </p:txBody>
      </p:sp>
      <p:sp>
        <p:nvSpPr>
          <p:cNvPr id="6" name="Footer Placeholder 5">
            <a:extLst>
              <a:ext uri="{FF2B5EF4-FFF2-40B4-BE49-F238E27FC236}">
                <a16:creationId xmlns:a16="http://schemas.microsoft.com/office/drawing/2014/main" id="{EDF613EA-3698-4344-847F-E2367A8EDA47}"/>
              </a:ext>
            </a:extLst>
          </p:cNvPr>
          <p:cNvSpPr>
            <a:spLocks noGrp="1"/>
          </p:cNvSpPr>
          <p:nvPr>
            <p:ph type="ftr" sz="quarter" idx="11"/>
          </p:nvPr>
        </p:nvSpPr>
        <p:spPr/>
        <p:txBody>
          <a:bodyPr/>
          <a:lstStyle/>
          <a:p>
            <a:r>
              <a:rPr lang="cs-CZ"/>
              <a:t>@Kateřina Mokrá</a:t>
            </a:r>
          </a:p>
        </p:txBody>
      </p:sp>
      <p:sp>
        <p:nvSpPr>
          <p:cNvPr id="7" name="Slide Number Placeholder 6">
            <a:extLst>
              <a:ext uri="{FF2B5EF4-FFF2-40B4-BE49-F238E27FC236}">
                <a16:creationId xmlns:a16="http://schemas.microsoft.com/office/drawing/2014/main" id="{3C666FBF-FFBF-9746-9924-D6ECC8F224BE}"/>
              </a:ext>
            </a:extLst>
          </p:cNvPr>
          <p:cNvSpPr>
            <a:spLocks noGrp="1"/>
          </p:cNvSpPr>
          <p:nvPr>
            <p:ph type="sldNum" sz="quarter" idx="12"/>
          </p:nvPr>
        </p:nvSpPr>
        <p:spPr/>
        <p:txBody>
          <a:bodyPr/>
          <a:lstStyle/>
          <a:p>
            <a:fld id="{F00BBC17-8541-E34F-8869-9598F72269DC}" type="slidenum">
              <a:rPr lang="cs-CZ" smtClean="0"/>
              <a:t>‹#›</a:t>
            </a:fld>
            <a:endParaRPr lang="cs-CZ"/>
          </a:p>
        </p:txBody>
      </p:sp>
    </p:spTree>
    <p:extLst>
      <p:ext uri="{BB962C8B-B14F-4D97-AF65-F5344CB8AC3E}">
        <p14:creationId xmlns:p14="http://schemas.microsoft.com/office/powerpoint/2010/main" val="310072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015BE-E091-174E-9BC7-1C1BCA6DCF07}"/>
              </a:ext>
            </a:extLst>
          </p:cNvPr>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A337750E-8FBE-E846-AB80-9F86414BC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1511B-D22A-1245-A98E-3D2AFE55B5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58A5B39B-BFEB-134C-AB6F-4AB601CED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7821D6-D3D4-CF41-A511-5A5AC1081B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985C7EB4-86D6-B743-9954-71FAD9D04709}"/>
              </a:ext>
            </a:extLst>
          </p:cNvPr>
          <p:cNvSpPr>
            <a:spLocks noGrp="1"/>
          </p:cNvSpPr>
          <p:nvPr>
            <p:ph type="dt" sz="half" idx="10"/>
          </p:nvPr>
        </p:nvSpPr>
        <p:spPr/>
        <p:txBody>
          <a:bodyPr/>
          <a:lstStyle/>
          <a:p>
            <a:fld id="{FD5D4408-26CD-4195-96E7-372AA6305C2F}" type="datetime3">
              <a:rPr lang="cs-CZ" smtClean="0"/>
              <a:t>22/09/23</a:t>
            </a:fld>
            <a:endParaRPr lang="cs-CZ"/>
          </a:p>
        </p:txBody>
      </p:sp>
      <p:sp>
        <p:nvSpPr>
          <p:cNvPr id="8" name="Footer Placeholder 7">
            <a:extLst>
              <a:ext uri="{FF2B5EF4-FFF2-40B4-BE49-F238E27FC236}">
                <a16:creationId xmlns:a16="http://schemas.microsoft.com/office/drawing/2014/main" id="{0DC364A0-F572-C149-849B-B307CD8BEF4E}"/>
              </a:ext>
            </a:extLst>
          </p:cNvPr>
          <p:cNvSpPr>
            <a:spLocks noGrp="1"/>
          </p:cNvSpPr>
          <p:nvPr>
            <p:ph type="ftr" sz="quarter" idx="11"/>
          </p:nvPr>
        </p:nvSpPr>
        <p:spPr/>
        <p:txBody>
          <a:bodyPr/>
          <a:lstStyle/>
          <a:p>
            <a:r>
              <a:rPr lang="cs-CZ"/>
              <a:t>@Kateřina Mokrá</a:t>
            </a:r>
          </a:p>
        </p:txBody>
      </p:sp>
      <p:sp>
        <p:nvSpPr>
          <p:cNvPr id="9" name="Slide Number Placeholder 8">
            <a:extLst>
              <a:ext uri="{FF2B5EF4-FFF2-40B4-BE49-F238E27FC236}">
                <a16:creationId xmlns:a16="http://schemas.microsoft.com/office/drawing/2014/main" id="{8FF28744-8951-9A4F-A3AA-DD575AE0E338}"/>
              </a:ext>
            </a:extLst>
          </p:cNvPr>
          <p:cNvSpPr>
            <a:spLocks noGrp="1"/>
          </p:cNvSpPr>
          <p:nvPr>
            <p:ph type="sldNum" sz="quarter" idx="12"/>
          </p:nvPr>
        </p:nvSpPr>
        <p:spPr/>
        <p:txBody>
          <a:bodyPr/>
          <a:lstStyle/>
          <a:p>
            <a:fld id="{F00BBC17-8541-E34F-8869-9598F72269DC}" type="slidenum">
              <a:rPr lang="cs-CZ" smtClean="0"/>
              <a:t>‹#›</a:t>
            </a:fld>
            <a:endParaRPr lang="cs-CZ"/>
          </a:p>
        </p:txBody>
      </p:sp>
    </p:spTree>
    <p:extLst>
      <p:ext uri="{BB962C8B-B14F-4D97-AF65-F5344CB8AC3E}">
        <p14:creationId xmlns:p14="http://schemas.microsoft.com/office/powerpoint/2010/main" val="11779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72057-05C0-D143-BA44-BD676CD9C93B}"/>
              </a:ext>
            </a:extLst>
          </p:cNvPr>
          <p:cNvSpPr>
            <a:spLocks noGrp="1"/>
          </p:cNvSpPr>
          <p:nvPr>
            <p:ph type="dt" sz="half" idx="10"/>
          </p:nvPr>
        </p:nvSpPr>
        <p:spPr/>
        <p:txBody>
          <a:bodyPr/>
          <a:lstStyle/>
          <a:p>
            <a:fld id="{777C35E2-EC6A-40FA-9277-88671A6450A9}" type="datetime3">
              <a:rPr lang="cs-CZ" smtClean="0"/>
              <a:t>22/09/23</a:t>
            </a:fld>
            <a:endParaRPr lang="cs-CZ"/>
          </a:p>
        </p:txBody>
      </p:sp>
      <p:sp>
        <p:nvSpPr>
          <p:cNvPr id="3" name="Footer Placeholder 2">
            <a:extLst>
              <a:ext uri="{FF2B5EF4-FFF2-40B4-BE49-F238E27FC236}">
                <a16:creationId xmlns:a16="http://schemas.microsoft.com/office/drawing/2014/main" id="{A33BE2FB-8405-5C4E-A05E-0DC323AF6212}"/>
              </a:ext>
            </a:extLst>
          </p:cNvPr>
          <p:cNvSpPr>
            <a:spLocks noGrp="1"/>
          </p:cNvSpPr>
          <p:nvPr>
            <p:ph type="ftr" sz="quarter" idx="11"/>
          </p:nvPr>
        </p:nvSpPr>
        <p:spPr/>
        <p:txBody>
          <a:bodyPr/>
          <a:lstStyle/>
          <a:p>
            <a:r>
              <a:rPr lang="cs-CZ"/>
              <a:t>@Kateřina Mokrá</a:t>
            </a:r>
          </a:p>
        </p:txBody>
      </p:sp>
      <p:sp>
        <p:nvSpPr>
          <p:cNvPr id="4" name="Slide Number Placeholder 3">
            <a:extLst>
              <a:ext uri="{FF2B5EF4-FFF2-40B4-BE49-F238E27FC236}">
                <a16:creationId xmlns:a16="http://schemas.microsoft.com/office/drawing/2014/main" id="{6BFD6ECD-2072-7649-8717-F6947C571585}"/>
              </a:ext>
            </a:extLst>
          </p:cNvPr>
          <p:cNvSpPr>
            <a:spLocks noGrp="1"/>
          </p:cNvSpPr>
          <p:nvPr>
            <p:ph type="sldNum" sz="quarter" idx="12"/>
          </p:nvPr>
        </p:nvSpPr>
        <p:spPr/>
        <p:txBody>
          <a:bodyPr/>
          <a:lstStyle/>
          <a:p>
            <a:fld id="{F00BBC17-8541-E34F-8869-9598F72269DC}" type="slidenum">
              <a:rPr lang="cs-CZ" smtClean="0"/>
              <a:t>‹#›</a:t>
            </a:fld>
            <a:endParaRPr lang="cs-CZ"/>
          </a:p>
        </p:txBody>
      </p:sp>
    </p:spTree>
    <p:extLst>
      <p:ext uri="{BB962C8B-B14F-4D97-AF65-F5344CB8AC3E}">
        <p14:creationId xmlns:p14="http://schemas.microsoft.com/office/powerpoint/2010/main" val="391233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99B7-157B-F045-9923-D12EED65EB98}"/>
              </a:ext>
            </a:extLst>
          </p:cNvPr>
          <p:cNvSpPr>
            <a:spLocks noGrp="1"/>
          </p:cNvSpPr>
          <p:nvPr>
            <p:ph type="title"/>
          </p:nvPr>
        </p:nvSpPr>
        <p:spPr/>
        <p:txBody>
          <a:bodyPr/>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17647F9E-6176-9946-A28B-E20C2D5155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1EDD7A46-18AB-7B43-B05D-7EC3E7A08F6D}"/>
              </a:ext>
            </a:extLst>
          </p:cNvPr>
          <p:cNvSpPr>
            <a:spLocks noGrp="1"/>
          </p:cNvSpPr>
          <p:nvPr>
            <p:ph type="dt" sz="half" idx="10"/>
          </p:nvPr>
        </p:nvSpPr>
        <p:spPr/>
        <p:txBody>
          <a:bodyPr/>
          <a:lstStyle/>
          <a:p>
            <a:fld id="{EB5801A7-9138-422C-9514-021532EEE327}" type="datetime3">
              <a:rPr lang="cs-CZ" smtClean="0"/>
              <a:t>22/09/23</a:t>
            </a:fld>
            <a:endParaRPr lang="cs-CZ"/>
          </a:p>
        </p:txBody>
      </p:sp>
      <p:sp>
        <p:nvSpPr>
          <p:cNvPr id="5" name="Footer Placeholder 4">
            <a:extLst>
              <a:ext uri="{FF2B5EF4-FFF2-40B4-BE49-F238E27FC236}">
                <a16:creationId xmlns:a16="http://schemas.microsoft.com/office/drawing/2014/main" id="{969A48DC-3CD9-9542-B18D-D6CC3077A529}"/>
              </a:ext>
            </a:extLst>
          </p:cNvPr>
          <p:cNvSpPr>
            <a:spLocks noGrp="1"/>
          </p:cNvSpPr>
          <p:nvPr>
            <p:ph type="ftr" sz="quarter" idx="11"/>
          </p:nvPr>
        </p:nvSpPr>
        <p:spPr/>
        <p:txBody>
          <a:bodyPr/>
          <a:lstStyle/>
          <a:p>
            <a:r>
              <a:rPr lang="cs-CZ"/>
              <a:t>@Kateřina Mokrá</a:t>
            </a:r>
          </a:p>
        </p:txBody>
      </p:sp>
      <p:sp>
        <p:nvSpPr>
          <p:cNvPr id="6" name="Slide Number Placeholder 5">
            <a:extLst>
              <a:ext uri="{FF2B5EF4-FFF2-40B4-BE49-F238E27FC236}">
                <a16:creationId xmlns:a16="http://schemas.microsoft.com/office/drawing/2014/main" id="{65EFA9E0-9FA1-6145-9530-79E7D73F3A5D}"/>
              </a:ext>
            </a:extLst>
          </p:cNvPr>
          <p:cNvSpPr>
            <a:spLocks noGrp="1"/>
          </p:cNvSpPr>
          <p:nvPr>
            <p:ph type="sldNum" sz="quarter" idx="12"/>
          </p:nvPr>
        </p:nvSpPr>
        <p:spPr/>
        <p:txBody>
          <a:bodyPr/>
          <a:lstStyle/>
          <a:p>
            <a:fld id="{F00BBC17-8541-E34F-8869-9598F72269DC}" type="slidenum">
              <a:rPr lang="cs-CZ" smtClean="0"/>
              <a:t>‹#›</a:t>
            </a:fld>
            <a:endParaRPr lang="cs-CZ"/>
          </a:p>
        </p:txBody>
      </p:sp>
    </p:spTree>
    <p:extLst>
      <p:ext uri="{BB962C8B-B14F-4D97-AF65-F5344CB8AC3E}">
        <p14:creationId xmlns:p14="http://schemas.microsoft.com/office/powerpoint/2010/main" val="406850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04FEA15-B052-4EF2-83CD-264C14861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990" y="3948576"/>
            <a:ext cx="3754010" cy="2957219"/>
          </a:xfrm>
          <a:prstGeom prst="rect">
            <a:avLst/>
          </a:prstGeom>
        </p:spPr>
      </p:pic>
      <p:pic>
        <p:nvPicPr>
          <p:cNvPr id="16" name="Obrázek 15">
            <a:extLst>
              <a:ext uri="{FF2B5EF4-FFF2-40B4-BE49-F238E27FC236}">
                <a16:creationId xmlns:a16="http://schemas.microsoft.com/office/drawing/2014/main" id="{37AB73D9-C2E7-4E6F-98F9-2170CD318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 y="0"/>
            <a:ext cx="4085924" cy="3852695"/>
          </a:xfrm>
          <a:prstGeom prst="rect">
            <a:avLst/>
          </a:prstGeom>
        </p:spPr>
      </p:pic>
      <p:sp>
        <p:nvSpPr>
          <p:cNvPr id="2" name="Nadpis 1">
            <a:extLst>
              <a:ext uri="{FF2B5EF4-FFF2-40B4-BE49-F238E27FC236}">
                <a16:creationId xmlns:a16="http://schemas.microsoft.com/office/drawing/2014/main" id="{B67B4897-D9B0-4CFD-8137-994B45F5B44A}"/>
              </a:ext>
            </a:extLst>
          </p:cNvPr>
          <p:cNvSpPr>
            <a:spLocks noGrp="1"/>
          </p:cNvSpPr>
          <p:nvPr>
            <p:ph type="ctrTitle"/>
          </p:nvPr>
        </p:nvSpPr>
        <p:spPr>
          <a:xfrm>
            <a:off x="2083578" y="2273955"/>
            <a:ext cx="7751805" cy="2387600"/>
          </a:xfrm>
        </p:spPr>
        <p:txBody>
          <a:bodyPr anchor="b"/>
          <a:lstStyle>
            <a:lvl1pPr algn="l">
              <a:defRPr sz="6000">
                <a:solidFill>
                  <a:srgbClr val="249CDC"/>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cs-CZ"/>
              <a:t>Kliknutím lze upravit styl.</a:t>
            </a:r>
            <a:endParaRPr lang="cs-CZ" dirty="0"/>
          </a:p>
        </p:txBody>
      </p:sp>
      <p:sp>
        <p:nvSpPr>
          <p:cNvPr id="3" name="Podnadpis 2">
            <a:extLst>
              <a:ext uri="{FF2B5EF4-FFF2-40B4-BE49-F238E27FC236}">
                <a16:creationId xmlns:a16="http://schemas.microsoft.com/office/drawing/2014/main" id="{5F7B8A41-B52E-4C71-8155-58470B56ECF8}"/>
              </a:ext>
            </a:extLst>
          </p:cNvPr>
          <p:cNvSpPr>
            <a:spLocks noGrp="1"/>
          </p:cNvSpPr>
          <p:nvPr>
            <p:ph type="subTitle" idx="1"/>
          </p:nvPr>
        </p:nvSpPr>
        <p:spPr>
          <a:xfrm>
            <a:off x="2083577" y="4780863"/>
            <a:ext cx="7751806"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CF29AF1F-BEEC-4FDA-B82B-5BC9F5BE4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064" y="222646"/>
            <a:ext cx="6285051" cy="1008987"/>
          </a:xfrm>
          <a:prstGeom prst="rect">
            <a:avLst/>
          </a:prstGeom>
        </p:spPr>
      </p:pic>
    </p:spTree>
    <p:extLst>
      <p:ext uri="{BB962C8B-B14F-4D97-AF65-F5344CB8AC3E}">
        <p14:creationId xmlns:p14="http://schemas.microsoft.com/office/powerpoint/2010/main" val="310115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0D7F4B-178F-4068-847F-A3DD517FE5FD}"/>
              </a:ext>
            </a:extLst>
          </p:cNvPr>
          <p:cNvSpPr>
            <a:spLocks noGrp="1"/>
          </p:cNvSpPr>
          <p:nvPr>
            <p:ph type="title"/>
          </p:nvPr>
        </p:nvSpPr>
        <p:spPr>
          <a:xfrm>
            <a:off x="838200" y="853415"/>
            <a:ext cx="10515600" cy="1325563"/>
          </a:xfrm>
        </p:spPr>
        <p:txBody>
          <a:bodyPr/>
          <a:lstStyle>
            <a:lvl1pPr>
              <a:defRPr>
                <a:latin typeface="Arial" panose="020B0604020202020204" pitchFamily="34" charset="0"/>
                <a:cs typeface="Arial" panose="020B0604020202020204" pitchFamily="34" charset="0"/>
              </a:defRPr>
            </a:lvl1pPr>
          </a:lstStyle>
          <a:p>
            <a:r>
              <a:rPr lang="cs-CZ"/>
              <a:t>Kliknutím lze upravit styl.</a:t>
            </a:r>
          </a:p>
        </p:txBody>
      </p:sp>
      <p:sp>
        <p:nvSpPr>
          <p:cNvPr id="3" name="Zástupný obsah 2">
            <a:extLst>
              <a:ext uri="{FF2B5EF4-FFF2-40B4-BE49-F238E27FC236}">
                <a16:creationId xmlns:a16="http://schemas.microsoft.com/office/drawing/2014/main" id="{A1358C1A-5337-4345-ADC3-AC78C3B5D60B}"/>
              </a:ext>
            </a:extLst>
          </p:cNvPr>
          <p:cNvSpPr>
            <a:spLocks noGrp="1"/>
          </p:cNvSpPr>
          <p:nvPr>
            <p:ph idx="1"/>
          </p:nvPr>
        </p:nvSpPr>
        <p:spPr>
          <a:xfrm>
            <a:off x="838200" y="2384980"/>
            <a:ext cx="10515600" cy="37919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71196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2C198-AF9F-0A41-9A82-28EC7DDD7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a:extLst>
              <a:ext uri="{FF2B5EF4-FFF2-40B4-BE49-F238E27FC236}">
                <a16:creationId xmlns:a16="http://schemas.microsoft.com/office/drawing/2014/main" id="{CC45F5F5-E124-A54B-9981-D7FA5E3DE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302942D7-B669-9940-B52D-60CF522EFE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F2886-2C72-40ED-8525-A2CC9C3446A8}" type="datetime3">
              <a:rPr lang="cs-CZ" smtClean="0"/>
              <a:t>22/09/23</a:t>
            </a:fld>
            <a:endParaRPr lang="cs-CZ"/>
          </a:p>
        </p:txBody>
      </p:sp>
      <p:sp>
        <p:nvSpPr>
          <p:cNvPr id="5" name="Footer Placeholder 4">
            <a:extLst>
              <a:ext uri="{FF2B5EF4-FFF2-40B4-BE49-F238E27FC236}">
                <a16:creationId xmlns:a16="http://schemas.microsoft.com/office/drawing/2014/main" id="{6762DEF7-65E0-8647-8D41-57980F1E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@Kateřina Mokrá</a:t>
            </a:r>
          </a:p>
        </p:txBody>
      </p:sp>
      <p:sp>
        <p:nvSpPr>
          <p:cNvPr id="6" name="Slide Number Placeholder 5">
            <a:extLst>
              <a:ext uri="{FF2B5EF4-FFF2-40B4-BE49-F238E27FC236}">
                <a16:creationId xmlns:a16="http://schemas.microsoft.com/office/drawing/2014/main" id="{B77E33C7-0C21-634B-9232-89AED6692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BBC17-8541-E34F-8869-9598F72269DC}" type="slidenum">
              <a:rPr lang="cs-CZ" smtClean="0"/>
              <a:t>‹#›</a:t>
            </a:fld>
            <a:endParaRPr lang="cs-CZ"/>
          </a:p>
        </p:txBody>
      </p:sp>
    </p:spTree>
    <p:extLst>
      <p:ext uri="{BB962C8B-B14F-4D97-AF65-F5344CB8AC3E}">
        <p14:creationId xmlns:p14="http://schemas.microsoft.com/office/powerpoint/2010/main" val="160991915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3" r:id="rId6"/>
    <p:sldLayoutId id="2147483666"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Obrázek 18">
            <a:extLst>
              <a:ext uri="{FF2B5EF4-FFF2-40B4-BE49-F238E27FC236}">
                <a16:creationId xmlns:a16="http://schemas.microsoft.com/office/drawing/2014/main" id="{B3592D6B-834C-43B3-839E-3773636F72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0058" y="5414889"/>
            <a:ext cx="1831942" cy="1443111"/>
          </a:xfrm>
          <a:prstGeom prst="rect">
            <a:avLst/>
          </a:prstGeom>
        </p:spPr>
      </p:pic>
      <p:pic>
        <p:nvPicPr>
          <p:cNvPr id="7" name="Obrázek 6">
            <a:extLst>
              <a:ext uri="{FF2B5EF4-FFF2-40B4-BE49-F238E27FC236}">
                <a16:creationId xmlns:a16="http://schemas.microsoft.com/office/drawing/2014/main" id="{19B6C3F4-DEDF-4CE1-AC03-6779076005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Zástupný nadpis 1">
            <a:extLst>
              <a:ext uri="{FF2B5EF4-FFF2-40B4-BE49-F238E27FC236}">
                <a16:creationId xmlns:a16="http://schemas.microsoft.com/office/drawing/2014/main" id="{4895BD18-3E86-4085-92D7-CBE4C890EB03}"/>
              </a:ext>
            </a:extLst>
          </p:cNvPr>
          <p:cNvSpPr>
            <a:spLocks noGrp="1"/>
          </p:cNvSpPr>
          <p:nvPr>
            <p:ph type="title"/>
          </p:nvPr>
        </p:nvSpPr>
        <p:spPr>
          <a:xfrm>
            <a:off x="838200" y="284470"/>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6EF8590-89EE-4F8A-B7C7-156DDD2DD6DD}"/>
              </a:ext>
            </a:extLst>
          </p:cNvPr>
          <p:cNvSpPr>
            <a:spLocks noGrp="1"/>
          </p:cNvSpPr>
          <p:nvPr>
            <p:ph type="body" idx="1"/>
          </p:nvPr>
        </p:nvSpPr>
        <p:spPr>
          <a:xfrm>
            <a:off x="838200" y="1800520"/>
            <a:ext cx="10515600" cy="4376444"/>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20" name="Obrázek 19">
            <a:extLst>
              <a:ext uri="{FF2B5EF4-FFF2-40B4-BE49-F238E27FC236}">
                <a16:creationId xmlns:a16="http://schemas.microsoft.com/office/drawing/2014/main" id="{A60F351C-0FBE-44A9-B1C3-843F7E43D3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5076" y="6367451"/>
            <a:ext cx="2837469" cy="455520"/>
          </a:xfrm>
          <a:prstGeom prst="rect">
            <a:avLst/>
          </a:prstGeom>
        </p:spPr>
      </p:pic>
      <p:pic>
        <p:nvPicPr>
          <p:cNvPr id="8" name="Obrázek 7" descr="Obsah obrázku objekt, interiér&#10;&#10;&#10;&#10;Popis se vygeneroval automaticky.">
            <a:extLst>
              <a:ext uri="{FF2B5EF4-FFF2-40B4-BE49-F238E27FC236}">
                <a16:creationId xmlns:a16="http://schemas.microsoft.com/office/drawing/2014/main" id="{AC495983-AC06-4D47-8142-754112AFF294}"/>
              </a:ext>
            </a:extLst>
          </p:cNvPr>
          <p:cNvPicPr>
            <a:picLocks noChangeAspect="1"/>
          </p:cNvPicPr>
          <p:nvPr userDrawn="1"/>
        </p:nvPicPr>
        <p:blipFill>
          <a:blip r:embed="rId10"/>
          <a:stretch>
            <a:fillRect/>
          </a:stretch>
        </p:blipFill>
        <p:spPr>
          <a:xfrm>
            <a:off x="200196" y="199669"/>
            <a:ext cx="4216400" cy="647700"/>
          </a:xfrm>
          <a:prstGeom prst="rect">
            <a:avLst/>
          </a:prstGeom>
        </p:spPr>
      </p:pic>
    </p:spTree>
    <p:extLst>
      <p:ext uri="{BB962C8B-B14F-4D97-AF65-F5344CB8AC3E}">
        <p14:creationId xmlns:p14="http://schemas.microsoft.com/office/powerpoint/2010/main" val="16029028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p:txStyles>
    <p:titleStyle>
      <a:lvl1pPr algn="ctr" defTabSz="914400" rtl="0" eaLnBrk="1" latinLnBrk="0" hangingPunct="1">
        <a:lnSpc>
          <a:spcPct val="90000"/>
        </a:lnSpc>
        <a:spcBef>
          <a:spcPct val="0"/>
        </a:spcBef>
        <a:buNone/>
        <a:defRPr sz="4400" b="1" kern="1200">
          <a:solidFill>
            <a:srgbClr val="249CD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Obrázek 18">
            <a:extLst>
              <a:ext uri="{FF2B5EF4-FFF2-40B4-BE49-F238E27FC236}">
                <a16:creationId xmlns:a16="http://schemas.microsoft.com/office/drawing/2014/main" id="{B3592D6B-834C-43B3-839E-3773636F72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0058" y="5414889"/>
            <a:ext cx="1831942" cy="1443111"/>
          </a:xfrm>
          <a:prstGeom prst="rect">
            <a:avLst/>
          </a:prstGeom>
        </p:spPr>
      </p:pic>
      <p:pic>
        <p:nvPicPr>
          <p:cNvPr id="7" name="Obrázek 6">
            <a:extLst>
              <a:ext uri="{FF2B5EF4-FFF2-40B4-BE49-F238E27FC236}">
                <a16:creationId xmlns:a16="http://schemas.microsoft.com/office/drawing/2014/main" id="{19B6C3F4-DEDF-4CE1-AC03-6779076005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15" y="0"/>
            <a:ext cx="2054116" cy="1936865"/>
          </a:xfrm>
          <a:prstGeom prst="rect">
            <a:avLst/>
          </a:prstGeom>
        </p:spPr>
      </p:pic>
      <p:sp>
        <p:nvSpPr>
          <p:cNvPr id="2" name="Zástupný nadpis 1">
            <a:extLst>
              <a:ext uri="{FF2B5EF4-FFF2-40B4-BE49-F238E27FC236}">
                <a16:creationId xmlns:a16="http://schemas.microsoft.com/office/drawing/2014/main" id="{4895BD18-3E86-4085-92D7-CBE4C890EB03}"/>
              </a:ext>
            </a:extLst>
          </p:cNvPr>
          <p:cNvSpPr>
            <a:spLocks noGrp="1"/>
          </p:cNvSpPr>
          <p:nvPr>
            <p:ph type="title"/>
          </p:nvPr>
        </p:nvSpPr>
        <p:spPr>
          <a:xfrm>
            <a:off x="838200" y="284470"/>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6EF8590-89EE-4F8A-B7C7-156DDD2DD6DD}"/>
              </a:ext>
            </a:extLst>
          </p:cNvPr>
          <p:cNvSpPr>
            <a:spLocks noGrp="1"/>
          </p:cNvSpPr>
          <p:nvPr>
            <p:ph type="body" idx="1"/>
          </p:nvPr>
        </p:nvSpPr>
        <p:spPr>
          <a:xfrm>
            <a:off x="838200" y="1800520"/>
            <a:ext cx="10515600" cy="4376444"/>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20" name="Obrázek 19">
            <a:extLst>
              <a:ext uri="{FF2B5EF4-FFF2-40B4-BE49-F238E27FC236}">
                <a16:creationId xmlns:a16="http://schemas.microsoft.com/office/drawing/2014/main" id="{A60F351C-0FBE-44A9-B1C3-843F7E43D3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5076" y="6367451"/>
            <a:ext cx="2837469" cy="455520"/>
          </a:xfrm>
          <a:prstGeom prst="rect">
            <a:avLst/>
          </a:prstGeom>
        </p:spPr>
      </p:pic>
    </p:spTree>
    <p:extLst>
      <p:ext uri="{BB962C8B-B14F-4D97-AF65-F5344CB8AC3E}">
        <p14:creationId xmlns:p14="http://schemas.microsoft.com/office/powerpoint/2010/main" val="9918168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ctr" defTabSz="914400" rtl="0" eaLnBrk="1" latinLnBrk="0" hangingPunct="1">
        <a:lnSpc>
          <a:spcPct val="90000"/>
        </a:lnSpc>
        <a:spcBef>
          <a:spcPct val="0"/>
        </a:spcBef>
        <a:buNone/>
        <a:defRPr sz="4400" b="1" kern="1200">
          <a:solidFill>
            <a:srgbClr val="249CD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pos="9216">
          <p15:clr>
            <a:srgbClr val="F26B43"/>
          </p15:clr>
        </p15:guide>
        <p15:guide id="3" pos="1248">
          <p15:clr>
            <a:srgbClr val="F26B43"/>
          </p15:clr>
        </p15:guide>
        <p15:guide id="4" pos="1152">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6C7814-19D0-D044-AD35-ED9091139AEE}"/>
              </a:ext>
            </a:extLst>
          </p:cNvPr>
          <p:cNvSpPr>
            <a:spLocks noGrp="1"/>
          </p:cNvSpPr>
          <p:nvPr>
            <p:ph type="ctrTitle"/>
          </p:nvPr>
        </p:nvSpPr>
        <p:spPr>
          <a:xfrm>
            <a:off x="2083577" y="2323651"/>
            <a:ext cx="7751805" cy="2387600"/>
          </a:xfrm>
        </p:spPr>
        <p:txBody>
          <a:bodyPr>
            <a:normAutofit/>
          </a:bodyPr>
          <a:lstStyle/>
          <a:p>
            <a:r>
              <a:rPr lang="cs-CZ" dirty="0">
                <a:solidFill>
                  <a:srgbClr val="00B0F0"/>
                </a:solidFill>
              </a:rPr>
              <a:t>ASERTIVITA</a:t>
            </a:r>
          </a:p>
        </p:txBody>
      </p:sp>
      <p:sp>
        <p:nvSpPr>
          <p:cNvPr id="3" name="Podnadpis 2">
            <a:extLst>
              <a:ext uri="{FF2B5EF4-FFF2-40B4-BE49-F238E27FC236}">
                <a16:creationId xmlns:a16="http://schemas.microsoft.com/office/drawing/2014/main" id="{D3462E6A-BA43-6348-924A-E49976C5622D}"/>
              </a:ext>
            </a:extLst>
          </p:cNvPr>
          <p:cNvSpPr>
            <a:spLocks noGrp="1"/>
          </p:cNvSpPr>
          <p:nvPr>
            <p:ph type="subTitle" idx="1"/>
          </p:nvPr>
        </p:nvSpPr>
        <p:spPr>
          <a:xfrm>
            <a:off x="2083577" y="5013326"/>
            <a:ext cx="7751806" cy="1655762"/>
          </a:xfrm>
        </p:spPr>
        <p:txBody>
          <a:bodyPr/>
          <a:lstStyle/>
          <a:p>
            <a:r>
              <a:rPr lang="sv-SE" sz="2000" dirty="0"/>
              <a:t>Ing. Kateřina Kashi, Ph.D.</a:t>
            </a:r>
          </a:p>
        </p:txBody>
      </p:sp>
      <p:sp>
        <p:nvSpPr>
          <p:cNvPr id="6" name="Zástupný symbol pro číslo snímku 5">
            <a:extLst>
              <a:ext uri="{FF2B5EF4-FFF2-40B4-BE49-F238E27FC236}">
                <a16:creationId xmlns:a16="http://schemas.microsoft.com/office/drawing/2014/main" id="{D4A7925D-4BBE-3C40-9FF4-E305464874B4}"/>
              </a:ext>
            </a:extLst>
          </p:cNvPr>
          <p:cNvSpPr>
            <a:spLocks noGrp="1"/>
          </p:cNvSpPr>
          <p:nvPr>
            <p:ph type="sldNum" sz="quarter" idx="4294967295"/>
          </p:nvPr>
        </p:nvSpPr>
        <p:spPr>
          <a:xfrm>
            <a:off x="11579225" y="6356350"/>
            <a:ext cx="612775" cy="3127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A44BAA-1A06-B141-8215-9D88CF6A7203}" type="slidenum">
              <a:rPr kumimoji="0" lang="cs-CZ"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a:t>
            </a:fld>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64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1387794"/>
            <a:ext cx="10384473" cy="1059315"/>
          </a:xfrm>
        </p:spPr>
        <p:txBody>
          <a:bodyPr>
            <a:normAutofit/>
          </a:bodyPr>
          <a:lstStyle/>
          <a:p>
            <a:pPr algn="l"/>
            <a:r>
              <a:rPr lang="cs-CZ" sz="4000" dirty="0">
                <a:solidFill>
                  <a:srgbClr val="00B0F0"/>
                </a:solidFill>
              </a:rPr>
              <a:t>Asertivní práva</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7" y="2518954"/>
            <a:ext cx="10384474"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cs-CZ" sz="2000" dirty="0"/>
              <a:t>Máme právo sami posuzovat své vlastní chování a city a být za ně zodpovědní.</a:t>
            </a:r>
          </a:p>
          <a:p>
            <a:pPr marL="457200" indent="-457200">
              <a:buFont typeface="+mj-lt"/>
              <a:buAutoNum type="arabicPeriod"/>
            </a:pPr>
            <a:r>
              <a:rPr lang="cs-CZ" sz="2000" dirty="0"/>
              <a:t>Máme právo nenabízet žádné omluvy a výmluvy ospravedlňující naše chování.</a:t>
            </a:r>
          </a:p>
          <a:p>
            <a:pPr marL="457200" indent="-457200">
              <a:buFont typeface="+mj-lt"/>
              <a:buAutoNum type="arabicPeriod"/>
            </a:pPr>
            <a:r>
              <a:rPr lang="cs-CZ" sz="2000" dirty="0"/>
              <a:t>Máme právo dělat chyby a být za ně zodpovědní.</a:t>
            </a:r>
          </a:p>
          <a:p>
            <a:pPr marL="457200" indent="-457200">
              <a:buFont typeface="+mj-lt"/>
              <a:buAutoNum type="arabicPeriod"/>
            </a:pPr>
            <a:r>
              <a:rPr lang="cs-CZ" sz="2000" dirty="0"/>
              <a:t>Máme právo dělat nelogická rozhodnutí.</a:t>
            </a:r>
          </a:p>
          <a:p>
            <a:pPr marL="457200" indent="-457200">
              <a:buFont typeface="+mj-lt"/>
              <a:buAutoNum type="arabicPeriod"/>
            </a:pPr>
            <a:r>
              <a:rPr lang="cs-CZ" sz="2000" dirty="0"/>
              <a:t>Máme právo změnit svůj názor.</a:t>
            </a:r>
          </a:p>
          <a:p>
            <a:pPr marL="457200" indent="-457200">
              <a:buFont typeface="+mj-lt"/>
              <a:buAutoNum type="arabicPeriod"/>
            </a:pPr>
            <a:r>
              <a:rPr lang="cs-CZ" sz="2000" dirty="0"/>
              <a:t>Máme právo posoudit, zda a nakolik jsme zodpovědní za řešení problémů druhých lidí.</a:t>
            </a:r>
          </a:p>
          <a:p>
            <a:pPr marL="457200" indent="-457200">
              <a:buFont typeface="+mj-lt"/>
              <a:buAutoNum type="arabicPeriod"/>
            </a:pPr>
            <a:r>
              <a:rPr lang="cs-CZ" sz="2000" dirty="0"/>
              <a:t>Máme právo být nezávislí na dobré vůli ostatních.</a:t>
            </a:r>
          </a:p>
          <a:p>
            <a:pPr marL="457200" indent="-457200">
              <a:buFont typeface="+mj-lt"/>
              <a:buAutoNum type="arabicPeriod"/>
            </a:pPr>
            <a:r>
              <a:rPr lang="cs-CZ" sz="2000" dirty="0"/>
              <a:t>Máme právo říci: „Já nevím.“</a:t>
            </a:r>
          </a:p>
          <a:p>
            <a:pPr marL="457200" indent="-457200">
              <a:buFont typeface="+mj-lt"/>
              <a:buAutoNum type="arabicPeriod"/>
            </a:pPr>
            <a:r>
              <a:rPr lang="cs-CZ" sz="2000" dirty="0"/>
              <a:t>Máme právo říci: „Nerozumím.“</a:t>
            </a:r>
          </a:p>
          <a:p>
            <a:pPr marL="457200" indent="-457200">
              <a:buFont typeface="+mj-lt"/>
              <a:buAutoNum type="arabicPeriod"/>
            </a:pPr>
            <a:r>
              <a:rPr lang="cs-CZ" sz="2000" dirty="0"/>
              <a:t>Máme právo říci: „Je mi to jedno.“</a:t>
            </a:r>
          </a:p>
          <a:p>
            <a:pPr marL="0" indent="0">
              <a:buNone/>
            </a:pPr>
            <a:endParaRPr lang="cs-CZ" sz="2000" dirty="0"/>
          </a:p>
        </p:txBody>
      </p:sp>
    </p:spTree>
    <p:extLst>
      <p:ext uri="{BB962C8B-B14F-4D97-AF65-F5344CB8AC3E}">
        <p14:creationId xmlns:p14="http://schemas.microsoft.com/office/powerpoint/2010/main" val="281578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1387794"/>
            <a:ext cx="10384473" cy="1059315"/>
          </a:xfrm>
        </p:spPr>
        <p:txBody>
          <a:bodyPr>
            <a:normAutofit/>
          </a:bodyPr>
          <a:lstStyle/>
          <a:p>
            <a:pPr algn="l"/>
            <a:r>
              <a:rPr lang="cs-CZ" sz="4000" dirty="0">
                <a:solidFill>
                  <a:srgbClr val="00B0F0"/>
                </a:solidFill>
              </a:rPr>
              <a:t>Asertivní povinnosti</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7" y="2518954"/>
            <a:ext cx="10384474"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cs-CZ" sz="2000" dirty="0"/>
              <a:t>Chápat ostatní lidi.</a:t>
            </a:r>
          </a:p>
          <a:p>
            <a:pPr marL="457200" indent="-457200">
              <a:buFont typeface="+mj-lt"/>
              <a:buAutoNum type="arabicPeriod"/>
            </a:pPr>
            <a:r>
              <a:rPr lang="cs-CZ" sz="2000" dirty="0"/>
              <a:t>Ovládat své emoce.</a:t>
            </a:r>
          </a:p>
          <a:p>
            <a:pPr marL="457200" indent="-457200">
              <a:buFont typeface="+mj-lt"/>
              <a:buAutoNum type="arabicPeriod"/>
            </a:pPr>
            <a:r>
              <a:rPr lang="cs-CZ" sz="2000" dirty="0"/>
              <a:t>Umožnit jiným chovat se asertivně.</a:t>
            </a:r>
          </a:p>
          <a:p>
            <a:pPr marL="457200" indent="-457200">
              <a:buFont typeface="+mj-lt"/>
              <a:buAutoNum type="arabicPeriod"/>
            </a:pPr>
            <a:r>
              <a:rPr lang="cs-CZ" sz="2000" dirty="0"/>
              <a:t>Snažit se naslouchat druhým.</a:t>
            </a:r>
          </a:p>
          <a:p>
            <a:pPr marL="457200" indent="-457200">
              <a:buFont typeface="+mj-lt"/>
              <a:buAutoNum type="arabicPeriod"/>
            </a:pPr>
            <a:r>
              <a:rPr lang="cs-CZ" sz="2000" dirty="0"/>
              <a:t>Vážit si názorů jiných.</a:t>
            </a:r>
          </a:p>
          <a:p>
            <a:pPr marL="457200" indent="-457200">
              <a:buFont typeface="+mj-lt"/>
              <a:buAutoNum type="arabicPeriod"/>
            </a:pPr>
            <a:r>
              <a:rPr lang="cs-CZ" sz="2000" dirty="0"/>
              <a:t>Naučit se přistoupit na kompromis.</a:t>
            </a:r>
          </a:p>
          <a:p>
            <a:pPr marL="457200" indent="-457200">
              <a:buFont typeface="+mj-lt"/>
              <a:buAutoNum type="arabicPeriod"/>
            </a:pPr>
            <a:r>
              <a:rPr lang="cs-CZ" sz="2000" dirty="0"/>
              <a:t>Přiznat omyl a napravit ho.</a:t>
            </a:r>
          </a:p>
          <a:p>
            <a:pPr marL="0" indent="0">
              <a:buNone/>
            </a:pPr>
            <a:endParaRPr lang="cs-CZ" sz="2000" dirty="0"/>
          </a:p>
          <a:p>
            <a:pPr marL="0" indent="0">
              <a:buNone/>
            </a:pPr>
            <a:r>
              <a:rPr lang="cs-CZ" sz="2000" b="1" dirty="0"/>
              <a:t>Úkol: uveďte příklady.</a:t>
            </a:r>
            <a:endParaRPr lang="cs-CZ" sz="2000" dirty="0"/>
          </a:p>
        </p:txBody>
      </p:sp>
    </p:spTree>
    <p:extLst>
      <p:ext uri="{BB962C8B-B14F-4D97-AF65-F5344CB8AC3E}">
        <p14:creationId xmlns:p14="http://schemas.microsoft.com/office/powerpoint/2010/main" val="187157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807527" y="2007554"/>
            <a:ext cx="10384473" cy="1059315"/>
          </a:xfrm>
        </p:spPr>
        <p:txBody>
          <a:bodyPr>
            <a:normAutofit/>
          </a:bodyPr>
          <a:lstStyle/>
          <a:p>
            <a:pPr algn="l"/>
            <a:r>
              <a:rPr lang="cs-CZ" dirty="0">
                <a:solidFill>
                  <a:srgbClr val="00B0F0"/>
                </a:solidFill>
              </a:rPr>
              <a:t>TEST  ASERTIVITY</a:t>
            </a:r>
          </a:p>
        </p:txBody>
      </p:sp>
    </p:spTree>
    <p:extLst>
      <p:ext uri="{BB962C8B-B14F-4D97-AF65-F5344CB8AC3E}">
        <p14:creationId xmlns:p14="http://schemas.microsoft.com/office/powerpoint/2010/main" val="292755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1387794"/>
            <a:ext cx="10384473" cy="1059315"/>
          </a:xfrm>
        </p:spPr>
        <p:txBody>
          <a:bodyPr>
            <a:normAutofit/>
          </a:bodyPr>
          <a:lstStyle/>
          <a:p>
            <a:pPr algn="l"/>
            <a:r>
              <a:rPr lang="cs-CZ" sz="4000" dirty="0">
                <a:solidFill>
                  <a:srgbClr val="00B0F0"/>
                </a:solidFill>
              </a:rPr>
              <a:t>Základní asertivní techniky v komunikaci</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8" y="2518954"/>
            <a:ext cx="10384474"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400" b="1" dirty="0"/>
              <a:t>Pokažená gramofonová deska </a:t>
            </a:r>
          </a:p>
          <a:p>
            <a:r>
              <a:rPr lang="cs-CZ" sz="2400" dirty="0"/>
              <a:t>jednatel klidným opakováním dosáhne cíle</a:t>
            </a:r>
          </a:p>
          <a:p>
            <a:r>
              <a:rPr lang="cs-CZ" sz="2400" dirty="0"/>
              <a:t>vhodné při požadavku nebo odmítnutí</a:t>
            </a:r>
          </a:p>
        </p:txBody>
      </p:sp>
    </p:spTree>
    <p:extLst>
      <p:ext uri="{BB962C8B-B14F-4D97-AF65-F5344CB8AC3E}">
        <p14:creationId xmlns:p14="http://schemas.microsoft.com/office/powerpoint/2010/main" val="125150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1387794"/>
            <a:ext cx="10384473" cy="1059315"/>
          </a:xfrm>
        </p:spPr>
        <p:txBody>
          <a:bodyPr>
            <a:normAutofit/>
          </a:bodyPr>
          <a:lstStyle/>
          <a:p>
            <a:pPr algn="l"/>
            <a:r>
              <a:rPr lang="cs-CZ" sz="4000" dirty="0">
                <a:solidFill>
                  <a:srgbClr val="00B0F0"/>
                </a:solidFill>
              </a:rPr>
              <a:t>Základní asertivní techniky v komunikaci</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8" y="2518954"/>
            <a:ext cx="10384474"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400" b="1" dirty="0"/>
              <a:t>Otevřené dveře </a:t>
            </a:r>
          </a:p>
          <a:p>
            <a:r>
              <a:rPr lang="cs-CZ" sz="2400" dirty="0"/>
              <a:t>vhodné při setkání s agresí / manipulativní kritikou</a:t>
            </a:r>
          </a:p>
          <a:p>
            <a:r>
              <a:rPr lang="cs-CZ" sz="2400" dirty="0"/>
              <a:t>agresor čeká obranu a protiútok, </a:t>
            </a:r>
            <a:r>
              <a:rPr lang="cs-CZ" sz="2400" b="1" dirty="0"/>
              <a:t>základ</a:t>
            </a:r>
            <a:r>
              <a:rPr lang="cs-CZ" sz="2400" dirty="0"/>
              <a:t>: nejprve ustoupit a souhlasit s každou pravdivou výtkou obsaženou v kritice</a:t>
            </a:r>
          </a:p>
          <a:p>
            <a:r>
              <a:rPr lang="cs-CZ" sz="2400" dirty="0"/>
              <a:t>zachovat klidný a přátelský tón</a:t>
            </a:r>
          </a:p>
          <a:p>
            <a:r>
              <a:rPr lang="cs-CZ" sz="2400" dirty="0"/>
              <a:t>umožňuje přijímat kritiku klidně, bez úzkosti, obrany a zároveň kritikovi neposkytuje žádné posilnění </a:t>
            </a:r>
          </a:p>
          <a:p>
            <a:r>
              <a:rPr lang="cs-CZ" sz="2400" b="1" dirty="0"/>
              <a:t>cíl:</a:t>
            </a:r>
            <a:r>
              <a:rPr lang="cs-CZ" sz="2400" dirty="0"/>
              <a:t> zmírnit útoky rozčileného člověka tím, že se mu nestavíme na odpor</a:t>
            </a:r>
          </a:p>
          <a:p>
            <a:r>
              <a:rPr lang="cs-CZ" sz="2400" dirty="0"/>
              <a:t>„chápu, že si to můžeš myslet…“; „rozumím, vnímáš mě jako…“</a:t>
            </a:r>
          </a:p>
        </p:txBody>
      </p:sp>
    </p:spTree>
    <p:extLst>
      <p:ext uri="{BB962C8B-B14F-4D97-AF65-F5344CB8AC3E}">
        <p14:creationId xmlns:p14="http://schemas.microsoft.com/office/powerpoint/2010/main" val="346064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1387794"/>
            <a:ext cx="10384473" cy="1059315"/>
          </a:xfrm>
        </p:spPr>
        <p:txBody>
          <a:bodyPr>
            <a:normAutofit/>
          </a:bodyPr>
          <a:lstStyle/>
          <a:p>
            <a:pPr algn="l"/>
            <a:r>
              <a:rPr lang="cs-CZ" sz="4000" dirty="0">
                <a:solidFill>
                  <a:srgbClr val="00B0F0"/>
                </a:solidFill>
              </a:rPr>
              <a:t>Základní asertivní techniky v komunikaci</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8" y="2518954"/>
            <a:ext cx="10384474"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400" b="1" dirty="0"/>
              <a:t>Sebeotevření </a:t>
            </a:r>
          </a:p>
          <a:p>
            <a:r>
              <a:rPr lang="cs-CZ" sz="2400" dirty="0"/>
              <a:t>vhodné pro uvolnění atmosféry</a:t>
            </a:r>
          </a:p>
          <a:p>
            <a:r>
              <a:rPr lang="cs-CZ" sz="2400" dirty="0"/>
              <a:t>mluvčí o sobě sděluje informace, které říkat nemusí </a:t>
            </a:r>
          </a:p>
          <a:p>
            <a:r>
              <a:rPr lang="cs-CZ" sz="2400" dirty="0"/>
              <a:t>mluvčí vyjadřuje své emoce př. „Když děláš X v situaci Y, cítím Z.“</a:t>
            </a:r>
          </a:p>
          <a:p>
            <a:r>
              <a:rPr lang="cs-CZ" sz="2400" b="1" dirty="0"/>
              <a:t>cíl</a:t>
            </a:r>
            <a:r>
              <a:rPr lang="cs-CZ" sz="2400" dirty="0"/>
              <a:t> - posílit dobré vztahy</a:t>
            </a:r>
          </a:p>
        </p:txBody>
      </p:sp>
    </p:spTree>
    <p:extLst>
      <p:ext uri="{BB962C8B-B14F-4D97-AF65-F5344CB8AC3E}">
        <p14:creationId xmlns:p14="http://schemas.microsoft.com/office/powerpoint/2010/main" val="389672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1387794"/>
            <a:ext cx="10384473" cy="1059315"/>
          </a:xfrm>
        </p:spPr>
        <p:txBody>
          <a:bodyPr>
            <a:normAutofit/>
          </a:bodyPr>
          <a:lstStyle/>
          <a:p>
            <a:pPr algn="l"/>
            <a:r>
              <a:rPr lang="cs-CZ" sz="4000" dirty="0">
                <a:solidFill>
                  <a:srgbClr val="00B0F0"/>
                </a:solidFill>
              </a:rPr>
              <a:t>Základní asertivní techniky v komunikaci</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8" y="2518954"/>
            <a:ext cx="10384474"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400" b="1" dirty="0"/>
              <a:t>Přijatelný kompromis </a:t>
            </a:r>
          </a:p>
          <a:p>
            <a:r>
              <a:rPr lang="cs-CZ" sz="2400" dirty="0"/>
              <a:t>mluvčí asertivně vyjde vstříc na půl cesty</a:t>
            </a:r>
          </a:p>
          <a:p>
            <a:r>
              <a:rPr lang="cs-CZ" sz="2400" dirty="0"/>
              <a:t>vědomý akt</a:t>
            </a:r>
          </a:p>
          <a:p>
            <a:r>
              <a:rPr lang="cs-CZ" sz="2400" dirty="0"/>
              <a:t>předem stanovený mezník se neoznamuje hned, aby měl jednatel pořád únikovou variantu</a:t>
            </a:r>
          </a:p>
        </p:txBody>
      </p:sp>
    </p:spTree>
    <p:extLst>
      <p:ext uri="{BB962C8B-B14F-4D97-AF65-F5344CB8AC3E}">
        <p14:creationId xmlns:p14="http://schemas.microsoft.com/office/powerpoint/2010/main" val="217225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1387794"/>
            <a:ext cx="10384473" cy="1059315"/>
          </a:xfrm>
        </p:spPr>
        <p:txBody>
          <a:bodyPr>
            <a:normAutofit/>
          </a:bodyPr>
          <a:lstStyle/>
          <a:p>
            <a:pPr algn="l"/>
            <a:r>
              <a:rPr lang="cs-CZ" sz="4000" dirty="0">
                <a:solidFill>
                  <a:srgbClr val="00B0F0"/>
                </a:solidFill>
              </a:rPr>
              <a:t>Základní asertivní techniky v komunikaci</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8" y="2518954"/>
            <a:ext cx="10384474"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400" b="1" dirty="0"/>
              <a:t>Selektivní ignorování</a:t>
            </a:r>
          </a:p>
          <a:p>
            <a:r>
              <a:rPr lang="cs-CZ" sz="2400" dirty="0"/>
              <a:t>přecházet bez povšimnutí nevhodné či nerozumné požadavky</a:t>
            </a:r>
          </a:p>
          <a:p>
            <a:r>
              <a:rPr lang="cs-CZ" sz="2400" dirty="0"/>
              <a:t>použití když protějšek úmyslně nabourává naše snahy, nebo zaujímá zásadně odmítavý postoj</a:t>
            </a:r>
          </a:p>
        </p:txBody>
      </p:sp>
    </p:spTree>
    <p:extLst>
      <p:ext uri="{BB962C8B-B14F-4D97-AF65-F5344CB8AC3E}">
        <p14:creationId xmlns:p14="http://schemas.microsoft.com/office/powerpoint/2010/main" val="317719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1387794"/>
            <a:ext cx="10384473" cy="1059315"/>
          </a:xfrm>
        </p:spPr>
        <p:txBody>
          <a:bodyPr>
            <a:normAutofit/>
          </a:bodyPr>
          <a:lstStyle/>
          <a:p>
            <a:pPr algn="l"/>
            <a:r>
              <a:rPr lang="cs-CZ" sz="4000" dirty="0">
                <a:solidFill>
                  <a:srgbClr val="00B0F0"/>
                </a:solidFill>
              </a:rPr>
              <a:t>Základní asertivní techniky v komunikaci</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8" y="2518954"/>
            <a:ext cx="10384474"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400" b="1" dirty="0"/>
              <a:t>Negativní dotazování</a:t>
            </a:r>
          </a:p>
          <a:p>
            <a:r>
              <a:rPr lang="cs-CZ" sz="2400" dirty="0"/>
              <a:t>aktivní dotazování na další a další „negativní“ informace</a:t>
            </a:r>
          </a:p>
          <a:p>
            <a:r>
              <a:rPr lang="cs-CZ" sz="2400" dirty="0"/>
              <a:t>vyžadování dalších informací v reakci např. na obecnou kritiku</a:t>
            </a:r>
          </a:p>
          <a:p>
            <a:r>
              <a:rPr lang="cs-CZ" sz="2400" dirty="0"/>
              <a:t>použití podněcujících otázek: „Co bych mohl dělat jinak?“ „Myslíš, že to je vše, co by se tomu dalo vytknout?“ „To je všechno, co se ti na tom nelíbí?“</a:t>
            </a:r>
          </a:p>
        </p:txBody>
      </p:sp>
    </p:spTree>
    <p:extLst>
      <p:ext uri="{BB962C8B-B14F-4D97-AF65-F5344CB8AC3E}">
        <p14:creationId xmlns:p14="http://schemas.microsoft.com/office/powerpoint/2010/main" val="1000188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930594"/>
            <a:ext cx="10384473" cy="1059315"/>
          </a:xfrm>
        </p:spPr>
        <p:txBody>
          <a:bodyPr>
            <a:normAutofit/>
          </a:bodyPr>
          <a:lstStyle/>
          <a:p>
            <a:pPr algn="l"/>
            <a:r>
              <a:rPr lang="cs-CZ" sz="4000" dirty="0">
                <a:solidFill>
                  <a:srgbClr val="00B0F0"/>
                </a:solidFill>
              </a:rPr>
              <a:t>Asertivní „NE“</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8" y="2061754"/>
            <a:ext cx="10384474"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400" b="1" dirty="0"/>
              <a:t>Prostá asertivita</a:t>
            </a:r>
          </a:p>
          <a:p>
            <a:r>
              <a:rPr lang="cs-CZ" sz="2400" dirty="0"/>
              <a:t>stát si na svém bez jakéhokoliv vysvětlování</a:t>
            </a:r>
          </a:p>
          <a:p>
            <a:r>
              <a:rPr lang="cs-CZ" sz="2400" dirty="0"/>
              <a:t>jasně konstatovat „ne (děkuji), nechci, nejde to, není to možné“</a:t>
            </a:r>
          </a:p>
          <a:p>
            <a:r>
              <a:rPr lang="cs-CZ" sz="2400" dirty="0"/>
              <a:t>nevysvětlovat důvody, neomlouvat se, nechovat se nejistě a úzkostně</a:t>
            </a:r>
          </a:p>
          <a:p>
            <a:r>
              <a:rPr lang="cs-CZ" sz="2400" dirty="0"/>
              <a:t>nedivit se „drzosti“ požadavku druhé strany – </a:t>
            </a:r>
            <a:r>
              <a:rPr lang="cs-CZ" sz="2400" b="1" dirty="0"/>
              <a:t>nepoužít:</a:t>
            </a:r>
            <a:r>
              <a:rPr lang="cs-CZ" sz="2400" dirty="0"/>
              <a:t> „Udivuje mne, že máš odvahu přijít s tímto požadavkem...“ „To snad nemyslíš vážně...“ apod.</a:t>
            </a:r>
          </a:p>
          <a:p>
            <a:endParaRPr lang="cs-CZ" sz="2400" dirty="0"/>
          </a:p>
          <a:p>
            <a:r>
              <a:rPr lang="cs-CZ" sz="2400" b="1" dirty="0"/>
              <a:t>Úkol:</a:t>
            </a:r>
            <a:r>
              <a:rPr lang="cs-CZ" sz="2400" dirty="0"/>
              <a:t> vytvořte odmítnutí formou prosté asertivity při žádosti o půjčku od kolegy ze zaměstnání</a:t>
            </a:r>
          </a:p>
        </p:txBody>
      </p:sp>
    </p:spTree>
    <p:extLst>
      <p:ext uri="{BB962C8B-B14F-4D97-AF65-F5344CB8AC3E}">
        <p14:creationId xmlns:p14="http://schemas.microsoft.com/office/powerpoint/2010/main" val="19053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615438" y="1052514"/>
            <a:ext cx="10384473" cy="1059315"/>
          </a:xfrm>
        </p:spPr>
        <p:txBody>
          <a:bodyPr/>
          <a:lstStyle/>
          <a:p>
            <a:pPr algn="l"/>
            <a:r>
              <a:rPr lang="cs-CZ" sz="4400" dirty="0">
                <a:solidFill>
                  <a:srgbClr val="00B0F0"/>
                </a:solidFill>
              </a:rPr>
              <a:t>Obsah</a:t>
            </a:r>
            <a:endParaRPr lang="cs-CZ" dirty="0">
              <a:solidFill>
                <a:srgbClr val="00B0F0"/>
              </a:solidFill>
            </a:endParaRP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615439" y="2275114"/>
            <a:ext cx="10384473" cy="3910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cs-CZ" sz="2400" dirty="0"/>
              <a:t>Asertivita – definice, efekty asertivního jednání</a:t>
            </a:r>
          </a:p>
          <a:p>
            <a:pPr marL="285750" indent="-285750"/>
            <a:r>
              <a:rPr lang="cs-CZ" sz="2400" dirty="0"/>
              <a:t>Asertivní / agresivní a pasivní komunikační styl</a:t>
            </a:r>
          </a:p>
          <a:p>
            <a:pPr marL="285750" indent="-285750"/>
            <a:r>
              <a:rPr lang="cs-CZ" sz="2400" dirty="0"/>
              <a:t>Asertivní práva a povinnosti</a:t>
            </a:r>
          </a:p>
          <a:p>
            <a:pPr marL="285750" indent="-285750"/>
            <a:r>
              <a:rPr lang="cs-CZ" sz="2400" dirty="0"/>
              <a:t>Základní asertivní techniky v komunikaci</a:t>
            </a:r>
          </a:p>
          <a:p>
            <a:pPr marL="285750" indent="-285750"/>
            <a:r>
              <a:rPr lang="cs-CZ" sz="2400" dirty="0"/>
              <a:t>Pozitivní reformulace</a:t>
            </a:r>
          </a:p>
        </p:txBody>
      </p:sp>
    </p:spTree>
    <p:extLst>
      <p:ext uri="{BB962C8B-B14F-4D97-AF65-F5344CB8AC3E}">
        <p14:creationId xmlns:p14="http://schemas.microsoft.com/office/powerpoint/2010/main" val="169879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930594"/>
            <a:ext cx="10384473" cy="1059315"/>
          </a:xfrm>
        </p:spPr>
        <p:txBody>
          <a:bodyPr>
            <a:normAutofit/>
          </a:bodyPr>
          <a:lstStyle/>
          <a:p>
            <a:pPr algn="l"/>
            <a:r>
              <a:rPr lang="cs-CZ" sz="4000" dirty="0">
                <a:solidFill>
                  <a:srgbClr val="00B0F0"/>
                </a:solidFill>
              </a:rPr>
              <a:t>Asertivní „NE“</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8" y="2061754"/>
            <a:ext cx="10384474" cy="43390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400" b="1" dirty="0"/>
              <a:t>Empatická asertivita</a:t>
            </a:r>
          </a:p>
          <a:p>
            <a:r>
              <a:rPr lang="cs-CZ" sz="2400" dirty="0"/>
              <a:t>vhodnější pro osoby, které s odmítáním začínají a uchylovali se k výmluvám v obavě, že na ně ostatní zanevřou </a:t>
            </a:r>
          </a:p>
          <a:p>
            <a:r>
              <a:rPr lang="cs-CZ" sz="2400" dirty="0"/>
              <a:t>neschovávat se za chatrné alibi – „příkaz shora, centrální nařízení, vliv bankovní krize, …“</a:t>
            </a:r>
          </a:p>
          <a:p>
            <a:endParaRPr lang="cs-CZ" sz="2400" dirty="0"/>
          </a:p>
          <a:p>
            <a:pPr marL="0" indent="0">
              <a:buNone/>
            </a:pPr>
            <a:r>
              <a:rPr lang="cs-CZ" sz="2400" b="1" dirty="0"/>
              <a:t>Postup:</a:t>
            </a:r>
          </a:p>
          <a:p>
            <a:r>
              <a:rPr lang="cs-CZ" sz="2400" dirty="0"/>
              <a:t>NE – odmítnutí</a:t>
            </a:r>
          </a:p>
          <a:p>
            <a:r>
              <a:rPr lang="cs-CZ" sz="2400" dirty="0"/>
              <a:t>empatie (chápu…, rozumím…)</a:t>
            </a:r>
          </a:p>
          <a:p>
            <a:r>
              <a:rPr lang="cs-CZ" sz="2400" dirty="0"/>
              <a:t>důvod (proč odmítám – nechci, nemám zájem)</a:t>
            </a:r>
          </a:p>
          <a:p>
            <a:r>
              <a:rPr lang="cs-CZ" sz="2400" dirty="0"/>
              <a:t>popř. řešení (kompromis – jde to jinak)</a:t>
            </a:r>
          </a:p>
        </p:txBody>
      </p:sp>
    </p:spTree>
    <p:extLst>
      <p:ext uri="{BB962C8B-B14F-4D97-AF65-F5344CB8AC3E}">
        <p14:creationId xmlns:p14="http://schemas.microsoft.com/office/powerpoint/2010/main" val="4204165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1154114"/>
            <a:ext cx="10384473" cy="1059315"/>
          </a:xfrm>
        </p:spPr>
        <p:txBody>
          <a:bodyPr>
            <a:normAutofit/>
          </a:bodyPr>
          <a:lstStyle/>
          <a:p>
            <a:pPr algn="l"/>
            <a:r>
              <a:rPr lang="cs-CZ" sz="4000" dirty="0">
                <a:solidFill>
                  <a:srgbClr val="00B0F0"/>
                </a:solidFill>
              </a:rPr>
              <a:t>Úkol –  Asertivní manažer?</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8" y="2061754"/>
            <a:ext cx="10384474"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1800" dirty="0"/>
              <a:t>Ondřej byl ve své kanceláři, před sebou výkazy všech pracovníků, v hlavě jeden velký otazník. Copak si ti lidé opravdu neuvědomují, že všechny tyhle finty, jak vytvořit dojem maximálního výkonu, podrobně zná? A těch kilometrů. Vzpomněl si, co mu radil Pavel. Na první pohled to vypadalo naprosto jednoduše. Stačí jen říkat, co si člověk myslí. Dobrá pomyslel si Ondřej, takže já teď půjdu za nimi a prostě jim řeknu, co si myslím. A jak si řekl, tak také udělal.</a:t>
            </a:r>
          </a:p>
          <a:p>
            <a:pPr marL="0" indent="0">
              <a:buNone/>
            </a:pPr>
            <a:r>
              <a:rPr lang="cs-CZ" sz="1800" dirty="0"/>
              <a:t>„Vážení, tady mám vaše pracovní výkazy za minulý měsíc a řeknu vám, to je tedy síla. To si opravdu myslíte, e to takhle můžu poslat na centrálu? Tak to vám na rovinu říkám, že ne. To mi prostě neschválí, pořád na nás apelují, že musíme snížit náklady, a vy tu máte hodin jak na orloji a kilometrů, že to ani jeden nespočítá. Kdyby to záleželo jen na mně, ale takhle… Tady to mátě zpět a do zítřka ať mám na stole nové výkazy.</a:t>
            </a:r>
          </a:p>
          <a:p>
            <a:pPr marL="0" indent="0">
              <a:buNone/>
            </a:pPr>
            <a:r>
              <a:rPr lang="cs-CZ" sz="1800" dirty="0"/>
              <a:t>Odpovědí mu bylo ticho. Kdo mohl, díval se kamkoli jinam, jenom ne na Ondřeje. Ten se vrátil zpět do své kanceláře, ale spokojen nebyl. Něco nebylo v pořádku. Opravdu se má říkat jen to, co si člověk myslí? Vždyť jim přece vysvětlit, proč jim ty výkazy vrací, příkaz shora je příkaz shora, nebyl to nějaký jeho bezúčelový výmysl. Tak proč se tedy cítí provinile?</a:t>
            </a:r>
          </a:p>
        </p:txBody>
      </p:sp>
    </p:spTree>
    <p:extLst>
      <p:ext uri="{BB962C8B-B14F-4D97-AF65-F5344CB8AC3E}">
        <p14:creationId xmlns:p14="http://schemas.microsoft.com/office/powerpoint/2010/main" val="3190028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1154114"/>
            <a:ext cx="10384473" cy="1059315"/>
          </a:xfrm>
        </p:spPr>
        <p:txBody>
          <a:bodyPr>
            <a:normAutofit/>
          </a:bodyPr>
          <a:lstStyle/>
          <a:p>
            <a:pPr algn="l"/>
            <a:r>
              <a:rPr lang="cs-CZ" sz="4000" dirty="0">
                <a:solidFill>
                  <a:srgbClr val="00B0F0"/>
                </a:solidFill>
              </a:rPr>
              <a:t>Řešení</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229358" y="2061754"/>
            <a:ext cx="10384474"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1800" dirty="0"/>
              <a:t>Řešení:</a:t>
            </a:r>
          </a:p>
          <a:p>
            <a:pPr marL="0" indent="0">
              <a:buNone/>
            </a:pPr>
            <a:r>
              <a:rPr lang="cs-CZ" sz="1800" dirty="0"/>
              <a:t>Sám své odmítnutí podvědomě nepociťoval jako asertivní, proto ten pocit viny. Nedokázal prosadit svůj postoj k inovaci pracovních výkazů, nevysvětlil ještě před jejich vyplňováním účel změny. Proto jeho postoj vyjadřoval pro ostatní nejistotu (….“kdyby záleželo jen na mě“…). Vyvolal v podřízených dojem, že s novými výkazy také nesouhlasí. Jako manažer by měl zachovat loajální postoj k vedení společnosti, svůj nesouhlas musí směřovat k přímému nadřízenému (konkrétní výhrady a návrhy řešení).</a:t>
            </a:r>
          </a:p>
          <a:p>
            <a:pPr marL="0" indent="0">
              <a:buNone/>
            </a:pPr>
            <a:endParaRPr lang="cs-CZ" sz="1800" dirty="0"/>
          </a:p>
          <a:p>
            <a:pPr marL="0" indent="0">
              <a:buNone/>
            </a:pPr>
            <a:r>
              <a:rPr lang="cs-CZ" sz="1800" dirty="0"/>
              <a:t>„Prosím Vás, věnujte mi pár minut pozornosti. Ještě jednou jsem si prošel vaše výkazy a opravdu s nimi nemohu souhlasit (ODMÍTNUTÍ).</a:t>
            </a:r>
          </a:p>
          <a:p>
            <a:pPr marL="0" indent="0">
              <a:buNone/>
            </a:pPr>
            <a:r>
              <a:rPr lang="cs-CZ" sz="1800" dirty="0"/>
              <a:t>Chápu, že se vás mé chování dotklo a chci se vám omluvit (EMPATIE).</a:t>
            </a:r>
          </a:p>
          <a:p>
            <a:pPr marL="0" indent="0">
              <a:buNone/>
            </a:pPr>
            <a:r>
              <a:rPr lang="cs-CZ" sz="1800" dirty="0"/>
              <a:t>Tady mám novou směrnici k vyplňování výkazů. Protože jste s ní nebyli včas seznámeni, je pochopitelné, že vaše výkazy se plně neshodují s novými požadavky (DŮVOD). Takže bychom se na to podívali hned, souhlasíte?“ (NABÍDKA ŘEŠENÍ)</a:t>
            </a:r>
          </a:p>
        </p:txBody>
      </p:sp>
    </p:spTree>
    <p:extLst>
      <p:ext uri="{BB962C8B-B14F-4D97-AF65-F5344CB8AC3E}">
        <p14:creationId xmlns:p14="http://schemas.microsoft.com/office/powerpoint/2010/main" val="335839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229358" y="1154114"/>
            <a:ext cx="10384473" cy="1059315"/>
          </a:xfrm>
        </p:spPr>
        <p:txBody>
          <a:bodyPr>
            <a:normAutofit/>
          </a:bodyPr>
          <a:lstStyle/>
          <a:p>
            <a:pPr algn="l"/>
            <a:r>
              <a:rPr lang="cs-CZ" sz="3200" dirty="0">
                <a:solidFill>
                  <a:srgbClr val="00B0F0"/>
                </a:solidFill>
              </a:rPr>
              <a:t>Reformulace negativních informací na pozitivní</a:t>
            </a:r>
            <a:br>
              <a:rPr lang="cs-CZ" sz="3200" dirty="0">
                <a:solidFill>
                  <a:srgbClr val="00B0F0"/>
                </a:solidFill>
              </a:rPr>
            </a:br>
            <a:r>
              <a:rPr lang="cs-CZ" sz="3200" dirty="0">
                <a:solidFill>
                  <a:srgbClr val="00B0F0"/>
                </a:solidFill>
              </a:rPr>
              <a:t>Úkol: doplňte uvedenou tabulku</a:t>
            </a:r>
          </a:p>
        </p:txBody>
      </p:sp>
      <p:graphicFrame>
        <p:nvGraphicFramePr>
          <p:cNvPr id="6" name="Zástupný symbol pro obsah 6">
            <a:extLst>
              <a:ext uri="{FF2B5EF4-FFF2-40B4-BE49-F238E27FC236}">
                <a16:creationId xmlns:a16="http://schemas.microsoft.com/office/drawing/2014/main" id="{1C607DD8-A245-4150-B129-0CE8B47A2474}"/>
              </a:ext>
            </a:extLst>
          </p:cNvPr>
          <p:cNvGraphicFramePr>
            <a:graphicFrameLocks noGrp="1"/>
          </p:cNvGraphicFramePr>
          <p:nvPr>
            <p:ph idx="1"/>
            <p:extLst>
              <p:ext uri="{D42A27DB-BD31-4B8C-83A1-F6EECF244321}">
                <p14:modId xmlns:p14="http://schemas.microsoft.com/office/powerpoint/2010/main" val="2779241399"/>
              </p:ext>
            </p:extLst>
          </p:nvPr>
        </p:nvGraphicFramePr>
        <p:xfrm>
          <a:off x="1056640" y="2445592"/>
          <a:ext cx="10697923" cy="3299888"/>
        </p:xfrm>
        <a:graphic>
          <a:graphicData uri="http://schemas.openxmlformats.org/drawingml/2006/table">
            <a:tbl>
              <a:tblPr firstRow="1" bandRow="1">
                <a:tableStyleId>{5C22544A-7EE6-4342-B048-85BDC9FD1C3A}</a:tableStyleId>
              </a:tblPr>
              <a:tblGrid>
                <a:gridCol w="5740400">
                  <a:extLst>
                    <a:ext uri="{9D8B030D-6E8A-4147-A177-3AD203B41FA5}">
                      <a16:colId xmlns:a16="http://schemas.microsoft.com/office/drawing/2014/main" val="3754936030"/>
                    </a:ext>
                  </a:extLst>
                </a:gridCol>
                <a:gridCol w="4957523">
                  <a:extLst>
                    <a:ext uri="{9D8B030D-6E8A-4147-A177-3AD203B41FA5}">
                      <a16:colId xmlns:a16="http://schemas.microsoft.com/office/drawing/2014/main" val="761663217"/>
                    </a:ext>
                  </a:extLst>
                </a:gridCol>
              </a:tblGrid>
              <a:tr h="370840">
                <a:tc>
                  <a:txBody>
                    <a:bodyPr/>
                    <a:lstStyle/>
                    <a:p>
                      <a:r>
                        <a:rPr lang="cs-CZ" sz="1800" dirty="0">
                          <a:latin typeface="Arial" panose="020B0604020202020204" pitchFamily="34" charset="0"/>
                          <a:cs typeface="Arial" panose="020B0604020202020204" pitchFamily="34" charset="0"/>
                        </a:rPr>
                        <a:t>Negativní informace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latin typeface="Arial" panose="020B0604020202020204" pitchFamily="34" charset="0"/>
                          <a:cs typeface="Arial" panose="020B0604020202020204" pitchFamily="34" charset="0"/>
                        </a:rPr>
                        <a:t>Pozitivní informace z pohledu řešení</a:t>
                      </a:r>
                    </a:p>
                  </a:txBody>
                  <a:tcPr/>
                </a:tc>
                <a:extLst>
                  <a:ext uri="{0D108BD9-81ED-4DB2-BD59-A6C34878D82A}">
                    <a16:rowId xmlns:a16="http://schemas.microsoft.com/office/drawing/2014/main" val="3921598223"/>
                  </a:ext>
                </a:extLst>
              </a:tr>
              <a:tr h="434768">
                <a:tc>
                  <a:txBody>
                    <a:bodyPr/>
                    <a:lstStyle/>
                    <a:p>
                      <a:r>
                        <a:rPr lang="cs-CZ" sz="1800" dirty="0">
                          <a:latin typeface="Arial" panose="020B0604020202020204" pitchFamily="34" charset="0"/>
                          <a:cs typeface="Arial" panose="020B0604020202020204" pitchFamily="34" charset="0"/>
                        </a:rPr>
                        <a:t>„Nejde to..“</a:t>
                      </a:r>
                    </a:p>
                  </a:txBody>
                  <a:tcPr/>
                </a:tc>
                <a:tc>
                  <a:txBody>
                    <a:bodyPr/>
                    <a:lstStyle/>
                    <a:p>
                      <a:r>
                        <a:rPr lang="cs-CZ" sz="1800" dirty="0">
                          <a:latin typeface="Arial" panose="020B0604020202020204" pitchFamily="34" charset="0"/>
                          <a:cs typeface="Arial" panose="020B0604020202020204" pitchFamily="34" charset="0"/>
                        </a:rPr>
                        <a:t>„Zkusím to.“</a:t>
                      </a:r>
                    </a:p>
                  </a:txBody>
                  <a:tcPr/>
                </a:tc>
                <a:extLst>
                  <a:ext uri="{0D108BD9-81ED-4DB2-BD59-A6C34878D82A}">
                    <a16:rowId xmlns:a16="http://schemas.microsoft.com/office/drawing/2014/main" val="2933809990"/>
                  </a:ext>
                </a:extLst>
              </a:tr>
              <a:tr h="370840">
                <a:tc>
                  <a:txBody>
                    <a:bodyPr/>
                    <a:lstStyle/>
                    <a:p>
                      <a:r>
                        <a:rPr lang="cs-CZ" sz="1800" dirty="0">
                          <a:latin typeface="Arial" panose="020B0604020202020204" pitchFamily="34" charset="0"/>
                          <a:cs typeface="Arial" panose="020B0604020202020204" pitchFamily="34" charset="0"/>
                        </a:rPr>
                        <a:t>„O tom nic nevím…“</a:t>
                      </a:r>
                    </a:p>
                  </a:txBody>
                  <a:tcPr/>
                </a:tc>
                <a:tc>
                  <a:txBody>
                    <a:bodyPr/>
                    <a:lstStyle/>
                    <a:p>
                      <a:r>
                        <a:rPr lang="cs-CZ" sz="1800" dirty="0">
                          <a:latin typeface="Arial" panose="020B0604020202020204" pitchFamily="34" charset="0"/>
                          <a:cs typeface="Arial" panose="020B0604020202020204" pitchFamily="34" charset="0"/>
                        </a:rPr>
                        <a:t>„Zjistím potřebné informace…“</a:t>
                      </a:r>
                    </a:p>
                    <a:p>
                      <a:r>
                        <a:rPr lang="cs-CZ" sz="1800" dirty="0">
                          <a:latin typeface="Arial" panose="020B0604020202020204" pitchFamily="34" charset="0"/>
                          <a:cs typeface="Arial" panose="020B0604020202020204" pitchFamily="34" charset="0"/>
                        </a:rPr>
                        <a:t>„O tom je lépe informován kolega…“</a:t>
                      </a:r>
                    </a:p>
                  </a:txBody>
                  <a:tcPr/>
                </a:tc>
                <a:extLst>
                  <a:ext uri="{0D108BD9-81ED-4DB2-BD59-A6C34878D82A}">
                    <a16:rowId xmlns:a16="http://schemas.microsoft.com/office/drawing/2014/main" val="426526071"/>
                  </a:ext>
                </a:extLst>
              </a:tr>
              <a:tr h="370840">
                <a:tc>
                  <a:txBody>
                    <a:bodyPr/>
                    <a:lstStyle/>
                    <a:p>
                      <a:r>
                        <a:rPr lang="cs-CZ" sz="1800" dirty="0">
                          <a:latin typeface="Arial" panose="020B0604020202020204" pitchFamily="34" charset="0"/>
                          <a:cs typeface="Arial" panose="020B0604020202020204" pitchFamily="34" charset="0"/>
                        </a:rPr>
                        <a:t>„Kolegyně už tady není…“</a:t>
                      </a:r>
                    </a:p>
                  </a:txBody>
                  <a:tcPr/>
                </a:tc>
                <a:tc>
                  <a:txBody>
                    <a:bodyPr/>
                    <a:lstStyle/>
                    <a:p>
                      <a:r>
                        <a:rPr lang="cs-CZ" sz="1800" dirty="0">
                          <a:latin typeface="Arial" panose="020B0604020202020204" pitchFamily="34" charset="0"/>
                          <a:cs typeface="Arial" panose="020B0604020202020204" pitchFamily="34" charset="0"/>
                        </a:rPr>
                        <a:t>„Kolegyně tady bude zítra od 8 h…“</a:t>
                      </a:r>
                    </a:p>
                  </a:txBody>
                  <a:tcPr/>
                </a:tc>
                <a:extLst>
                  <a:ext uri="{0D108BD9-81ED-4DB2-BD59-A6C34878D82A}">
                    <a16:rowId xmlns:a16="http://schemas.microsoft.com/office/drawing/2014/main" val="1313855812"/>
                  </a:ext>
                </a:extLst>
              </a:tr>
              <a:tr h="370840">
                <a:tc>
                  <a:txBody>
                    <a:bodyPr/>
                    <a:lstStyle/>
                    <a:p>
                      <a:r>
                        <a:rPr lang="cs-CZ" sz="1800" dirty="0">
                          <a:latin typeface="Arial" panose="020B0604020202020204" pitchFamily="34" charset="0"/>
                          <a:cs typeface="Arial" panose="020B0604020202020204" pitchFamily="34" charset="0"/>
                        </a:rPr>
                        <a:t>„Vůbec tomu nerozumím.“</a:t>
                      </a:r>
                    </a:p>
                  </a:txBody>
                  <a:tcPr/>
                </a:tc>
                <a:tc>
                  <a:txBody>
                    <a:bodyPr/>
                    <a:lstStyle/>
                    <a:p>
                      <a:endParaRPr lang="cs-CZ"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716714"/>
                  </a:ext>
                </a:extLst>
              </a:tr>
              <a:tr h="370840">
                <a:tc>
                  <a:txBody>
                    <a:bodyPr/>
                    <a:lstStyle/>
                    <a:p>
                      <a:r>
                        <a:rPr lang="cs-CZ" sz="1800" dirty="0">
                          <a:latin typeface="Arial" panose="020B0604020202020204" pitchFamily="34" charset="0"/>
                          <a:cs typeface="Arial" panose="020B0604020202020204" pitchFamily="34" charset="0"/>
                        </a:rPr>
                        <a:t>„Dřív než za týden to tady nebude.“</a:t>
                      </a:r>
                    </a:p>
                  </a:txBody>
                  <a:tcPr/>
                </a:tc>
                <a:tc>
                  <a:txBody>
                    <a:bodyPr/>
                    <a:lstStyle/>
                    <a:p>
                      <a:endParaRPr lang="cs-CZ"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4337803"/>
                  </a:ext>
                </a:extLst>
              </a:tr>
              <a:tr h="370840">
                <a:tc>
                  <a:txBody>
                    <a:bodyPr/>
                    <a:lstStyle/>
                    <a:p>
                      <a:r>
                        <a:rPr lang="cs-CZ" sz="1800" dirty="0">
                          <a:latin typeface="Arial" panose="020B0604020202020204" pitchFamily="34" charset="0"/>
                          <a:cs typeface="Arial" panose="020B0604020202020204" pitchFamily="34" charset="0"/>
                        </a:rPr>
                        <a:t>„Pokud se ten projekt nepředělá, nepůjde to vyřešit.“</a:t>
                      </a:r>
                    </a:p>
                  </a:txBody>
                  <a:tcPr/>
                </a:tc>
                <a:tc>
                  <a:txBody>
                    <a:bodyPr/>
                    <a:lstStyle/>
                    <a:p>
                      <a:endParaRPr lang="cs-CZ"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9225638"/>
                  </a:ext>
                </a:extLst>
              </a:tr>
              <a:tr h="370840">
                <a:tc>
                  <a:txBody>
                    <a:bodyPr/>
                    <a:lstStyle/>
                    <a:p>
                      <a:r>
                        <a:rPr lang="cs-CZ" sz="1800" dirty="0">
                          <a:latin typeface="Arial" panose="020B0604020202020204" pitchFamily="34" charset="0"/>
                          <a:cs typeface="Arial" panose="020B0604020202020204" pitchFamily="34" charset="0"/>
                        </a:rPr>
                        <a:t>„Bude to drahé!“</a:t>
                      </a:r>
                    </a:p>
                  </a:txBody>
                  <a:tcPr/>
                </a:tc>
                <a:tc>
                  <a:txBody>
                    <a:bodyPr/>
                    <a:lstStyle/>
                    <a:p>
                      <a:endParaRPr lang="cs-CZ"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72881079"/>
                  </a:ext>
                </a:extLst>
              </a:tr>
            </a:tbl>
          </a:graphicData>
        </a:graphic>
      </p:graphicFrame>
    </p:spTree>
    <p:extLst>
      <p:ext uri="{BB962C8B-B14F-4D97-AF65-F5344CB8AC3E}">
        <p14:creationId xmlns:p14="http://schemas.microsoft.com/office/powerpoint/2010/main" val="132313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903763" y="1235394"/>
            <a:ext cx="10384473" cy="1059315"/>
          </a:xfrm>
        </p:spPr>
        <p:txBody>
          <a:bodyPr>
            <a:normAutofit/>
          </a:bodyPr>
          <a:lstStyle/>
          <a:p>
            <a:pPr algn="ctr"/>
            <a:r>
              <a:rPr lang="cs-CZ" b="1" dirty="0">
                <a:solidFill>
                  <a:srgbClr val="00B0F0"/>
                </a:solidFill>
              </a:rPr>
              <a:t>Děkuji za pozornost</a:t>
            </a:r>
          </a:p>
        </p:txBody>
      </p:sp>
      <p:sp>
        <p:nvSpPr>
          <p:cNvPr id="7" name="Nadpis 1">
            <a:extLst>
              <a:ext uri="{FF2B5EF4-FFF2-40B4-BE49-F238E27FC236}">
                <a16:creationId xmlns:a16="http://schemas.microsoft.com/office/drawing/2014/main" id="{10996C17-05B5-402C-A267-DDEF520C7630}"/>
              </a:ext>
            </a:extLst>
          </p:cNvPr>
          <p:cNvSpPr txBox="1">
            <a:spLocks/>
          </p:cNvSpPr>
          <p:nvPr/>
        </p:nvSpPr>
        <p:spPr>
          <a:xfrm>
            <a:off x="903762" y="2657794"/>
            <a:ext cx="10384473" cy="105931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249CDC"/>
                </a:solidFill>
                <a:latin typeface="Arial" panose="020B0604020202020204" pitchFamily="34" charset="0"/>
                <a:ea typeface="+mj-ea"/>
                <a:cs typeface="Arial" panose="020B0604020202020204" pitchFamily="34" charset="0"/>
              </a:defRPr>
            </a:lvl1pPr>
          </a:lstStyle>
          <a:p>
            <a:r>
              <a:rPr lang="cs-CZ" dirty="0">
                <a:solidFill>
                  <a:schemeClr val="tx1"/>
                </a:solidFill>
              </a:rPr>
              <a:t>Dotazy?</a:t>
            </a:r>
          </a:p>
        </p:txBody>
      </p:sp>
      <p:pic>
        <p:nvPicPr>
          <p:cNvPr id="8" name="Obrázek 7">
            <a:extLst>
              <a:ext uri="{FF2B5EF4-FFF2-40B4-BE49-F238E27FC236}">
                <a16:creationId xmlns:a16="http://schemas.microsoft.com/office/drawing/2014/main" id="{AC5B6126-6548-4881-8396-87DB7C1F65D9}"/>
              </a:ext>
            </a:extLst>
          </p:cNvPr>
          <p:cNvPicPr>
            <a:picLocks noChangeAspect="1"/>
          </p:cNvPicPr>
          <p:nvPr/>
        </p:nvPicPr>
        <p:blipFill>
          <a:blip r:embed="rId2"/>
          <a:stretch>
            <a:fillRect/>
          </a:stretch>
        </p:blipFill>
        <p:spPr>
          <a:xfrm>
            <a:off x="8120599" y="2294709"/>
            <a:ext cx="3574729" cy="2346960"/>
          </a:xfrm>
          <a:prstGeom prst="rect">
            <a:avLst/>
          </a:prstGeom>
        </p:spPr>
      </p:pic>
      <p:pic>
        <p:nvPicPr>
          <p:cNvPr id="9" name="Obrázek 8">
            <a:extLst>
              <a:ext uri="{FF2B5EF4-FFF2-40B4-BE49-F238E27FC236}">
                <a16:creationId xmlns:a16="http://schemas.microsoft.com/office/drawing/2014/main" id="{1824C07F-F4C5-404B-8DF0-AB94593BC4F9}"/>
              </a:ext>
            </a:extLst>
          </p:cNvPr>
          <p:cNvPicPr>
            <a:picLocks noChangeAspect="1"/>
          </p:cNvPicPr>
          <p:nvPr/>
        </p:nvPicPr>
        <p:blipFill>
          <a:blip r:embed="rId3"/>
          <a:stretch>
            <a:fillRect/>
          </a:stretch>
        </p:blipFill>
        <p:spPr>
          <a:xfrm>
            <a:off x="258437" y="2011680"/>
            <a:ext cx="3377444" cy="3450470"/>
          </a:xfrm>
          <a:prstGeom prst="rect">
            <a:avLst/>
          </a:prstGeom>
        </p:spPr>
      </p:pic>
      <p:pic>
        <p:nvPicPr>
          <p:cNvPr id="10" name="Obrázek 9">
            <a:extLst>
              <a:ext uri="{FF2B5EF4-FFF2-40B4-BE49-F238E27FC236}">
                <a16:creationId xmlns:a16="http://schemas.microsoft.com/office/drawing/2014/main" id="{44465E54-4F4C-467F-BD84-9F3918276CB6}"/>
              </a:ext>
            </a:extLst>
          </p:cNvPr>
          <p:cNvPicPr>
            <a:picLocks noChangeAspect="1"/>
          </p:cNvPicPr>
          <p:nvPr/>
        </p:nvPicPr>
        <p:blipFill>
          <a:blip r:embed="rId4"/>
          <a:stretch>
            <a:fillRect/>
          </a:stretch>
        </p:blipFill>
        <p:spPr>
          <a:xfrm>
            <a:off x="3664665" y="4055798"/>
            <a:ext cx="4455934" cy="2787004"/>
          </a:xfrm>
          <a:prstGeom prst="rect">
            <a:avLst/>
          </a:prstGeom>
        </p:spPr>
      </p:pic>
    </p:spTree>
    <p:extLst>
      <p:ext uri="{BB962C8B-B14F-4D97-AF65-F5344CB8AC3E}">
        <p14:creationId xmlns:p14="http://schemas.microsoft.com/office/powerpoint/2010/main" val="341595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615438" y="1052514"/>
            <a:ext cx="10384473" cy="1059315"/>
          </a:xfrm>
        </p:spPr>
        <p:txBody>
          <a:bodyPr>
            <a:normAutofit/>
          </a:bodyPr>
          <a:lstStyle/>
          <a:p>
            <a:pPr algn="l"/>
            <a:r>
              <a:rPr lang="cs-CZ" sz="4000" dirty="0">
                <a:solidFill>
                  <a:srgbClr val="00B0F0"/>
                </a:solidFill>
              </a:rPr>
              <a:t>Asertivita</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615437" y="2031274"/>
            <a:ext cx="10384473" cy="39105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cs-CZ" sz="2400" dirty="0"/>
              <a:t>schopnost prosazovat jiný názor, stanovisko nebo zájem</a:t>
            </a:r>
          </a:p>
          <a:p>
            <a:pPr marL="285750" indent="-285750"/>
            <a:r>
              <a:rPr lang="cs-CZ" sz="2400" dirty="0"/>
              <a:t>důležitá komunikační dovednost</a:t>
            </a:r>
          </a:p>
          <a:p>
            <a:pPr marL="285750" indent="-285750"/>
            <a:r>
              <a:rPr lang="cs-CZ" sz="2400" dirty="0"/>
              <a:t>umožňuje jasně vyjádřit a prosadit názory a myšlenky bez narušení práv ostatních</a:t>
            </a:r>
          </a:p>
          <a:p>
            <a:pPr marL="285750" indent="-285750"/>
            <a:endParaRPr lang="cs-CZ" sz="2400" dirty="0"/>
          </a:p>
          <a:p>
            <a:pPr marL="0" indent="0">
              <a:buNone/>
            </a:pPr>
            <a:r>
              <a:rPr lang="cs-CZ" sz="2400" b="1" dirty="0"/>
              <a:t>Základ asertivního jednání:</a:t>
            </a:r>
          </a:p>
          <a:p>
            <a:pPr marL="285750" indent="-285750"/>
            <a:r>
              <a:rPr lang="cs-CZ" sz="2400" dirty="0"/>
              <a:t>jasná formulace cílů</a:t>
            </a:r>
          </a:p>
          <a:p>
            <a:pPr marL="285750" indent="-285750"/>
            <a:r>
              <a:rPr lang="cs-CZ" sz="2400" dirty="0"/>
              <a:t>otevřená, nezáludná a přímá komunikace</a:t>
            </a:r>
          </a:p>
          <a:p>
            <a:pPr marL="285750" indent="-285750"/>
            <a:r>
              <a:rPr lang="cs-CZ" sz="2400" dirty="0"/>
              <a:t>ukázat, že chápeme pohled na věc, který zastává druhá strana</a:t>
            </a:r>
          </a:p>
          <a:p>
            <a:pPr marL="285750" indent="-285750"/>
            <a:r>
              <a:rPr lang="cs-CZ" sz="2400" dirty="0"/>
              <a:t>neustupovat v podstatných věcech a jednat pružně tam, kde je to vhodné</a:t>
            </a:r>
          </a:p>
        </p:txBody>
      </p:sp>
    </p:spTree>
    <p:extLst>
      <p:ext uri="{BB962C8B-B14F-4D97-AF65-F5344CB8AC3E}">
        <p14:creationId xmlns:p14="http://schemas.microsoft.com/office/powerpoint/2010/main" val="133847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615438" y="1052514"/>
            <a:ext cx="10384473" cy="1059315"/>
          </a:xfrm>
        </p:spPr>
        <p:txBody>
          <a:bodyPr>
            <a:normAutofit/>
          </a:bodyPr>
          <a:lstStyle/>
          <a:p>
            <a:pPr algn="l"/>
            <a:r>
              <a:rPr lang="cs-CZ" sz="4000" dirty="0">
                <a:solidFill>
                  <a:srgbClr val="00B0F0"/>
                </a:solidFill>
              </a:rPr>
              <a:t>Jaké jsou efekty asertivního jednání?</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615437" y="2031274"/>
            <a:ext cx="10384473" cy="3910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cs-CZ" sz="2400" dirty="0"/>
              <a:t>srozumitelné vyjádření svých zájmů, potřeb, postojů</a:t>
            </a:r>
          </a:p>
          <a:p>
            <a:pPr marL="285750" indent="-285750"/>
            <a:r>
              <a:rPr lang="cs-CZ" sz="2400" dirty="0"/>
              <a:t>kontrola nad vlastním chováním</a:t>
            </a:r>
          </a:p>
          <a:p>
            <a:pPr marL="285750" indent="-285750"/>
            <a:r>
              <a:rPr lang="cs-CZ" sz="2400" dirty="0"/>
              <a:t>zachování sebeúcty</a:t>
            </a:r>
          </a:p>
          <a:p>
            <a:pPr marL="285750" indent="-285750"/>
            <a:r>
              <a:rPr lang="cs-CZ" sz="2400" dirty="0"/>
              <a:t>respekt k pocitům druhých</a:t>
            </a:r>
          </a:p>
          <a:p>
            <a:pPr marL="285750" indent="-285750"/>
            <a:r>
              <a:rPr lang="cs-CZ" sz="2400" dirty="0"/>
              <a:t>lepší sebepoznání</a:t>
            </a:r>
          </a:p>
          <a:p>
            <a:pPr marL="285750" indent="-285750"/>
            <a:r>
              <a:rPr lang="cs-CZ" sz="2400" dirty="0"/>
              <a:t>snížení nejistoty</a:t>
            </a:r>
          </a:p>
        </p:txBody>
      </p:sp>
    </p:spTree>
    <p:extLst>
      <p:ext uri="{BB962C8B-B14F-4D97-AF65-F5344CB8AC3E}">
        <p14:creationId xmlns:p14="http://schemas.microsoft.com/office/powerpoint/2010/main" val="14645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615438" y="1052514"/>
            <a:ext cx="10384473" cy="1059315"/>
          </a:xfrm>
        </p:spPr>
        <p:txBody>
          <a:bodyPr>
            <a:normAutofit/>
          </a:bodyPr>
          <a:lstStyle/>
          <a:p>
            <a:pPr algn="l"/>
            <a:r>
              <a:rPr lang="cs-CZ" sz="4000" dirty="0">
                <a:solidFill>
                  <a:srgbClr val="00B0F0"/>
                </a:solidFill>
              </a:rPr>
              <a:t>Kdy použít asertivní jednání?</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615437" y="2031274"/>
            <a:ext cx="10384473" cy="3910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cs-CZ" sz="2400" dirty="0"/>
              <a:t>při zvládání pracovních konfliktů</a:t>
            </a:r>
          </a:p>
          <a:p>
            <a:pPr marL="285750" indent="-285750"/>
            <a:r>
              <a:rPr lang="cs-CZ" sz="2400" dirty="0"/>
              <a:t>při vedení a motivování lidí</a:t>
            </a:r>
          </a:p>
          <a:p>
            <a:pPr marL="285750" indent="-285750"/>
            <a:r>
              <a:rPr lang="cs-CZ" sz="2400" dirty="0"/>
              <a:t>na poradách</a:t>
            </a:r>
          </a:p>
          <a:p>
            <a:pPr marL="285750" indent="-285750"/>
            <a:r>
              <a:rPr lang="cs-CZ" sz="2400" dirty="0"/>
              <a:t>při poskytování a přijímání zpětné vazby</a:t>
            </a:r>
          </a:p>
          <a:p>
            <a:pPr marL="285750" indent="-285750"/>
            <a:r>
              <a:rPr lang="cs-CZ" sz="2400" dirty="0"/>
              <a:t>při vyjednávání</a:t>
            </a:r>
          </a:p>
          <a:p>
            <a:pPr marL="285750" indent="-285750"/>
            <a:r>
              <a:rPr lang="cs-CZ" sz="2400" dirty="0"/>
              <a:t>vždy, když není vhodné dát průchod svým negativním pocitům</a:t>
            </a:r>
          </a:p>
        </p:txBody>
      </p:sp>
    </p:spTree>
    <p:extLst>
      <p:ext uri="{BB962C8B-B14F-4D97-AF65-F5344CB8AC3E}">
        <p14:creationId xmlns:p14="http://schemas.microsoft.com/office/powerpoint/2010/main" val="858134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615438" y="1052514"/>
            <a:ext cx="10384473" cy="1059315"/>
          </a:xfrm>
        </p:spPr>
        <p:txBody>
          <a:bodyPr>
            <a:normAutofit/>
          </a:bodyPr>
          <a:lstStyle/>
          <a:p>
            <a:pPr algn="l"/>
            <a:r>
              <a:rPr lang="cs-CZ" sz="4000" dirty="0">
                <a:solidFill>
                  <a:srgbClr val="00B0F0"/>
                </a:solidFill>
              </a:rPr>
              <a:t>Agresivní komunikační styl</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615437" y="2031274"/>
            <a:ext cx="10384473" cy="39105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cs-CZ" sz="2400" dirty="0"/>
              <a:t>uznání pouze vlastních potřeb a požadavků</a:t>
            </a:r>
          </a:p>
          <a:p>
            <a:pPr marL="285750" indent="-285750"/>
            <a:r>
              <a:rPr lang="cs-CZ" sz="2400" dirty="0"/>
              <a:t>může se projevovat hněvem, nepřátelstvím, křikem, výhružkami</a:t>
            </a:r>
          </a:p>
          <a:p>
            <a:pPr marL="285750" indent="-285750"/>
            <a:r>
              <a:rPr lang="cs-CZ" sz="2400" dirty="0"/>
              <a:t>důsledky: interpersonální konflikty, frustrace, špatná image, pocit ztráty sebekontroly, stres, neoblíbenost u ostatních aj.</a:t>
            </a:r>
          </a:p>
          <a:p>
            <a:pPr marL="285750" indent="-285750"/>
            <a:endParaRPr lang="cs-CZ" sz="2400" dirty="0"/>
          </a:p>
          <a:p>
            <a:pPr marL="285750" indent="-285750"/>
            <a:r>
              <a:rPr lang="cs-CZ" sz="2400" b="1" dirty="0"/>
              <a:t>Úkol: </a:t>
            </a:r>
            <a:r>
              <a:rPr lang="cs-CZ" sz="2400" dirty="0"/>
              <a:t>uveďte příklad </a:t>
            </a:r>
            <a:r>
              <a:rPr lang="cs-CZ" sz="2400" b="1" dirty="0"/>
              <a:t>agresivního</a:t>
            </a:r>
            <a:r>
              <a:rPr lang="cs-CZ" sz="2400" dirty="0"/>
              <a:t> jednání manažera při jednání se zaměstnanci ohledně plánu obratu, který se nedaří plnit dle plánu</a:t>
            </a:r>
          </a:p>
          <a:p>
            <a:pPr marL="0" indent="0">
              <a:buNone/>
            </a:pPr>
            <a:endParaRPr lang="cs-CZ" sz="2400" dirty="0"/>
          </a:p>
        </p:txBody>
      </p:sp>
    </p:spTree>
    <p:extLst>
      <p:ext uri="{BB962C8B-B14F-4D97-AF65-F5344CB8AC3E}">
        <p14:creationId xmlns:p14="http://schemas.microsoft.com/office/powerpoint/2010/main" val="237659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615438" y="1052514"/>
            <a:ext cx="10384473" cy="1059315"/>
          </a:xfrm>
        </p:spPr>
        <p:txBody>
          <a:bodyPr>
            <a:normAutofit/>
          </a:bodyPr>
          <a:lstStyle/>
          <a:p>
            <a:pPr algn="l"/>
            <a:r>
              <a:rPr lang="cs-CZ" sz="4000" dirty="0">
                <a:solidFill>
                  <a:srgbClr val="00B0F0"/>
                </a:solidFill>
              </a:rPr>
              <a:t>Pasivní komunikační styl</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615437" y="2031274"/>
            <a:ext cx="9733283" cy="43390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cs-CZ" sz="2600" dirty="0"/>
              <a:t>představuje popření vlastních práv</a:t>
            </a:r>
          </a:p>
          <a:p>
            <a:pPr marL="285750" indent="-285750"/>
            <a:r>
              <a:rPr lang="cs-CZ" sz="2600" dirty="0"/>
              <a:t>charakteristická řeč těla (př. sklopené oči), omluvné fráze, nepatřičné přijímání viny</a:t>
            </a:r>
          </a:p>
          <a:p>
            <a:pPr marL="285750" indent="-285750"/>
            <a:r>
              <a:rPr lang="cs-CZ" sz="2600" dirty="0"/>
              <a:t>používání submisivních výrazů: „co byste řekl tomu, kdybych třeba…“, „samozřejmě, to opravdu není tak důležité…“, „vadilo by Vám hodně, kdyby…“</a:t>
            </a:r>
          </a:p>
          <a:p>
            <a:pPr marL="285750" indent="-285750"/>
            <a:r>
              <a:rPr lang="cs-CZ" sz="2600" b="1" dirty="0"/>
              <a:t>důsledky: </a:t>
            </a:r>
            <a:r>
              <a:rPr lang="cs-CZ" sz="2600" dirty="0"/>
              <a:t>interpersonální konflikty, deprese, bezmocnost, špatná image, ubližování sobě samému, stres, osamělost, izolace aj.</a:t>
            </a:r>
          </a:p>
          <a:p>
            <a:pPr marL="285750" indent="-285750"/>
            <a:endParaRPr lang="cs-CZ" sz="2600" dirty="0"/>
          </a:p>
          <a:p>
            <a:pPr marL="285750" indent="-285750"/>
            <a:r>
              <a:rPr lang="cs-CZ" sz="2600" b="1" dirty="0"/>
              <a:t>Úkol:</a:t>
            </a:r>
            <a:r>
              <a:rPr lang="cs-CZ" sz="2600" dirty="0"/>
              <a:t> uveďte příklad </a:t>
            </a:r>
            <a:r>
              <a:rPr lang="cs-CZ" sz="2600" b="1" dirty="0"/>
              <a:t>pasivního</a:t>
            </a:r>
            <a:r>
              <a:rPr lang="cs-CZ" sz="2600" dirty="0"/>
              <a:t> jednání manažera při jednání se zaměstnanci ohledně plánu obratu, který se nedaří plnit</a:t>
            </a:r>
          </a:p>
          <a:p>
            <a:pPr marL="0" indent="0">
              <a:buNone/>
            </a:pPr>
            <a:endParaRPr lang="cs-CZ" sz="2400" dirty="0"/>
          </a:p>
        </p:txBody>
      </p:sp>
    </p:spTree>
    <p:extLst>
      <p:ext uri="{BB962C8B-B14F-4D97-AF65-F5344CB8AC3E}">
        <p14:creationId xmlns:p14="http://schemas.microsoft.com/office/powerpoint/2010/main" val="365402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615438" y="1052514"/>
            <a:ext cx="10384473" cy="1059315"/>
          </a:xfrm>
        </p:spPr>
        <p:txBody>
          <a:bodyPr>
            <a:normAutofit/>
          </a:bodyPr>
          <a:lstStyle/>
          <a:p>
            <a:pPr algn="l"/>
            <a:r>
              <a:rPr lang="cs-CZ" sz="4000" dirty="0">
                <a:solidFill>
                  <a:srgbClr val="00B0F0"/>
                </a:solidFill>
              </a:rPr>
              <a:t>Asertivní komunikační styl</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615437" y="2031274"/>
            <a:ext cx="9733283"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cs-CZ" sz="2400" dirty="0"/>
              <a:t>respektování vlastních práv jednotlivce stejně jako práv ostatních</a:t>
            </a:r>
          </a:p>
          <a:p>
            <a:pPr marL="285750" indent="-285750"/>
            <a:r>
              <a:rPr lang="cs-CZ" sz="2400" dirty="0"/>
              <a:t>sebejistá řeč těla</a:t>
            </a:r>
          </a:p>
          <a:p>
            <a:pPr marL="285750" indent="-285750"/>
            <a:r>
              <a:rPr lang="cs-CZ" sz="2400" dirty="0"/>
              <a:t>umožňuje sdělovat myšlenky sebejistě a přímočaře</a:t>
            </a:r>
          </a:p>
          <a:p>
            <a:pPr marL="285750" indent="-285750"/>
            <a:r>
              <a:rPr lang="cs-CZ" sz="2400" dirty="0"/>
              <a:t>zanechává dobrý pocit zúčastněných, nikdo se necítí ohrožen</a:t>
            </a:r>
          </a:p>
          <a:p>
            <a:pPr marL="285750" indent="-285750"/>
            <a:endParaRPr lang="cs-CZ" sz="2400" dirty="0"/>
          </a:p>
          <a:p>
            <a:pPr marL="285750" indent="-285750"/>
            <a:r>
              <a:rPr lang="cs-CZ" sz="2400" b="1" dirty="0"/>
              <a:t>Úkol:</a:t>
            </a:r>
            <a:r>
              <a:rPr lang="cs-CZ" sz="2400" dirty="0"/>
              <a:t> uveďte příklad </a:t>
            </a:r>
            <a:r>
              <a:rPr lang="cs-CZ" sz="2400" b="1" dirty="0"/>
              <a:t>asertivního</a:t>
            </a:r>
            <a:r>
              <a:rPr lang="cs-CZ" sz="2400" dirty="0"/>
              <a:t> jednání manažera při jednání se zaměstnanci ohledně plánu obratu, který se nedaří plnit</a:t>
            </a:r>
          </a:p>
          <a:p>
            <a:pPr marL="0" indent="0">
              <a:buNone/>
            </a:pPr>
            <a:endParaRPr lang="cs-CZ" sz="2400" dirty="0"/>
          </a:p>
        </p:txBody>
      </p:sp>
    </p:spTree>
    <p:extLst>
      <p:ext uri="{BB962C8B-B14F-4D97-AF65-F5344CB8AC3E}">
        <p14:creationId xmlns:p14="http://schemas.microsoft.com/office/powerpoint/2010/main" val="27511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9852AAC-2FFE-4818-8418-7C124A60BBFC}"/>
              </a:ext>
            </a:extLst>
          </p:cNvPr>
          <p:cNvSpPr>
            <a:spLocks noGrp="1"/>
          </p:cNvSpPr>
          <p:nvPr>
            <p:ph type="title"/>
          </p:nvPr>
        </p:nvSpPr>
        <p:spPr>
          <a:xfrm>
            <a:off x="1615438" y="1052514"/>
            <a:ext cx="10384473" cy="1059315"/>
          </a:xfrm>
        </p:spPr>
        <p:txBody>
          <a:bodyPr>
            <a:normAutofit/>
          </a:bodyPr>
          <a:lstStyle/>
          <a:p>
            <a:pPr algn="l"/>
            <a:r>
              <a:rPr lang="cs-CZ" sz="4000" dirty="0">
                <a:solidFill>
                  <a:srgbClr val="00B0F0"/>
                </a:solidFill>
              </a:rPr>
              <a:t>Asertivní práva</a:t>
            </a:r>
          </a:p>
        </p:txBody>
      </p:sp>
      <p:sp>
        <p:nvSpPr>
          <p:cNvPr id="4" name="Zástupný text 2">
            <a:extLst>
              <a:ext uri="{FF2B5EF4-FFF2-40B4-BE49-F238E27FC236}">
                <a16:creationId xmlns:a16="http://schemas.microsoft.com/office/drawing/2014/main" id="{10BEC71A-8920-4319-B703-10DB26097585}"/>
              </a:ext>
            </a:extLst>
          </p:cNvPr>
          <p:cNvSpPr txBox="1">
            <a:spLocks/>
          </p:cNvSpPr>
          <p:nvPr/>
        </p:nvSpPr>
        <p:spPr>
          <a:xfrm>
            <a:off x="1615437" y="2031274"/>
            <a:ext cx="9733283" cy="4339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cs-CZ" sz="2400" dirty="0"/>
              <a:t>předkládají možnosti, jak komunikovat s ostatními, aby tím neutrpěla sebeúcta naše i ostatních</a:t>
            </a:r>
          </a:p>
          <a:p>
            <a:pPr marL="285750" indent="-285750"/>
            <a:r>
              <a:rPr lang="cs-CZ" sz="2400" dirty="0"/>
              <a:t>pomáhají při řešení řady situací</a:t>
            </a:r>
          </a:p>
          <a:p>
            <a:pPr marL="285750" indent="-285750"/>
            <a:r>
              <a:rPr lang="cs-CZ" sz="2400" dirty="0"/>
              <a:t>pomáhají zamezit agresivitu i pasivitu komunikačních partnerů</a:t>
            </a:r>
          </a:p>
          <a:p>
            <a:pPr marL="0" indent="0">
              <a:buNone/>
            </a:pPr>
            <a:endParaRPr lang="cs-CZ" sz="2400" dirty="0"/>
          </a:p>
        </p:txBody>
      </p:sp>
    </p:spTree>
    <p:extLst>
      <p:ext uri="{BB962C8B-B14F-4D97-AF65-F5344CB8AC3E}">
        <p14:creationId xmlns:p14="http://schemas.microsoft.com/office/powerpoint/2010/main" val="42140097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4 EKF CZ verze" id="{8CE8C316-180C-2647-84D5-58A63441E352}" vid="{48A6B3CD-EB93-8046-975C-BC08D6EE552B}"/>
    </a:ext>
  </a:extLst>
</a:theme>
</file>

<file path=ppt/theme/theme2.xml><?xml version="1.0" encoding="utf-8"?>
<a:theme xmlns:a="http://schemas.openxmlformats.org/drawingml/2006/main" name="Śablona_prezentace_N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2" id="{0D558C50-51D4-4EF6-88BF-468640285203}" vid="{DC8905DB-F15E-4664-83D4-7E3B5AAF960A}"/>
    </a:ext>
  </a:extLst>
</a:theme>
</file>

<file path=ppt/theme/theme3.xml><?xml version="1.0" encoding="utf-8"?>
<a:theme xmlns:a="http://schemas.openxmlformats.org/drawingml/2006/main" name="1_Śablona_prezentace_N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2" id="{0D558C50-51D4-4EF6-88BF-468640285203}" vid="{DC8905DB-F15E-4664-83D4-7E3B5AAF960A}"/>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115 (2)</Template>
  <TotalTime>2340</TotalTime>
  <Words>1509</Words>
  <Application>Microsoft Office PowerPoint</Application>
  <PresentationFormat>Širokoúhlá obrazovka</PresentationFormat>
  <Paragraphs>157</Paragraphs>
  <Slides>24</Slides>
  <Notes>1</Notes>
  <HiddenSlides>0</HiddenSlides>
  <MMClips>0</MMClips>
  <ScaleCrop>false</ScaleCrop>
  <HeadingPairs>
    <vt:vector size="6" baseType="variant">
      <vt:variant>
        <vt:lpstr>Použitá písma</vt:lpstr>
      </vt:variant>
      <vt:variant>
        <vt:i4>3</vt:i4>
      </vt:variant>
      <vt:variant>
        <vt:lpstr>Motiv</vt:lpstr>
      </vt:variant>
      <vt:variant>
        <vt:i4>3</vt:i4>
      </vt:variant>
      <vt:variant>
        <vt:lpstr>Nadpisy snímků</vt:lpstr>
      </vt:variant>
      <vt:variant>
        <vt:i4>24</vt:i4>
      </vt:variant>
    </vt:vector>
  </HeadingPairs>
  <TitlesOfParts>
    <vt:vector size="30" baseType="lpstr">
      <vt:lpstr>Arial</vt:lpstr>
      <vt:lpstr>Calibri</vt:lpstr>
      <vt:lpstr>Calibri Light</vt:lpstr>
      <vt:lpstr>Custom Design</vt:lpstr>
      <vt:lpstr>Śablona_prezentace_NICE</vt:lpstr>
      <vt:lpstr>1_Śablona_prezentace_NICE</vt:lpstr>
      <vt:lpstr>ASERTIVITA</vt:lpstr>
      <vt:lpstr>Obsah</vt:lpstr>
      <vt:lpstr>Asertivita</vt:lpstr>
      <vt:lpstr>Jaké jsou efekty asertivního jednání?</vt:lpstr>
      <vt:lpstr>Kdy použít asertivní jednání?</vt:lpstr>
      <vt:lpstr>Agresivní komunikační styl</vt:lpstr>
      <vt:lpstr>Pasivní komunikační styl</vt:lpstr>
      <vt:lpstr>Asertivní komunikační styl</vt:lpstr>
      <vt:lpstr>Asertivní práva</vt:lpstr>
      <vt:lpstr>Asertivní práva</vt:lpstr>
      <vt:lpstr>Asertivní povinnosti</vt:lpstr>
      <vt:lpstr>TEST  ASERTIVITY</vt:lpstr>
      <vt:lpstr>Základní asertivní techniky v komunikaci</vt:lpstr>
      <vt:lpstr>Základní asertivní techniky v komunikaci</vt:lpstr>
      <vt:lpstr>Základní asertivní techniky v komunikaci</vt:lpstr>
      <vt:lpstr>Základní asertivní techniky v komunikaci</vt:lpstr>
      <vt:lpstr>Základní asertivní techniky v komunikaci</vt:lpstr>
      <vt:lpstr>Základní asertivní techniky v komunikaci</vt:lpstr>
      <vt:lpstr>Asertivní „NE“</vt:lpstr>
      <vt:lpstr>Asertivní „NE“</vt:lpstr>
      <vt:lpstr>Úkol –  Asertivní manažer?</vt:lpstr>
      <vt:lpstr>Řešení</vt:lpstr>
      <vt:lpstr>Reformulace negativních informací na pozitivní Úkol: doplňte uvedenou tabulku</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Mokra Katerina</dc:creator>
  <cp:lastModifiedBy>Kulihova Kublova Tereza</cp:lastModifiedBy>
  <cp:revision>65</cp:revision>
  <dcterms:created xsi:type="dcterms:W3CDTF">2020-12-18T12:36:21Z</dcterms:created>
  <dcterms:modified xsi:type="dcterms:W3CDTF">2023-09-22T11:55:16Z</dcterms:modified>
</cp:coreProperties>
</file>