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497" r:id="rId2"/>
    <p:sldId id="402" r:id="rId3"/>
    <p:sldId id="498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518" r:id="rId24"/>
    <p:sldId id="519" r:id="rId25"/>
    <p:sldId id="520" r:id="rId26"/>
    <p:sldId id="521" r:id="rId27"/>
    <p:sldId id="522" r:id="rId28"/>
    <p:sldId id="523" r:id="rId29"/>
    <p:sldId id="524" r:id="rId30"/>
    <p:sldId id="525" r:id="rId31"/>
    <p:sldId id="49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9D7"/>
    <a:srgbClr val="1B9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C8AFA4B-01B9-441B-A103-F93C233A8D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965301-DEE7-4224-8679-010C3AEDAE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82F96-4080-4956-98F7-F28D587C1DAE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7B4E37-922B-421D-9D84-6F215E9D4C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2D1356-03A0-4193-96AA-71B742ADAD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BD7E5-5E0C-4F43-8E35-03A9DD614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70105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92C10-3CCB-48B3-AC8E-93C7BFEB319A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73125-97BA-442C-954C-4044C2A07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8507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2C5FB2-6A0E-42B0-BF7D-E0AD338283B1}" type="slidenum"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2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429621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2948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0506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884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1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nikani.cz/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nes.cz/xman/styl/podvody-ponziho-schema-pyramida-letadlo.A171004_154543_xman-styl_fro" TargetMode="External"/><Relationship Id="rId2" Type="http://schemas.openxmlformats.org/officeDocument/2006/relationships/hyperlink" Target="https://forbes.cz/mad-off-jak-se-zrodil-nejvetsi-financni-skandal-v-americkych-dejinach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ladyinvestor.cz/kairos-planet-zkusenosti-recenze-klady-a-rizika-investovani/" TargetMode="External"/><Relationship Id="rId5" Type="http://schemas.openxmlformats.org/officeDocument/2006/relationships/hyperlink" Target="https://mladyinvestor.cz/recyclix-recenze-zkusenosti-14-mesicne-jako-pasivni-prijem/" TargetMode="External"/><Relationship Id="rId4" Type="http://schemas.openxmlformats.org/officeDocument/2006/relationships/hyperlink" Target="https://mladyinvestor.cz/skyway-recenze-dopravni-system-budoucnosti-podvodna-firma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nikani.cz/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esm.justice.cz/ias/issm/rejstrik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adisreg.mfcr.cz/adistc/adis/irs/irep_dph/dphInputForm.faces" TargetMode="External"/><Relationship Id="rId7" Type="http://schemas.openxmlformats.org/officeDocument/2006/relationships/hyperlink" Target="https://www.czechinvest.org/" TargetMode="External"/><Relationship Id="rId2" Type="http://schemas.openxmlformats.org/officeDocument/2006/relationships/hyperlink" Target="https://isir.justice.cz/isir/common/index.do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mpo.cz/cz/rozcestnik/analyticke-materialy-a-statistiky/analyticke-materialy/" TargetMode="External"/><Relationship Id="rId5" Type="http://schemas.openxmlformats.org/officeDocument/2006/relationships/hyperlink" Target="https://www.czso.cz/" TargetMode="External"/><Relationship Id="rId4" Type="http://schemas.openxmlformats.org/officeDocument/2006/relationships/hyperlink" Target="https://trends.google.com/trends/?geo=CZ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B168842-FC7C-4750-B7CB-8D3950E5311D}"/>
              </a:ext>
            </a:extLst>
          </p:cNvPr>
          <p:cNvSpPr txBox="1"/>
          <p:nvPr/>
        </p:nvSpPr>
        <p:spPr>
          <a:xfrm>
            <a:off x="2099556" y="2362743"/>
            <a:ext cx="88569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PODNIKOVÁ DIAGNOSTIKA</a:t>
            </a:r>
            <a:b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1258477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znamená pojem obchodní firma?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2225775"/>
            <a:ext cx="10520314" cy="33737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800" dirty="0"/>
              <a:t>Dle § 423 a § 424, zákona č. 89/2012 Sb., občanský zákoník.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dirty="0"/>
              <a:t>Obchodní firma je jméno, pod kterým je podnikatel zapsán do obchodního rejstříku. Podnikatel nesmí mít víc obchodních firem.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dirty="0"/>
              <a:t>Ochrana práv k obchodní firmě náleží tomu, kdo ji po právu použil poprvé. Kdo byl dotčen ve svém právu k obchodní firmě, má stejná práva jako při ochraně před nekalou soutěží.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dirty="0"/>
              <a:t>Obchodní firma nesmí být zaměnitelná s jinou obchodní firmou ani nesmí působit klamavě.</a:t>
            </a: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4063006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1258477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Kdo je fyzická osoba?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2225774"/>
            <a:ext cx="10520314" cy="40619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Fyzická osoba – člověk, který je svéprávný a způsobilý k právním úkonům, platí daň z příjmů fyzických osob, do obchodního rejstříku se zapisuje nepovinně, vykonává činnost menšího ekonomického rozsahu, firmu řídí a vede ji sám.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Patří sem 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osoba, která podniká na základě živnostenského oprávnění dle živnostenského zákona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osoba, která podniká na základě jiného oprávnění dle zvláštních předpisů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osoba, které nespadá pod regulaci živnostenského zákona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3647154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826677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je to živnost?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690278"/>
            <a:ext cx="10520314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/>
              <a:t>Živnostenský zákon </a:t>
            </a:r>
            <a:r>
              <a:rPr lang="cs-CZ" sz="1800" dirty="0"/>
              <a:t>rozděluje živnosti do dvou skupin na ohlašovací a koncesované. Záleží totiž na podmínkách získání živnostenského oprávnění.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/>
              <a:t>Živnosti ohlašovací </a:t>
            </a:r>
            <a:r>
              <a:rPr lang="cs-CZ" sz="1800" dirty="0"/>
              <a:t>se podle požadované odborné způsobilosti se rozlišují na: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Řemeslná je živnost, pro jejíž získání a provozování je podmínkou buď výuční list, maturita v oboru, diplom v oboru, nebo šestiletá praxe v oboru.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Volná je živnost označená jako „výroba, obchod a služby neuvedené v přílohách 1 až 3 živnostenského zákona“, pro jejíž získání nepotřebuje podnikatel žádnou odbornou způsobilost. Tato živnost obsahuje 80 oborů činnosti, z nichž si podnikatel při ohlášení vybere ty obory, které bude provozovat.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Vázaná je živnost, pro jejíž získání a provozování je podmínkou prokázání odborné způsobilosti, kterou stanoví příloha živnostenského zákona.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1374732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1392286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je to živnost?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2255886"/>
            <a:ext cx="10520314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/>
              <a:t>Koncesované živnosti </a:t>
            </a:r>
            <a:r>
              <a:rPr lang="cs-CZ" sz="1800" dirty="0"/>
              <a:t>mohou být provozovány pouze na základě koncese tedy státního povolení. Oprávnění provozovat tuto živnost vzniká až dnem, kdy vám byla doručena koncesní listina. Jsou to živnosti, které vznikají a jsou provozovány na základě správního rozhodnutí. Tyto živnosti jsou také osvědčeny výpisem ze živnostenského rejstříku. Kromě splnění odborné způsobilosti je podmínkou získání této živnosti (koncese) i kladné vyjádření příslušného orgánu státní správy.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Příkladem je Provozování pohřební služby, Provozování cestovní kanceláře, Silniční motorová doprava.</a:t>
            </a:r>
          </a:p>
        </p:txBody>
      </p:sp>
    </p:spTree>
    <p:extLst>
      <p:ext uri="{BB962C8B-B14F-4D97-AF65-F5344CB8AC3E}">
        <p14:creationId xmlns:p14="http://schemas.microsoft.com/office/powerpoint/2010/main" val="1178030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1392286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je to právnická osoba?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2255886"/>
            <a:ext cx="10520314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Jsou to uměle vytvořené subjekty, které v právních vztazích vystupují a jednají jako lidé. Od roku 2014 (podle NOZ) rozlišujeme tři typy právnických osob, a to fundace, ústavy a korporace. Hlavním úkolem korporací je podnikání, tedy dosahování zisku. Česká legislativa rozlišuje pět druhů korporací: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• Společnost s ručením omezeným (s. r. o.)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• Akciová společnost (a. s.)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• Veřejná obchodní společnost (v. o. s.)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• Komanditní společnost (k. s.)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• Družstvo</a:t>
            </a:r>
          </a:p>
        </p:txBody>
      </p:sp>
    </p:spTree>
    <p:extLst>
      <p:ext uri="{BB962C8B-B14F-4D97-AF65-F5344CB8AC3E}">
        <p14:creationId xmlns:p14="http://schemas.microsoft.com/office/powerpoint/2010/main" val="3349977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968080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jsou obchodní korporace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831680"/>
            <a:ext cx="10284643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/>
              <a:t>Východiskem je zákon č. 90/2012 Sb., zákon o obchodních společnostech a družstvech (zákon o obchodních korporacích) dle § 1 a § 2: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500" dirty="0"/>
              <a:t>Obchodními korporacemi jsou obchodní společnosti (dále jen „společnost“) a družstva.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500" dirty="0"/>
              <a:t>Společnostmi jsou veřejná obchodní společnost a komanditní společnost (dále jen „osobní společnost“), společnost s ručením omezeným a akciová společnost (dále jen „kapitálová společnost“) a evropská společnost a evropské hospodářské zájmové sdružení.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500" dirty="0"/>
              <a:t>Družstvy jsou družstvo a evropská družstevní společnost.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500" dirty="0"/>
              <a:t>Evropská společnost, evropské hospodářské zájmové sdružení a evropská družstevní společnost se řídí ustanoveními tohoto zákona v rozsahu, v jakém to připouštějí přímo použitelné předpisy Evropské unie upravující evropskou společnost, evropské hospodářské zájmové sdružení nebo evropskou družstevní společnost.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500" dirty="0"/>
              <a:t>Osobní společnost může být založena jen za podnikatelským účelem nebo za účelem správy vlastního majetku.</a:t>
            </a:r>
          </a:p>
        </p:txBody>
      </p:sp>
    </p:spTree>
    <p:extLst>
      <p:ext uri="{BB962C8B-B14F-4D97-AF65-F5344CB8AC3E}">
        <p14:creationId xmlns:p14="http://schemas.microsoft.com/office/powerpoint/2010/main" val="127276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968080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znamená Start-up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831680"/>
            <a:ext cx="10284643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Většinou se jedná o začínající podnik, která přispívá svými produkty nebo službami společnosti, mění trh nebo přináší inovativní řešení. Typickou vlastností se také stává rychlý a dynamický růst či vývoj. Mezi další charakteristické rysy patří: originalita, vize a ambice, technologie, malý pracovní tým, nízké investice a náklady.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Ne každá nová firma je start-up. Samozřejmě neplatí, že každá začínající firma se hned může označovat jako startup, což spousta z nich buď úmyslně, nebo neúmyslně udělala. To, že si otevřete novou kavárnu, nedělá z vašeho podniku start-up, pokud zde nenajdeme nějakou skrytou výjimečnost nebo inovaci.</a:t>
            </a:r>
          </a:p>
        </p:txBody>
      </p:sp>
    </p:spTree>
    <p:extLst>
      <p:ext uri="{BB962C8B-B14F-4D97-AF65-F5344CB8AC3E}">
        <p14:creationId xmlns:p14="http://schemas.microsoft.com/office/powerpoint/2010/main" val="3484425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1288591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Jak poznat dobrý podnik?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2284167"/>
            <a:ext cx="10284643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současné době jsme prostřednictvím médií a sociálních sítí „bombardováni“ různými příležitostmi k investování (akcie, dluhopisy) či zahájení podnikání (start-upy). Pokud se chceme stát dobrými investory nebo podnikateli, pak je nutné si uvědomit jak by takový „dobrý“ podnik nebo podnikatelský záměr měl vypadat.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Měli byte být schopni se vyznat v základních pojmech a charakteristikách dobře fungujících podniků.</a:t>
            </a:r>
          </a:p>
        </p:txBody>
      </p:sp>
    </p:spTree>
    <p:extLst>
      <p:ext uri="{BB962C8B-B14F-4D97-AF65-F5344CB8AC3E}">
        <p14:creationId xmlns:p14="http://schemas.microsoft.com/office/powerpoint/2010/main" val="207382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1288591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Mise, vize, strategie a cíle podniku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2284167"/>
            <a:ext cx="10510887" cy="39092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Každý dobrý nebo chcete-li úspěšný podnik či podnikatel má </a:t>
            </a:r>
            <a:r>
              <a:rPr lang="cs-CZ" sz="1800" b="1" dirty="0"/>
              <a:t>vizi </a:t>
            </a:r>
            <a:r>
              <a:rPr lang="cs-CZ" sz="1800" dirty="0"/>
              <a:t>a </a:t>
            </a:r>
            <a:r>
              <a:rPr lang="cs-CZ" sz="1800" b="1" dirty="0"/>
              <a:t>cíle</a:t>
            </a:r>
            <a:r>
              <a:rPr lang="cs-CZ" sz="1800" dirty="0"/>
              <a:t> a představu o tom jak jich dosáhne čili </a:t>
            </a:r>
            <a:r>
              <a:rPr lang="cs-CZ" sz="1800" b="1" dirty="0"/>
              <a:t>strategii</a:t>
            </a:r>
            <a:r>
              <a:rPr lang="cs-CZ" sz="1800" dirty="0"/>
              <a:t>!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Vize je to, čeho chcete dosáhnout. Mise je obecné prohlášení o tom, jak dosáhnete své vize. Strategie představují řadu způsobů, jak využít poslání k dosažení vize. Cíle jsou prohlášení o tom, čeho je třeba dosáhnout k realizaci strategie.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Mise a vize musejí být jednoduché a pochopitelné (neznamená to slogan) pro všechny zaměstnance a srozumitelné i pro zákazníky a obchodní partnery.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Cíle firmy by neměly být konfliktní. Mohou se doplňovat, konkurovat nebo na sebe vzájemně navazovat. Cíle lze dobře stanovit dle techniky SMART(ER)</a:t>
            </a:r>
          </a:p>
        </p:txBody>
      </p:sp>
    </p:spTree>
    <p:extLst>
      <p:ext uri="{BB962C8B-B14F-4D97-AF65-F5344CB8AC3E}">
        <p14:creationId xmlns:p14="http://schemas.microsoft.com/office/powerpoint/2010/main" val="3980210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4214" y="223362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SMART(ER) cíle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206631" y="1200084"/>
            <a:ext cx="10614581" cy="5198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S</a:t>
            </a:r>
            <a:r>
              <a:rPr lang="cs-CZ" sz="1400" dirty="0"/>
              <a:t>pecifické - „Začnu cvičit.“ Je sice obdivuhodné předsevzetí, ale jedná se spíše o cestu k cíli nežli o cíl samotný. „Proč chcete začít cvičit?“ Důvodů je mnoho Pak zní konkrétní cíl jasně: "Každé pondělí budu chodit do tanečních." nebo "Zítra si domluvím konzultaci u výživového poradce".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M</a:t>
            </a:r>
            <a:r>
              <a:rPr lang="cs-CZ" sz="1400" dirty="0"/>
              <a:t>ěřitelné - „Jak poznám, že jsem svého cíle dosáhl/a?“ To je velmi užitečná otázka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Akceptovatelné - „Je v mých silách cíle dosáhnout? Nenastavili jsme si laťku příliš vysoko?“ Metoda „malých, ale jistých krůčků“ nás učí, že i velké změny začínají těmi drobnými.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R</a:t>
            </a:r>
            <a:r>
              <a:rPr lang="cs-CZ" sz="1400" dirty="0"/>
              <a:t>elevantní - Relevantní cíl je takový, který jsme přijali za svůj a má tak pro nás vysokou prioritu. Tím se i zvyšuje šance, že ho skutečně dosáhneme a neodradí nás první selhání.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T</a:t>
            </a:r>
            <a:r>
              <a:rPr lang="cs-CZ" sz="1400" dirty="0"/>
              <a:t>ermínované - „V květnu příštího roku uběhnu půlmaratón“. To je cíl, který je jasně časově ohraničený. V květnu příštího roku budu s jistotou vědět, zda jsem svého cíle dosáhl/a či nikoli. Na rozdíl  od předsevzetí „Začnu běhat“ , kde časový údaj chybí a tedy i bod, kdy mohu zhodnotit, zda se mi cíle podařilo dosáhnout.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Odměněný (</a:t>
            </a:r>
            <a:r>
              <a:rPr lang="cs-CZ" sz="1400" b="1" dirty="0" err="1"/>
              <a:t>E</a:t>
            </a:r>
            <a:r>
              <a:rPr lang="cs-CZ" sz="1400" dirty="0" err="1"/>
              <a:t>valuated</a:t>
            </a:r>
            <a:r>
              <a:rPr lang="cs-CZ" sz="1400" dirty="0"/>
              <a:t>) – za splnění se odměnit -&gt; oslavit.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Průběžně hodnocený (</a:t>
            </a:r>
            <a:r>
              <a:rPr lang="cs-CZ" sz="1400" b="1" dirty="0" err="1"/>
              <a:t>R</a:t>
            </a:r>
            <a:r>
              <a:rPr lang="cs-CZ" sz="1400" dirty="0" err="1"/>
              <a:t>eevaluated</a:t>
            </a:r>
            <a:r>
              <a:rPr lang="cs-CZ" sz="1400" dirty="0"/>
              <a:t>) – u dlouhodobých cílů je vhodné nastavit průběžné vyhodnocování. Zda jsme na správné cestě.</a:t>
            </a:r>
          </a:p>
        </p:txBody>
      </p:sp>
    </p:spTree>
    <p:extLst>
      <p:ext uri="{BB962C8B-B14F-4D97-AF65-F5344CB8AC3E}">
        <p14:creationId xmlns:p14="http://schemas.microsoft.com/office/powerpoint/2010/main" val="264016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3" y="1550711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Klíčová </a:t>
            </a:r>
            <a:r>
              <a:rPr lang="en-US" sz="4000" dirty="0" err="1">
                <a:solidFill>
                  <a:srgbClr val="00B0F0"/>
                </a:solidFill>
              </a:rPr>
              <a:t>slova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3" y="2067758"/>
            <a:ext cx="9737889" cy="34374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Diagnostika,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Due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diligence,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finanční zdraví podniku,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SWOT analýza.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715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769" y="185655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Podle čeho hodnotit úspěšnost firmy?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234911" y="954987"/>
            <a:ext cx="10237509" cy="57898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Zisk a ztráta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Zisk či ztrátu lze definovat jako rozdíl mezi výnosy a náklady podniku. Zisk je kladný hospodářský výsledek. Náklady se definují jako spotřeba práce a prostředků v peněžním vyjádření. Náklady představují určité vstupy do podniku. Podnik tyto vstupy svými vnitřními mechanismy přetváří ve výstupy – tj. své produkty (výrobky, prodané zboží či služby). Výnosy se obvykle definují jako v penězích oceněný výkon. Tímto výkonem může být vše, co firma produkuje – tedy výrobek, zboží či služba.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Ziskovost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Je poměr zisku k určitému vynaloženému vstupu. Kupř. ziskovost nákladů se bude rovnat poměru zisku a celkových nákladů podniku. Ziskovost zaměstnanců pak může znamenat kolik jeden zaměstnanec vytvoří podniku zisku.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Produktivita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Produktivita úzce souvisí se ziskovostí. Produktivita je poměr výstupů a vstupů. Výstupem může být výrobek nebo služba. Vstupem pak práce, materiál či výrobní zařízení. Ke zvýšení produktivity můžeme přispět snížením množství vstupů při zachování výstupu. Nebo zvýšením výstupů při stejných vstupech.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Hodnota podniku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Hodnota podniku závisí nejen na její ziskovosti, ale také na dalších charakteristikách jako jsou majetek, značka, image, duševní vlastnictví, zákazníci, podíl na trhu, atraktivita odvětví aj. </a:t>
            </a:r>
          </a:p>
        </p:txBody>
      </p:sp>
    </p:spTree>
    <p:extLst>
      <p:ext uri="{BB962C8B-B14F-4D97-AF65-F5344CB8AC3E}">
        <p14:creationId xmlns:p14="http://schemas.microsoft.com/office/powerpoint/2010/main" val="1923563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920946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3600" dirty="0">
                <a:solidFill>
                  <a:srgbClr val="00B0F0"/>
                </a:solidFill>
              </a:rPr>
              <a:t>Co jsou atributy úspěšného podnikatele?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709131"/>
            <a:ext cx="10237509" cy="57898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Zvědavost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Strukturované experimentování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Přizpůsobivost (nebo někdy naopak -&gt; snaha o přetvoření, </a:t>
            </a:r>
            <a:r>
              <a:rPr lang="cs-CZ" sz="1600" dirty="0" err="1"/>
              <a:t>disrupci</a:t>
            </a:r>
            <a:r>
              <a:rPr lang="cs-CZ" sz="1600" dirty="0"/>
              <a:t>, současného stavu, tak aby odpovídala mé vizi)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Rozhodnost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Práce v týmu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Tolerance rizika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Nemít strach ze selhání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Vytrvalost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Inovace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Dlouhodobé zaměření</a:t>
            </a:r>
          </a:p>
        </p:txBody>
      </p:sp>
    </p:spTree>
    <p:extLst>
      <p:ext uri="{BB962C8B-B14F-4D97-AF65-F5344CB8AC3E}">
        <p14:creationId xmlns:p14="http://schemas.microsoft.com/office/powerpoint/2010/main" val="1332104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4214" y="223362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jsou atributy úspěšných podniků?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1200084"/>
            <a:ext cx="10642862" cy="5198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Kromě dříve uvedených ekonomických výsledků (zisk, produktivita, hodnota) existují velice důležité znaky úspěšných podniků, které právě vedou k vysokému zisku a růstu hodnoty firmy: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Loajální zákazníci a zaměstnanci -&gt; silná kultura a komunita (úspěšní podnikatelé zaměstnávají často chytřejší lidi než jsou oni sami)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Jedinečný produkt (nezaměnitelný, silná značka, -&gt; nekopírovatelná konkurenční výhoda)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Ambice růstu a tvorby nových produktů  (inovace není pouze „</a:t>
            </a:r>
            <a:r>
              <a:rPr lang="cs-CZ" sz="1300" dirty="0" err="1"/>
              <a:t>catchphrase</a:t>
            </a:r>
            <a:r>
              <a:rPr lang="cs-CZ" sz="1300" dirty="0"/>
              <a:t>“ , je to skutečný proces, který odděluje úspěšné firmy od neúspěšných)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100% zaměření na zákazníka (východiskem všech procesů je uspokojení potřeb zákazníka a zvyšování hodnoty pro zákazníka)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Znalost svých zákazníků (umění empatie)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Dobrý marketing (umět být vidět a prodávat)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Snaha překonávat překážky a odvaha riskovat (riziko však musí být vyváženo ziskem)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Silná vize (stanovovat cíle a naplňovat je)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Diverzita jako hnací síla (přijímat názory druhých)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Přizpůsobivost a pružná reakce na změny na trhu (nenechat si ujet vlak a sledovat vývoj v daném odvětví a globální a národní ekonomiky)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300" dirty="0"/>
              <a:t>• Vedoucí zaměstnanci jsou schopni motivovat své podřízené (motivací nejsou jen peníze, motivace musí jít zevnitř pracovníků)</a:t>
            </a:r>
          </a:p>
        </p:txBody>
      </p:sp>
    </p:spTree>
    <p:extLst>
      <p:ext uri="{BB962C8B-B14F-4D97-AF65-F5344CB8AC3E}">
        <p14:creationId xmlns:p14="http://schemas.microsoft.com/office/powerpoint/2010/main" val="3431350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4214" y="223362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jsou atributy podvodných podniků?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1200084"/>
            <a:ext cx="10642862" cy="5198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Sliby vysokého zhodnocení investice (v řádu 10tek procent). Vysoké zhodnocení je vždy vyváženo odpovídajícím rizikem.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Nedostatečné či zavádějící informace (firma na webu často uvádí informace, které přímo nesouvisí s domnělou podnikatelskou činností)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Neprofesionální přístup - podvodné firmy se dají poznat i ­podle toho, že se snaží klienty obloudit „odbornou“ terminologií, za níž se ale skrývá elementární neznalost trhu. K neprofesionálnímu přístupu patří i nepřípustný nátlak na klienty. Společnosti často tvrdí, že jde o „unikátní“ a „časově omezenou“ příležitost, jak vydělat.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Několik let za sebou klesající tržby, zisk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Několik let za sebou je výsledek hospodaření záporný (podnik je ve ztrátě)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Není veřejně dostupná výroční zpráva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Časté změny ve vedení firmy (případně jsou ve vedení firmy lidé, kteří jsou napojeni na jiné známější podvodné podniky) -&gt; vizuální obchodní rejstřík </a:t>
            </a:r>
            <a:r>
              <a:rPr lang="cs-CZ" sz="1200" dirty="0">
                <a:hlinkClick r:id="rId2"/>
              </a:rPr>
              <a:t>Vizuální obchodní rejstřík, vizualizace vztahů firem a osob (podnikani.cz)</a:t>
            </a:r>
            <a:endParaRPr lang="cs-CZ" sz="180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Nejsou veřejně dostupné všechny tři konsolidované finanční výkazy – výsledovka, rozvaha a cash </a:t>
            </a:r>
            <a:r>
              <a:rPr lang="cs-CZ" sz="1400" dirty="0" err="1"/>
              <a:t>flow</a:t>
            </a:r>
            <a:endParaRPr lang="cs-CZ" sz="140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Silně negativní zprávy v médiích či sociálních sítích</a:t>
            </a:r>
          </a:p>
        </p:txBody>
      </p:sp>
    </p:spTree>
    <p:extLst>
      <p:ext uri="{BB962C8B-B14F-4D97-AF65-F5344CB8AC3E}">
        <p14:creationId xmlns:p14="http://schemas.microsoft.com/office/powerpoint/2010/main" val="3785578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4214" y="223362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Jak poznat podvodný podnik?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1200084"/>
            <a:ext cx="10642862" cy="5198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Podívejte se do obchodního rejstříku</a:t>
            </a:r>
            <a:r>
              <a:rPr lang="cs-CZ" sz="1400" dirty="0"/>
              <a:t>. Firmy, které na tuzemském trhu vyvíjejí svou činnost, mají jednu jasnou povinnost. A tou je nutnost, aby byly zapsány v obchodním rejstříku. Pokud zde není, a to ani po zadání identifikačního čísla (IČ), raději od ní dejte ruce pryč. Zkontrolujte, kde má firma sídlo. Jestliže celosvětově působící podnik sídlí v rozestavěném vesnickém domku, nebudí to důvěru.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Zkontrolujte kontaktní údaje </a:t>
            </a:r>
            <a:r>
              <a:rPr lang="cs-CZ" sz="1400" dirty="0"/>
              <a:t>- webové stránky by dnes měla mít každá firma, které to s podnikáním myslí alespoň trochu vážně. I podle toho lze celkem dobře poznat, zda se jedná o podvodné firmy, nebo nikoliv. Kontaktní údaje srovnejte s údaji v obchodním rejstříku.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Zkontrolujte také adresu bydliště jednatelů a společníků </a:t>
            </a:r>
            <a:r>
              <a:rPr lang="cs-CZ" sz="1400" dirty="0"/>
              <a:t>- i tu najdete snadno, jelikož ji bude také obsahovat právě obchodní rejstřík. Rázem zjistíte, zda daná osoba bydlí v domě nebo bytě, nebo zda má adresu bydliště spojenou s městským úřadem. To je jasný znak rizika. Buďte si jisti, že podvodné firmy jsou z větší části vlastněny právě lidmi, kteří mají bydliště na daných místech.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Hledejte recenze na internetu </a:t>
            </a:r>
            <a:r>
              <a:rPr lang="cs-CZ" sz="1400" dirty="0"/>
              <a:t>- i podle recenzí lze celkem dobře poznat, zda se jedná o podvodné firmy, nebo nikoliv.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Zjistěte i to, zda platí své dluhy </a:t>
            </a:r>
            <a:r>
              <a:rPr lang="cs-CZ" sz="1400" dirty="0"/>
              <a:t>- peníze jsou poměrně dobrým ukazatelem, jak poznat, zda se jedná po podvodné firmy, nebo nikoliv. Pokud budeme konkrétní, je hned několik možností, jak to zjistit. První a osvědčenou volbou je insolvenční rejstřík.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b="1" dirty="0"/>
              <a:t>Dále je dobré zkontrolovat i registr plátců daně z přidané hodnoty (DPH</a:t>
            </a:r>
            <a:r>
              <a:rPr lang="cs-CZ" sz="1400" dirty="0"/>
              <a:t>). I ten souvisí s penězi a tím, zda jsou tyto daně hrazeny tak, jak mají.</a:t>
            </a:r>
          </a:p>
        </p:txBody>
      </p:sp>
    </p:spTree>
    <p:extLst>
      <p:ext uri="{BB962C8B-B14F-4D97-AF65-F5344CB8AC3E}">
        <p14:creationId xmlns:p14="http://schemas.microsoft.com/office/powerpoint/2010/main" val="1742538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2659" y="1364005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Co je to Ponziho schéma?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2227605"/>
            <a:ext cx="10642862" cy="5198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 err="1"/>
              <a:t>Ponziho</a:t>
            </a:r>
            <a:r>
              <a:rPr lang="cs-CZ" sz="1600" dirty="0"/>
              <a:t> schéma. Jedná se o podvody na investory, kterým je slibován vysoký zisk. Často označované také jako </a:t>
            </a:r>
            <a:r>
              <a:rPr lang="cs-CZ" sz="1600" dirty="0" err="1"/>
              <a:t>scam</a:t>
            </a:r>
            <a:r>
              <a:rPr lang="cs-CZ" sz="1600" dirty="0"/>
              <a:t>. Dřívější investory taková to firma vyplácí z financí lidí, kteří je poskytli později. A to je také základem všech </a:t>
            </a:r>
            <a:r>
              <a:rPr lang="cs-CZ" sz="1600" dirty="0" err="1"/>
              <a:t>ponzi</a:t>
            </a:r>
            <a:r>
              <a:rPr lang="cs-CZ" sz="1600" dirty="0"/>
              <a:t> schémat, které dodnes existují. Vyplácení starých investorů pomocí vkladů od nových investorů. Do té doby než přivádíme více nových investorů, celý systém běží a nikdo nic nemusí poznat. Celé se to začne hroutit až ve chvíli, kdy začne mít projekt potíže s přiváděním většího množství nových zájemců oproti měsíci minulému. Dnes však není výjimkou, že některé takové programy trvají jen několik týdnů anebo naopak í více let roky.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Někdy se podobným programům říká také pyramida, letadlo či </a:t>
            </a:r>
            <a:r>
              <a:rPr lang="cs-CZ" sz="1600" dirty="0" err="1"/>
              <a:t>multi</a:t>
            </a:r>
            <a:r>
              <a:rPr lang="cs-CZ" sz="1600" dirty="0"/>
              <a:t>-level marketing (MLM).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Nemusí vždy jít o podvodný podnik, ale je dobré se mít na pozoru.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Na principu MLM jsou založeny i velice úspěšné firmy a podnikatelské přístupy.</a:t>
            </a:r>
          </a:p>
        </p:txBody>
      </p:sp>
    </p:spTree>
    <p:extLst>
      <p:ext uri="{BB962C8B-B14F-4D97-AF65-F5344CB8AC3E}">
        <p14:creationId xmlns:p14="http://schemas.microsoft.com/office/powerpoint/2010/main" val="3229221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2659" y="1364005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Jak poznat Ponziho schéma („letadlo“)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2227605"/>
            <a:ext cx="10642862" cy="51988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 err="1"/>
              <a:t>Ponziho</a:t>
            </a:r>
            <a:r>
              <a:rPr lang="cs-CZ" sz="1600" dirty="0"/>
              <a:t> schéma. Jedná se o podvody na investory, kterým je slibován vysoký zisk. Často označované také jako </a:t>
            </a:r>
            <a:r>
              <a:rPr lang="cs-CZ" sz="1600" dirty="0" err="1"/>
              <a:t>scam</a:t>
            </a:r>
            <a:r>
              <a:rPr lang="cs-CZ" sz="1600" dirty="0"/>
              <a:t>. Dřívější investory taková to firma vyplácí z financí lidí, kteří je poskytli později. A to je také základem všech </a:t>
            </a:r>
            <a:r>
              <a:rPr lang="cs-CZ" sz="1600" dirty="0" err="1"/>
              <a:t>ponzi</a:t>
            </a:r>
            <a:r>
              <a:rPr lang="cs-CZ" sz="1600" dirty="0"/>
              <a:t> schémat, které dodnes existují. Vyplácení starých investorů pomocí vkladů od nových investorů. Do té doby než přivádíme více nových investorů, celý systém běží a nikdo nic nemusí poznat. Celé se to začne hroutit až ve chvíli, kdy začne mít projekt potíže s přiváděním většího množství nových zájemců oproti měsíci minulému. Dnes však není výjimkou, že některé takové programy trvají jen několik týdnů anebo naopak í více let roky.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Někdy se podobným programům říká také pyramida, „letadlo“ či </a:t>
            </a:r>
            <a:r>
              <a:rPr lang="cs-CZ" sz="1600" dirty="0" err="1"/>
              <a:t>multi</a:t>
            </a:r>
            <a:r>
              <a:rPr lang="cs-CZ" sz="1600" dirty="0"/>
              <a:t>-level marketing (MLM).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Nemusí vždy jít o podvodný podnik, ale je dobré se mít na pozoru.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Na principu MLM jsou založeny i velice úspěšné firmy a podnikatelské přístupy.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15831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2659" y="1364005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Jak poznat Ponziho schéma („letadlo“)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2227605"/>
            <a:ext cx="10642862" cy="45408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lvl="1" algn="just"/>
            <a:r>
              <a:rPr lang="cs-CZ" sz="1600" dirty="0"/>
              <a:t>Je slibován </a:t>
            </a:r>
            <a:r>
              <a:rPr lang="cs-CZ" sz="1600" b="1" dirty="0"/>
              <a:t>vysoký výnos s malým nebo žádným rizikem</a:t>
            </a:r>
            <a:r>
              <a:rPr lang="cs-CZ" sz="1600" dirty="0"/>
              <a:t>.</a:t>
            </a:r>
          </a:p>
          <a:p>
            <a:pPr marL="265113" lvl="1" algn="just"/>
            <a:r>
              <a:rPr lang="cs-CZ" sz="1600" dirty="0"/>
              <a:t>Místo podílu na firmě nabízení </a:t>
            </a:r>
            <a:r>
              <a:rPr lang="cs-CZ" sz="1600" b="1" dirty="0"/>
              <a:t>dluhopisy, které však při krachu nemusí firma svým dlužníkům zaplatit</a:t>
            </a:r>
            <a:r>
              <a:rPr lang="cs-CZ" sz="1600" dirty="0"/>
              <a:t>.</a:t>
            </a:r>
          </a:p>
          <a:p>
            <a:pPr marL="265113" lvl="1" algn="just"/>
            <a:r>
              <a:rPr lang="cs-CZ" sz="1600" dirty="0"/>
              <a:t>Podnikatelský záměr </a:t>
            </a:r>
            <a:r>
              <a:rPr lang="cs-CZ" sz="1600" b="1" dirty="0"/>
              <a:t>je příliš ambiciózní a je neustále odkládána jeho realizace</a:t>
            </a:r>
            <a:r>
              <a:rPr lang="cs-CZ" sz="1600" dirty="0"/>
              <a:t>.</a:t>
            </a:r>
          </a:p>
          <a:p>
            <a:pPr marL="265113" lvl="1" algn="just"/>
            <a:r>
              <a:rPr lang="cs-CZ" sz="1600" dirty="0"/>
              <a:t>Není jasné, jak to všechno funguje. Vysvětlení, jak se dojde k zisku, jsou zmatená a nejde jim rozumět.</a:t>
            </a:r>
          </a:p>
          <a:p>
            <a:pPr marL="265113" lvl="1" algn="just"/>
            <a:r>
              <a:rPr lang="cs-CZ" sz="1600" b="1" dirty="0"/>
              <a:t>Výnosy slibují konzistentně vysoké nehledě na vývoj trhu.</a:t>
            </a:r>
          </a:p>
          <a:p>
            <a:pPr marL="265113" lvl="1" algn="just"/>
            <a:r>
              <a:rPr lang="cs-CZ" sz="1600" dirty="0"/>
              <a:t>Není vydáváno psané potvrzení.</a:t>
            </a:r>
          </a:p>
          <a:p>
            <a:pPr marL="265113" lvl="1" algn="just"/>
            <a:r>
              <a:rPr lang="cs-CZ" sz="1600" b="1" dirty="0"/>
              <a:t>Jste tlačeni do reinvestování svých peněz.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6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Mad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 </a:t>
            </a:r>
            <a:r>
              <a:rPr lang="cs-CZ" sz="16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off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! Jak se zrodil největší finanční skandál v amerických dějinách (forbes.cz)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Průvodce světem podvodů: nesmrtelné </a:t>
            </a:r>
            <a:r>
              <a:rPr lang="cs-CZ" sz="16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Ponziho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 schéma - iDNES.cz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6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4"/>
              </a:rPr>
              <a:t>Skyway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4"/>
              </a:rPr>
              <a:t> recenze: Dopravní systém budoucnosti anebo podvodná firma? (mladyinvestor.cz)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6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Recyclix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 recenze a zkušenosti. 14% měsíčně jako pasivní příjem? (mladyinvestor.cz)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6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6"/>
              </a:rPr>
              <a:t>Kairos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6"/>
              </a:rPr>
              <a:t> Planet zkušenosti, recenze, klady a rizika investování (mladyinvestor.cz)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55962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522" y="1184896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Kde hledat informace o firmách, odvětví, vývoji ekonomiky?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2317160"/>
            <a:ext cx="10642862" cy="45408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Nyní si vše vyzkoušíme v praxi a zkusíme si vytvořit profil firmy. </a:t>
            </a:r>
            <a:r>
              <a:rPr lang="cs-CZ" sz="1400" b="1" dirty="0"/>
              <a:t>Vyberte nebo si vyhledejte firmu o které chcete zjistit informace.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400" dirty="0"/>
              <a:t>Kde tedy hledat informace?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8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Obchodní rejstřík </a:t>
            </a:r>
            <a:r>
              <a:rPr lang="cs-CZ" sz="1400" dirty="0"/>
              <a:t>je veřejný seznam, do kterého se zapisují zákonem stanovené údaje o podnikatelích (např. firma, sídlo, předmět podnikání, společníci atd.)  Zapisují se: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000" dirty="0"/>
              <a:t>• </a:t>
            </a:r>
            <a:r>
              <a:rPr lang="cs-CZ" sz="1400" dirty="0"/>
              <a:t>povinně obchodní společnosti PO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dirty="0"/>
              <a:t>• dobrovolně na základě žádosti FO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dirty="0"/>
              <a:t>Obchodní rejstřík je veden rejstříkovým soudem. Firma (PO a FO) získává identifikační (IČ) číslo pod kterým je vedena.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Veřejný rejstřík a Sbírka listin </a:t>
            </a:r>
            <a:r>
              <a:rPr lang="cs-CZ" sz="1400" dirty="0"/>
              <a:t>- Ministerstvo spravedlnosti České republiky (justice.cz)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/>
              <a:t>Obchodní rejstřík firem </a:t>
            </a:r>
            <a:r>
              <a:rPr lang="cs-CZ" sz="1400" dirty="0"/>
              <a:t>(obchodnirejstrik.cz, </a:t>
            </a:r>
            <a:r>
              <a:rPr lang="cs-CZ" sz="1400" dirty="0">
                <a:hlinkClick r:id="rId2"/>
              </a:rPr>
              <a:t>Vizuální obchodní rejstřík, vizualizace vztahů firem a osob (podnikani.cz)</a:t>
            </a:r>
            <a:r>
              <a:rPr lang="cs-CZ" sz="1400" dirty="0"/>
              <a:t>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66560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522" y="1184896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Kde hledat informace o firmách, odvětví, vývoji ekonomiky?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2317160"/>
            <a:ext cx="10642862" cy="45408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Evidence skutečných majitelů - s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kutečný majitel vymezen pomocí dvou pojmů, a sice koncového příjemce a osoby s koncovým vlivem (§ 2 ZESM). Skutečný majitel je každá fyzická osoba, která je koncovým příjemcem nebo osobou s koncovým vlivem. Slovy zákona: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Koncovým příjemcem je osoba, která může mít přímo nebo nepřímo prostřednictvím jiné osoby nebo právního uspořádání podstatnou část z celkového majetkového prospěchu tvořeného při činnosti nebo likvidaci právnické osoby nebo tvořeného při správě nebo zániku právního uspořádání („prospěch“), a tento prospěch dále nepředává.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Osobou s koncovým vlivem osoba, která může bez pokynů jiného přímo nebo nepřímo uplatňovat rozhodující vliv v právnické osobě nebo na správu právního uspořádání.</a:t>
            </a:r>
          </a:p>
          <a:p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Informační systém evidence skutečných majitelů - Ministerstvo spravedlnosti České republiky (justice.cz)</a:t>
            </a:r>
            <a:endParaRPr lang="cs-CZ" sz="1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067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3" y="1550711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Obsah </a:t>
            </a:r>
            <a:r>
              <a:rPr lang="en-US" sz="4000" dirty="0" err="1">
                <a:solidFill>
                  <a:srgbClr val="00B0F0"/>
                </a:solidFill>
              </a:rPr>
              <a:t>lekce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3" y="2067758"/>
            <a:ext cx="9737889" cy="34374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Obsahem lekce je pochopením základních atributů úspěšné a zdravé společnosti. Studenti budou vedeni k zamyšlení nad tím, jak by měl vypadat zdravý a prosperující podnik. Kde mohou najít informace a jak je využít. Po semináři by studenti měli být schopni rozlišit úspěšné firmy od těch méně prosperujících. Měli by také více porozumět tomu, co je potřeba k tomu, aby se stali úspěšnými podnikateli.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43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522" y="1326298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pl-PL" sz="4000" dirty="0">
                <a:solidFill>
                  <a:srgbClr val="00B0F0"/>
                </a:solidFill>
              </a:rPr>
              <a:t>Kde hledat informace o firmách, odvětví, vývoji ekonomiky?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027522" y="2539085"/>
            <a:ext cx="10642862" cy="45408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Insolvenční rejstřík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- v insolvenčním rejstříku lze vyhledat pouze dlužníky, proti kterým bylo zahájeno insolvenční řízení po 1. lednu 2008 a nebyli z rejstříku vyškrtnuti dle § 425 insolvenčního zákona.</a:t>
            </a:r>
          </a:p>
          <a:p>
            <a:pPr algn="just"/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Formulář pro lustraci - ISIR - Insolvenční rejstřík (1.11.0.0) (justice.cz)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Registr plátců DPH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Subjekty DPH (mfcr.cz)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 err="1">
                <a:effectLst/>
                <a:ea typeface="Times New Roman" panose="02020603050405020304" pitchFamily="18" charset="0"/>
              </a:rPr>
              <a:t>Trends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ea typeface="Times New Roman" panose="02020603050405020304" pitchFamily="18" charset="0"/>
              </a:rPr>
              <a:t>google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4"/>
              </a:rPr>
              <a:t>https://trends.google.com/trends/?geo=CZ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Informace o odvětví a makroekonomické údaje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Český statistický úřad | ČSÚ (czso.cz)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6"/>
              </a:rPr>
              <a:t>Analytické materiály | MPO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7"/>
              </a:rPr>
              <a:t>www.czechinvest.org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067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15F7517-B33E-4A7A-A179-04C309148394}"/>
              </a:ext>
            </a:extLst>
          </p:cNvPr>
          <p:cNvSpPr/>
          <p:nvPr/>
        </p:nvSpPr>
        <p:spPr>
          <a:xfrm>
            <a:off x="0" y="2464037"/>
            <a:ext cx="12192000" cy="132343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DĚKUJI ZA POZORNOST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2668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3" y="1098224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Doporučená </a:t>
            </a:r>
            <a:r>
              <a:rPr lang="en-US" sz="4000" dirty="0" err="1">
                <a:solidFill>
                  <a:srgbClr val="00B0F0"/>
                </a:solidFill>
              </a:rPr>
              <a:t>literatura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3" y="2143886"/>
            <a:ext cx="10454327" cy="34374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COLLINS, James C. Jak z dobré firmy udělat skvělou. Přeložil Daniel HRADILÁK. Praha: Grada 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Publishing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2008. ISBN 978-80-247-2545-1.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SCHOLLEOVÁ, Hana. Ekonomické a finanční řízení pro neekonomy. 3., aktualizované vydání. Praha: Grada 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Publishing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2017. Expert. ISBN 978-80-271-0413-0.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ŠAFROVÁ DRÁŠILOVÁ, Alena. Základy úspěšného podnikání: průvodce začínajícího podnikatele : proč a v čem podnikat, jak napsat podnikatelský plán, analýza trhu, marketingové nástroje, s kým spolupracovat, finance a financování, úskalí daní a práva. Praha: Grada, 2019. ISBN 978-80-271-2182-3.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0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3" y="1098224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Doporučená </a:t>
            </a:r>
            <a:r>
              <a:rPr lang="en-US" sz="4000" dirty="0" err="1">
                <a:solidFill>
                  <a:srgbClr val="00B0F0"/>
                </a:solidFill>
              </a:rPr>
              <a:t>literatura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3" y="2143886"/>
            <a:ext cx="10454327" cy="34374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90/2012 Sb., o obchodních korporacích,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89/2012 Sb., občanský zákoník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455/1991 Sb., o živnostenském podnikání,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563/1991 Sb., o účetnictví,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262/2006 Sb., zákoník práce,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586/1992 Sb., o daních z příjmů,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Zákon č. 235/2004 Sb., o dani z přidané hodnoty,</a:t>
            </a:r>
          </a:p>
        </p:txBody>
      </p:sp>
    </p:spTree>
    <p:extLst>
      <p:ext uri="{BB962C8B-B14F-4D97-AF65-F5344CB8AC3E}">
        <p14:creationId xmlns:p14="http://schemas.microsoft.com/office/powerpoint/2010/main" val="392508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3" y="1098224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Výchozí </a:t>
            </a:r>
            <a:r>
              <a:rPr lang="en-US" sz="4000" dirty="0" err="1">
                <a:solidFill>
                  <a:srgbClr val="00B0F0"/>
                </a:solidFill>
              </a:rPr>
              <a:t>pojmy</a:t>
            </a:r>
            <a:r>
              <a:rPr lang="en-US" sz="4000" dirty="0">
                <a:solidFill>
                  <a:srgbClr val="00B0F0"/>
                </a:solidFill>
              </a:rPr>
              <a:t> a </a:t>
            </a:r>
            <a:r>
              <a:rPr lang="en-US" sz="4000" dirty="0" err="1">
                <a:solidFill>
                  <a:srgbClr val="00B0F0"/>
                </a:solidFill>
              </a:rPr>
              <a:t>definice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3" y="2143886"/>
            <a:ext cx="10454327" cy="34374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 je to podniková diagnostika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Pokud jde o význam slova diagnóza, slovníky se shodují v interpretaci, že diagnóza = rozpoznání, stanovení nebo určení. Pojem diagnóza je řeckého původu a skládá se z kořene „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gnósis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 = poznání a předpony „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dia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-“= skrz, napříč. Z etymologie slova tedy plyne, že by se mělo jednat o rozpoznání důkladné, které jde do hloubky objektu (skrz) a nezůstává pouze na povrchu.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Diagnostika podniku je nauka zabývající se rozpoznáváním a vyhodnocováním jevů charakterizujících úroveň podnikového zdraví. </a:t>
            </a:r>
          </a:p>
        </p:txBody>
      </p:sp>
    </p:spTree>
    <p:extLst>
      <p:ext uri="{BB962C8B-B14F-4D97-AF65-F5344CB8AC3E}">
        <p14:creationId xmlns:p14="http://schemas.microsoft.com/office/powerpoint/2010/main" val="395740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3" y="1013383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Výchozí </a:t>
            </a:r>
            <a:r>
              <a:rPr lang="en-US" sz="4000" dirty="0" err="1">
                <a:solidFill>
                  <a:srgbClr val="00B0F0"/>
                </a:solidFill>
              </a:rPr>
              <a:t>pojmy</a:t>
            </a:r>
            <a:r>
              <a:rPr lang="en-US" sz="4000" dirty="0">
                <a:solidFill>
                  <a:srgbClr val="00B0F0"/>
                </a:solidFill>
              </a:rPr>
              <a:t> a </a:t>
            </a:r>
            <a:r>
              <a:rPr lang="en-US" sz="4000" dirty="0" err="1">
                <a:solidFill>
                  <a:srgbClr val="00B0F0"/>
                </a:solidFill>
              </a:rPr>
              <a:t>definice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792141"/>
            <a:ext cx="10256364" cy="48254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800" b="1" dirty="0"/>
              <a:t>Co je to podnik?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800" dirty="0"/>
              <a:t>Obecně se podnikem se zde rozumí každý subjekt vykonávající hospodářskou činnost, bez ohledu na jeho právní formu (Komise ES, 2008, str. 38). Široké pojetí podniku prosazuje také </a:t>
            </a:r>
            <a:r>
              <a:rPr lang="cs-CZ" sz="1800" dirty="0" err="1"/>
              <a:t>Needle</a:t>
            </a:r>
            <a:r>
              <a:rPr lang="cs-CZ" sz="1800" dirty="0"/>
              <a:t> (2010, s. 3), který podnik definuje jako organizované úsilí jednotlivců za účelem produkce a poskytování zboží a služeb, aby byly plněny potřeby společnosti.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800" dirty="0"/>
              <a:t>Pojem podnik se nově definuje jako obchodní závod dle § 502, zákon č. 89/2012 Sb., občanský zákoník. Obchodní závod (dále jen "závod") je organizovaný soubor jmění, který podnikatel vytvořil a který z jeho vůle slouží k provozování jeho činnosti. Má se za to, že závod tvoří vše, co zpravidla slouží k jeho provozu.</a:t>
            </a:r>
          </a:p>
          <a:p>
            <a:pPr marL="0" lv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800" b="1" i="1" dirty="0"/>
              <a:t>V textu a výuce budeme dále používat pojem podnik. </a:t>
            </a:r>
          </a:p>
        </p:txBody>
      </p:sp>
    </p:spTree>
    <p:extLst>
      <p:ext uri="{BB962C8B-B14F-4D97-AF65-F5344CB8AC3E}">
        <p14:creationId xmlns:p14="http://schemas.microsoft.com/office/powerpoint/2010/main" val="315857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834274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Jak </a:t>
            </a:r>
            <a:r>
              <a:rPr lang="en-US" sz="4000" dirty="0" err="1">
                <a:solidFill>
                  <a:srgbClr val="00B0F0"/>
                </a:solidFill>
              </a:rPr>
              <a:t>nahlížet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na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podnik</a:t>
            </a:r>
            <a:r>
              <a:rPr lang="en-US" sz="4000" dirty="0">
                <a:solidFill>
                  <a:srgbClr val="00B0F0"/>
                </a:solidFill>
              </a:rPr>
              <a:t>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584751"/>
            <a:ext cx="9797592" cy="48254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600" b="1" dirty="0"/>
              <a:t>Čím se podniky liší: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600" dirty="0"/>
              <a:t>sektorem (primární: tzn. zemědělství, lesnictví a těžební průmysl; sekundární: zpracovatelský průmysl a stavebnictví; terciární: služby; kvarterní: výzkum vývoj, IT);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600" dirty="0"/>
              <a:t>vlastnictvím (státní, soukromé, smíšené – podíl státu i soukromého sektoru kupř. ČEZ);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600" dirty="0"/>
              <a:t>dosahování  zisku (ziskové, neziskové -&gt; zisk není primárním cílem);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600" dirty="0"/>
              <a:t>právní formou (živnostníci, obchodní společnosti: v.o.s.; k.s.; s r.o.; a.s.; družstva, státní podniky);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600" dirty="0"/>
              <a:t>rozsahem působnosti (regionální, národní, mezinárodní);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600" dirty="0"/>
              <a:t>velikost (malé, střední, velké) dle počtu zaměstnanců, obratu, velikosti majetku.</a:t>
            </a:r>
          </a:p>
          <a:p>
            <a:pPr marL="0" lv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600" dirty="0"/>
              <a:t>Také podnik lze vnímat jako systém, protože se skládá z prvků, mezi kterými existují vazby. Dokonce je možno tvrdit, že pro úspěšné určení diagnózy podniku je nezbytné pohlížet na podnik jako na systém, tzn. uvědomovat si, že podnik je složen z různých částí (prvků), které jsou vzájemně propojeny vazbami.</a:t>
            </a:r>
          </a:p>
          <a:p>
            <a:pPr marL="0" lvl="0" indent="0">
              <a:lnSpc>
                <a:spcPct val="150000"/>
              </a:lnSpc>
              <a:spcAft>
                <a:spcPts val="600"/>
              </a:spcAft>
              <a:buNone/>
            </a:pPr>
            <a:endParaRPr lang="cs-CZ" sz="1600" b="1" i="1" dirty="0"/>
          </a:p>
        </p:txBody>
      </p:sp>
    </p:spTree>
    <p:extLst>
      <p:ext uri="{BB962C8B-B14F-4D97-AF65-F5344CB8AC3E}">
        <p14:creationId xmlns:p14="http://schemas.microsoft.com/office/powerpoint/2010/main" val="279809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204" y="834274"/>
            <a:ext cx="10086682" cy="86360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000" dirty="0">
                <a:solidFill>
                  <a:srgbClr val="00B0F0"/>
                </a:solidFill>
              </a:rPr>
              <a:t>Kdo je </a:t>
            </a:r>
            <a:r>
              <a:rPr lang="en-US" sz="4000" dirty="0" err="1">
                <a:solidFill>
                  <a:srgbClr val="00B0F0"/>
                </a:solidFill>
              </a:rPr>
              <a:t>podnikatel</a:t>
            </a:r>
            <a:r>
              <a:rPr lang="en-US" sz="4000" dirty="0">
                <a:solidFill>
                  <a:srgbClr val="00B0F0"/>
                </a:solidFill>
              </a:rPr>
              <a:t>?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7A70A5E2-DF28-45D1-9515-239F0C0C54F0}"/>
              </a:ext>
            </a:extLst>
          </p:cNvPr>
          <p:cNvSpPr txBox="1">
            <a:spLocks/>
          </p:cNvSpPr>
          <p:nvPr/>
        </p:nvSpPr>
        <p:spPr>
          <a:xfrm>
            <a:off x="1197204" y="1584751"/>
            <a:ext cx="9797592" cy="48254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600" dirty="0"/>
              <a:t>Podnikatel je v České republice definován v § 420 a 421 zákona č. 89/2012 Sb., občanský zákoník.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Pro účely ochrany spotřebitele a pro účely § 1963 se za podnikatele považuje také každá osoba, která uzavírá smlouvy související s vlastní obchodní, výrobní nebo obdobnou činností či při samostatném výkonu svého povolání, popřípadě osoba, která jedná jménem nebo na účet podnikatele.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Za podnikatele se považuje osoba zapsaná v obchodním rejstříku. Za jakých podmínek se osoby zapisují do obchodního rejstříku, stanoví jiný zákon.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Má se za to, že podnikatelem je osoba, která má k podnikání živnostenské nebo jiné oprávnění podle jiného zákona.</a:t>
            </a:r>
          </a:p>
          <a:p>
            <a:pPr marL="0" lvl="0" indent="0">
              <a:lnSpc>
                <a:spcPct val="150000"/>
              </a:lnSpc>
              <a:spcAft>
                <a:spcPts val="600"/>
              </a:spcAft>
              <a:buNone/>
            </a:pPr>
            <a:endParaRPr lang="cs-CZ" sz="1600" b="1" i="1" dirty="0"/>
          </a:p>
        </p:txBody>
      </p:sp>
    </p:spTree>
    <p:extLst>
      <p:ext uri="{BB962C8B-B14F-4D97-AF65-F5344CB8AC3E}">
        <p14:creationId xmlns:p14="http://schemas.microsoft.com/office/powerpoint/2010/main" val="3119247754"/>
      </p:ext>
    </p:extLst>
  </p:cSld>
  <p:clrMapOvr>
    <a:masterClrMapping/>
  </p:clrMapOvr>
</p:sld>
</file>

<file path=ppt/theme/theme1.xml><?xml version="1.0" encoding="utf-8"?>
<a:theme xmlns:a="http://schemas.openxmlformats.org/drawingml/2006/main" name="1_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3963</Words>
  <Application>Microsoft Office PowerPoint</Application>
  <PresentationFormat>Širokoúhlá obrazovka</PresentationFormat>
  <Paragraphs>203</Paragraphs>
  <Slides>31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Symbol</vt:lpstr>
      <vt:lpstr>Tahoma</vt:lpstr>
      <vt:lpstr>Times New Roman</vt:lpstr>
      <vt:lpstr>Wingdings</vt:lpstr>
      <vt:lpstr>1_Śablona_prezentace_NICE</vt:lpstr>
      <vt:lpstr>Prezentace aplikace PowerPoint</vt:lpstr>
      <vt:lpstr>Klíčová slova</vt:lpstr>
      <vt:lpstr>Obsah lekce</vt:lpstr>
      <vt:lpstr>Doporučená literatura</vt:lpstr>
      <vt:lpstr>Doporučená literatura</vt:lpstr>
      <vt:lpstr>Výchozí pojmy a definice</vt:lpstr>
      <vt:lpstr>Výchozí pojmy a definice</vt:lpstr>
      <vt:lpstr>Jak nahlížet na podnik?</vt:lpstr>
      <vt:lpstr>Kdo je podnikatel?</vt:lpstr>
      <vt:lpstr>Co znamená pojem obchodní firma?</vt:lpstr>
      <vt:lpstr>Kdo je fyzická osoba?</vt:lpstr>
      <vt:lpstr>Co je to živnost?</vt:lpstr>
      <vt:lpstr>Co je to živnost?</vt:lpstr>
      <vt:lpstr>Co je to právnická osoba?</vt:lpstr>
      <vt:lpstr>Co jsou obchodní korporace</vt:lpstr>
      <vt:lpstr>Co znamená Start-up</vt:lpstr>
      <vt:lpstr>Jak poznat dobrý podnik?</vt:lpstr>
      <vt:lpstr>Mise, vize, strategie a cíle podniku</vt:lpstr>
      <vt:lpstr>SMART(ER) cíle</vt:lpstr>
      <vt:lpstr>Podle čeho hodnotit úspěšnost firmy?</vt:lpstr>
      <vt:lpstr>Co jsou atributy úspěšného podnikatele?</vt:lpstr>
      <vt:lpstr>Co jsou atributy úspěšných podniků?</vt:lpstr>
      <vt:lpstr>Co jsou atributy podvodných podniků?</vt:lpstr>
      <vt:lpstr>Jak poznat podvodný podnik?</vt:lpstr>
      <vt:lpstr>Co je to Ponziho schéma?</vt:lpstr>
      <vt:lpstr>Jak poznat Ponziho schéma („letadlo“)</vt:lpstr>
      <vt:lpstr>Jak poznat Ponziho schéma („letadlo“)</vt:lpstr>
      <vt:lpstr>Kde hledat informace o firmách, odvětví, vývoji ekonomiky?</vt:lpstr>
      <vt:lpstr>Kde hledat informace o firmách, odvětví, vývoji ekonomiky?</vt:lpstr>
      <vt:lpstr>Kde hledat informace o firmách, odvětví, vývoji ekonomiky?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Heczkova Lenka</dc:creator>
  <cp:lastModifiedBy>Kulihova Kublova Tereza</cp:lastModifiedBy>
  <cp:revision>22</cp:revision>
  <dcterms:created xsi:type="dcterms:W3CDTF">2021-10-24T14:06:34Z</dcterms:created>
  <dcterms:modified xsi:type="dcterms:W3CDTF">2023-09-24T14:25:04Z</dcterms:modified>
</cp:coreProperties>
</file>