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497" r:id="rId2"/>
    <p:sldId id="402" r:id="rId3"/>
    <p:sldId id="498" r:id="rId4"/>
    <p:sldId id="499" r:id="rId5"/>
    <p:sldId id="500" r:id="rId6"/>
    <p:sldId id="501" r:id="rId7"/>
    <p:sldId id="502" r:id="rId8"/>
    <p:sldId id="503" r:id="rId9"/>
    <p:sldId id="504" r:id="rId10"/>
    <p:sldId id="505" r:id="rId11"/>
    <p:sldId id="49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99D7"/>
    <a:srgbClr val="1B9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FC8AFA4B-01B9-441B-A103-F93C233A8D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965301-DEE7-4224-8679-010C3AEDAE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82F96-4080-4956-98F7-F28D587C1DAE}" type="datetimeFigureOut">
              <a:rPr lang="cs-CZ" smtClean="0"/>
              <a:t>24.09.2023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C7B4E37-922B-421D-9D84-6F215E9D4C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D2D1356-03A0-4193-96AA-71B742ADAD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BD7E5-5E0C-4F43-8E35-03A9DD614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701050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92C10-3CCB-48B3-AC8E-93C7BFEB319A}" type="datetimeFigureOut">
              <a:rPr lang="cs-CZ" smtClean="0"/>
              <a:t>24.09.2023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73125-97BA-442C-954C-4044C2A07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8507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2C5FB2-6A0E-42B0-BF7D-E0AD338283B1}" type="slidenum"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827CD8A-1427-4941-A626-65EDEFEE4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EBC15-9EEF-49B5-A26D-1F0885960735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9EC8F6A-94EC-4DBA-AA7C-FA67EAC65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9588"/>
            <a:ext cx="4530725" cy="2549525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2394953-C7A7-44B4-86DC-C4D5AD51E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cs-CZ" altLang="cs-CZ" sz="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457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03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81562067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00791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64410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7944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9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deabuddy.com/" TargetMode="External"/><Relationship Id="rId2" Type="http://schemas.openxmlformats.org/officeDocument/2006/relationships/hyperlink" Target="https://create.kahoot.it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menti.com/h3nzz2dcy4" TargetMode="External"/><Relationship Id="rId5" Type="http://schemas.openxmlformats.org/officeDocument/2006/relationships/hyperlink" Target="https://www.mentimeter.com/app" TargetMode="External"/><Relationship Id="rId4" Type="http://schemas.openxmlformats.org/officeDocument/2006/relationships/hyperlink" Target="https://jamboard.google.com/d/1KmgET6B7fOV6k8msBdX1sL5hfHN5GBcnMGsD2X8xXr8/edit?usp=sharin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B168842-FC7C-4750-B7CB-8D3950E5311D}"/>
              </a:ext>
            </a:extLst>
          </p:cNvPr>
          <p:cNvSpPr txBox="1"/>
          <p:nvPr/>
        </p:nvSpPr>
        <p:spPr>
          <a:xfrm>
            <a:off x="2099556" y="2362743"/>
            <a:ext cx="885698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BUSINESS PLAN 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ITS ESSENCE</a:t>
            </a:r>
            <a:br>
              <a:rPr kumimoji="0" lang="cs-CZ" sz="6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kumimoji="0" lang="cs-CZ" sz="6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203" y="1362176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4000" dirty="0" err="1">
                <a:solidFill>
                  <a:srgbClr val="00B0F0"/>
                </a:solidFill>
              </a:rPr>
              <a:t>Závěr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197203" y="2329470"/>
            <a:ext cx="10086682" cy="343749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/>
              <a:t>Smyslem sestavení podnikatelského plánu je umožnit majitelům mít jasnější představu o potenciálních nákladech a nevýhodách určitých obchodních rozhodnutí a pomoci jim odpovídajícím způsobem upravit jejich struktury před implementací těchto myšlenek.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Podnikatelský plán nemá být statickým dokumentem. Jak podnik roste a vyvíjí se, měl by růst i plán. Roční revize plánu umožňuje podnikateli jeho aktualizaci s ohledem na trhy. Poskytuje také příležitost ohlédnout se zpět a zjistit, čeho bylo dosaženo, a co je potřeba zlepšit.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410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Zástupný symbol pro číslo snímku 1">
            <a:extLst>
              <a:ext uri="{FF2B5EF4-FFF2-40B4-BE49-F238E27FC236}">
                <a16:creationId xmlns:a16="http://schemas.microsoft.com/office/drawing/2014/main" id="{274FAB32-13DC-4131-ADC1-23D7009DFAA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7DAFAD-32F5-4360-A246-7436267251A9}" type="slidenum">
              <a:rPr kumimoji="0" lang="cs-CZ" alt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15F7517-B33E-4A7A-A179-04C309148394}"/>
              </a:ext>
            </a:extLst>
          </p:cNvPr>
          <p:cNvSpPr/>
          <p:nvPr/>
        </p:nvSpPr>
        <p:spPr>
          <a:xfrm>
            <a:off x="0" y="2464037"/>
            <a:ext cx="12192000" cy="1323439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DĚKUJI ZA POZORNOST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62668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203" y="1041664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br>
              <a:rPr lang="cs-CZ" sz="4000" dirty="0">
                <a:solidFill>
                  <a:srgbClr val="00B0F0"/>
                </a:solidFill>
              </a:rPr>
            </a:br>
            <a:br>
              <a:rPr lang="cs-CZ" sz="4000" dirty="0">
                <a:solidFill>
                  <a:srgbClr val="00B0F0"/>
                </a:solidFill>
              </a:rPr>
            </a:br>
            <a:r>
              <a:rPr lang="en-US" sz="4000" dirty="0">
                <a:solidFill>
                  <a:srgbClr val="00B0F0"/>
                </a:solidFill>
              </a:rPr>
              <a:t>Business Plan a </a:t>
            </a:r>
            <a:r>
              <a:rPr lang="en-US" sz="4000" dirty="0" err="1">
                <a:solidFill>
                  <a:srgbClr val="00B0F0"/>
                </a:solidFill>
              </a:rPr>
              <a:t>jeho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podstata</a:t>
            </a:r>
            <a:r>
              <a:rPr lang="en-US" sz="4000" dirty="0">
                <a:solidFill>
                  <a:srgbClr val="00B0F0"/>
                </a:solidFill>
              </a:rPr>
              <a:t> (BP)</a:t>
            </a:r>
            <a:br>
              <a:rPr lang="cs-CZ" sz="4000" b="1" dirty="0">
                <a:solidFill>
                  <a:srgbClr val="00B0F0"/>
                </a:solidFill>
              </a:rPr>
            </a:b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197203" y="2067758"/>
            <a:ext cx="9737889" cy="343749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sz="2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 rámci výukového procesu je pozornost zaměřena na vypracování Business Planu a jeho podstaty, a to tak aby studenti zvládli samostatně vypracovat Business </a:t>
            </a:r>
            <a:r>
              <a:rPr kumimoji="0" lang="cs-CZ" sz="2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Plan</a:t>
            </a:r>
            <a:r>
              <a:rPr kumimoji="0" lang="cs-CZ" sz="2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pro svou vlastní firmu. Výklad popisuje význam, strukturu, typy, způsob sestavení a zpracování Business Planu, včetně zaměření na výtahovou prezentaci.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sz="2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Výukové jednotky budou 2 – první zaměřena na teoretický rámec, druhá na praktickou aplikaci. Cíle výukové jednotky jsou shodné pro obě výukové jednotky – jedna je přednáška a druhá cvičení.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715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9">
            <a:extLst>
              <a:ext uri="{FF2B5EF4-FFF2-40B4-BE49-F238E27FC236}">
                <a16:creationId xmlns:a16="http://schemas.microsoft.com/office/drawing/2014/main" id="{40C5EAB4-D4D0-44DB-829D-AE74923382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0848702"/>
              </p:ext>
            </p:extLst>
          </p:nvPr>
        </p:nvGraphicFramePr>
        <p:xfrm>
          <a:off x="2243580" y="92710"/>
          <a:ext cx="8540684" cy="6672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70279">
                  <a:extLst>
                    <a:ext uri="{9D8B030D-6E8A-4147-A177-3AD203B41FA5}">
                      <a16:colId xmlns:a16="http://schemas.microsoft.com/office/drawing/2014/main" val="1810196896"/>
                    </a:ext>
                  </a:extLst>
                </a:gridCol>
                <a:gridCol w="670405">
                  <a:extLst>
                    <a:ext uri="{9D8B030D-6E8A-4147-A177-3AD203B41FA5}">
                      <a16:colId xmlns:a16="http://schemas.microsoft.com/office/drawing/2014/main" val="1450136699"/>
                    </a:ext>
                  </a:extLst>
                </a:gridCol>
              </a:tblGrid>
              <a:tr h="23314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Časová struktura výukové jednotky v minutách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899431"/>
                  </a:ext>
                </a:extLst>
              </a:tr>
              <a:tr h="2331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Úvod a vymezení cílů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118276"/>
                  </a:ext>
                </a:extLst>
              </a:tr>
              <a:tr h="2331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Vymezení BP - důležitost, proč se tvoří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513311"/>
                  </a:ext>
                </a:extLst>
              </a:tr>
              <a:tr h="2331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Formáty BP dle vybraných autorů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503274"/>
                  </a:ext>
                </a:extLst>
              </a:tr>
              <a:tr h="2331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Komu je BP určen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154390"/>
                  </a:ext>
                </a:extLst>
              </a:tr>
              <a:tr h="2331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Napojení BP na podnikatelskou filosofii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849029"/>
                  </a:ext>
                </a:extLst>
              </a:tr>
              <a:tr h="2331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Lean canvas - struktura a schéma 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339381"/>
                  </a:ext>
                </a:extLst>
              </a:tr>
              <a:tr h="2331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Kahott-test: </a:t>
                      </a:r>
                      <a:r>
                        <a:rPr lang="cs-CZ" sz="1600" u="sng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https://create.kahoot.it/</a:t>
                      </a: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 (Test Business Plan)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8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309212"/>
                  </a:ext>
                </a:extLst>
              </a:tr>
              <a:tr h="2331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Závěr - zamyslet se nad svými záměry a v další hodině je budou řešit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315990"/>
                  </a:ext>
                </a:extLst>
              </a:tr>
              <a:tr h="4820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45 min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880733"/>
                  </a:ext>
                </a:extLst>
              </a:tr>
              <a:tr h="2331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768890"/>
                  </a:ext>
                </a:extLst>
              </a:tr>
              <a:tr h="2331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</a:rPr>
                        <a:t>Úvod do cvičení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517067"/>
                  </a:ext>
                </a:extLst>
              </a:tr>
              <a:tr h="2331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Lean Canvas vymezení, propojení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054888"/>
                  </a:ext>
                </a:extLst>
              </a:tr>
              <a:tr h="9799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Idea </a:t>
                      </a:r>
                      <a:r>
                        <a:rPr lang="cs-CZ" sz="1600" dirty="0" err="1">
                          <a:solidFill>
                            <a:schemeClr val="tx1"/>
                          </a:solidFill>
                          <a:effectLst/>
                        </a:rPr>
                        <a:t>Buddy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 Business/</a:t>
                      </a:r>
                      <a:r>
                        <a:rPr lang="cs-CZ" sz="1600" dirty="0" err="1">
                          <a:solidFill>
                            <a:schemeClr val="tx1"/>
                          </a:solidFill>
                          <a:effectLst/>
                        </a:rPr>
                        <a:t>google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600" dirty="0" err="1">
                          <a:solidFill>
                            <a:schemeClr val="tx1"/>
                          </a:solidFill>
                          <a:effectLst/>
                        </a:rPr>
                        <a:t>sheet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u="sng" dirty="0">
                          <a:solidFill>
                            <a:schemeClr val="tx1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https://ideabuddy.com/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u="sng" dirty="0">
                          <a:solidFill>
                            <a:schemeClr val="tx1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https://jamboard.google.com/d/1KmgET6B7fOV6k8msBdX1sL5hfHN5GBcnMGsD2X8xXr8/edit?usp=sharing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303662"/>
                  </a:ext>
                </a:extLst>
              </a:tr>
              <a:tr h="2331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Vlastní tvorba BP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001419"/>
                  </a:ext>
                </a:extLst>
              </a:tr>
              <a:tr h="2331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Prezentace BP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474925"/>
                  </a:ext>
                </a:extLst>
              </a:tr>
              <a:tr h="4820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chemeClr val="tx1"/>
                          </a:solidFill>
                          <a:effectLst/>
                        </a:rPr>
                        <a:t>Menti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 – vyhodnocení záměrů studenty </a:t>
                      </a:r>
                      <a:r>
                        <a:rPr lang="cs-CZ" sz="1600" u="sng" dirty="0">
                          <a:solidFill>
                            <a:schemeClr val="tx1"/>
                          </a:solidFill>
                          <a:effectLst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https://www.mentimeter.com/app</a:t>
                      </a:r>
                      <a:r>
                        <a:rPr lang="cs-CZ" sz="1600" u="sng" dirty="0">
                          <a:solidFill>
                            <a:schemeClr val="tx1"/>
                          </a:solidFill>
                          <a:effectLst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https://www.menti.com/h3nzz2dcy4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085277"/>
                  </a:ext>
                </a:extLst>
              </a:tr>
              <a:tr h="2331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Závěr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974678"/>
                  </a:ext>
                </a:extLst>
              </a:tr>
              <a:tr h="4820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45 min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38" marR="6263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804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916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203" y="920949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3000" dirty="0" err="1">
                <a:solidFill>
                  <a:srgbClr val="00B0F0"/>
                </a:solidFill>
              </a:rPr>
              <a:t>Doporučená</a:t>
            </a:r>
            <a:r>
              <a:rPr lang="en-US" sz="3000" dirty="0">
                <a:solidFill>
                  <a:srgbClr val="00B0F0"/>
                </a:solidFill>
              </a:rPr>
              <a:t> </a:t>
            </a:r>
            <a:r>
              <a:rPr lang="en-US" sz="3000" dirty="0" err="1">
                <a:solidFill>
                  <a:srgbClr val="00B0F0"/>
                </a:solidFill>
              </a:rPr>
              <a:t>literatura</a:t>
            </a:r>
            <a:r>
              <a:rPr lang="en-US" sz="3000" dirty="0">
                <a:solidFill>
                  <a:srgbClr val="00B0F0"/>
                </a:solidFill>
              </a:rPr>
              <a:t> a </a:t>
            </a:r>
            <a:r>
              <a:rPr lang="en-US" sz="3000" dirty="0" err="1">
                <a:solidFill>
                  <a:srgbClr val="00B0F0"/>
                </a:solidFill>
              </a:rPr>
              <a:t>další</a:t>
            </a:r>
            <a:r>
              <a:rPr lang="en-US" sz="3000" dirty="0">
                <a:solidFill>
                  <a:srgbClr val="00B0F0"/>
                </a:solidFill>
              </a:rPr>
              <a:t> </a:t>
            </a:r>
            <a:r>
              <a:rPr lang="en-US" sz="3000" dirty="0" err="1">
                <a:solidFill>
                  <a:srgbClr val="00B0F0"/>
                </a:solidFill>
              </a:rPr>
              <a:t>zdroje</a:t>
            </a:r>
            <a:endParaRPr lang="cs-CZ" sz="3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553038" y="1869793"/>
            <a:ext cx="5335572" cy="343749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BLECHARZ, P., H. ŠTVERKOVÁ a D. ZINDULKOVÁ. Poradenství: Založení a řízení poradenské firmy. Praha: </a:t>
            </a:r>
            <a:r>
              <a:rPr kumimoji="0" lang="cs-CZ" sz="1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Ekopress</a:t>
            </a: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2013. ISBN 978-80-86929-941.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TRIAS De </a:t>
            </a:r>
            <a:r>
              <a:rPr kumimoji="0" lang="cs-CZ" sz="1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Bes</a:t>
            </a: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Fernando. Odvaha podnikat.  Praha: Triton, 2010. ISBN 978-80-7387-333-2.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MIKOLÁŠ, Zdeněk. Jak zvýšit konkurenceschopnost malých a středních podniků. Praha: GRADA, 2005. ISBN 80-247-1277-6.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VEBER, Jaromír a Jitka SRPOVÁ a kol. Podnikání malé a střední firmy. 3. </a:t>
            </a:r>
            <a:r>
              <a:rPr kumimoji="0" lang="cs-CZ" sz="1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roz</a:t>
            </a: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vyd. Praha: GRADA, 2012. ISBN 978-80-247-4520-6.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FOTR, Jiří a Ivan SOUČEK. Podnikatelský záměr a investiční rozhodování. Praha: Grada 2005. ISBN 80-247-0939-2.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FOTR, Jiří a Lenka ŠVECOVÁ. Manažerské rozhodování. Postupy, metody a nástroje. 2. </a:t>
            </a:r>
            <a:r>
              <a:rPr kumimoji="0" lang="cs-CZ" sz="1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přeprac</a:t>
            </a: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vyd. Praha: </a:t>
            </a:r>
            <a:r>
              <a:rPr kumimoji="0" lang="cs-CZ" sz="1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Ekopress</a:t>
            </a: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2010. ISBN 978-80-86929-59-0.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2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Zástupný symbol pro text 2">
            <a:extLst>
              <a:ext uri="{FF2B5EF4-FFF2-40B4-BE49-F238E27FC236}">
                <a16:creationId xmlns:a16="http://schemas.microsoft.com/office/drawing/2014/main" id="{6D31E6BA-13E7-4770-881A-A1FB4DC02F53}"/>
              </a:ext>
            </a:extLst>
          </p:cNvPr>
          <p:cNvSpPr txBox="1">
            <a:spLocks/>
          </p:cNvSpPr>
          <p:nvPr/>
        </p:nvSpPr>
        <p:spPr>
          <a:xfrm>
            <a:off x="6303392" y="1869792"/>
            <a:ext cx="5494257" cy="343749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Zdroje, zákony v aktuálním znění:</a:t>
            </a:r>
          </a:p>
          <a:p>
            <a:pPr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Zákon č. 90/2012 Sb., o obchodních korporacích, </a:t>
            </a:r>
          </a:p>
          <a:p>
            <a:pPr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Zákon č. 89/2012 Sb., občanský zákoník</a:t>
            </a:r>
          </a:p>
          <a:p>
            <a:pPr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Zákon č. 455/1991 Sb., o živnostenském podnikání,</a:t>
            </a:r>
          </a:p>
          <a:p>
            <a:pPr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Zákon č. 563/1991 Sb., o účetnictví,</a:t>
            </a:r>
          </a:p>
          <a:p>
            <a:pPr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Zákon č. 262/2006 Sb., zákoník práce,</a:t>
            </a:r>
          </a:p>
          <a:p>
            <a:pPr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Zákon č. 586/1992 Sb., o daních z příjmů,</a:t>
            </a:r>
          </a:p>
          <a:p>
            <a:pPr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Zákon č. 235/2004 Sb., o dani z přidané hodnoty,</a:t>
            </a:r>
          </a:p>
          <a:p>
            <a:pPr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Zákon č. 256/2013 Sb., Katastrální zákon aj.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048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203" y="1399883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rgbClr val="00B0F0"/>
                </a:solidFill>
              </a:rPr>
              <a:t>Podnikatelský </a:t>
            </a:r>
            <a:r>
              <a:rPr lang="en-US" sz="4000" dirty="0" err="1">
                <a:solidFill>
                  <a:srgbClr val="00B0F0"/>
                </a:solidFill>
              </a:rPr>
              <a:t>plán</a:t>
            </a:r>
            <a:r>
              <a:rPr lang="en-US" sz="4000" dirty="0">
                <a:solidFill>
                  <a:srgbClr val="00B0F0"/>
                </a:solidFill>
              </a:rPr>
              <a:t> – </a:t>
            </a:r>
            <a:r>
              <a:rPr lang="en-US" sz="4000" dirty="0" err="1">
                <a:solidFill>
                  <a:srgbClr val="00B0F0"/>
                </a:solidFill>
              </a:rPr>
              <a:t>definice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197203" y="1905264"/>
            <a:ext cx="10086682" cy="343749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sz="2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Podnikatelský plán je písemný dokument, který podrobně popisuje, jak podnik - obvykle startup - definuje své cíle a způsob jejich dosažení. Jedná se o písemný dokument, který popisuje všechny podstatné vnější i vnitřní okolnosti související s podnikatelskou činností, tedy z marketingových, finančních a provozních hledisek. Slouží tedy jako podklad ke zjišťování životaschopnosti podniku, poskytuje řadu informací pro budoucí plánování a funguje jako kontrolní aspekt podnikatelských aktivit (Svobodová a </a:t>
            </a:r>
            <a:r>
              <a:rPr kumimoji="0" lang="cs-CZ" sz="22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Andera</a:t>
            </a:r>
            <a:r>
              <a:rPr kumimoji="0" lang="cs-CZ" sz="2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2017).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863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203" y="1362176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rgbClr val="00B0F0"/>
                </a:solidFill>
              </a:rPr>
              <a:t>Prezentace </a:t>
            </a:r>
            <a:r>
              <a:rPr lang="en-US" sz="4000" dirty="0" err="1">
                <a:solidFill>
                  <a:srgbClr val="00B0F0"/>
                </a:solidFill>
              </a:rPr>
              <a:t>podnikatelského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plánu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197203" y="2329470"/>
            <a:ext cx="9832158" cy="343749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/>
              <a:t>Pro prezentaci podnikatelského plánu se v praxi nejčastěji používá postup tzv. „</a:t>
            </a:r>
            <a:r>
              <a:rPr lang="cs-CZ" sz="2000" dirty="0" err="1"/>
              <a:t>elevator</a:t>
            </a:r>
            <a:r>
              <a:rPr lang="cs-CZ" sz="2000" dirty="0"/>
              <a:t> </a:t>
            </a:r>
            <a:r>
              <a:rPr lang="cs-CZ" sz="2000" dirty="0" err="1"/>
              <a:t>pitch</a:t>
            </a:r>
            <a:r>
              <a:rPr lang="cs-CZ" sz="2000" dirty="0"/>
              <a:t>“. Jedná se o velmi krátkou (trvající minutu) souhrnnou prezentace, jejímž cílem je představení podnikatelského záměru, podstaty myšlenky, stavu rozpracování, tržní příležitosti, konkurenční výhody, potřebného kapitálu i způsobu jeho získání, nabídky investorovi, týmu a potenciálního zisku pro investora (</a:t>
            </a:r>
            <a:r>
              <a:rPr lang="cs-CZ" sz="2000" dirty="0" err="1"/>
              <a:t>Abrams</a:t>
            </a:r>
            <a:r>
              <a:rPr lang="cs-CZ" sz="2000" dirty="0"/>
              <a:t>, 2003). Nejčastěji je možno se setkat s několika základními kroky pro tento způsob prezentace:</a:t>
            </a:r>
          </a:p>
          <a:p>
            <a:pPr lvl="1"/>
            <a:r>
              <a:rPr lang="cs-CZ" sz="2000" dirty="0"/>
              <a:t>Představení.</a:t>
            </a:r>
          </a:p>
          <a:p>
            <a:pPr lvl="1"/>
            <a:r>
              <a:rPr lang="cs-CZ" sz="2000" dirty="0"/>
              <a:t>Shrnutí, co podnikatel dělá.</a:t>
            </a:r>
          </a:p>
          <a:p>
            <a:pPr lvl="1"/>
            <a:r>
              <a:rPr lang="cs-CZ" sz="2000" dirty="0"/>
              <a:t>Vysvětlení požadavků.</a:t>
            </a:r>
          </a:p>
          <a:p>
            <a:pPr lvl="1"/>
            <a:r>
              <a:rPr lang="cs-CZ" sz="2000" dirty="0"/>
              <a:t>Sdílení hodnoty.</a:t>
            </a:r>
          </a:p>
          <a:p>
            <a:pPr lvl="1"/>
            <a:r>
              <a:rPr lang="cs-CZ" sz="2000" dirty="0"/>
              <a:t>Zakončení formou výzvy k akci, tedy zapojení posluchačů do komunikace, např. otázkou. </a:t>
            </a:r>
          </a:p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274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628" y="523190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rgbClr val="00B0F0"/>
                </a:solidFill>
              </a:rPr>
              <a:t>Části </a:t>
            </a:r>
            <a:r>
              <a:rPr lang="en-US" sz="4000" dirty="0" err="1">
                <a:solidFill>
                  <a:srgbClr val="00B0F0"/>
                </a:solidFill>
              </a:rPr>
              <a:t>podnikatelského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plánu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197203" y="1386790"/>
            <a:ext cx="9832158" cy="494802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/>
              <a:t>Shrnutí</a:t>
            </a:r>
            <a:r>
              <a:rPr lang="cs-CZ" sz="1600" dirty="0"/>
              <a:t> - zato část popisuje společnost a obsahuje poslání spolu s veškerými informacemi o produktu, vymezení cíleného trhu i jeho velikosti, byznys modelu, financování, vedení společnosti, zaměstnancích, operacích a umístění. Doporučuje se maximálně na jednu stranu A4. Ačkoliv se shrnutí nachází na začátku podnikatelského plánu, tak se vždy sepisuje až nakonec. </a:t>
            </a:r>
          </a:p>
          <a:p>
            <a:r>
              <a:rPr lang="cs-CZ" sz="1600" b="1" dirty="0"/>
              <a:t>Charakteristika produktu a vlastníka </a:t>
            </a:r>
            <a:r>
              <a:rPr lang="cs-CZ" sz="1600" dirty="0"/>
              <a:t>– tedy představení samotného produktu, společně s částečným popisem autora nápadu (jeho vzdělání, zkušenosti, motivaci, v </a:t>
            </a:r>
            <a:r>
              <a:rPr lang="cs-CZ" sz="1600" dirty="0" err="1"/>
              <a:t>příloháh</a:t>
            </a:r>
            <a:r>
              <a:rPr lang="cs-CZ" sz="1600" dirty="0"/>
              <a:t> může uvést i svůj životopis). Doporučuje se popsat produkt v jedné větě, tak aby již při prvním čtení bylo zcela zjevné o co se přesně jedná. Následně se daný nápad popisuje detailněji. Vhodné je použití různých fotografií nebo náčrtků. Jedním z nejdůležitějších prvků je jasná definice konkurenční výhody. </a:t>
            </a:r>
          </a:p>
          <a:p>
            <a:r>
              <a:rPr lang="cs-CZ" sz="1600" b="1" dirty="0"/>
              <a:t>Analýza trhu a zákazníků obsahuje</a:t>
            </a:r>
            <a:r>
              <a:rPr lang="cs-CZ" sz="1600" dirty="0"/>
              <a:t>:</a:t>
            </a:r>
          </a:p>
          <a:p>
            <a:pPr lvl="1"/>
            <a:r>
              <a:rPr lang="cs-CZ" sz="1600" dirty="0"/>
              <a:t>stručná charakteristika trhu (oboru), poptávkové podmínky, oborová výnosnost, velikost trhu, trendy na trhu,</a:t>
            </a:r>
          </a:p>
          <a:p>
            <a:pPr lvl="1"/>
            <a:r>
              <a:rPr lang="cs-CZ" sz="1600" dirty="0"/>
              <a:t>definice zákazníka, kvalitativní charakteristika,</a:t>
            </a:r>
          </a:p>
          <a:p>
            <a:pPr lvl="1"/>
            <a:r>
              <a:rPr lang="cs-CZ" sz="1600" dirty="0"/>
              <a:t>kvantitativní charakteristika cílové skupiny,</a:t>
            </a:r>
          </a:p>
          <a:p>
            <a:pPr lvl="1"/>
            <a:r>
              <a:rPr lang="cs-CZ" sz="1600" dirty="0"/>
              <a:t>tempo vývoje cílové skupiny.</a:t>
            </a:r>
          </a:p>
          <a:p>
            <a:r>
              <a:rPr lang="cs-CZ" sz="1600" dirty="0"/>
              <a:t>Jedná se o jednu z nejdůležitějších částí podnikatelského plánu. Zde se prokazuje, zda-</a:t>
            </a:r>
            <a:r>
              <a:rPr lang="cs-CZ" sz="1600" dirty="0" err="1"/>
              <a:t>li</a:t>
            </a:r>
            <a:r>
              <a:rPr lang="cs-CZ" sz="1600" dirty="0"/>
              <a:t> pro nápad existuje dostatečně velký trh, který disponuje s velkou kupní sílou, tak aby vytvářel potřebný zisk (</a:t>
            </a:r>
            <a:r>
              <a:rPr lang="cs-CZ" sz="1600" dirty="0" err="1"/>
              <a:t>Pinson</a:t>
            </a:r>
            <a:r>
              <a:rPr lang="cs-CZ" sz="1600" dirty="0"/>
              <a:t>, 2008). Na závěr je v této části definován byznys model pomocí </a:t>
            </a:r>
            <a:r>
              <a:rPr lang="cs-CZ" sz="1600" b="1" dirty="0" err="1"/>
              <a:t>Lean</a:t>
            </a:r>
            <a:r>
              <a:rPr lang="cs-CZ" sz="1600" b="1" dirty="0"/>
              <a:t> </a:t>
            </a:r>
            <a:r>
              <a:rPr lang="cs-CZ" sz="1600" b="1" dirty="0" err="1"/>
              <a:t>Canvasu</a:t>
            </a:r>
            <a:r>
              <a:rPr lang="cs-CZ" sz="1600" dirty="0"/>
              <a:t>. </a:t>
            </a:r>
          </a:p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25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1" y="91390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Lean Canvas </a:t>
            </a:r>
            <a:r>
              <a:rPr lang="en-US" sz="1400" dirty="0" err="1">
                <a:solidFill>
                  <a:schemeClr val="tx1"/>
                </a:solidFill>
              </a:rPr>
              <a:t>pomáhá</a:t>
            </a:r>
            <a:r>
              <a:rPr lang="en-US" sz="1400" dirty="0">
                <a:solidFill>
                  <a:schemeClr val="tx1"/>
                </a:solidFill>
              </a:rPr>
              <a:t> se </a:t>
            </a:r>
            <a:r>
              <a:rPr lang="en-US" sz="1400" dirty="0" err="1">
                <a:solidFill>
                  <a:schemeClr val="tx1"/>
                </a:solidFill>
              </a:rPr>
              <a:t>zamyslet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nad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podnikatelským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plánem</a:t>
            </a:r>
            <a:r>
              <a:rPr lang="en-US" sz="1400" dirty="0">
                <a:solidFill>
                  <a:schemeClr val="tx1"/>
                </a:solidFill>
              </a:rPr>
              <a:t> a </a:t>
            </a:r>
            <a:r>
              <a:rPr lang="en-US" sz="1400" dirty="0" err="1">
                <a:solidFill>
                  <a:schemeClr val="tx1"/>
                </a:solidFill>
              </a:rPr>
              <a:t>identifikovat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jeho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potenciální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slabiny</a:t>
            </a:r>
            <a:endParaRPr lang="cs-CZ" sz="1400" dirty="0">
              <a:solidFill>
                <a:schemeClr val="tx1"/>
              </a:solidFill>
            </a:endParaRPr>
          </a:p>
        </p:txBody>
      </p:sp>
      <p:pic>
        <p:nvPicPr>
          <p:cNvPr id="5" name="Zástupný symbol pro obsah 3">
            <a:extLst>
              <a:ext uri="{FF2B5EF4-FFF2-40B4-BE49-F238E27FC236}">
                <a16:creationId xmlns:a16="http://schemas.microsoft.com/office/drawing/2014/main" id="{B1A70362-DF4B-4389-80EA-47A5726A20AE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78" t="19512" r="18301" b="25576"/>
          <a:stretch/>
        </p:blipFill>
        <p:spPr bwMode="auto">
          <a:xfrm>
            <a:off x="1923069" y="817774"/>
            <a:ext cx="9134572" cy="524366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26591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628" y="523190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rgbClr val="00B0F0"/>
                </a:solidFill>
              </a:rPr>
              <a:t>Části </a:t>
            </a:r>
            <a:r>
              <a:rPr lang="en-US" sz="4000" dirty="0" err="1">
                <a:solidFill>
                  <a:srgbClr val="00B0F0"/>
                </a:solidFill>
              </a:rPr>
              <a:t>podnikatelského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plánu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179920" y="1575326"/>
            <a:ext cx="10471609" cy="494802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buFont typeface="+mj-lt"/>
              <a:buAutoNum type="arabicPeriod"/>
            </a:pPr>
            <a:r>
              <a:rPr lang="cs-CZ" sz="1700" b="1" dirty="0"/>
              <a:t>Shrnutí</a:t>
            </a:r>
            <a:r>
              <a:rPr lang="cs-CZ" sz="1700" dirty="0"/>
              <a:t> - zato část popisuje společnost a obsahuje poslání spolu s veškerými informacemi o produktu, vymezení cíleného trhu i jeho velikosti, byznys modelu, financování, vedení společnosti, zaměstnancích, operacích a umístění. Doporučuje se maximálně na jednu stranu A4. Ačkoliv se shrnutí nachází na začátku podnikatelského plánu, tak se vždy sepisuje až nakonec. 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1700" b="1" dirty="0"/>
              <a:t>Charakteristika produktu a vlastníka 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1700" b="1" dirty="0"/>
              <a:t>Analýza trhu a zákazníků </a:t>
            </a:r>
          </a:p>
          <a:p>
            <a:pPr marL="457200" lvl="1" indent="0">
              <a:buNone/>
            </a:pPr>
            <a:r>
              <a:rPr lang="cs-CZ" sz="1700" dirty="0"/>
              <a:t>Jedná se o jednu z nejdůležitějších částí podnikatelského plánu. Zde se prokazuje, zda-</a:t>
            </a:r>
            <a:r>
              <a:rPr lang="cs-CZ" sz="1700" dirty="0" err="1"/>
              <a:t>li</a:t>
            </a:r>
            <a:r>
              <a:rPr lang="cs-CZ" sz="1700" dirty="0"/>
              <a:t> pro nápad existuje dostatečně velký trh, který disponuje s velkou kupní sílou, tak aby vytvářel potřebný zisk (</a:t>
            </a:r>
            <a:r>
              <a:rPr lang="cs-CZ" sz="1700" dirty="0" err="1"/>
              <a:t>Pinson</a:t>
            </a:r>
            <a:r>
              <a:rPr lang="cs-CZ" sz="1700" dirty="0"/>
              <a:t>, 2008). Na závěr je v této části definován byznys model pomocí </a:t>
            </a:r>
            <a:r>
              <a:rPr lang="cs-CZ" sz="1700" b="1" dirty="0" err="1"/>
              <a:t>Lean</a:t>
            </a:r>
            <a:r>
              <a:rPr lang="cs-CZ" sz="1700" b="1" dirty="0"/>
              <a:t> </a:t>
            </a:r>
            <a:r>
              <a:rPr lang="cs-CZ" sz="1700" b="1" dirty="0" err="1"/>
              <a:t>Canvasu</a:t>
            </a:r>
            <a:r>
              <a:rPr lang="cs-CZ" sz="1700" b="1" dirty="0"/>
              <a:t>.</a:t>
            </a:r>
            <a:r>
              <a:rPr lang="cs-CZ" sz="1700" dirty="0"/>
              <a:t> 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1700" b="1" dirty="0"/>
              <a:t>Analýza konkurence</a:t>
            </a:r>
            <a:endParaRPr lang="cs-CZ" sz="1700" dirty="0"/>
          </a:p>
          <a:p>
            <a:pPr marL="457200" lvl="0" indent="-457200">
              <a:buFont typeface="+mj-lt"/>
              <a:buAutoNum type="arabicPeriod"/>
            </a:pPr>
            <a:r>
              <a:rPr lang="cs-CZ" sz="1700" b="1" dirty="0"/>
              <a:t>Analýza dodavatelů</a:t>
            </a:r>
            <a:endParaRPr lang="cs-CZ" sz="1700" dirty="0"/>
          </a:p>
          <a:p>
            <a:pPr marL="457200" lvl="0" indent="-457200">
              <a:buFont typeface="+mj-lt"/>
              <a:buAutoNum type="arabicPeriod"/>
            </a:pPr>
            <a:r>
              <a:rPr lang="cs-CZ" sz="1700" b="1" dirty="0"/>
              <a:t>Personální zabezpečení 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1700" b="1" dirty="0"/>
              <a:t>Marketing 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1700" b="1" dirty="0"/>
              <a:t>Finanční</a:t>
            </a:r>
            <a:r>
              <a:rPr lang="cs-CZ" sz="1700" dirty="0"/>
              <a:t> </a:t>
            </a:r>
            <a:r>
              <a:rPr lang="cs-CZ" sz="1700" b="1" dirty="0"/>
              <a:t>plán:</a:t>
            </a:r>
            <a:endParaRPr lang="cs-CZ" sz="1700" dirty="0"/>
          </a:p>
          <a:p>
            <a:pPr marL="457200" lvl="0" indent="-457200">
              <a:buFont typeface="+mj-lt"/>
              <a:buAutoNum type="arabicPeriod"/>
            </a:pPr>
            <a:r>
              <a:rPr lang="cs-CZ" sz="1700" b="1" dirty="0"/>
              <a:t>Analýza rizik 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1700" b="1" dirty="0"/>
              <a:t>Vyhodnocení projektu</a:t>
            </a:r>
            <a:endParaRPr lang="cs-CZ" sz="1700" dirty="0"/>
          </a:p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1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298189"/>
      </p:ext>
    </p:extLst>
  </p:cSld>
  <p:clrMapOvr>
    <a:masterClrMapping/>
  </p:clrMapOvr>
</p:sld>
</file>

<file path=ppt/theme/theme1.xml><?xml version="1.0" encoding="utf-8"?>
<a:theme xmlns:a="http://schemas.openxmlformats.org/drawingml/2006/main" name="1_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308</TotalTime>
  <Words>1176</Words>
  <Application>Microsoft Office PowerPoint</Application>
  <PresentationFormat>Širokoúhlá obrazovka</PresentationFormat>
  <Paragraphs>100</Paragraphs>
  <Slides>11</Slides>
  <Notes>2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1_Śablona_prezentace_NICE</vt:lpstr>
      <vt:lpstr>Prezentace aplikace PowerPoint</vt:lpstr>
      <vt:lpstr>  Business Plan a jeho podstata (BP) </vt:lpstr>
      <vt:lpstr>Prezentace aplikace PowerPoint</vt:lpstr>
      <vt:lpstr>Doporučená literatura a další zdroje</vt:lpstr>
      <vt:lpstr>Podnikatelský plán – definice </vt:lpstr>
      <vt:lpstr>Prezentace podnikatelského plánu</vt:lpstr>
      <vt:lpstr>Části podnikatelského plánu</vt:lpstr>
      <vt:lpstr>Lean Canvas pomáhá se zamyslet nad podnikatelským plánem a identifikovat jeho potenciální slabiny</vt:lpstr>
      <vt:lpstr>Části podnikatelského plánu</vt:lpstr>
      <vt:lpstr>Závěr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Heczkova Lenka</dc:creator>
  <cp:lastModifiedBy>Kulihova Kublova Tereza</cp:lastModifiedBy>
  <cp:revision>25</cp:revision>
  <dcterms:created xsi:type="dcterms:W3CDTF">2021-10-24T14:06:34Z</dcterms:created>
  <dcterms:modified xsi:type="dcterms:W3CDTF">2023-09-24T14:25:18Z</dcterms:modified>
</cp:coreProperties>
</file>