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 id="2147483666" r:id="rId5"/>
  </p:sldMasterIdLst>
  <p:notesMasterIdLst>
    <p:notesMasterId r:id="rId33"/>
  </p:notesMasterIdLst>
  <p:handoutMasterIdLst>
    <p:handoutMasterId r:id="rId34"/>
  </p:handoutMasterIdLst>
  <p:sldIdLst>
    <p:sldId id="266" r:id="rId6"/>
    <p:sldId id="402" r:id="rId7"/>
    <p:sldId id="497" r:id="rId8"/>
    <p:sldId id="498" r:id="rId9"/>
    <p:sldId id="499" r:id="rId10"/>
    <p:sldId id="500" r:id="rId11"/>
    <p:sldId id="501" r:id="rId12"/>
    <p:sldId id="502" r:id="rId13"/>
    <p:sldId id="503" r:id="rId14"/>
    <p:sldId id="504" r:id="rId15"/>
    <p:sldId id="505" r:id="rId16"/>
    <p:sldId id="506" r:id="rId17"/>
    <p:sldId id="507" r:id="rId18"/>
    <p:sldId id="508" r:id="rId19"/>
    <p:sldId id="509" r:id="rId20"/>
    <p:sldId id="510" r:id="rId21"/>
    <p:sldId id="511" r:id="rId22"/>
    <p:sldId id="512" r:id="rId23"/>
    <p:sldId id="513" r:id="rId24"/>
    <p:sldId id="514" r:id="rId25"/>
    <p:sldId id="515" r:id="rId26"/>
    <p:sldId id="516" r:id="rId27"/>
    <p:sldId id="517" r:id="rId28"/>
    <p:sldId id="518" r:id="rId29"/>
    <p:sldId id="296" r:id="rId30"/>
    <p:sldId id="519" r:id="rId31"/>
    <p:sldId id="496" r:id="rId32"/>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9BDB"/>
    <a:srgbClr val="1B99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FC8AFA4B-01B9-441B-A103-F93C233A8D95}"/>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D1965301-DEE7-4224-8679-010C3AEDAEF2}"/>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E0982F96-4080-4956-98F7-F28D587C1DAE}" type="datetimeFigureOut">
              <a:rPr lang="cs-CZ" smtClean="0"/>
              <a:t>24.09.2023</a:t>
            </a:fld>
            <a:endParaRPr lang="cs-CZ"/>
          </a:p>
        </p:txBody>
      </p:sp>
      <p:sp>
        <p:nvSpPr>
          <p:cNvPr id="4" name="Zástupný symbol pro zápatí 3">
            <a:extLst>
              <a:ext uri="{FF2B5EF4-FFF2-40B4-BE49-F238E27FC236}">
                <a16:creationId xmlns:a16="http://schemas.microsoft.com/office/drawing/2014/main" id="{0C7B4E37-922B-421D-9D84-6F215E9D4C76}"/>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DD2D1356-03A0-4193-96AA-71B742ADAD5E}"/>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9FBD7E5-5E0C-4F43-8E35-03A9DD6142D1}" type="slidenum">
              <a:rPr lang="cs-CZ" smtClean="0"/>
              <a:t>‹#›</a:t>
            </a:fld>
            <a:endParaRPr lang="cs-CZ"/>
          </a:p>
        </p:txBody>
      </p:sp>
    </p:spTree>
    <p:extLst>
      <p:ext uri="{BB962C8B-B14F-4D97-AF65-F5344CB8AC3E}">
        <p14:creationId xmlns:p14="http://schemas.microsoft.com/office/powerpoint/2010/main" val="2872701050"/>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58F92C10-3CCB-48B3-AC8E-93C7BFEB319A}" type="datetimeFigureOut">
              <a:rPr lang="cs-CZ" smtClean="0"/>
              <a:t>24.09.2023</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DE73125-97BA-442C-954C-4044C2A07025}" type="slidenum">
              <a:rPr lang="cs-CZ" smtClean="0"/>
              <a:t>‹#›</a:t>
            </a:fld>
            <a:endParaRPr lang="cs-CZ"/>
          </a:p>
        </p:txBody>
      </p:sp>
    </p:spTree>
    <p:extLst>
      <p:ext uri="{BB962C8B-B14F-4D97-AF65-F5344CB8AC3E}">
        <p14:creationId xmlns:p14="http://schemas.microsoft.com/office/powerpoint/2010/main" val="26188507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Zástupný symbol pro obrázek snímku 1"/>
          <p:cNvSpPr>
            <a:spLocks noGrp="1" noRot="1" noChangeAspect="1" noTextEdit="1"/>
          </p:cNvSpPr>
          <p:nvPr>
            <p:ph type="sldImg"/>
          </p:nvPr>
        </p:nvSpPr>
        <p:spPr bwMode="auto">
          <a:xfrm>
            <a:off x="90488" y="744538"/>
            <a:ext cx="6616700" cy="3722687"/>
          </a:xfrm>
          <a:noFill/>
          <a:ln>
            <a:solidFill>
              <a:srgbClr val="000000"/>
            </a:solidFill>
            <a:miter lim="800000"/>
            <a:headEnd/>
            <a:tailEnd/>
          </a:ln>
        </p:spPr>
      </p:sp>
      <p:sp>
        <p:nvSpPr>
          <p:cNvPr id="512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altLang="cs-CZ"/>
          </a:p>
        </p:txBody>
      </p:sp>
      <p:sp>
        <p:nvSpPr>
          <p:cNvPr id="51204" name="Zástupný symbol pro číslo snímku 3"/>
          <p:cNvSpPr>
            <a:spLocks noGrp="1"/>
          </p:cNvSpPr>
          <p:nvPr>
            <p:ph type="sldNum" sz="quarter" idx="5"/>
          </p:nvPr>
        </p:nvSpPr>
        <p:spPr bwMode="auto">
          <a:noFill/>
          <a:ln>
            <a:miter lim="800000"/>
            <a:headEnd/>
            <a:tailEnd/>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CE2C5FB2-6A0E-42B0-BF7D-E0AD338283B1}" type="slidenum">
              <a:rPr kumimoji="0" lang="cs-CZ" altLang="cs-CZ" sz="1200" b="0" i="0" u="none" strike="noStrike" kern="1200" cap="none" spc="0" normalizeH="0" baseline="0" noProof="0">
                <a:ln>
                  <a:noFill/>
                </a:ln>
                <a:solidFill>
                  <a:srgbClr val="000000"/>
                </a:solidFill>
                <a:effectLst/>
                <a:uLnTx/>
                <a:uFillTx/>
                <a:latin typeface="Tahoma" pitchFamily="34"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cs-CZ" altLang="cs-CZ" sz="1200" b="0" i="0" u="none" strike="noStrike" kern="1200" cap="none" spc="0" normalizeH="0" baseline="0" noProof="0">
              <a:ln>
                <a:noFill/>
              </a:ln>
              <a:solidFill>
                <a:srgbClr val="000000"/>
              </a:solidFill>
              <a:effectLst/>
              <a:uLnTx/>
              <a:uFillTx/>
              <a:latin typeface="Tahoma" pitchFamily="34"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27</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16314574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3033705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985218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153458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524988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290542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4132879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2396435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2275289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1561922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817907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8.xml"/><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spTree>
    <p:extLst>
      <p:ext uri="{BB962C8B-B14F-4D97-AF65-F5344CB8AC3E}">
        <p14:creationId xmlns:p14="http://schemas.microsoft.com/office/powerpoint/2010/main" val="21114560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ftr="0" dt="0"/>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spTree>
    <p:extLst>
      <p:ext uri="{BB962C8B-B14F-4D97-AF65-F5344CB8AC3E}">
        <p14:creationId xmlns:p14="http://schemas.microsoft.com/office/powerpoint/2010/main" val="214119079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hf hdr="0" ftr="0" dt="0"/>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7B168842-FC7C-4750-B7CB-8D3950E5311D}"/>
              </a:ext>
            </a:extLst>
          </p:cNvPr>
          <p:cNvSpPr txBox="1"/>
          <p:nvPr/>
        </p:nvSpPr>
        <p:spPr>
          <a:xfrm>
            <a:off x="2099556" y="2362743"/>
            <a:ext cx="8856984" cy="317009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Daňová soustava České republiky se zaměřením na zdaňování příjmů fyzických osob ze závislé činnosti</a:t>
            </a:r>
            <a:br>
              <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br>
            <a:br>
              <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br>
            <a:endParaRPr kumimoji="0" lang="cs-CZ" sz="4000" b="0"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endParaRPr>
          </a:p>
        </p:txBody>
      </p:sp>
      <p:sp>
        <p:nvSpPr>
          <p:cNvPr id="6" name="TextovéPole 5">
            <a:extLst>
              <a:ext uri="{FF2B5EF4-FFF2-40B4-BE49-F238E27FC236}">
                <a16:creationId xmlns:a16="http://schemas.microsoft.com/office/drawing/2014/main" id="{552A7E48-1575-4C07-AC91-F8DC572EDA85}"/>
              </a:ext>
            </a:extLst>
          </p:cNvPr>
          <p:cNvSpPr txBox="1"/>
          <p:nvPr/>
        </p:nvSpPr>
        <p:spPr>
          <a:xfrm>
            <a:off x="2099556" y="5121188"/>
            <a:ext cx="2556284"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cs-CZ"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Yvetta Pšenková</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6908" y="1515243"/>
            <a:ext cx="8526392"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pl-PL" sz="4000" dirty="0">
                <a:solidFill>
                  <a:srgbClr val="00B0F0"/>
                </a:solidFill>
              </a:rPr>
              <a:t>Příjmy ze závislé činnosti</a:t>
            </a:r>
            <a:br>
              <a:rPr lang="cs-CZ" sz="4000" b="1" dirty="0">
                <a:solidFill>
                  <a:srgbClr val="00B0F0"/>
                </a:solidFill>
              </a:rPr>
            </a:b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378843"/>
            <a:ext cx="9737889" cy="343749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Základem daně u příjmů ze závislé činnosti dle § 6 </a:t>
            </a: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jsou veškeré příjmy ze závislé činnosti (peněžní i nepeněžní) snížené o příjmy, které nejsou předmětem daně nebo jsou od daně osvobozeny.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 kategorie nepeněžních příjmů, ze kterých se platí daň ze závislé činnosti, zahrnujeme např. i bezplatné poskytnutí služebního motorového vozidla zaměstnanci pro soukromé účely, naturální plnění apod.</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90867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6908" y="1515243"/>
            <a:ext cx="9923282"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pl-PL" sz="4000" dirty="0">
                <a:solidFill>
                  <a:srgbClr val="00B0F0"/>
                </a:solidFill>
              </a:rPr>
              <a:t>Za příjmy ze závislé činnosti se nepovažují a nejsou předmětem daně</a:t>
            </a:r>
            <a:br>
              <a:rPr lang="cs-CZ" sz="4000" b="1" dirty="0">
                <a:solidFill>
                  <a:srgbClr val="00B0F0"/>
                </a:solidFill>
              </a:rPr>
            </a:b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378843"/>
            <a:ext cx="10605156" cy="343749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např. náhrady cestovních výdajů,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stravné,</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hodnota osobních ochranných pracovních prostředků, pracovních oděvů a obuvi,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hodnota poskytovaných stejnokrojů, včetně příspěvků na jejich udržování,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mycí a dezinfekční prostředky a ochranné nápoje poskytované zaměstnancům v rozsahu stanoveném zvláštním předpisem, a další</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556151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6908" y="1515243"/>
            <a:ext cx="9923282"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pl-PL" sz="4000" dirty="0">
                <a:solidFill>
                  <a:srgbClr val="00B0F0"/>
                </a:solidFill>
              </a:rPr>
              <a:t>Příjmy ze závislé činnosti</a:t>
            </a: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378843"/>
            <a:ext cx="10605156" cy="343749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Zaměstnanci </a:t>
            </a: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 příjmy ze závislé činnosti, nejčastěji v pracovním poměru k zaměstnavateli, jsou odměňováni měsíční mzdou (platem).</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Mzda (plat) je souhrnný pojem zahrnující všechny složky odměny poskytnuté zaměstnanci za výkon práce, ať už jde o tzv. základní mzdu (plat) nebo o její pohyblivé složky, jako jsou různé provize, odměny, bonusy apod.</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92723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97203" y="1373841"/>
            <a:ext cx="9923282" cy="863600"/>
          </a:xfrm>
        </p:spPr>
        <p:txBody>
          <a:bodyPr rtlCol="0">
            <a:noAutofit/>
          </a:bodyPr>
          <a:lstStyle/>
          <a:p>
            <a:pPr algn="l" eaLnBrk="1" fontAlgn="auto" hangingPunct="1">
              <a:lnSpc>
                <a:spcPct val="100000"/>
              </a:lnSpc>
              <a:spcAft>
                <a:spcPts val="0"/>
              </a:spcAft>
              <a:defRPr/>
            </a:pPr>
            <a:br>
              <a:rPr lang="cs-CZ" sz="3200" dirty="0">
                <a:solidFill>
                  <a:srgbClr val="00B0F0"/>
                </a:solidFill>
              </a:rPr>
            </a:br>
            <a:r>
              <a:rPr lang="pl-PL" sz="3200" dirty="0">
                <a:solidFill>
                  <a:srgbClr val="00B0F0"/>
                </a:solidFill>
              </a:rPr>
              <a:t>Výpočet měsíční daňové povinnosti</a:t>
            </a:r>
            <a:br>
              <a:rPr lang="pl-PL" sz="3200" dirty="0">
                <a:solidFill>
                  <a:srgbClr val="00B0F0"/>
                </a:solidFill>
              </a:rPr>
            </a:br>
            <a:r>
              <a:rPr lang="pl-PL" sz="3200" dirty="0">
                <a:solidFill>
                  <a:srgbClr val="00B0F0"/>
                </a:solidFill>
              </a:rPr>
              <a:t>(z příjmů ze závislé činnosti) </a:t>
            </a:r>
            <a:br>
              <a:rPr lang="pl-PL" sz="3200" dirty="0">
                <a:solidFill>
                  <a:srgbClr val="00B0F0"/>
                </a:solidFill>
              </a:rPr>
            </a:br>
            <a:r>
              <a:rPr lang="pl-PL" sz="3200" dirty="0">
                <a:solidFill>
                  <a:srgbClr val="00B0F0"/>
                </a:solidFill>
              </a:rPr>
              <a:t>a čisté měsíční mzdy zaměstnance </a:t>
            </a:r>
            <a:endParaRPr lang="cs-CZ" sz="32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755915"/>
            <a:ext cx="10605156" cy="343749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Hrubá mzda (peněžní i nepeněžní příjem) – zdravotní pojištění – sociální pojištění – záloha na daň snížená o slevy na dani = čistá mzda zaměstnance</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06463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97203" y="1373841"/>
            <a:ext cx="9923282" cy="863600"/>
          </a:xfrm>
        </p:spPr>
        <p:txBody>
          <a:bodyPr rtlCol="0">
            <a:noAutofit/>
          </a:bodyPr>
          <a:lstStyle/>
          <a:p>
            <a:pPr algn="l" eaLnBrk="1" fontAlgn="auto" hangingPunct="1">
              <a:lnSpc>
                <a:spcPct val="100000"/>
              </a:lnSpc>
              <a:spcAft>
                <a:spcPts val="0"/>
              </a:spcAft>
              <a:defRPr/>
            </a:pPr>
            <a:br>
              <a:rPr lang="cs-CZ" sz="3200" dirty="0">
                <a:solidFill>
                  <a:srgbClr val="00B0F0"/>
                </a:solidFill>
              </a:rPr>
            </a:br>
            <a:r>
              <a:rPr lang="pl-PL" sz="3200" dirty="0">
                <a:solidFill>
                  <a:srgbClr val="00B0F0"/>
                </a:solidFill>
              </a:rPr>
              <a:t>Výpočet měsíční daňové povinnosti</a:t>
            </a:r>
            <a:br>
              <a:rPr lang="pl-PL" sz="3200" dirty="0">
                <a:solidFill>
                  <a:srgbClr val="00B0F0"/>
                </a:solidFill>
              </a:rPr>
            </a:br>
            <a:r>
              <a:rPr lang="pl-PL" sz="3200" dirty="0">
                <a:solidFill>
                  <a:srgbClr val="00B0F0"/>
                </a:solidFill>
              </a:rPr>
              <a:t>(z příjmů ze závislé činnosti) </a:t>
            </a:r>
            <a:br>
              <a:rPr lang="pl-PL" sz="3200" dirty="0">
                <a:solidFill>
                  <a:srgbClr val="00B0F0"/>
                </a:solidFill>
              </a:rPr>
            </a:br>
            <a:r>
              <a:rPr lang="pl-PL" sz="3200" dirty="0">
                <a:solidFill>
                  <a:srgbClr val="00B0F0"/>
                </a:solidFill>
              </a:rPr>
              <a:t>a čisté měsíční mzdy zaměstnance </a:t>
            </a:r>
            <a:endParaRPr lang="cs-CZ" sz="32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755915"/>
            <a:ext cx="10605156" cy="3437493"/>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Možný je i výpočet i (např. u dohody o provedení práce do 10 000 Kč) při učiněném prohlášení poplatníka</a:t>
            </a: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Hrubá mzda (peněžní i nepeněžní příjem) – záloha na daň snížená o slevy na dani = čistá mzda</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nebo při neučiněném prohlášení poplatníka (např. u dohody o provedení práce do 10 000 Kč, nebo dohody o pracovní činnosti do 3 500 Kč) je možné i</a:t>
            </a: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Hrubá mzda (peněžní i nepeněžní příjem) – srážková daň (15 %) = čistá mzda</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30217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DD6A0C52-9615-4E62-A05A-174F7A1D786D}"/>
              </a:ext>
            </a:extLst>
          </p:cNvPr>
          <p:cNvSpPr>
            <a:spLocks noGrp="1"/>
          </p:cNvSpPr>
          <p:nvPr>
            <p:ph type="title"/>
          </p:nvPr>
        </p:nvSpPr>
        <p:spPr>
          <a:xfrm>
            <a:off x="998456" y="1180015"/>
            <a:ext cx="10515600" cy="1325563"/>
          </a:xfrm>
        </p:spPr>
        <p:txBody>
          <a:bodyPr>
            <a:normAutofit/>
          </a:bodyPr>
          <a:lstStyle/>
          <a:p>
            <a:pPr algn="l"/>
            <a:r>
              <a:rPr lang="cs-CZ" sz="3600" dirty="0"/>
              <a:t>Odvody na zdravotní a sociální pojištění</a:t>
            </a:r>
            <a:br>
              <a:rPr lang="cs-CZ" sz="3600" dirty="0"/>
            </a:br>
            <a:r>
              <a:rPr lang="cs-CZ" sz="3600" dirty="0"/>
              <a:t>z mezd zaměstnanců</a:t>
            </a:r>
          </a:p>
        </p:txBody>
      </p:sp>
      <p:graphicFrame>
        <p:nvGraphicFramePr>
          <p:cNvPr id="8" name="Zástupný symbol pro obsah 3">
            <a:extLst>
              <a:ext uri="{FF2B5EF4-FFF2-40B4-BE49-F238E27FC236}">
                <a16:creationId xmlns:a16="http://schemas.microsoft.com/office/drawing/2014/main" id="{91566D28-8B28-4D03-B407-25987316A128}"/>
              </a:ext>
            </a:extLst>
          </p:cNvPr>
          <p:cNvGraphicFramePr>
            <a:graphicFrameLocks/>
          </p:cNvGraphicFramePr>
          <p:nvPr>
            <p:extLst>
              <p:ext uri="{D42A27DB-BD31-4B8C-83A1-F6EECF244321}">
                <p14:modId xmlns:p14="http://schemas.microsoft.com/office/powerpoint/2010/main" val="1617804652"/>
              </p:ext>
            </p:extLst>
          </p:nvPr>
        </p:nvGraphicFramePr>
        <p:xfrm>
          <a:off x="998456" y="2516179"/>
          <a:ext cx="9411486" cy="3237143"/>
        </p:xfrm>
        <a:graphic>
          <a:graphicData uri="http://schemas.openxmlformats.org/drawingml/2006/table">
            <a:tbl>
              <a:tblPr firstRow="1" firstCol="1" bandRow="1">
                <a:tableStyleId>{5C22544A-7EE6-4342-B048-85BDC9FD1C3A}</a:tableStyleId>
              </a:tblPr>
              <a:tblGrid>
                <a:gridCol w="2077870">
                  <a:extLst>
                    <a:ext uri="{9D8B030D-6E8A-4147-A177-3AD203B41FA5}">
                      <a16:colId xmlns:a16="http://schemas.microsoft.com/office/drawing/2014/main" val="2104569782"/>
                    </a:ext>
                  </a:extLst>
                </a:gridCol>
                <a:gridCol w="1600124">
                  <a:extLst>
                    <a:ext uri="{9D8B030D-6E8A-4147-A177-3AD203B41FA5}">
                      <a16:colId xmlns:a16="http://schemas.microsoft.com/office/drawing/2014/main" val="1786459030"/>
                    </a:ext>
                  </a:extLst>
                </a:gridCol>
                <a:gridCol w="1604932">
                  <a:extLst>
                    <a:ext uri="{9D8B030D-6E8A-4147-A177-3AD203B41FA5}">
                      <a16:colId xmlns:a16="http://schemas.microsoft.com/office/drawing/2014/main" val="1050363172"/>
                    </a:ext>
                  </a:extLst>
                </a:gridCol>
                <a:gridCol w="1770312">
                  <a:extLst>
                    <a:ext uri="{9D8B030D-6E8A-4147-A177-3AD203B41FA5}">
                      <a16:colId xmlns:a16="http://schemas.microsoft.com/office/drawing/2014/main" val="1659357294"/>
                    </a:ext>
                  </a:extLst>
                </a:gridCol>
                <a:gridCol w="2358248">
                  <a:extLst>
                    <a:ext uri="{9D8B030D-6E8A-4147-A177-3AD203B41FA5}">
                      <a16:colId xmlns:a16="http://schemas.microsoft.com/office/drawing/2014/main" val="1613688058"/>
                    </a:ext>
                  </a:extLst>
                </a:gridCol>
              </a:tblGrid>
              <a:tr h="1007981">
                <a:tc>
                  <a:txBody>
                    <a:bodyPr/>
                    <a:lstStyle/>
                    <a:p>
                      <a:pPr algn="just">
                        <a:lnSpc>
                          <a:spcPct val="107000"/>
                        </a:lnSpc>
                        <a:spcAft>
                          <a:spcPts val="0"/>
                        </a:spcAft>
                      </a:pPr>
                      <a:r>
                        <a:rPr lang="cs-CZ" sz="1200" dirty="0">
                          <a:effectLst/>
                        </a:rPr>
                        <a:t> </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1B9BDB"/>
                    </a:solidFill>
                  </a:tcPr>
                </a:tc>
                <a:tc>
                  <a:txBody>
                    <a:bodyPr/>
                    <a:lstStyle/>
                    <a:p>
                      <a:pPr>
                        <a:lnSpc>
                          <a:spcPct val="107000"/>
                        </a:lnSpc>
                        <a:spcAft>
                          <a:spcPts val="0"/>
                        </a:spcAft>
                      </a:pPr>
                      <a:r>
                        <a:rPr lang="cs-CZ" sz="2000" dirty="0">
                          <a:solidFill>
                            <a:schemeClr val="bg1"/>
                          </a:solidFill>
                          <a:effectLst/>
                        </a:rPr>
                        <a:t>Zdravotní</a:t>
                      </a:r>
                    </a:p>
                    <a:p>
                      <a:pPr algn="just">
                        <a:lnSpc>
                          <a:spcPct val="107000"/>
                        </a:lnSpc>
                        <a:spcAft>
                          <a:spcPts val="0"/>
                        </a:spcAft>
                      </a:pPr>
                      <a:r>
                        <a:rPr lang="cs-CZ" sz="2000" dirty="0">
                          <a:solidFill>
                            <a:schemeClr val="bg1"/>
                          </a:solidFill>
                          <a:effectLst/>
                        </a:rPr>
                        <a:t>pojištění</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lnSpc>
                          <a:spcPct val="107000"/>
                        </a:lnSpc>
                        <a:spcAft>
                          <a:spcPts val="0"/>
                        </a:spcAft>
                      </a:pPr>
                      <a:r>
                        <a:rPr lang="cs-CZ" sz="2000" dirty="0">
                          <a:solidFill>
                            <a:schemeClr val="bg1"/>
                          </a:solidFill>
                          <a:effectLst/>
                        </a:rPr>
                        <a:t>Důchodové</a:t>
                      </a:r>
                    </a:p>
                    <a:p>
                      <a:pPr algn="just">
                        <a:lnSpc>
                          <a:spcPct val="107000"/>
                        </a:lnSpc>
                        <a:spcAft>
                          <a:spcPts val="0"/>
                        </a:spcAft>
                      </a:pPr>
                      <a:r>
                        <a:rPr lang="cs-CZ" sz="2000" dirty="0">
                          <a:solidFill>
                            <a:schemeClr val="bg1"/>
                          </a:solidFill>
                          <a:effectLst/>
                        </a:rPr>
                        <a:t>pojištění</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lnSpc>
                          <a:spcPct val="107000"/>
                        </a:lnSpc>
                        <a:spcAft>
                          <a:spcPts val="0"/>
                        </a:spcAft>
                      </a:pPr>
                      <a:r>
                        <a:rPr lang="cs-CZ" sz="2000" dirty="0">
                          <a:solidFill>
                            <a:schemeClr val="bg1"/>
                          </a:solidFill>
                          <a:effectLst/>
                        </a:rPr>
                        <a:t>Nemocenské</a:t>
                      </a:r>
                    </a:p>
                    <a:p>
                      <a:pPr algn="just">
                        <a:lnSpc>
                          <a:spcPct val="107000"/>
                        </a:lnSpc>
                        <a:spcAft>
                          <a:spcPts val="0"/>
                        </a:spcAft>
                      </a:pPr>
                      <a:r>
                        <a:rPr lang="cs-CZ" sz="2000" dirty="0">
                          <a:solidFill>
                            <a:schemeClr val="bg1"/>
                          </a:solidFill>
                          <a:effectLst/>
                        </a:rPr>
                        <a:t>pojištění</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lnSpc>
                          <a:spcPct val="107000"/>
                        </a:lnSpc>
                        <a:spcAft>
                          <a:spcPts val="0"/>
                        </a:spcAft>
                      </a:pPr>
                      <a:r>
                        <a:rPr lang="cs-CZ" sz="2000" dirty="0">
                          <a:solidFill>
                            <a:schemeClr val="bg1"/>
                          </a:solidFill>
                          <a:effectLst/>
                        </a:rPr>
                        <a:t>Státní</a:t>
                      </a:r>
                    </a:p>
                    <a:p>
                      <a:pPr>
                        <a:lnSpc>
                          <a:spcPct val="107000"/>
                        </a:lnSpc>
                        <a:spcAft>
                          <a:spcPts val="0"/>
                        </a:spcAft>
                      </a:pPr>
                      <a:r>
                        <a:rPr lang="cs-CZ" sz="2000" dirty="0">
                          <a:solidFill>
                            <a:schemeClr val="bg1"/>
                          </a:solidFill>
                          <a:effectLst/>
                        </a:rPr>
                        <a:t>politika</a:t>
                      </a:r>
                    </a:p>
                    <a:p>
                      <a:pPr algn="just">
                        <a:lnSpc>
                          <a:spcPct val="107000"/>
                        </a:lnSpc>
                        <a:spcAft>
                          <a:spcPts val="0"/>
                        </a:spcAft>
                      </a:pPr>
                      <a:r>
                        <a:rPr lang="cs-CZ" sz="2000" dirty="0">
                          <a:solidFill>
                            <a:schemeClr val="bg1"/>
                          </a:solidFill>
                          <a:effectLst/>
                        </a:rPr>
                        <a:t>zaměstnanosti</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extLst>
                  <a:ext uri="{0D108BD9-81ED-4DB2-BD59-A6C34878D82A}">
                    <a16:rowId xmlns:a16="http://schemas.microsoft.com/office/drawing/2014/main" val="1755463469"/>
                  </a:ext>
                </a:extLst>
              </a:tr>
              <a:tr h="1160349">
                <a:tc>
                  <a:txBody>
                    <a:bodyPr/>
                    <a:lstStyle/>
                    <a:p>
                      <a:pPr algn="just">
                        <a:lnSpc>
                          <a:spcPct val="107000"/>
                        </a:lnSpc>
                        <a:spcAft>
                          <a:spcPts val="0"/>
                        </a:spcAft>
                      </a:pPr>
                      <a:r>
                        <a:rPr lang="cs-CZ" sz="2000" dirty="0">
                          <a:solidFill>
                            <a:schemeClr val="bg1"/>
                          </a:solidFill>
                          <a:effectLst/>
                        </a:rPr>
                        <a:t>Zaměstnanci</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lgn="ctr">
                        <a:lnSpc>
                          <a:spcPct val="107000"/>
                        </a:lnSpc>
                        <a:spcAft>
                          <a:spcPts val="0"/>
                        </a:spcAft>
                      </a:pPr>
                      <a:r>
                        <a:rPr lang="cs-CZ" sz="2400" b="1" dirty="0">
                          <a:solidFill>
                            <a:schemeClr val="tx1"/>
                          </a:solidFill>
                          <a:effectLst/>
                        </a:rPr>
                        <a:t>4,5 %</a:t>
                      </a:r>
                      <a:endParaRPr lang="cs-CZ"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400" b="1" dirty="0">
                          <a:solidFill>
                            <a:schemeClr val="tx1"/>
                          </a:solidFill>
                          <a:effectLst/>
                        </a:rPr>
                        <a:t>6,5 %</a:t>
                      </a:r>
                      <a:endParaRPr lang="cs-CZ"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400" b="1" dirty="0">
                          <a:solidFill>
                            <a:schemeClr val="tx1"/>
                          </a:solidFill>
                          <a:effectLst/>
                        </a:rPr>
                        <a:t>-</a:t>
                      </a:r>
                      <a:endParaRPr lang="cs-CZ"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400" b="1" dirty="0">
                          <a:solidFill>
                            <a:schemeClr val="tx1"/>
                          </a:solidFill>
                          <a:effectLst/>
                        </a:rPr>
                        <a:t>-</a:t>
                      </a:r>
                      <a:endParaRPr lang="cs-CZ"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2365721"/>
                  </a:ext>
                </a:extLst>
              </a:tr>
              <a:tr h="1068813">
                <a:tc>
                  <a:txBody>
                    <a:bodyPr/>
                    <a:lstStyle/>
                    <a:p>
                      <a:pPr algn="just">
                        <a:lnSpc>
                          <a:spcPct val="107000"/>
                        </a:lnSpc>
                        <a:spcAft>
                          <a:spcPts val="0"/>
                        </a:spcAft>
                      </a:pPr>
                      <a:r>
                        <a:rPr lang="cs-CZ" sz="2000" dirty="0">
                          <a:solidFill>
                            <a:schemeClr val="bg1"/>
                          </a:solidFill>
                          <a:effectLst/>
                        </a:rPr>
                        <a:t>Zaměstnavatelé</a:t>
                      </a:r>
                      <a:endParaRPr lang="cs-CZ"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0070C0"/>
                    </a:solidFill>
                  </a:tcPr>
                </a:tc>
                <a:tc>
                  <a:txBody>
                    <a:bodyPr/>
                    <a:lstStyle/>
                    <a:p>
                      <a:pPr algn="ctr">
                        <a:lnSpc>
                          <a:spcPct val="107000"/>
                        </a:lnSpc>
                        <a:spcAft>
                          <a:spcPts val="0"/>
                        </a:spcAft>
                      </a:pPr>
                      <a:r>
                        <a:rPr lang="cs-CZ" sz="2400" b="1">
                          <a:solidFill>
                            <a:schemeClr val="tx1"/>
                          </a:solidFill>
                          <a:effectLst/>
                        </a:rPr>
                        <a:t>9 %</a:t>
                      </a:r>
                      <a:endParaRPr lang="cs-CZ"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400" b="1">
                          <a:solidFill>
                            <a:schemeClr val="tx1"/>
                          </a:solidFill>
                          <a:effectLst/>
                        </a:rPr>
                        <a:t>21,5 %</a:t>
                      </a:r>
                      <a:endParaRPr lang="cs-CZ"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400" b="1" dirty="0">
                          <a:solidFill>
                            <a:schemeClr val="tx1"/>
                          </a:solidFill>
                          <a:effectLst/>
                        </a:rPr>
                        <a:t>2,1 %</a:t>
                      </a:r>
                      <a:endParaRPr lang="cs-CZ"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cs-CZ" sz="2400" b="1" dirty="0">
                          <a:solidFill>
                            <a:schemeClr val="tx1"/>
                          </a:solidFill>
                          <a:effectLst/>
                        </a:rPr>
                        <a:t>1,2 %</a:t>
                      </a:r>
                      <a:endParaRPr lang="cs-CZ"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203427"/>
                  </a:ext>
                </a:extLst>
              </a:tr>
            </a:tbl>
          </a:graphicData>
        </a:graphic>
      </p:graphicFrame>
    </p:spTree>
    <p:extLst>
      <p:ext uri="{BB962C8B-B14F-4D97-AF65-F5344CB8AC3E}">
        <p14:creationId xmlns:p14="http://schemas.microsoft.com/office/powerpoint/2010/main" val="3415473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97203" y="940208"/>
            <a:ext cx="10482607"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pl-PL" sz="4000" dirty="0">
                <a:solidFill>
                  <a:srgbClr val="00B0F0"/>
                </a:solidFill>
              </a:rPr>
              <a:t>Záloha na daň z příjmů ze závislé činnosti</a:t>
            </a: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011197"/>
            <a:ext cx="10605156" cy="3437493"/>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 měsíčního základu daně </a:t>
            </a: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zaokrouhleného na stokoruny nahoru </a:t>
            </a: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vypočítáme zálohu na daň. </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Měsíční záloha na daň od roku 2023  činí : </a:t>
            </a: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15 % pro část základu daně do čtyřnásobku průměrné mzdy</a:t>
            </a: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23 % pro část základu daně přesahující čtyřnásobek průměrné mzdy. </a:t>
            </a: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 rok 20223 se jedná o částku 40 324 x 4 = 161 296 Kč)</a:t>
            </a: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Od vypočtené daně odečteme slevy na dani </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6146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DD6A0C52-9615-4E62-A05A-174F7A1D786D}"/>
              </a:ext>
            </a:extLst>
          </p:cNvPr>
          <p:cNvSpPr>
            <a:spLocks noGrp="1"/>
          </p:cNvSpPr>
          <p:nvPr>
            <p:ph type="title"/>
          </p:nvPr>
        </p:nvSpPr>
        <p:spPr>
          <a:xfrm>
            <a:off x="1912856" y="388163"/>
            <a:ext cx="10515600" cy="1325563"/>
          </a:xfrm>
        </p:spPr>
        <p:txBody>
          <a:bodyPr>
            <a:normAutofit/>
          </a:bodyPr>
          <a:lstStyle/>
          <a:p>
            <a:pPr algn="l"/>
            <a:r>
              <a:rPr lang="cs-CZ" sz="3600" dirty="0"/>
              <a:t>Slevy na dani pro poplatníky daně z příjmů fyzických osob v roce 2023 </a:t>
            </a:r>
          </a:p>
        </p:txBody>
      </p:sp>
      <p:graphicFrame>
        <p:nvGraphicFramePr>
          <p:cNvPr id="4" name="Zástupný symbol pro obsah 3">
            <a:extLst>
              <a:ext uri="{FF2B5EF4-FFF2-40B4-BE49-F238E27FC236}">
                <a16:creationId xmlns:a16="http://schemas.microsoft.com/office/drawing/2014/main" id="{949BB78A-1649-4D79-8644-DF90B1A92902}"/>
              </a:ext>
            </a:extLst>
          </p:cNvPr>
          <p:cNvGraphicFramePr>
            <a:graphicFrameLocks/>
          </p:cNvGraphicFramePr>
          <p:nvPr>
            <p:extLst>
              <p:ext uri="{D42A27DB-BD31-4B8C-83A1-F6EECF244321}">
                <p14:modId xmlns:p14="http://schemas.microsoft.com/office/powerpoint/2010/main" val="3936760284"/>
              </p:ext>
            </p:extLst>
          </p:nvPr>
        </p:nvGraphicFramePr>
        <p:xfrm>
          <a:off x="838200" y="1797049"/>
          <a:ext cx="10515599" cy="4283433"/>
        </p:xfrm>
        <a:graphic>
          <a:graphicData uri="http://schemas.openxmlformats.org/drawingml/2006/table">
            <a:tbl>
              <a:tblPr firstRow="1" firstCol="1" bandRow="1">
                <a:tableStyleId>{5C22544A-7EE6-4342-B048-85BDC9FD1C3A}</a:tableStyleId>
              </a:tblPr>
              <a:tblGrid>
                <a:gridCol w="4883870">
                  <a:extLst>
                    <a:ext uri="{9D8B030D-6E8A-4147-A177-3AD203B41FA5}">
                      <a16:colId xmlns:a16="http://schemas.microsoft.com/office/drawing/2014/main" val="3253669273"/>
                    </a:ext>
                  </a:extLst>
                </a:gridCol>
                <a:gridCol w="2714920">
                  <a:extLst>
                    <a:ext uri="{9D8B030D-6E8A-4147-A177-3AD203B41FA5}">
                      <a16:colId xmlns:a16="http://schemas.microsoft.com/office/drawing/2014/main" val="778831934"/>
                    </a:ext>
                  </a:extLst>
                </a:gridCol>
                <a:gridCol w="2916809">
                  <a:extLst>
                    <a:ext uri="{9D8B030D-6E8A-4147-A177-3AD203B41FA5}">
                      <a16:colId xmlns:a16="http://schemas.microsoft.com/office/drawing/2014/main" val="3151471409"/>
                    </a:ext>
                  </a:extLst>
                </a:gridCol>
              </a:tblGrid>
              <a:tr h="388939">
                <a:tc>
                  <a:txBody>
                    <a:bodyPr/>
                    <a:lstStyle/>
                    <a:p>
                      <a:pPr algn="ctr">
                        <a:lnSpc>
                          <a:spcPct val="107000"/>
                        </a:lnSpc>
                        <a:spcAft>
                          <a:spcPts val="0"/>
                        </a:spcAft>
                      </a:pPr>
                      <a:r>
                        <a:rPr lang="cs-CZ" sz="1800">
                          <a:effectLst/>
                        </a:rPr>
                        <a:t>Sleva na dani dle § 35 ba, bb ZDP</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tc>
                <a:tc>
                  <a:txBody>
                    <a:bodyPr/>
                    <a:lstStyle/>
                    <a:p>
                      <a:pPr algn="ctr">
                        <a:lnSpc>
                          <a:spcPct val="107000"/>
                        </a:lnSpc>
                        <a:spcAft>
                          <a:spcPts val="0"/>
                        </a:spcAft>
                      </a:pPr>
                      <a:r>
                        <a:rPr lang="cs-CZ" sz="1800">
                          <a:effectLst/>
                        </a:rPr>
                        <a:t>Ročně v Kč</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tc>
                <a:tc>
                  <a:txBody>
                    <a:bodyPr/>
                    <a:lstStyle/>
                    <a:p>
                      <a:pPr algn="ctr">
                        <a:lnSpc>
                          <a:spcPct val="107000"/>
                        </a:lnSpc>
                        <a:spcAft>
                          <a:spcPts val="0"/>
                        </a:spcAft>
                      </a:pPr>
                      <a:r>
                        <a:rPr lang="cs-CZ" sz="1800" dirty="0">
                          <a:effectLst/>
                        </a:rPr>
                        <a:t>Měsíčně v Kč</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tc>
                <a:extLst>
                  <a:ext uri="{0D108BD9-81ED-4DB2-BD59-A6C34878D82A}">
                    <a16:rowId xmlns:a16="http://schemas.microsoft.com/office/drawing/2014/main" val="2071070437"/>
                  </a:ext>
                </a:extLst>
              </a:tr>
              <a:tr h="407938">
                <a:tc>
                  <a:txBody>
                    <a:bodyPr/>
                    <a:lstStyle/>
                    <a:p>
                      <a:pPr algn="l">
                        <a:lnSpc>
                          <a:spcPct val="107000"/>
                        </a:lnSpc>
                        <a:spcAft>
                          <a:spcPts val="0"/>
                        </a:spcAft>
                      </a:pPr>
                      <a:r>
                        <a:rPr lang="cs-CZ" sz="1600" dirty="0">
                          <a:effectLst/>
                        </a:rPr>
                        <a:t>na poplatníka</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tc>
                <a:tc>
                  <a:txBody>
                    <a:bodyPr/>
                    <a:lstStyle/>
                    <a:p>
                      <a:pPr algn="r">
                        <a:lnSpc>
                          <a:spcPct val="107000"/>
                        </a:lnSpc>
                        <a:spcAft>
                          <a:spcPts val="0"/>
                        </a:spcAft>
                      </a:pPr>
                      <a:r>
                        <a:rPr lang="cs-CZ" sz="1800" b="1" dirty="0">
                          <a:effectLst/>
                        </a:rPr>
                        <a:t>30 840</a:t>
                      </a:r>
                    </a:p>
                    <a:p>
                      <a:pPr algn="r">
                        <a:lnSpc>
                          <a:spcPct val="107000"/>
                        </a:lnSpc>
                        <a:spcAft>
                          <a:spcPts val="0"/>
                        </a:spcAft>
                      </a:pP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tc>
                  <a:txBody>
                    <a:bodyPr/>
                    <a:lstStyle/>
                    <a:p>
                      <a:pPr algn="r">
                        <a:lnSpc>
                          <a:spcPct val="107000"/>
                        </a:lnSpc>
                        <a:spcAft>
                          <a:spcPts val="0"/>
                        </a:spcAft>
                      </a:pPr>
                      <a:r>
                        <a:rPr lang="cs-CZ" sz="1800" b="1" dirty="0">
                          <a:effectLst/>
                        </a:rPr>
                        <a:t>2 570</a:t>
                      </a:r>
                    </a:p>
                    <a:p>
                      <a:pPr algn="r">
                        <a:lnSpc>
                          <a:spcPct val="107000"/>
                        </a:lnSpc>
                        <a:spcAft>
                          <a:spcPts val="0"/>
                        </a:spcAft>
                      </a:pP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extLst>
                  <a:ext uri="{0D108BD9-81ED-4DB2-BD59-A6C34878D82A}">
                    <a16:rowId xmlns:a16="http://schemas.microsoft.com/office/drawing/2014/main" val="877384093"/>
                  </a:ext>
                </a:extLst>
              </a:tr>
              <a:tr h="679897">
                <a:tc>
                  <a:txBody>
                    <a:bodyPr/>
                    <a:lstStyle/>
                    <a:p>
                      <a:pPr algn="l">
                        <a:lnSpc>
                          <a:spcPct val="107000"/>
                        </a:lnSpc>
                        <a:spcAft>
                          <a:spcPts val="0"/>
                        </a:spcAft>
                      </a:pPr>
                      <a:r>
                        <a:rPr lang="cs-CZ" sz="1600" dirty="0">
                          <a:effectLst/>
                        </a:rPr>
                        <a:t>na manželku (manžela), pokud nemá vlastní příjem přesahující za zdaňovací období 68 000 Kč</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tc>
                <a:tc>
                  <a:txBody>
                    <a:bodyPr/>
                    <a:lstStyle/>
                    <a:p>
                      <a:pPr algn="r">
                        <a:lnSpc>
                          <a:spcPct val="107000"/>
                        </a:lnSpc>
                        <a:spcAft>
                          <a:spcPts val="0"/>
                        </a:spcAft>
                      </a:pPr>
                      <a:r>
                        <a:rPr lang="cs-CZ" sz="1800" b="1" dirty="0">
                          <a:effectLst/>
                        </a:rPr>
                        <a:t>24 840</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tc>
                  <a:txBody>
                    <a:bodyPr/>
                    <a:lstStyle/>
                    <a:p>
                      <a:pPr algn="r">
                        <a:lnSpc>
                          <a:spcPct val="107000"/>
                        </a:lnSpc>
                        <a:spcAft>
                          <a:spcPts val="0"/>
                        </a:spcAft>
                      </a:pPr>
                      <a:r>
                        <a:rPr lang="cs-CZ" sz="1800" b="1" dirty="0">
                          <a:effectLst/>
                        </a:rPr>
                        <a:t>nelze uplatnit měsíčně</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extLst>
                  <a:ext uri="{0D108BD9-81ED-4DB2-BD59-A6C34878D82A}">
                    <a16:rowId xmlns:a16="http://schemas.microsoft.com/office/drawing/2014/main" val="1467275746"/>
                  </a:ext>
                </a:extLst>
              </a:tr>
              <a:tr h="271959">
                <a:tc>
                  <a:txBody>
                    <a:bodyPr/>
                    <a:lstStyle/>
                    <a:p>
                      <a:pPr algn="l">
                        <a:lnSpc>
                          <a:spcPct val="107000"/>
                        </a:lnSpc>
                        <a:spcAft>
                          <a:spcPts val="0"/>
                        </a:spcAft>
                      </a:pPr>
                      <a:r>
                        <a:rPr lang="cs-CZ" sz="1600" dirty="0">
                          <a:effectLst/>
                        </a:rPr>
                        <a:t>na manželku (manžela) pokud </a:t>
                      </a:r>
                      <a:br>
                        <a:rPr lang="cs-CZ" sz="1600" dirty="0">
                          <a:effectLst/>
                        </a:rPr>
                      </a:br>
                      <a:r>
                        <a:rPr lang="cs-CZ" sz="1600" dirty="0">
                          <a:effectLst/>
                        </a:rPr>
                        <a:t>je držitelem průkazu ZTP/P</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tc>
                <a:tc>
                  <a:txBody>
                    <a:bodyPr/>
                    <a:lstStyle/>
                    <a:p>
                      <a:pPr algn="r">
                        <a:lnSpc>
                          <a:spcPct val="107000"/>
                        </a:lnSpc>
                        <a:spcAft>
                          <a:spcPts val="0"/>
                        </a:spcAft>
                      </a:pPr>
                      <a:r>
                        <a:rPr lang="cs-CZ" sz="1800" b="1">
                          <a:effectLst/>
                        </a:rPr>
                        <a:t>49 680</a:t>
                      </a:r>
                      <a:endParaRPr lang="cs-CZ" sz="1800" b="1">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tc>
                  <a:txBody>
                    <a:bodyPr/>
                    <a:lstStyle/>
                    <a:p>
                      <a:pPr algn="r">
                        <a:lnSpc>
                          <a:spcPct val="107000"/>
                        </a:lnSpc>
                        <a:spcAft>
                          <a:spcPts val="0"/>
                        </a:spcAft>
                      </a:pPr>
                      <a:r>
                        <a:rPr lang="cs-CZ" sz="1800" b="1" dirty="0">
                          <a:effectLst/>
                        </a:rPr>
                        <a:t>nelze uplatnit měsíčně</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extLst>
                  <a:ext uri="{0D108BD9-81ED-4DB2-BD59-A6C34878D82A}">
                    <a16:rowId xmlns:a16="http://schemas.microsoft.com/office/drawing/2014/main" val="273489713"/>
                  </a:ext>
                </a:extLst>
              </a:tr>
              <a:tr h="271959">
                <a:tc>
                  <a:txBody>
                    <a:bodyPr/>
                    <a:lstStyle/>
                    <a:p>
                      <a:pPr algn="l">
                        <a:lnSpc>
                          <a:spcPct val="107000"/>
                        </a:lnSpc>
                        <a:spcAft>
                          <a:spcPts val="0"/>
                        </a:spcAft>
                      </a:pPr>
                      <a:r>
                        <a:rPr lang="cs-CZ" sz="1600" dirty="0">
                          <a:effectLst/>
                        </a:rPr>
                        <a:t>základní sleva invalidu 1. a 2. stupně</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tc>
                <a:tc>
                  <a:txBody>
                    <a:bodyPr/>
                    <a:lstStyle/>
                    <a:p>
                      <a:pPr algn="r">
                        <a:lnSpc>
                          <a:spcPct val="107000"/>
                        </a:lnSpc>
                        <a:spcAft>
                          <a:spcPts val="0"/>
                        </a:spcAft>
                      </a:pPr>
                      <a:r>
                        <a:rPr lang="cs-CZ" sz="1800" b="1">
                          <a:effectLst/>
                        </a:rPr>
                        <a:t>2 520</a:t>
                      </a:r>
                      <a:endParaRPr lang="cs-CZ" sz="1800" b="1">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tc>
                  <a:txBody>
                    <a:bodyPr/>
                    <a:lstStyle/>
                    <a:p>
                      <a:pPr algn="r">
                        <a:lnSpc>
                          <a:spcPct val="107000"/>
                        </a:lnSpc>
                        <a:spcAft>
                          <a:spcPts val="0"/>
                        </a:spcAft>
                      </a:pPr>
                      <a:r>
                        <a:rPr lang="cs-CZ" sz="1800" b="1" dirty="0">
                          <a:effectLst/>
                        </a:rPr>
                        <a:t>210</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extLst>
                  <a:ext uri="{0D108BD9-81ED-4DB2-BD59-A6C34878D82A}">
                    <a16:rowId xmlns:a16="http://schemas.microsoft.com/office/drawing/2014/main" val="1885415055"/>
                  </a:ext>
                </a:extLst>
              </a:tr>
              <a:tr h="271959">
                <a:tc>
                  <a:txBody>
                    <a:bodyPr/>
                    <a:lstStyle/>
                    <a:p>
                      <a:pPr algn="l">
                        <a:lnSpc>
                          <a:spcPct val="107000"/>
                        </a:lnSpc>
                        <a:spcAft>
                          <a:spcPts val="0"/>
                        </a:spcAft>
                      </a:pPr>
                      <a:r>
                        <a:rPr lang="cs-CZ" sz="1600" dirty="0">
                          <a:effectLst/>
                        </a:rPr>
                        <a:t>rozšířená sleva na invaliditu 3. stupně</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tc>
                <a:tc>
                  <a:txBody>
                    <a:bodyPr/>
                    <a:lstStyle/>
                    <a:p>
                      <a:pPr algn="r">
                        <a:lnSpc>
                          <a:spcPct val="107000"/>
                        </a:lnSpc>
                        <a:spcAft>
                          <a:spcPts val="0"/>
                        </a:spcAft>
                      </a:pPr>
                      <a:r>
                        <a:rPr lang="cs-CZ" sz="1800" b="1">
                          <a:effectLst/>
                        </a:rPr>
                        <a:t>5 040</a:t>
                      </a:r>
                      <a:endParaRPr lang="cs-CZ" sz="1800" b="1">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tc>
                  <a:txBody>
                    <a:bodyPr/>
                    <a:lstStyle/>
                    <a:p>
                      <a:pPr algn="r">
                        <a:lnSpc>
                          <a:spcPct val="107000"/>
                        </a:lnSpc>
                        <a:spcAft>
                          <a:spcPts val="0"/>
                        </a:spcAft>
                      </a:pPr>
                      <a:r>
                        <a:rPr lang="cs-CZ" sz="1800" b="1" dirty="0">
                          <a:effectLst/>
                        </a:rPr>
                        <a:t>420</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extLst>
                  <a:ext uri="{0D108BD9-81ED-4DB2-BD59-A6C34878D82A}">
                    <a16:rowId xmlns:a16="http://schemas.microsoft.com/office/drawing/2014/main" val="302934618"/>
                  </a:ext>
                </a:extLst>
              </a:tr>
              <a:tr h="271959">
                <a:tc>
                  <a:txBody>
                    <a:bodyPr/>
                    <a:lstStyle/>
                    <a:p>
                      <a:pPr algn="l">
                        <a:lnSpc>
                          <a:spcPct val="107000"/>
                        </a:lnSpc>
                        <a:spcAft>
                          <a:spcPts val="0"/>
                        </a:spcAft>
                      </a:pPr>
                      <a:r>
                        <a:rPr lang="cs-CZ" sz="1600" dirty="0">
                          <a:effectLst/>
                        </a:rPr>
                        <a:t>poplatník je držitelem ZTP/P průkazu</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tc>
                <a:tc>
                  <a:txBody>
                    <a:bodyPr/>
                    <a:lstStyle/>
                    <a:p>
                      <a:pPr algn="r">
                        <a:lnSpc>
                          <a:spcPct val="107000"/>
                        </a:lnSpc>
                        <a:spcAft>
                          <a:spcPts val="0"/>
                        </a:spcAft>
                      </a:pPr>
                      <a:r>
                        <a:rPr lang="cs-CZ" sz="1800" b="1">
                          <a:effectLst/>
                        </a:rPr>
                        <a:t>16 140</a:t>
                      </a:r>
                      <a:endParaRPr lang="cs-CZ" sz="1800" b="1">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tc>
                  <a:txBody>
                    <a:bodyPr/>
                    <a:lstStyle/>
                    <a:p>
                      <a:pPr algn="r">
                        <a:lnSpc>
                          <a:spcPct val="107000"/>
                        </a:lnSpc>
                        <a:spcAft>
                          <a:spcPts val="0"/>
                        </a:spcAft>
                      </a:pPr>
                      <a:r>
                        <a:rPr lang="cs-CZ" sz="1800" b="1" dirty="0">
                          <a:effectLst/>
                        </a:rPr>
                        <a:t>1 345</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extLst>
                  <a:ext uri="{0D108BD9-81ED-4DB2-BD59-A6C34878D82A}">
                    <a16:rowId xmlns:a16="http://schemas.microsoft.com/office/drawing/2014/main" val="2008746684"/>
                  </a:ext>
                </a:extLst>
              </a:tr>
              <a:tr h="421483">
                <a:tc>
                  <a:txBody>
                    <a:bodyPr/>
                    <a:lstStyle/>
                    <a:p>
                      <a:pPr algn="l">
                        <a:lnSpc>
                          <a:spcPct val="107000"/>
                        </a:lnSpc>
                        <a:spcAft>
                          <a:spcPts val="0"/>
                        </a:spcAft>
                      </a:pPr>
                      <a:r>
                        <a:rPr lang="cs-CZ" sz="1600" dirty="0">
                          <a:effectLst/>
                        </a:rPr>
                        <a:t>sleva na studenta </a:t>
                      </a:r>
                    </a:p>
                  </a:txBody>
                  <a:tcPr marL="47650" marR="47650" marT="0" marB="0"/>
                </a:tc>
                <a:tc>
                  <a:txBody>
                    <a:bodyPr/>
                    <a:lstStyle/>
                    <a:p>
                      <a:pPr algn="r">
                        <a:lnSpc>
                          <a:spcPct val="107000"/>
                        </a:lnSpc>
                        <a:spcAft>
                          <a:spcPts val="0"/>
                        </a:spcAft>
                      </a:pPr>
                      <a:r>
                        <a:rPr lang="cs-CZ" sz="1800" b="1" dirty="0">
                          <a:effectLst/>
                          <a:latin typeface="Calibri" panose="020F0502020204030204" pitchFamily="34" charset="0"/>
                          <a:ea typeface="Calibri" panose="020F0502020204030204" pitchFamily="34" charset="0"/>
                          <a:cs typeface="Times New Roman" panose="02020603050405020304" pitchFamily="18" charset="0"/>
                        </a:rPr>
                        <a:t>4 020</a:t>
                      </a:r>
                    </a:p>
                  </a:txBody>
                  <a:tcPr marL="47650" marR="47650" marT="0" marB="0" anchor="ctr"/>
                </a:tc>
                <a:tc>
                  <a:txBody>
                    <a:bodyPr/>
                    <a:lstStyle/>
                    <a:p>
                      <a:pPr algn="r">
                        <a:lnSpc>
                          <a:spcPct val="107000"/>
                        </a:lnSpc>
                        <a:spcAft>
                          <a:spcPts val="0"/>
                        </a:spcAft>
                      </a:pPr>
                      <a:r>
                        <a:rPr lang="cs-CZ" sz="1800" b="1" dirty="0">
                          <a:effectLst/>
                        </a:rPr>
                        <a:t>335</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extLst>
                  <a:ext uri="{0D108BD9-81ED-4DB2-BD59-A6C34878D82A}">
                    <a16:rowId xmlns:a16="http://schemas.microsoft.com/office/drawing/2014/main" val="550156209"/>
                  </a:ext>
                </a:extLst>
              </a:tr>
              <a:tr h="407938">
                <a:tc>
                  <a:txBody>
                    <a:bodyPr/>
                    <a:lstStyle/>
                    <a:p>
                      <a:pPr algn="l">
                        <a:lnSpc>
                          <a:spcPct val="107000"/>
                        </a:lnSpc>
                        <a:spcAft>
                          <a:spcPts val="0"/>
                        </a:spcAft>
                      </a:pPr>
                      <a:r>
                        <a:rPr lang="cs-CZ" sz="1600" dirty="0">
                          <a:effectLst/>
                        </a:rPr>
                        <a:t>sleva za umístění dítěte v předškolním zařízení §35 </a:t>
                      </a:r>
                      <a:r>
                        <a:rPr lang="cs-CZ" sz="1600" dirty="0" err="1">
                          <a:effectLst/>
                        </a:rPr>
                        <a:t>bb</a:t>
                      </a:r>
                      <a:r>
                        <a:rPr lang="cs-CZ" sz="1600" dirty="0">
                          <a:effectLst/>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tc>
                <a:tc>
                  <a:txBody>
                    <a:bodyPr/>
                    <a:lstStyle/>
                    <a:p>
                      <a:pPr algn="r">
                        <a:lnSpc>
                          <a:spcPct val="107000"/>
                        </a:lnSpc>
                        <a:spcAft>
                          <a:spcPts val="0"/>
                        </a:spcAft>
                      </a:pPr>
                      <a:r>
                        <a:rPr lang="cs-CZ" sz="1800" b="1" dirty="0">
                          <a:effectLst/>
                        </a:rPr>
                        <a:t>maximálně </a:t>
                      </a:r>
                    </a:p>
                    <a:p>
                      <a:pPr algn="r">
                        <a:lnSpc>
                          <a:spcPct val="107000"/>
                        </a:lnSpc>
                        <a:spcAft>
                          <a:spcPts val="0"/>
                        </a:spcAft>
                      </a:pPr>
                      <a:r>
                        <a:rPr lang="cs-CZ" sz="1800" b="1" dirty="0">
                          <a:effectLst/>
                        </a:rPr>
                        <a:t> do výše minimální mzdy 17 300</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tc>
                  <a:txBody>
                    <a:bodyPr/>
                    <a:lstStyle/>
                    <a:p>
                      <a:pPr algn="r">
                        <a:lnSpc>
                          <a:spcPct val="107000"/>
                        </a:lnSpc>
                        <a:spcAft>
                          <a:spcPts val="0"/>
                        </a:spcAft>
                      </a:pPr>
                      <a:r>
                        <a:rPr lang="cs-CZ" sz="1800" b="1" dirty="0">
                          <a:effectLst/>
                        </a:rPr>
                        <a:t>nelze uplatnit měsíčně</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47650" marR="47650" marT="0" marB="0" anchor="ctr"/>
                </a:tc>
                <a:extLst>
                  <a:ext uri="{0D108BD9-81ED-4DB2-BD59-A6C34878D82A}">
                    <a16:rowId xmlns:a16="http://schemas.microsoft.com/office/drawing/2014/main" val="1837732222"/>
                  </a:ext>
                </a:extLst>
              </a:tr>
            </a:tbl>
          </a:graphicData>
        </a:graphic>
      </p:graphicFrame>
    </p:spTree>
    <p:extLst>
      <p:ext uri="{BB962C8B-B14F-4D97-AF65-F5344CB8AC3E}">
        <p14:creationId xmlns:p14="http://schemas.microsoft.com/office/powerpoint/2010/main" val="1131364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97203" y="940208"/>
            <a:ext cx="10482607"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pl-PL" sz="4000" dirty="0">
                <a:solidFill>
                  <a:srgbClr val="00B0F0"/>
                </a:solidFill>
              </a:rPr>
              <a:t>Slevy na dani pro poplatníky daně z příjmů fyzických osob v roce 2023</a:t>
            </a: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309567"/>
            <a:ext cx="10605156" cy="313912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Slevy se uplatňují maximálně do nulové daňové povinnosti.</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82563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lka 5">
            <a:extLst>
              <a:ext uri="{FF2B5EF4-FFF2-40B4-BE49-F238E27FC236}">
                <a16:creationId xmlns:a16="http://schemas.microsoft.com/office/drawing/2014/main" id="{301AE3F4-739E-461B-96BB-723ADA229D26}"/>
              </a:ext>
            </a:extLst>
          </p:cNvPr>
          <p:cNvGraphicFramePr>
            <a:graphicFrameLocks noGrp="1"/>
          </p:cNvGraphicFramePr>
          <p:nvPr>
            <p:extLst>
              <p:ext uri="{D42A27DB-BD31-4B8C-83A1-F6EECF244321}">
                <p14:modId xmlns:p14="http://schemas.microsoft.com/office/powerpoint/2010/main" val="3217989238"/>
              </p:ext>
            </p:extLst>
          </p:nvPr>
        </p:nvGraphicFramePr>
        <p:xfrm>
          <a:off x="1055016" y="2471737"/>
          <a:ext cx="10363199" cy="1914526"/>
        </p:xfrm>
        <a:graphic>
          <a:graphicData uri="http://schemas.openxmlformats.org/drawingml/2006/table">
            <a:tbl>
              <a:tblPr/>
              <a:tblGrid>
                <a:gridCol w="3362132">
                  <a:extLst>
                    <a:ext uri="{9D8B030D-6E8A-4147-A177-3AD203B41FA5}">
                      <a16:colId xmlns:a16="http://schemas.microsoft.com/office/drawing/2014/main" val="905970998"/>
                    </a:ext>
                  </a:extLst>
                </a:gridCol>
                <a:gridCol w="3362132">
                  <a:extLst>
                    <a:ext uri="{9D8B030D-6E8A-4147-A177-3AD203B41FA5}">
                      <a16:colId xmlns:a16="http://schemas.microsoft.com/office/drawing/2014/main" val="1109464082"/>
                    </a:ext>
                  </a:extLst>
                </a:gridCol>
                <a:gridCol w="3638935">
                  <a:extLst>
                    <a:ext uri="{9D8B030D-6E8A-4147-A177-3AD203B41FA5}">
                      <a16:colId xmlns:a16="http://schemas.microsoft.com/office/drawing/2014/main" val="331495653"/>
                    </a:ext>
                  </a:extLst>
                </a:gridCol>
              </a:tblGrid>
              <a:tr h="530166">
                <a:tc>
                  <a:txBody>
                    <a:bodyPr/>
                    <a:lstStyle/>
                    <a:p>
                      <a:pPr fontAlgn="t"/>
                      <a:r>
                        <a:rPr lang="cs-CZ" sz="2000" b="1" dirty="0">
                          <a:effectLst/>
                          <a:latin typeface="Arial" panose="020B0604020202020204" pitchFamily="34" charset="0"/>
                          <a:cs typeface="Arial" panose="020B0604020202020204" pitchFamily="34" charset="0"/>
                        </a:rPr>
                        <a:t>jedno dítě</a:t>
                      </a:r>
                      <a:endParaRPr lang="cs-CZ" sz="2000" dirty="0">
                        <a:effectLst/>
                        <a:latin typeface="Arial" panose="020B0604020202020204" pitchFamily="34" charset="0"/>
                        <a:cs typeface="Arial" panose="020B0604020202020204" pitchFamily="34" charset="0"/>
                      </a:endParaRPr>
                    </a:p>
                  </a:txBody>
                  <a:tcPr marL="142875" marR="142875" marT="57150" marB="57150">
                    <a:lnL w="12700" cap="flat" cmpd="sng" algn="ctr">
                      <a:solidFill>
                        <a:srgbClr val="E9E9E9"/>
                      </a:solidFill>
                      <a:prstDash val="solid"/>
                      <a:round/>
                      <a:headEnd type="none" w="med" len="med"/>
                      <a:tailEnd type="none" w="med" len="med"/>
                    </a:lnL>
                    <a:lnR w="12700" cap="flat" cmpd="sng" algn="ctr">
                      <a:solidFill>
                        <a:srgbClr val="E9E9E9"/>
                      </a:solidFill>
                      <a:prstDash val="solid"/>
                      <a:round/>
                      <a:headEnd type="none" w="med" len="med"/>
                      <a:tailEnd type="none" w="med" len="med"/>
                    </a:lnR>
                    <a:lnT w="12700" cap="flat" cmpd="sng" algn="ctr">
                      <a:solidFill>
                        <a:srgbClr val="E9E9E9"/>
                      </a:solidFill>
                      <a:prstDash val="solid"/>
                      <a:round/>
                      <a:headEnd type="none" w="med" len="med"/>
                      <a:tailEnd type="none" w="med" len="med"/>
                    </a:lnT>
                    <a:lnB w="12700" cap="flat" cmpd="sng" algn="ctr">
                      <a:solidFill>
                        <a:srgbClr val="E9E9E9"/>
                      </a:solidFill>
                      <a:prstDash val="solid"/>
                      <a:round/>
                      <a:headEnd type="none" w="med" len="med"/>
                      <a:tailEnd type="none" w="med" len="med"/>
                    </a:lnB>
                    <a:solidFill>
                      <a:srgbClr val="FFFFFF"/>
                    </a:solidFill>
                  </a:tcPr>
                </a:tc>
                <a:tc>
                  <a:txBody>
                    <a:bodyPr/>
                    <a:lstStyle/>
                    <a:p>
                      <a:pPr algn="ctr" fontAlgn="t"/>
                      <a:r>
                        <a:rPr lang="cs-CZ" sz="2000" b="1" dirty="0">
                          <a:effectLst/>
                          <a:latin typeface="Arial" panose="020B0604020202020204" pitchFamily="34" charset="0"/>
                          <a:cs typeface="Arial" panose="020B0604020202020204" pitchFamily="34" charset="0"/>
                        </a:rPr>
                        <a:t>15 204 Kč</a:t>
                      </a:r>
                      <a:endParaRPr lang="cs-CZ" sz="2000" dirty="0">
                        <a:effectLst/>
                        <a:latin typeface="Arial" panose="020B0604020202020204" pitchFamily="34" charset="0"/>
                        <a:cs typeface="Arial" panose="020B0604020202020204" pitchFamily="34" charset="0"/>
                      </a:endParaRPr>
                    </a:p>
                  </a:txBody>
                  <a:tcPr marL="142875" marR="142875" marT="57150" marB="57150">
                    <a:lnL w="12700" cap="flat" cmpd="sng" algn="ctr">
                      <a:solidFill>
                        <a:srgbClr val="E9E9E9"/>
                      </a:solidFill>
                      <a:prstDash val="solid"/>
                      <a:round/>
                      <a:headEnd type="none" w="med" len="med"/>
                      <a:tailEnd type="none" w="med" len="med"/>
                    </a:lnL>
                    <a:lnR w="12700" cap="flat" cmpd="sng" algn="ctr">
                      <a:solidFill>
                        <a:srgbClr val="E9E9E9"/>
                      </a:solidFill>
                      <a:prstDash val="solid"/>
                      <a:round/>
                      <a:headEnd type="none" w="med" len="med"/>
                      <a:tailEnd type="none" w="med" len="med"/>
                    </a:lnR>
                    <a:lnT w="12700" cap="flat" cmpd="sng" algn="ctr">
                      <a:solidFill>
                        <a:srgbClr val="E9E9E9"/>
                      </a:solidFill>
                      <a:prstDash val="solid"/>
                      <a:round/>
                      <a:headEnd type="none" w="med" len="med"/>
                      <a:tailEnd type="none" w="med" len="med"/>
                    </a:lnT>
                    <a:lnB w="12700" cap="flat" cmpd="sng" algn="ctr">
                      <a:solidFill>
                        <a:srgbClr val="E9E9E9"/>
                      </a:solidFill>
                      <a:prstDash val="solid"/>
                      <a:round/>
                      <a:headEnd type="none" w="med" len="med"/>
                      <a:tailEnd type="none" w="med" len="med"/>
                    </a:lnB>
                    <a:solidFill>
                      <a:srgbClr val="FFFFFF"/>
                    </a:solidFill>
                  </a:tcPr>
                </a:tc>
                <a:tc>
                  <a:txBody>
                    <a:bodyPr/>
                    <a:lstStyle/>
                    <a:p>
                      <a:pPr algn="r" fontAlgn="t"/>
                      <a:r>
                        <a:rPr lang="cs-CZ" sz="2000" b="1" dirty="0">
                          <a:effectLst/>
                          <a:latin typeface="Arial" panose="020B0604020202020204" pitchFamily="34" charset="0"/>
                          <a:cs typeface="Arial" panose="020B0604020202020204" pitchFamily="34" charset="0"/>
                        </a:rPr>
                        <a:t>měsíčně 1 267 Kč</a:t>
                      </a:r>
                      <a:endParaRPr lang="cs-CZ" sz="2000" dirty="0">
                        <a:effectLst/>
                        <a:latin typeface="Arial" panose="020B0604020202020204" pitchFamily="34" charset="0"/>
                        <a:cs typeface="Arial" panose="020B0604020202020204" pitchFamily="34" charset="0"/>
                      </a:endParaRPr>
                    </a:p>
                  </a:txBody>
                  <a:tcPr marL="142875" marR="142875" marT="57150" marB="57150">
                    <a:lnL w="12700" cap="flat" cmpd="sng" algn="ctr">
                      <a:solidFill>
                        <a:srgbClr val="E9E9E9"/>
                      </a:solidFill>
                      <a:prstDash val="solid"/>
                      <a:round/>
                      <a:headEnd type="none" w="med" len="med"/>
                      <a:tailEnd type="none" w="med" len="med"/>
                    </a:lnL>
                    <a:lnR w="12700" cap="flat" cmpd="sng" algn="ctr">
                      <a:solidFill>
                        <a:srgbClr val="E9E9E9"/>
                      </a:solidFill>
                      <a:prstDash val="solid"/>
                      <a:round/>
                      <a:headEnd type="none" w="med" len="med"/>
                      <a:tailEnd type="none" w="med" len="med"/>
                    </a:lnR>
                    <a:lnT w="12700" cap="flat" cmpd="sng" algn="ctr">
                      <a:solidFill>
                        <a:srgbClr val="E9E9E9"/>
                      </a:solidFill>
                      <a:prstDash val="solid"/>
                      <a:round/>
                      <a:headEnd type="none" w="med" len="med"/>
                      <a:tailEnd type="none" w="med" len="med"/>
                    </a:lnT>
                    <a:lnB w="12700" cap="flat" cmpd="sng" algn="ctr">
                      <a:solidFill>
                        <a:srgbClr val="E9E9E9"/>
                      </a:solidFill>
                      <a:prstDash val="solid"/>
                      <a:round/>
                      <a:headEnd type="none" w="med" len="med"/>
                      <a:tailEnd type="none" w="med" len="med"/>
                    </a:lnB>
                    <a:solidFill>
                      <a:srgbClr val="FFFFFF"/>
                    </a:solidFill>
                  </a:tcPr>
                </a:tc>
                <a:extLst>
                  <a:ext uri="{0D108BD9-81ED-4DB2-BD59-A6C34878D82A}">
                    <a16:rowId xmlns:a16="http://schemas.microsoft.com/office/drawing/2014/main" val="3071551556"/>
                  </a:ext>
                </a:extLst>
              </a:tr>
              <a:tr h="692180">
                <a:tc>
                  <a:txBody>
                    <a:bodyPr/>
                    <a:lstStyle/>
                    <a:p>
                      <a:pPr fontAlgn="t"/>
                      <a:r>
                        <a:rPr lang="cs-CZ" sz="2000" b="1">
                          <a:effectLst/>
                          <a:latin typeface="Arial" panose="020B0604020202020204" pitchFamily="34" charset="0"/>
                          <a:cs typeface="Arial" panose="020B0604020202020204" pitchFamily="34" charset="0"/>
                        </a:rPr>
                        <a:t>druhé dítě</a:t>
                      </a:r>
                      <a:endParaRPr lang="cs-CZ" sz="2000">
                        <a:effectLst/>
                        <a:latin typeface="Arial" panose="020B0604020202020204" pitchFamily="34" charset="0"/>
                        <a:cs typeface="Arial" panose="020B0604020202020204" pitchFamily="34" charset="0"/>
                      </a:endParaRPr>
                    </a:p>
                  </a:txBody>
                  <a:tcPr marL="142875" marR="142875" marT="57150" marB="57150">
                    <a:lnL w="12700" cap="flat" cmpd="sng" algn="ctr">
                      <a:solidFill>
                        <a:srgbClr val="E9E9E9"/>
                      </a:solidFill>
                      <a:prstDash val="solid"/>
                      <a:round/>
                      <a:headEnd type="none" w="med" len="med"/>
                      <a:tailEnd type="none" w="med" len="med"/>
                    </a:lnL>
                    <a:lnR w="12700" cap="flat" cmpd="sng" algn="ctr">
                      <a:solidFill>
                        <a:srgbClr val="E9E9E9"/>
                      </a:solidFill>
                      <a:prstDash val="solid"/>
                      <a:round/>
                      <a:headEnd type="none" w="med" len="med"/>
                      <a:tailEnd type="none" w="med" len="med"/>
                    </a:lnR>
                    <a:lnT w="12700" cap="flat" cmpd="sng" algn="ctr">
                      <a:solidFill>
                        <a:srgbClr val="E9E9E9"/>
                      </a:solidFill>
                      <a:prstDash val="solid"/>
                      <a:round/>
                      <a:headEnd type="none" w="med" len="med"/>
                      <a:tailEnd type="none" w="med" len="med"/>
                    </a:lnT>
                    <a:lnB w="12700" cap="flat" cmpd="sng" algn="ctr">
                      <a:solidFill>
                        <a:srgbClr val="E9E9E9"/>
                      </a:solidFill>
                      <a:prstDash val="solid"/>
                      <a:round/>
                      <a:headEnd type="none" w="med" len="med"/>
                      <a:tailEnd type="none" w="med" len="med"/>
                    </a:lnB>
                    <a:solidFill>
                      <a:srgbClr val="F6F6F6"/>
                    </a:solidFill>
                  </a:tcPr>
                </a:tc>
                <a:tc>
                  <a:txBody>
                    <a:bodyPr/>
                    <a:lstStyle/>
                    <a:p>
                      <a:pPr algn="ctr" fontAlgn="t"/>
                      <a:r>
                        <a:rPr lang="cs-CZ" sz="2000" b="1" dirty="0">
                          <a:effectLst/>
                          <a:latin typeface="Arial" panose="020B0604020202020204" pitchFamily="34" charset="0"/>
                          <a:cs typeface="Arial" panose="020B0604020202020204" pitchFamily="34" charset="0"/>
                        </a:rPr>
                        <a:t>22 320 Kč</a:t>
                      </a:r>
                      <a:endParaRPr lang="cs-CZ" sz="2000" dirty="0">
                        <a:effectLst/>
                        <a:latin typeface="Arial" panose="020B0604020202020204" pitchFamily="34" charset="0"/>
                        <a:cs typeface="Arial" panose="020B0604020202020204" pitchFamily="34" charset="0"/>
                      </a:endParaRPr>
                    </a:p>
                  </a:txBody>
                  <a:tcPr marL="142875" marR="142875" marT="57150" marB="57150">
                    <a:lnL w="12700" cap="flat" cmpd="sng" algn="ctr">
                      <a:solidFill>
                        <a:srgbClr val="E9E9E9"/>
                      </a:solidFill>
                      <a:prstDash val="solid"/>
                      <a:round/>
                      <a:headEnd type="none" w="med" len="med"/>
                      <a:tailEnd type="none" w="med" len="med"/>
                    </a:lnL>
                    <a:lnR w="12700" cap="flat" cmpd="sng" algn="ctr">
                      <a:solidFill>
                        <a:srgbClr val="E9E9E9"/>
                      </a:solidFill>
                      <a:prstDash val="solid"/>
                      <a:round/>
                      <a:headEnd type="none" w="med" len="med"/>
                      <a:tailEnd type="none" w="med" len="med"/>
                    </a:lnR>
                    <a:lnT w="12700" cap="flat" cmpd="sng" algn="ctr">
                      <a:solidFill>
                        <a:srgbClr val="E9E9E9"/>
                      </a:solidFill>
                      <a:prstDash val="solid"/>
                      <a:round/>
                      <a:headEnd type="none" w="med" len="med"/>
                      <a:tailEnd type="none" w="med" len="med"/>
                    </a:lnT>
                    <a:lnB w="12700" cap="flat" cmpd="sng" algn="ctr">
                      <a:solidFill>
                        <a:srgbClr val="E9E9E9"/>
                      </a:solidFill>
                      <a:prstDash val="solid"/>
                      <a:round/>
                      <a:headEnd type="none" w="med" len="med"/>
                      <a:tailEnd type="none" w="med" len="med"/>
                    </a:lnB>
                    <a:solidFill>
                      <a:srgbClr val="F6F6F6"/>
                    </a:solidFill>
                  </a:tcPr>
                </a:tc>
                <a:tc>
                  <a:txBody>
                    <a:bodyPr/>
                    <a:lstStyle/>
                    <a:p>
                      <a:pPr algn="r" fontAlgn="t"/>
                      <a:r>
                        <a:rPr lang="cs-CZ" sz="2000" b="1" dirty="0">
                          <a:effectLst/>
                          <a:latin typeface="Arial" panose="020B0604020202020204" pitchFamily="34" charset="0"/>
                          <a:cs typeface="Arial" panose="020B0604020202020204" pitchFamily="34" charset="0"/>
                        </a:rPr>
                        <a:t>měsíčně 1 860 Kč</a:t>
                      </a:r>
                      <a:endParaRPr lang="cs-CZ" sz="2000" dirty="0">
                        <a:effectLst/>
                        <a:latin typeface="Arial" panose="020B0604020202020204" pitchFamily="34" charset="0"/>
                        <a:cs typeface="Arial" panose="020B0604020202020204" pitchFamily="34" charset="0"/>
                      </a:endParaRPr>
                    </a:p>
                  </a:txBody>
                  <a:tcPr marL="142875" marR="142875" marT="57150" marB="57150">
                    <a:lnL w="12700" cap="flat" cmpd="sng" algn="ctr">
                      <a:solidFill>
                        <a:srgbClr val="E9E9E9"/>
                      </a:solidFill>
                      <a:prstDash val="solid"/>
                      <a:round/>
                      <a:headEnd type="none" w="med" len="med"/>
                      <a:tailEnd type="none" w="med" len="med"/>
                    </a:lnL>
                    <a:lnR w="12700" cap="flat" cmpd="sng" algn="ctr">
                      <a:solidFill>
                        <a:srgbClr val="E9E9E9"/>
                      </a:solidFill>
                      <a:prstDash val="solid"/>
                      <a:round/>
                      <a:headEnd type="none" w="med" len="med"/>
                      <a:tailEnd type="none" w="med" len="med"/>
                    </a:lnR>
                    <a:lnT w="12700" cap="flat" cmpd="sng" algn="ctr">
                      <a:solidFill>
                        <a:srgbClr val="E9E9E9"/>
                      </a:solidFill>
                      <a:prstDash val="solid"/>
                      <a:round/>
                      <a:headEnd type="none" w="med" len="med"/>
                      <a:tailEnd type="none" w="med" len="med"/>
                    </a:lnT>
                    <a:lnB w="12700" cap="flat" cmpd="sng" algn="ctr">
                      <a:solidFill>
                        <a:srgbClr val="E9E9E9"/>
                      </a:solidFill>
                      <a:prstDash val="solid"/>
                      <a:round/>
                      <a:headEnd type="none" w="med" len="med"/>
                      <a:tailEnd type="none" w="med" len="med"/>
                    </a:lnB>
                    <a:solidFill>
                      <a:srgbClr val="F6F6F6"/>
                    </a:solidFill>
                  </a:tcPr>
                </a:tc>
                <a:extLst>
                  <a:ext uri="{0D108BD9-81ED-4DB2-BD59-A6C34878D82A}">
                    <a16:rowId xmlns:a16="http://schemas.microsoft.com/office/drawing/2014/main" val="11815757"/>
                  </a:ext>
                </a:extLst>
              </a:tr>
              <a:tr h="692180">
                <a:tc>
                  <a:txBody>
                    <a:bodyPr/>
                    <a:lstStyle/>
                    <a:p>
                      <a:pPr fontAlgn="t"/>
                      <a:r>
                        <a:rPr lang="cs-CZ" sz="2000" b="1">
                          <a:effectLst/>
                          <a:latin typeface="Arial" panose="020B0604020202020204" pitchFamily="34" charset="0"/>
                          <a:cs typeface="Arial" panose="020B0604020202020204" pitchFamily="34" charset="0"/>
                        </a:rPr>
                        <a:t>třetí a další dítě</a:t>
                      </a:r>
                      <a:endParaRPr lang="cs-CZ" sz="2000">
                        <a:effectLst/>
                        <a:latin typeface="Arial" panose="020B0604020202020204" pitchFamily="34" charset="0"/>
                        <a:cs typeface="Arial" panose="020B0604020202020204" pitchFamily="34" charset="0"/>
                      </a:endParaRPr>
                    </a:p>
                  </a:txBody>
                  <a:tcPr marL="142875" marR="142875" marT="57150" marB="57150">
                    <a:lnL w="12700" cap="flat" cmpd="sng" algn="ctr">
                      <a:solidFill>
                        <a:srgbClr val="E9E9E9"/>
                      </a:solidFill>
                      <a:prstDash val="solid"/>
                      <a:round/>
                      <a:headEnd type="none" w="med" len="med"/>
                      <a:tailEnd type="none" w="med" len="med"/>
                    </a:lnL>
                    <a:lnR w="12700" cap="flat" cmpd="sng" algn="ctr">
                      <a:solidFill>
                        <a:srgbClr val="E9E9E9"/>
                      </a:solidFill>
                      <a:prstDash val="solid"/>
                      <a:round/>
                      <a:headEnd type="none" w="med" len="med"/>
                      <a:tailEnd type="none" w="med" len="med"/>
                    </a:lnR>
                    <a:lnT w="12700" cap="flat" cmpd="sng" algn="ctr">
                      <a:solidFill>
                        <a:srgbClr val="E9E9E9"/>
                      </a:solidFill>
                      <a:prstDash val="solid"/>
                      <a:round/>
                      <a:headEnd type="none" w="med" len="med"/>
                      <a:tailEnd type="none" w="med" len="med"/>
                    </a:lnT>
                    <a:lnB w="9525" cap="flat" cmpd="sng" algn="ctr">
                      <a:solidFill>
                        <a:srgbClr val="E9E9E9"/>
                      </a:solidFill>
                      <a:prstDash val="solid"/>
                      <a:round/>
                      <a:headEnd type="none" w="med" len="med"/>
                      <a:tailEnd type="none" w="med" len="med"/>
                    </a:lnB>
                    <a:solidFill>
                      <a:srgbClr val="FFFFFF"/>
                    </a:solidFill>
                  </a:tcPr>
                </a:tc>
                <a:tc>
                  <a:txBody>
                    <a:bodyPr/>
                    <a:lstStyle/>
                    <a:p>
                      <a:pPr algn="ctr" fontAlgn="t"/>
                      <a:r>
                        <a:rPr lang="cs-CZ" sz="2000" b="1" dirty="0">
                          <a:effectLst/>
                          <a:latin typeface="Arial" panose="020B0604020202020204" pitchFamily="34" charset="0"/>
                          <a:cs typeface="Arial" panose="020B0604020202020204" pitchFamily="34" charset="0"/>
                        </a:rPr>
                        <a:t>27 840 Kč</a:t>
                      </a:r>
                      <a:endParaRPr lang="cs-CZ" sz="2000" dirty="0">
                        <a:effectLst/>
                        <a:latin typeface="Arial" panose="020B0604020202020204" pitchFamily="34" charset="0"/>
                        <a:cs typeface="Arial" panose="020B0604020202020204" pitchFamily="34" charset="0"/>
                      </a:endParaRPr>
                    </a:p>
                  </a:txBody>
                  <a:tcPr marL="142875" marR="142875" marT="57150" marB="57150">
                    <a:lnL w="12700" cap="flat" cmpd="sng" algn="ctr">
                      <a:solidFill>
                        <a:srgbClr val="E9E9E9"/>
                      </a:solidFill>
                      <a:prstDash val="solid"/>
                      <a:round/>
                      <a:headEnd type="none" w="med" len="med"/>
                      <a:tailEnd type="none" w="med" len="med"/>
                    </a:lnL>
                    <a:lnR w="12700" cap="flat" cmpd="sng" algn="ctr">
                      <a:solidFill>
                        <a:srgbClr val="E9E9E9"/>
                      </a:solidFill>
                      <a:prstDash val="solid"/>
                      <a:round/>
                      <a:headEnd type="none" w="med" len="med"/>
                      <a:tailEnd type="none" w="med" len="med"/>
                    </a:lnR>
                    <a:lnT w="12700" cap="flat" cmpd="sng" algn="ctr">
                      <a:solidFill>
                        <a:srgbClr val="E9E9E9"/>
                      </a:solidFill>
                      <a:prstDash val="solid"/>
                      <a:round/>
                      <a:headEnd type="none" w="med" len="med"/>
                      <a:tailEnd type="none" w="med" len="med"/>
                    </a:lnT>
                    <a:lnB w="9525" cap="flat" cmpd="sng" algn="ctr">
                      <a:solidFill>
                        <a:srgbClr val="E9E9E9"/>
                      </a:solidFill>
                      <a:prstDash val="solid"/>
                      <a:round/>
                      <a:headEnd type="none" w="med" len="med"/>
                      <a:tailEnd type="none" w="med" len="med"/>
                    </a:lnB>
                    <a:solidFill>
                      <a:srgbClr val="FFFFFF"/>
                    </a:solidFill>
                  </a:tcPr>
                </a:tc>
                <a:tc>
                  <a:txBody>
                    <a:bodyPr/>
                    <a:lstStyle/>
                    <a:p>
                      <a:pPr algn="r" fontAlgn="t"/>
                      <a:r>
                        <a:rPr lang="cs-CZ" sz="2000" b="1" dirty="0">
                          <a:effectLst/>
                          <a:latin typeface="Arial" panose="020B0604020202020204" pitchFamily="34" charset="0"/>
                          <a:cs typeface="Arial" panose="020B0604020202020204" pitchFamily="34" charset="0"/>
                        </a:rPr>
                        <a:t>měsíčně 2 320 Kč</a:t>
                      </a:r>
                      <a:endParaRPr lang="cs-CZ" sz="2000" dirty="0">
                        <a:effectLst/>
                        <a:latin typeface="Arial" panose="020B0604020202020204" pitchFamily="34" charset="0"/>
                        <a:cs typeface="Arial" panose="020B0604020202020204" pitchFamily="34" charset="0"/>
                      </a:endParaRPr>
                    </a:p>
                  </a:txBody>
                  <a:tcPr marL="142875" marR="142875" marT="57150" marB="57150">
                    <a:lnL w="12700" cap="flat" cmpd="sng" algn="ctr">
                      <a:solidFill>
                        <a:srgbClr val="E9E9E9"/>
                      </a:solidFill>
                      <a:prstDash val="solid"/>
                      <a:round/>
                      <a:headEnd type="none" w="med" len="med"/>
                      <a:tailEnd type="none" w="med" len="med"/>
                    </a:lnL>
                    <a:lnR w="12700" cap="flat" cmpd="sng" algn="ctr">
                      <a:solidFill>
                        <a:srgbClr val="E9E9E9"/>
                      </a:solidFill>
                      <a:prstDash val="solid"/>
                      <a:round/>
                      <a:headEnd type="none" w="med" len="med"/>
                      <a:tailEnd type="none" w="med" len="med"/>
                    </a:lnR>
                    <a:lnT w="12700" cap="flat" cmpd="sng" algn="ctr">
                      <a:solidFill>
                        <a:srgbClr val="E9E9E9"/>
                      </a:solidFill>
                      <a:prstDash val="solid"/>
                      <a:round/>
                      <a:headEnd type="none" w="med" len="med"/>
                      <a:tailEnd type="none" w="med" len="med"/>
                    </a:lnT>
                    <a:lnB w="9525" cap="flat" cmpd="sng" algn="ctr">
                      <a:solidFill>
                        <a:srgbClr val="E9E9E9"/>
                      </a:solidFill>
                      <a:prstDash val="solid"/>
                      <a:round/>
                      <a:headEnd type="none" w="med" len="med"/>
                      <a:tailEnd type="none" w="med" len="med"/>
                    </a:lnB>
                    <a:solidFill>
                      <a:srgbClr val="FFFFFF"/>
                    </a:solidFill>
                  </a:tcPr>
                </a:tc>
                <a:extLst>
                  <a:ext uri="{0D108BD9-81ED-4DB2-BD59-A6C34878D82A}">
                    <a16:rowId xmlns:a16="http://schemas.microsoft.com/office/drawing/2014/main" val="2068457157"/>
                  </a:ext>
                </a:extLst>
              </a:tr>
            </a:tbl>
          </a:graphicData>
        </a:graphic>
      </p:graphicFrame>
    </p:spTree>
    <p:extLst>
      <p:ext uri="{BB962C8B-B14F-4D97-AF65-F5344CB8AC3E}">
        <p14:creationId xmlns:p14="http://schemas.microsoft.com/office/powerpoint/2010/main" val="3043562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6908" y="1515243"/>
            <a:ext cx="8526392"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cs-CZ" sz="4000" dirty="0">
                <a:solidFill>
                  <a:srgbClr val="00B0F0"/>
                </a:solidFill>
              </a:rPr>
              <a:t>Daň a daňový subjekt</a:t>
            </a:r>
            <a:br>
              <a:rPr lang="cs-CZ" sz="4000" b="1" dirty="0">
                <a:solidFill>
                  <a:srgbClr val="00B0F0"/>
                </a:solidFill>
              </a:rPr>
            </a:b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124320"/>
            <a:ext cx="9737889" cy="343749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Daň</a:t>
            </a: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je definována jako povinná, nenávratná, zákonem určená platba do veřejného rozpočtu. Daň se obvykle opakuje pravidelně v časových intervalech (měsíc, čtvrtletí, rok). Charakteristické znaky daně, jako je povinnost a zákonem stanovená platba, jsou splněny i u zdravotního a sociálního pojištění. Z tohoto důvodu je zdravotní a sociální pojištění součástí širšího pojetí daňové soustavy v ČR.</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Daňovým subjektem </a:t>
            </a: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je fyzická nebo právnická osoba, která může být poplatníkem, ale zároveň i plátcem daně.</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8937150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97203" y="940208"/>
            <a:ext cx="10482607"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pl-PL" sz="4000" dirty="0">
                <a:solidFill>
                  <a:srgbClr val="00B0F0"/>
                </a:solidFill>
              </a:rPr>
              <a:t>Daňové zvýhodnění na vyživované děti</a:t>
            </a: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309567"/>
            <a:ext cx="9756743" cy="313912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indent="0">
              <a:buNone/>
            </a:pPr>
            <a:r>
              <a:rPr lang="cs-CZ" sz="2200" dirty="0"/>
              <a:t>Daňové zvýhodnění může poplatník uplatnit </a:t>
            </a:r>
            <a:r>
              <a:rPr lang="cs-CZ" sz="2200" b="1" dirty="0"/>
              <a:t>formou slevy na dani, daňového bonusu nebo slevy na dani a daňového bonusu</a:t>
            </a:r>
            <a:r>
              <a:rPr lang="cs-CZ" sz="2200" dirty="0"/>
              <a:t>. Daňový bonus může uplatnit poplatník, který ve zdaňovacím období měl příjem podle § 6 nebo § 7 alespoň ve výši šestinásobku minimální mzdy. </a:t>
            </a:r>
          </a:p>
          <a:p>
            <a:pPr marL="0" marR="0" lvl="0" indent="0" defTabSz="914400" rtl="0" eaLnBrk="1" fontAlgn="auto" latinLnBrk="0" hangingPunct="1">
              <a:lnSpc>
                <a:spcPct val="90000"/>
              </a:lnSpc>
              <a:spcBef>
                <a:spcPts val="1000"/>
              </a:spcBef>
              <a:spcAft>
                <a:spcPts val="0"/>
              </a:spcAft>
              <a:buClrTx/>
              <a:buSzTx/>
              <a:buNone/>
              <a:tabLst/>
              <a:defRPr/>
            </a:pPr>
            <a:endPar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576708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DD6A0C52-9615-4E62-A05A-174F7A1D786D}"/>
              </a:ext>
            </a:extLst>
          </p:cNvPr>
          <p:cNvSpPr>
            <a:spLocks noGrp="1"/>
          </p:cNvSpPr>
          <p:nvPr>
            <p:ph type="title"/>
          </p:nvPr>
        </p:nvSpPr>
        <p:spPr>
          <a:xfrm>
            <a:off x="1903429" y="520138"/>
            <a:ext cx="9440943" cy="1325563"/>
          </a:xfrm>
        </p:spPr>
        <p:txBody>
          <a:bodyPr>
            <a:normAutofit/>
          </a:bodyPr>
          <a:lstStyle/>
          <a:p>
            <a:pPr algn="l"/>
            <a:r>
              <a:rPr lang="cs-CZ" sz="2200" b="0" dirty="0">
                <a:solidFill>
                  <a:schemeClr val="tx1"/>
                </a:solidFill>
              </a:rPr>
              <a:t>Příklad 1:  </a:t>
            </a:r>
            <a:br>
              <a:rPr lang="cs-CZ" sz="2200" b="0" dirty="0">
                <a:solidFill>
                  <a:schemeClr val="tx1"/>
                </a:solidFill>
              </a:rPr>
            </a:br>
            <a:r>
              <a:rPr lang="cs-CZ" sz="2200" b="0" dirty="0">
                <a:solidFill>
                  <a:schemeClr val="tx1"/>
                </a:solidFill>
              </a:rPr>
              <a:t>Zaměstnanec má hrubou měsíční mzdu 30 000 Kč. Učinil u zaměstnavatele „Prohlášení poplatníka daně z příjmů fyzických osob ze závislé činnosti“ a uplatňuje základní slevu na poplatníka. </a:t>
            </a:r>
          </a:p>
        </p:txBody>
      </p:sp>
      <p:graphicFrame>
        <p:nvGraphicFramePr>
          <p:cNvPr id="6" name="Zástupný symbol pro obsah 3">
            <a:extLst>
              <a:ext uri="{FF2B5EF4-FFF2-40B4-BE49-F238E27FC236}">
                <a16:creationId xmlns:a16="http://schemas.microsoft.com/office/drawing/2014/main" id="{F390E6C7-D284-46C1-9651-F8D9EEE3F40D}"/>
              </a:ext>
            </a:extLst>
          </p:cNvPr>
          <p:cNvGraphicFramePr>
            <a:graphicFrameLocks/>
          </p:cNvGraphicFramePr>
          <p:nvPr>
            <p:extLst>
              <p:ext uri="{D42A27DB-BD31-4B8C-83A1-F6EECF244321}">
                <p14:modId xmlns:p14="http://schemas.microsoft.com/office/powerpoint/2010/main" val="4252708580"/>
              </p:ext>
            </p:extLst>
          </p:nvPr>
        </p:nvGraphicFramePr>
        <p:xfrm>
          <a:off x="1822176" y="1940154"/>
          <a:ext cx="9046930" cy="4140135"/>
        </p:xfrm>
        <a:graphic>
          <a:graphicData uri="http://schemas.openxmlformats.org/drawingml/2006/table">
            <a:tbl>
              <a:tblPr firstRow="1" firstCol="1" bandRow="1">
                <a:tableStyleId>{5C22544A-7EE6-4342-B048-85BDC9FD1C3A}</a:tableStyleId>
              </a:tblPr>
              <a:tblGrid>
                <a:gridCol w="6231240">
                  <a:extLst>
                    <a:ext uri="{9D8B030D-6E8A-4147-A177-3AD203B41FA5}">
                      <a16:colId xmlns:a16="http://schemas.microsoft.com/office/drawing/2014/main" val="13192305"/>
                    </a:ext>
                  </a:extLst>
                </a:gridCol>
                <a:gridCol w="2815690">
                  <a:extLst>
                    <a:ext uri="{9D8B030D-6E8A-4147-A177-3AD203B41FA5}">
                      <a16:colId xmlns:a16="http://schemas.microsoft.com/office/drawing/2014/main" val="3828107889"/>
                    </a:ext>
                  </a:extLst>
                </a:gridCol>
              </a:tblGrid>
              <a:tr h="3184720">
                <a:tc>
                  <a:txBody>
                    <a:bodyPr/>
                    <a:lstStyle/>
                    <a:p>
                      <a:pPr marL="3175">
                        <a:lnSpc>
                          <a:spcPct val="107000"/>
                        </a:lnSpc>
                        <a:spcAft>
                          <a:spcPts val="0"/>
                        </a:spcAft>
                      </a:pPr>
                      <a:r>
                        <a:rPr lang="cs-CZ" sz="1800" dirty="0">
                          <a:effectLst/>
                        </a:rPr>
                        <a:t>Výpočet:</a:t>
                      </a:r>
                    </a:p>
                    <a:p>
                      <a:pPr marL="3175">
                        <a:lnSpc>
                          <a:spcPct val="107000"/>
                        </a:lnSpc>
                        <a:spcAft>
                          <a:spcPts val="0"/>
                        </a:spcAft>
                      </a:pPr>
                      <a:r>
                        <a:rPr lang="cs-CZ" sz="1800" dirty="0">
                          <a:effectLst/>
                        </a:rPr>
                        <a:t>Hrubá mzda  leden/2023	                                      </a:t>
                      </a:r>
                    </a:p>
                    <a:p>
                      <a:pPr marL="3175">
                        <a:lnSpc>
                          <a:spcPct val="107000"/>
                        </a:lnSpc>
                        <a:spcAft>
                          <a:spcPts val="0"/>
                        </a:spcAft>
                      </a:pPr>
                      <a:r>
                        <a:rPr lang="cs-CZ" sz="1800" dirty="0">
                          <a:effectLst/>
                        </a:rPr>
                        <a:t>Záloha daň 15 % před slevami    4 500 Kč  </a:t>
                      </a:r>
                    </a:p>
                    <a:p>
                      <a:pPr marL="3175">
                        <a:lnSpc>
                          <a:spcPct val="107000"/>
                        </a:lnSpc>
                        <a:spcAft>
                          <a:spcPts val="0"/>
                        </a:spcAft>
                      </a:pPr>
                      <a:r>
                        <a:rPr lang="cs-CZ" sz="1800" dirty="0">
                          <a:effectLst/>
                        </a:rPr>
                        <a:t>(sleva na dani na poplatníka      - 2 570 Kč)</a:t>
                      </a:r>
                    </a:p>
                    <a:p>
                      <a:pPr marL="3175">
                        <a:lnSpc>
                          <a:spcPct val="107000"/>
                        </a:lnSpc>
                        <a:spcAft>
                          <a:spcPts val="0"/>
                        </a:spcAft>
                      </a:pPr>
                      <a:r>
                        <a:rPr lang="cs-CZ" sz="1800" dirty="0">
                          <a:effectLst/>
                        </a:rPr>
                        <a:t>daň po slevě na dani </a:t>
                      </a:r>
                    </a:p>
                    <a:p>
                      <a:pPr marL="228600" indent="-225425">
                        <a:lnSpc>
                          <a:spcPct val="107000"/>
                        </a:lnSpc>
                        <a:spcAft>
                          <a:spcPts val="0"/>
                        </a:spcAft>
                      </a:pPr>
                      <a:r>
                        <a:rPr lang="cs-CZ" sz="1800" dirty="0">
                          <a:effectLst/>
                        </a:rPr>
                        <a:t>pojistné sociální 6,5 % </a:t>
                      </a:r>
                    </a:p>
                    <a:p>
                      <a:pPr marL="228600" indent="-225425">
                        <a:lnSpc>
                          <a:spcPct val="107000"/>
                        </a:lnSpc>
                        <a:spcAft>
                          <a:spcPts val="0"/>
                        </a:spcAft>
                      </a:pPr>
                      <a:r>
                        <a:rPr lang="cs-CZ" sz="1800" dirty="0">
                          <a:effectLst/>
                        </a:rPr>
                        <a:t>pojistné zdravotní 4,5 %     </a:t>
                      </a:r>
                    </a:p>
                    <a:p>
                      <a:pPr marL="228600" indent="-225425">
                        <a:lnSpc>
                          <a:spcPct val="107000"/>
                        </a:lnSpc>
                        <a:spcAft>
                          <a:spcPts val="0"/>
                        </a:spcAft>
                      </a:pPr>
                      <a:r>
                        <a:rPr lang="cs-CZ" sz="1800" dirty="0">
                          <a:effectLst/>
                        </a:rPr>
                        <a:t>                                              </a:t>
                      </a:r>
                    </a:p>
                    <a:p>
                      <a:pPr marL="228600" indent="-225425">
                        <a:lnSpc>
                          <a:spcPct val="107000"/>
                        </a:lnSpc>
                        <a:spcAft>
                          <a:spcPts val="0"/>
                        </a:spcAft>
                      </a:pPr>
                      <a:r>
                        <a:rPr lang="cs-CZ" sz="1800" dirty="0">
                          <a:effectLst/>
                        </a:rPr>
                        <a:t>Částka k výplatě    </a:t>
                      </a:r>
                    </a:p>
                    <a:p>
                      <a:pPr marL="228600" indent="-225425" algn="just">
                        <a:lnSpc>
                          <a:spcPct val="107000"/>
                        </a:lnSpc>
                        <a:spcAft>
                          <a:spcPts val="0"/>
                        </a:spcAft>
                      </a:pPr>
                      <a:r>
                        <a:rPr lang="cs-CZ" sz="1800" dirty="0">
                          <a:effectLst/>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r>
                        <a:rPr lang="cs-CZ" sz="1800" b="1" dirty="0">
                          <a:solidFill>
                            <a:schemeClr val="tx1"/>
                          </a:solidFill>
                          <a:effectLst/>
                        </a:rPr>
                        <a:t>30 000 Kč</a:t>
                      </a:r>
                    </a:p>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r>
                        <a:rPr lang="cs-CZ" sz="1800" b="1" dirty="0">
                          <a:solidFill>
                            <a:schemeClr val="tx1"/>
                          </a:solidFill>
                          <a:effectLst/>
                        </a:rPr>
                        <a:t>- 1 930 Kč</a:t>
                      </a:r>
                    </a:p>
                    <a:p>
                      <a:pPr marL="3175" algn="r">
                        <a:lnSpc>
                          <a:spcPct val="107000"/>
                        </a:lnSpc>
                        <a:spcAft>
                          <a:spcPts val="0"/>
                        </a:spcAft>
                      </a:pPr>
                      <a:r>
                        <a:rPr lang="cs-CZ" sz="1800" b="1" dirty="0">
                          <a:solidFill>
                            <a:schemeClr val="tx1"/>
                          </a:solidFill>
                          <a:effectLst/>
                        </a:rPr>
                        <a:t>- 1 950 Kč  </a:t>
                      </a:r>
                    </a:p>
                    <a:p>
                      <a:pPr marL="3175" algn="r">
                        <a:lnSpc>
                          <a:spcPct val="107000"/>
                        </a:lnSpc>
                        <a:spcAft>
                          <a:spcPts val="0"/>
                        </a:spcAft>
                      </a:pPr>
                      <a:r>
                        <a:rPr lang="cs-CZ" sz="1800" b="1" dirty="0">
                          <a:solidFill>
                            <a:schemeClr val="tx1"/>
                          </a:solidFill>
                          <a:effectLst/>
                        </a:rPr>
                        <a:t>- 1 350 Kč </a:t>
                      </a:r>
                    </a:p>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r>
                        <a:rPr lang="cs-CZ" sz="1800" b="1" dirty="0">
                          <a:solidFill>
                            <a:schemeClr val="tx1"/>
                          </a:solidFill>
                          <a:effectLst/>
                        </a:rPr>
                        <a:t>24 770 Kč                                                     </a:t>
                      </a:r>
                      <a:endParaRPr lang="cs-CZ"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1852758"/>
                  </a:ext>
                </a:extLst>
              </a:tr>
              <a:tr h="955415">
                <a:tc>
                  <a:txBody>
                    <a:bodyPr/>
                    <a:lstStyle/>
                    <a:p>
                      <a:pPr marL="3175" algn="just">
                        <a:lnSpc>
                          <a:spcPct val="107000"/>
                        </a:lnSpc>
                        <a:spcAft>
                          <a:spcPts val="0"/>
                        </a:spcAft>
                      </a:pPr>
                      <a:r>
                        <a:rPr lang="cs-CZ" sz="1800" dirty="0">
                          <a:effectLst/>
                        </a:rPr>
                        <a:t>Odvody zaměstnavatele 33,8 %                              </a:t>
                      </a:r>
                    </a:p>
                    <a:p>
                      <a:pPr marL="3175" algn="just">
                        <a:lnSpc>
                          <a:spcPct val="107000"/>
                        </a:lnSpc>
                        <a:spcAft>
                          <a:spcPts val="0"/>
                        </a:spcAft>
                      </a:pPr>
                      <a:r>
                        <a:rPr lang="cs-CZ" sz="1800" dirty="0">
                          <a:effectLst/>
                        </a:rPr>
                        <a:t>Celkové náklady firmy                                          </a:t>
                      </a:r>
                    </a:p>
                    <a:p>
                      <a:pPr marL="3175" algn="just">
                        <a:lnSpc>
                          <a:spcPct val="107000"/>
                        </a:lnSpc>
                        <a:spcAft>
                          <a:spcPts val="0"/>
                        </a:spcAft>
                      </a:pPr>
                      <a:r>
                        <a:rPr lang="cs-CZ" sz="1800" dirty="0">
                          <a:effectLst/>
                        </a:rPr>
                        <a:t>Odvody státu celkem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175" algn="r">
                        <a:lnSpc>
                          <a:spcPct val="107000"/>
                        </a:lnSpc>
                        <a:spcAft>
                          <a:spcPts val="0"/>
                        </a:spcAft>
                      </a:pPr>
                      <a:r>
                        <a:rPr lang="cs-CZ" sz="1800" b="1" dirty="0">
                          <a:solidFill>
                            <a:schemeClr val="tx1"/>
                          </a:solidFill>
                          <a:effectLst/>
                        </a:rPr>
                        <a:t>10 140 Kč</a:t>
                      </a:r>
                    </a:p>
                    <a:p>
                      <a:pPr marL="3175" algn="r">
                        <a:lnSpc>
                          <a:spcPct val="107000"/>
                        </a:lnSpc>
                        <a:spcAft>
                          <a:spcPts val="0"/>
                        </a:spcAft>
                      </a:pPr>
                      <a:r>
                        <a:rPr lang="cs-CZ" sz="1800" b="1" dirty="0">
                          <a:solidFill>
                            <a:schemeClr val="tx1"/>
                          </a:solidFill>
                          <a:effectLst/>
                        </a:rPr>
                        <a:t>40 140 Kč</a:t>
                      </a:r>
                    </a:p>
                    <a:p>
                      <a:pPr marL="3175" algn="r">
                        <a:lnSpc>
                          <a:spcPct val="107000"/>
                        </a:lnSpc>
                        <a:spcAft>
                          <a:spcPts val="0"/>
                        </a:spcAft>
                      </a:pPr>
                      <a:r>
                        <a:rPr lang="cs-CZ" sz="1800" b="1" dirty="0">
                          <a:solidFill>
                            <a:schemeClr val="tx1"/>
                          </a:solidFill>
                          <a:effectLst/>
                        </a:rPr>
                        <a:t>15 620 Kč</a:t>
                      </a:r>
                      <a:endParaRPr lang="cs-CZ"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0755810"/>
                  </a:ext>
                </a:extLst>
              </a:tr>
            </a:tbl>
          </a:graphicData>
        </a:graphic>
      </p:graphicFrame>
    </p:spTree>
    <p:extLst>
      <p:ext uri="{BB962C8B-B14F-4D97-AF65-F5344CB8AC3E}">
        <p14:creationId xmlns:p14="http://schemas.microsoft.com/office/powerpoint/2010/main" val="135941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DD6A0C52-9615-4E62-A05A-174F7A1D786D}"/>
              </a:ext>
            </a:extLst>
          </p:cNvPr>
          <p:cNvSpPr>
            <a:spLocks noGrp="1"/>
          </p:cNvSpPr>
          <p:nvPr>
            <p:ph type="title"/>
          </p:nvPr>
        </p:nvSpPr>
        <p:spPr>
          <a:xfrm>
            <a:off x="1903429" y="520138"/>
            <a:ext cx="9440943" cy="1325563"/>
          </a:xfrm>
        </p:spPr>
        <p:txBody>
          <a:bodyPr>
            <a:noAutofit/>
          </a:bodyPr>
          <a:lstStyle/>
          <a:p>
            <a:pPr algn="l"/>
            <a:r>
              <a:rPr lang="cs-CZ" sz="1900" b="0" dirty="0">
                <a:solidFill>
                  <a:schemeClr val="tx1"/>
                </a:solidFill>
              </a:rPr>
              <a:t>Příklad 2:  </a:t>
            </a:r>
            <a:br>
              <a:rPr lang="cs-CZ" sz="1900" b="0" dirty="0">
                <a:solidFill>
                  <a:schemeClr val="tx1"/>
                </a:solidFill>
              </a:rPr>
            </a:br>
            <a:r>
              <a:rPr lang="cs-CZ" sz="1900" b="0" dirty="0">
                <a:solidFill>
                  <a:schemeClr val="tx1"/>
                </a:solidFill>
              </a:rPr>
              <a:t>Zaměstnanec má v měsíci říjnu hrubou měsíční mzdu 30 000 Kč. Učinil u zaměstnavatele „Prohlášení poplatníka daně z příjmů fyzických osob ze závislé činnosti“ s uplatněním základní slevy na poplatníka. Zaměstnavatel mu bezplatně poskytuje služební motorové vozidlo (automobil) i pro soukromé účely. Pořizovací cena automobilu byla 500 000 Kč včetně DPH</a:t>
            </a:r>
          </a:p>
        </p:txBody>
      </p:sp>
      <p:graphicFrame>
        <p:nvGraphicFramePr>
          <p:cNvPr id="4" name="Zástupný symbol pro obsah 3">
            <a:extLst>
              <a:ext uri="{FF2B5EF4-FFF2-40B4-BE49-F238E27FC236}">
                <a16:creationId xmlns:a16="http://schemas.microsoft.com/office/drawing/2014/main" id="{DBB4558D-2BC9-4EF2-A93C-11CE04A6D2FE}"/>
              </a:ext>
            </a:extLst>
          </p:cNvPr>
          <p:cNvGraphicFramePr>
            <a:graphicFrameLocks/>
          </p:cNvGraphicFramePr>
          <p:nvPr>
            <p:extLst>
              <p:ext uri="{D42A27DB-BD31-4B8C-83A1-F6EECF244321}">
                <p14:modId xmlns:p14="http://schemas.microsoft.com/office/powerpoint/2010/main" val="513422731"/>
              </p:ext>
            </p:extLst>
          </p:nvPr>
        </p:nvGraphicFramePr>
        <p:xfrm>
          <a:off x="1903429" y="2082037"/>
          <a:ext cx="9088225" cy="4082924"/>
        </p:xfrm>
        <a:graphic>
          <a:graphicData uri="http://schemas.openxmlformats.org/drawingml/2006/table">
            <a:tbl>
              <a:tblPr firstRow="1" firstCol="1" bandRow="1">
                <a:tableStyleId>{5C22544A-7EE6-4342-B048-85BDC9FD1C3A}</a:tableStyleId>
              </a:tblPr>
              <a:tblGrid>
                <a:gridCol w="6259683">
                  <a:extLst>
                    <a:ext uri="{9D8B030D-6E8A-4147-A177-3AD203B41FA5}">
                      <a16:colId xmlns:a16="http://schemas.microsoft.com/office/drawing/2014/main" val="13192305"/>
                    </a:ext>
                  </a:extLst>
                </a:gridCol>
                <a:gridCol w="2828542">
                  <a:extLst>
                    <a:ext uri="{9D8B030D-6E8A-4147-A177-3AD203B41FA5}">
                      <a16:colId xmlns:a16="http://schemas.microsoft.com/office/drawing/2014/main" val="3828107889"/>
                    </a:ext>
                  </a:extLst>
                </a:gridCol>
              </a:tblGrid>
              <a:tr h="2891396">
                <a:tc>
                  <a:txBody>
                    <a:bodyPr/>
                    <a:lstStyle/>
                    <a:p>
                      <a:pPr marL="3175" algn="just">
                        <a:lnSpc>
                          <a:spcPct val="107000"/>
                        </a:lnSpc>
                        <a:spcAft>
                          <a:spcPts val="0"/>
                        </a:spcAft>
                      </a:pPr>
                      <a:r>
                        <a:rPr lang="cs-CZ" sz="1800" b="1" i="1" dirty="0">
                          <a:effectLst/>
                          <a:latin typeface="+mn-lt"/>
                          <a:ea typeface="Times New Roman" panose="02020603050405020304" pitchFamily="18" charset="0"/>
                          <a:cs typeface="Times New Roman" panose="02020603050405020304" pitchFamily="18" charset="0"/>
                        </a:rPr>
                        <a:t>Výpočet:</a:t>
                      </a:r>
                      <a:endParaRPr lang="cs-CZ" sz="1800" dirty="0">
                        <a:effectLst/>
                        <a:latin typeface="+mn-lt"/>
                        <a:ea typeface="Calibri" panose="020F0502020204030204" pitchFamily="34" charset="0"/>
                        <a:cs typeface="Times New Roman" panose="02020603050405020304" pitchFamily="18" charset="0"/>
                      </a:endParaRPr>
                    </a:p>
                    <a:p>
                      <a:pPr marL="3175">
                        <a:lnSpc>
                          <a:spcPct val="107000"/>
                        </a:lnSpc>
                        <a:spcAft>
                          <a:spcPts val="0"/>
                        </a:spcAft>
                      </a:pPr>
                      <a:r>
                        <a:rPr lang="cs-CZ" sz="1800" b="1" dirty="0">
                          <a:effectLst/>
                          <a:latin typeface="+mn-lt"/>
                          <a:ea typeface="Times New Roman" panose="02020603050405020304" pitchFamily="18" charset="0"/>
                          <a:cs typeface="Times New Roman" panose="02020603050405020304" pitchFamily="18" charset="0"/>
                        </a:rPr>
                        <a:t>Hrubá mzda  leden/2023                                                                                         </a:t>
                      </a:r>
                      <a:endParaRPr lang="cs-CZ" sz="1800" dirty="0">
                        <a:effectLst/>
                        <a:latin typeface="+mn-lt"/>
                        <a:ea typeface="Calibri" panose="020F0502020204030204" pitchFamily="34" charset="0"/>
                        <a:cs typeface="Times New Roman" panose="02020603050405020304" pitchFamily="18" charset="0"/>
                      </a:endParaRPr>
                    </a:p>
                    <a:p>
                      <a:pPr marL="3175">
                        <a:lnSpc>
                          <a:spcPct val="107000"/>
                        </a:lnSpc>
                        <a:spcAft>
                          <a:spcPts val="0"/>
                        </a:spcAft>
                      </a:pPr>
                      <a:r>
                        <a:rPr lang="cs-CZ" sz="1800" dirty="0">
                          <a:effectLst/>
                          <a:latin typeface="+mn-lt"/>
                          <a:ea typeface="Times New Roman" panose="02020603050405020304" pitchFamily="18" charset="0"/>
                          <a:cs typeface="Times New Roman" panose="02020603050405020304" pitchFamily="18" charset="0"/>
                        </a:rPr>
                        <a:t>1 % z PC automobilu 5 000 Kč (nepeněžní příjem)                                                                         </a:t>
                      </a:r>
                      <a:endParaRPr lang="cs-CZ" sz="1800" dirty="0">
                        <a:effectLst/>
                        <a:latin typeface="+mn-lt"/>
                        <a:ea typeface="Calibri" panose="020F0502020204030204" pitchFamily="34" charset="0"/>
                        <a:cs typeface="Times New Roman" panose="02020603050405020304" pitchFamily="18" charset="0"/>
                      </a:endParaRPr>
                    </a:p>
                    <a:p>
                      <a:pPr marL="3175">
                        <a:lnSpc>
                          <a:spcPct val="107000"/>
                        </a:lnSpc>
                        <a:spcAft>
                          <a:spcPts val="0"/>
                        </a:spcAft>
                      </a:pPr>
                      <a:r>
                        <a:rPr lang="cs-CZ" sz="1800" dirty="0">
                          <a:effectLst/>
                          <a:latin typeface="+mn-lt"/>
                          <a:ea typeface="Times New Roman" panose="02020603050405020304" pitchFamily="18" charset="0"/>
                          <a:cs typeface="Times New Roman" panose="02020603050405020304" pitchFamily="18" charset="0"/>
                        </a:rPr>
                        <a:t>Záloha daň 15 % (před slevami z částky 35 000 Kč)      5 250 Kč  </a:t>
                      </a:r>
                      <a:endParaRPr lang="cs-CZ" sz="1800" dirty="0">
                        <a:effectLst/>
                        <a:latin typeface="+mn-lt"/>
                        <a:ea typeface="Calibri" panose="020F0502020204030204" pitchFamily="34" charset="0"/>
                        <a:cs typeface="Times New Roman" panose="02020603050405020304" pitchFamily="18" charset="0"/>
                      </a:endParaRPr>
                    </a:p>
                    <a:p>
                      <a:pPr marL="3175">
                        <a:lnSpc>
                          <a:spcPct val="107000"/>
                        </a:lnSpc>
                        <a:spcAft>
                          <a:spcPts val="0"/>
                        </a:spcAft>
                      </a:pPr>
                      <a:r>
                        <a:rPr lang="cs-CZ" sz="1800" dirty="0">
                          <a:effectLst/>
                          <a:latin typeface="+mn-lt"/>
                          <a:ea typeface="Times New Roman" panose="02020603050405020304" pitchFamily="18" charset="0"/>
                          <a:cs typeface="Times New Roman" panose="02020603050405020304" pitchFamily="18" charset="0"/>
                        </a:rPr>
                        <a:t>(sleva na dani na poplatníka                                          </a:t>
                      </a:r>
                      <a:r>
                        <a:rPr lang="cs-CZ" sz="1800" b="1" dirty="0">
                          <a:effectLst/>
                          <a:latin typeface="+mn-lt"/>
                          <a:ea typeface="Times New Roman" panose="02020603050405020304" pitchFamily="18" charset="0"/>
                          <a:cs typeface="Times New Roman" panose="02020603050405020304" pitchFamily="18" charset="0"/>
                        </a:rPr>
                        <a:t>- </a:t>
                      </a:r>
                      <a:r>
                        <a:rPr lang="cs-CZ" sz="1800" dirty="0">
                          <a:effectLst/>
                          <a:latin typeface="+mn-lt"/>
                          <a:ea typeface="Times New Roman" panose="02020603050405020304" pitchFamily="18" charset="0"/>
                          <a:cs typeface="Times New Roman" panose="02020603050405020304" pitchFamily="18" charset="0"/>
                        </a:rPr>
                        <a:t>2 570 Kč)</a:t>
                      </a:r>
                      <a:endParaRPr lang="cs-CZ" sz="1800" dirty="0">
                        <a:effectLst/>
                        <a:latin typeface="+mn-lt"/>
                        <a:ea typeface="Calibri" panose="020F0502020204030204" pitchFamily="34" charset="0"/>
                        <a:cs typeface="Times New Roman" panose="02020603050405020304" pitchFamily="18" charset="0"/>
                      </a:endParaRPr>
                    </a:p>
                    <a:p>
                      <a:pPr marL="3175">
                        <a:lnSpc>
                          <a:spcPct val="107000"/>
                        </a:lnSpc>
                        <a:spcAft>
                          <a:spcPts val="0"/>
                        </a:spcAft>
                      </a:pPr>
                      <a:r>
                        <a:rPr lang="cs-CZ" sz="1800" dirty="0">
                          <a:effectLst/>
                          <a:latin typeface="+mn-lt"/>
                          <a:ea typeface="Times New Roman" panose="02020603050405020304" pitchFamily="18" charset="0"/>
                          <a:cs typeface="Times New Roman" panose="02020603050405020304" pitchFamily="18" charset="0"/>
                        </a:rPr>
                        <a:t>daň po slevě na dani                                                                                                 </a:t>
                      </a:r>
                      <a:endParaRPr lang="cs-CZ" sz="1800" dirty="0">
                        <a:effectLst/>
                        <a:latin typeface="+mn-lt"/>
                        <a:ea typeface="Calibri" panose="020F0502020204030204" pitchFamily="34" charset="0"/>
                        <a:cs typeface="Times New Roman" panose="02020603050405020304" pitchFamily="18" charset="0"/>
                      </a:endParaRPr>
                    </a:p>
                    <a:p>
                      <a:pPr marL="3175">
                        <a:lnSpc>
                          <a:spcPct val="107000"/>
                        </a:lnSpc>
                        <a:spcAft>
                          <a:spcPts val="0"/>
                        </a:spcAft>
                      </a:pPr>
                      <a:r>
                        <a:rPr lang="cs-CZ" sz="1800" dirty="0">
                          <a:effectLst/>
                          <a:latin typeface="+mn-lt"/>
                          <a:ea typeface="Times New Roman" panose="02020603050405020304" pitchFamily="18" charset="0"/>
                          <a:cs typeface="Times New Roman" panose="02020603050405020304" pitchFamily="18" charset="0"/>
                        </a:rPr>
                        <a:t>pojistné sociální 6,5 %   (z částky 35 000 Kč)  </a:t>
                      </a:r>
                      <a:endParaRPr lang="cs-CZ" sz="1800" dirty="0">
                        <a:effectLst/>
                        <a:latin typeface="+mn-lt"/>
                        <a:ea typeface="Calibri" panose="020F0502020204030204" pitchFamily="34" charset="0"/>
                        <a:cs typeface="Times New Roman" panose="02020603050405020304" pitchFamily="18" charset="0"/>
                      </a:endParaRPr>
                    </a:p>
                    <a:p>
                      <a:pPr marL="3175">
                        <a:lnSpc>
                          <a:spcPct val="107000"/>
                        </a:lnSpc>
                        <a:spcAft>
                          <a:spcPts val="0"/>
                        </a:spcAft>
                      </a:pPr>
                      <a:r>
                        <a:rPr lang="cs-CZ" sz="1800" dirty="0">
                          <a:effectLst/>
                          <a:latin typeface="+mn-lt"/>
                          <a:ea typeface="Times New Roman" panose="02020603050405020304" pitchFamily="18" charset="0"/>
                          <a:cs typeface="Times New Roman" panose="02020603050405020304" pitchFamily="18" charset="0"/>
                        </a:rPr>
                        <a:t>pojistné zdravotní 4,5 % (z částky 35 000 Kč) </a:t>
                      </a:r>
                      <a:endParaRPr lang="cs-CZ" sz="1800" dirty="0">
                        <a:effectLst/>
                        <a:latin typeface="+mn-lt"/>
                        <a:ea typeface="Calibri" panose="020F0502020204030204" pitchFamily="34" charset="0"/>
                        <a:cs typeface="Times New Roman" panose="02020603050405020304" pitchFamily="18" charset="0"/>
                      </a:endParaRPr>
                    </a:p>
                    <a:p>
                      <a:pPr marL="3175">
                        <a:lnSpc>
                          <a:spcPct val="107000"/>
                        </a:lnSpc>
                        <a:spcAft>
                          <a:spcPts val="0"/>
                        </a:spcAft>
                      </a:pPr>
                      <a:r>
                        <a:rPr lang="cs-CZ" sz="1800" b="1" dirty="0">
                          <a:effectLst/>
                          <a:latin typeface="+mn-lt"/>
                          <a:ea typeface="Times New Roman" panose="02020603050405020304" pitchFamily="18" charset="0"/>
                          <a:cs typeface="Times New Roman" panose="02020603050405020304" pitchFamily="18" charset="0"/>
                        </a:rPr>
                        <a:t>                                                      </a:t>
                      </a:r>
                      <a:endParaRPr lang="cs-CZ" sz="1800" dirty="0">
                        <a:effectLst/>
                        <a:latin typeface="+mn-lt"/>
                        <a:ea typeface="Calibri" panose="020F0502020204030204" pitchFamily="34" charset="0"/>
                        <a:cs typeface="Times New Roman" panose="02020603050405020304" pitchFamily="18" charset="0"/>
                      </a:endParaRPr>
                    </a:p>
                    <a:p>
                      <a:pPr marL="228600" indent="-225425">
                        <a:lnSpc>
                          <a:spcPct val="107000"/>
                        </a:lnSpc>
                        <a:spcAft>
                          <a:spcPts val="0"/>
                        </a:spcAft>
                      </a:pPr>
                      <a:r>
                        <a:rPr lang="cs-CZ" sz="1800" b="1" dirty="0">
                          <a:effectLst/>
                          <a:latin typeface="+mn-lt"/>
                          <a:ea typeface="Times New Roman" panose="02020603050405020304" pitchFamily="18" charset="0"/>
                          <a:cs typeface="Times New Roman" panose="02020603050405020304" pitchFamily="18" charset="0"/>
                        </a:rPr>
                        <a:t>Částka k výplatě                                                                                               </a:t>
                      </a:r>
                      <a:endParaRPr lang="cs-CZ"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317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 </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317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30 000 Kč</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3175" algn="r">
                        <a:lnSpc>
                          <a:spcPct val="107000"/>
                        </a:lnSpc>
                        <a:spcAft>
                          <a:spcPts val="0"/>
                        </a:spcAft>
                      </a:pPr>
                      <a:r>
                        <a:rPr lang="cs-CZ" sz="1800" b="1" i="1" dirty="0">
                          <a:solidFill>
                            <a:schemeClr val="tx1"/>
                          </a:solidFill>
                          <a:effectLst/>
                          <a:latin typeface="+mn-lt"/>
                          <a:ea typeface="Times New Roman" panose="02020603050405020304" pitchFamily="18" charset="0"/>
                          <a:cs typeface="Times New Roman" panose="02020603050405020304" pitchFamily="18" charset="0"/>
                        </a:rPr>
                        <a:t> </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317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 </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317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 </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317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- 2 680 Kč  </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317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- 2 275 Kč</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317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- 1 575 Kč</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317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 </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317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23 470 Kč</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317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       </a:t>
                      </a:r>
                      <a:endParaRPr lang="cs-CZ" sz="1800" b="1"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1852758"/>
                  </a:ext>
                </a:extLst>
              </a:tr>
              <a:tr h="780050">
                <a:tc>
                  <a:txBody>
                    <a:bodyPr/>
                    <a:lstStyle/>
                    <a:p>
                      <a:pPr marL="228600" indent="-225425" algn="just">
                        <a:lnSpc>
                          <a:spcPct val="107000"/>
                        </a:lnSpc>
                        <a:spcAft>
                          <a:spcPts val="0"/>
                        </a:spcAft>
                      </a:pPr>
                      <a:r>
                        <a:rPr lang="cs-CZ" sz="1800" dirty="0">
                          <a:effectLst/>
                          <a:latin typeface="+mn-lt"/>
                          <a:ea typeface="Times New Roman" panose="02020603050405020304" pitchFamily="18" charset="0"/>
                          <a:cs typeface="Times New Roman" panose="02020603050405020304" pitchFamily="18" charset="0"/>
                        </a:rPr>
                        <a:t>Odvody zaměstnavatele 33,8 %                                                                                </a:t>
                      </a:r>
                      <a:endParaRPr lang="cs-CZ" sz="1800" dirty="0">
                        <a:effectLst/>
                        <a:latin typeface="+mn-lt"/>
                        <a:ea typeface="Calibri" panose="020F0502020204030204" pitchFamily="34" charset="0"/>
                        <a:cs typeface="Times New Roman" panose="02020603050405020304" pitchFamily="18" charset="0"/>
                      </a:endParaRPr>
                    </a:p>
                    <a:p>
                      <a:pPr marL="228600" indent="-225425" algn="just">
                        <a:lnSpc>
                          <a:spcPct val="107000"/>
                        </a:lnSpc>
                        <a:spcAft>
                          <a:spcPts val="0"/>
                        </a:spcAft>
                      </a:pPr>
                      <a:r>
                        <a:rPr lang="cs-CZ" sz="1800" dirty="0">
                          <a:effectLst/>
                          <a:latin typeface="+mn-lt"/>
                          <a:ea typeface="Times New Roman" panose="02020603050405020304" pitchFamily="18" charset="0"/>
                          <a:cs typeface="Times New Roman" panose="02020603050405020304" pitchFamily="18" charset="0"/>
                        </a:rPr>
                        <a:t>Celkové náklady firmy                                                                                             </a:t>
                      </a:r>
                      <a:endParaRPr lang="cs-CZ" sz="1800" dirty="0">
                        <a:effectLst/>
                        <a:latin typeface="+mn-lt"/>
                        <a:ea typeface="Calibri" panose="020F0502020204030204" pitchFamily="34" charset="0"/>
                        <a:cs typeface="Times New Roman" panose="02020603050405020304" pitchFamily="18" charset="0"/>
                      </a:endParaRPr>
                    </a:p>
                    <a:p>
                      <a:pPr marL="228600" indent="-225425" algn="just">
                        <a:lnSpc>
                          <a:spcPct val="107000"/>
                        </a:lnSpc>
                        <a:spcAft>
                          <a:spcPts val="0"/>
                        </a:spcAft>
                      </a:pPr>
                      <a:r>
                        <a:rPr lang="cs-CZ" sz="1800" dirty="0">
                          <a:effectLst/>
                          <a:latin typeface="+mn-lt"/>
                          <a:ea typeface="Times New Roman" panose="02020603050405020304" pitchFamily="18" charset="0"/>
                          <a:cs typeface="Times New Roman" panose="02020603050405020304" pitchFamily="18" charset="0"/>
                        </a:rPr>
                        <a:t>Odvody státu celkem                                                                                                </a:t>
                      </a:r>
                      <a:endParaRPr lang="cs-CZ"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228600" indent="-22542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11 830 Kč</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228600" indent="-22542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41 830 Kč</a:t>
                      </a:r>
                      <a:endParaRPr lang="cs-CZ" sz="1800" b="1" dirty="0">
                        <a:solidFill>
                          <a:schemeClr val="tx1"/>
                        </a:solidFill>
                        <a:effectLst/>
                        <a:latin typeface="+mn-lt"/>
                        <a:ea typeface="Calibri" panose="020F0502020204030204" pitchFamily="34" charset="0"/>
                        <a:cs typeface="Times New Roman" panose="02020603050405020304" pitchFamily="18" charset="0"/>
                      </a:endParaRPr>
                    </a:p>
                    <a:p>
                      <a:pPr marL="228600" indent="-225425" algn="r">
                        <a:lnSpc>
                          <a:spcPct val="107000"/>
                        </a:lnSpc>
                        <a:spcAft>
                          <a:spcPts val="0"/>
                        </a:spcAft>
                      </a:pPr>
                      <a:r>
                        <a:rPr lang="cs-CZ" sz="1800" b="1" dirty="0">
                          <a:solidFill>
                            <a:schemeClr val="tx1"/>
                          </a:solidFill>
                          <a:effectLst/>
                          <a:latin typeface="+mn-lt"/>
                          <a:ea typeface="Times New Roman" panose="02020603050405020304" pitchFamily="18" charset="0"/>
                          <a:cs typeface="Times New Roman" panose="02020603050405020304" pitchFamily="18" charset="0"/>
                        </a:rPr>
                        <a:t>18 610 Kč</a:t>
                      </a:r>
                      <a:endParaRPr lang="cs-CZ" sz="1800" b="1"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0755810"/>
                  </a:ext>
                </a:extLst>
              </a:tr>
            </a:tbl>
          </a:graphicData>
        </a:graphic>
      </p:graphicFrame>
    </p:spTree>
    <p:extLst>
      <p:ext uri="{BB962C8B-B14F-4D97-AF65-F5344CB8AC3E}">
        <p14:creationId xmlns:p14="http://schemas.microsoft.com/office/powerpoint/2010/main" val="4146193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DD6A0C52-9615-4E62-A05A-174F7A1D786D}"/>
              </a:ext>
            </a:extLst>
          </p:cNvPr>
          <p:cNvSpPr>
            <a:spLocks noGrp="1"/>
          </p:cNvSpPr>
          <p:nvPr>
            <p:ph type="title"/>
          </p:nvPr>
        </p:nvSpPr>
        <p:spPr>
          <a:xfrm>
            <a:off x="1903429" y="520138"/>
            <a:ext cx="9440943" cy="1325563"/>
          </a:xfrm>
        </p:spPr>
        <p:txBody>
          <a:bodyPr>
            <a:noAutofit/>
          </a:bodyPr>
          <a:lstStyle/>
          <a:p>
            <a:pPr algn="l"/>
            <a:r>
              <a:rPr lang="cs-CZ" sz="1900" b="0" dirty="0">
                <a:solidFill>
                  <a:schemeClr val="tx1"/>
                </a:solidFill>
              </a:rPr>
              <a:t>Příklad 3:  </a:t>
            </a:r>
            <a:br>
              <a:rPr lang="cs-CZ" sz="1900" b="0" dirty="0">
                <a:solidFill>
                  <a:schemeClr val="tx1"/>
                </a:solidFill>
              </a:rPr>
            </a:br>
            <a:r>
              <a:rPr lang="cs-CZ" sz="1900" b="0" dirty="0">
                <a:solidFill>
                  <a:schemeClr val="tx1"/>
                </a:solidFill>
              </a:rPr>
              <a:t>Zaměstnanec (student)  na dohodu o provedení práce má hrubou měsíční mzdu </a:t>
            </a:r>
            <a:br>
              <a:rPr lang="cs-CZ" sz="1900" b="0" dirty="0">
                <a:solidFill>
                  <a:schemeClr val="tx1"/>
                </a:solidFill>
              </a:rPr>
            </a:br>
            <a:r>
              <a:rPr lang="cs-CZ" sz="1900" b="0" dirty="0">
                <a:solidFill>
                  <a:schemeClr val="tx1"/>
                </a:solidFill>
              </a:rPr>
              <a:t>10 000 Kč. Učinil u zaměstnavatele „Prohlášení poplatníka daně z příjmů fyzických osob ze závislé činnosti“ s uplatněním základní slevy na poplatníka a slevy na studenta. </a:t>
            </a:r>
          </a:p>
        </p:txBody>
      </p:sp>
      <p:graphicFrame>
        <p:nvGraphicFramePr>
          <p:cNvPr id="7" name="Zástupný symbol pro obsah 3">
            <a:extLst>
              <a:ext uri="{FF2B5EF4-FFF2-40B4-BE49-F238E27FC236}">
                <a16:creationId xmlns:a16="http://schemas.microsoft.com/office/drawing/2014/main" id="{E41D8237-8CFC-4296-84FB-FD7447E2A30C}"/>
              </a:ext>
            </a:extLst>
          </p:cNvPr>
          <p:cNvGraphicFramePr>
            <a:graphicFrameLocks/>
          </p:cNvGraphicFramePr>
          <p:nvPr>
            <p:extLst>
              <p:ext uri="{D42A27DB-BD31-4B8C-83A1-F6EECF244321}">
                <p14:modId xmlns:p14="http://schemas.microsoft.com/office/powerpoint/2010/main" val="3768733944"/>
              </p:ext>
            </p:extLst>
          </p:nvPr>
        </p:nvGraphicFramePr>
        <p:xfrm>
          <a:off x="1903429" y="1845701"/>
          <a:ext cx="9209987" cy="4319429"/>
        </p:xfrm>
        <a:graphic>
          <a:graphicData uri="http://schemas.openxmlformats.org/drawingml/2006/table">
            <a:tbl>
              <a:tblPr firstRow="1" firstCol="1" bandRow="1">
                <a:tableStyleId>{5C22544A-7EE6-4342-B048-85BDC9FD1C3A}</a:tableStyleId>
              </a:tblPr>
              <a:tblGrid>
                <a:gridCol w="6343549">
                  <a:extLst>
                    <a:ext uri="{9D8B030D-6E8A-4147-A177-3AD203B41FA5}">
                      <a16:colId xmlns:a16="http://schemas.microsoft.com/office/drawing/2014/main" val="13192305"/>
                    </a:ext>
                  </a:extLst>
                </a:gridCol>
                <a:gridCol w="2866438">
                  <a:extLst>
                    <a:ext uri="{9D8B030D-6E8A-4147-A177-3AD203B41FA5}">
                      <a16:colId xmlns:a16="http://schemas.microsoft.com/office/drawing/2014/main" val="3828107889"/>
                    </a:ext>
                  </a:extLst>
                </a:gridCol>
              </a:tblGrid>
              <a:tr h="3316264">
                <a:tc>
                  <a:txBody>
                    <a:bodyPr/>
                    <a:lstStyle/>
                    <a:p>
                      <a:pPr marL="3175">
                        <a:lnSpc>
                          <a:spcPct val="107000"/>
                        </a:lnSpc>
                        <a:spcAft>
                          <a:spcPts val="0"/>
                        </a:spcAft>
                      </a:pPr>
                      <a:r>
                        <a:rPr lang="cs-CZ" sz="1800" dirty="0">
                          <a:effectLst/>
                        </a:rPr>
                        <a:t>Výpočet:</a:t>
                      </a:r>
                    </a:p>
                    <a:p>
                      <a:pPr marL="3175">
                        <a:lnSpc>
                          <a:spcPct val="107000"/>
                        </a:lnSpc>
                        <a:spcAft>
                          <a:spcPts val="0"/>
                        </a:spcAft>
                      </a:pPr>
                      <a:r>
                        <a:rPr lang="cs-CZ" sz="1800" dirty="0">
                          <a:effectLst/>
                        </a:rPr>
                        <a:t>Hrubá mzda dle dohody o provedení práce  leden/2023	                                      </a:t>
                      </a:r>
                    </a:p>
                    <a:p>
                      <a:pPr marL="3175">
                        <a:lnSpc>
                          <a:spcPct val="107000"/>
                        </a:lnSpc>
                        <a:spcAft>
                          <a:spcPts val="0"/>
                        </a:spcAft>
                      </a:pPr>
                      <a:r>
                        <a:rPr lang="cs-CZ" sz="1800" dirty="0">
                          <a:effectLst/>
                        </a:rPr>
                        <a:t>Záloha daň 15 % před slevami     1 500 Kč</a:t>
                      </a:r>
                    </a:p>
                    <a:p>
                      <a:pPr marL="3175">
                        <a:lnSpc>
                          <a:spcPct val="107000"/>
                        </a:lnSpc>
                        <a:spcAft>
                          <a:spcPts val="0"/>
                        </a:spcAft>
                      </a:pPr>
                      <a:r>
                        <a:rPr lang="cs-CZ" sz="1800" dirty="0">
                          <a:effectLst/>
                        </a:rPr>
                        <a:t>(sleva na dani na poplatníka      - 2 570 Kč)</a:t>
                      </a:r>
                    </a:p>
                    <a:p>
                      <a:pPr marL="3175">
                        <a:lnSpc>
                          <a:spcPct val="107000"/>
                        </a:lnSpc>
                        <a:spcAft>
                          <a:spcPts val="0"/>
                        </a:spcAft>
                      </a:pPr>
                      <a:r>
                        <a:rPr lang="cs-CZ" sz="1800" dirty="0">
                          <a:effectLst/>
                        </a:rPr>
                        <a:t>(sleva</a:t>
                      </a:r>
                      <a:r>
                        <a:rPr lang="cs-CZ" sz="1800" baseline="0" dirty="0">
                          <a:effectLst/>
                        </a:rPr>
                        <a:t> na studenta                        -   335 Kč)</a:t>
                      </a:r>
                      <a:endParaRPr lang="cs-CZ" sz="1800" dirty="0">
                        <a:effectLst/>
                      </a:endParaRPr>
                    </a:p>
                    <a:p>
                      <a:pPr marL="3175">
                        <a:lnSpc>
                          <a:spcPct val="107000"/>
                        </a:lnSpc>
                        <a:spcAft>
                          <a:spcPts val="0"/>
                        </a:spcAft>
                      </a:pPr>
                      <a:r>
                        <a:rPr lang="cs-CZ" sz="1800" dirty="0">
                          <a:effectLst/>
                        </a:rPr>
                        <a:t>daň po slevě na dani                              0 </a:t>
                      </a:r>
                    </a:p>
                    <a:p>
                      <a:pPr marL="228600" indent="-225425">
                        <a:lnSpc>
                          <a:spcPct val="107000"/>
                        </a:lnSpc>
                        <a:spcAft>
                          <a:spcPts val="0"/>
                        </a:spcAft>
                      </a:pPr>
                      <a:r>
                        <a:rPr lang="cs-CZ" sz="1800" dirty="0">
                          <a:effectLst/>
                        </a:rPr>
                        <a:t>Částka k výplatě    </a:t>
                      </a:r>
                    </a:p>
                    <a:p>
                      <a:pPr marL="228600" indent="-225425" algn="just">
                        <a:lnSpc>
                          <a:spcPct val="107000"/>
                        </a:lnSpc>
                        <a:spcAft>
                          <a:spcPts val="0"/>
                        </a:spcAft>
                      </a:pPr>
                      <a:r>
                        <a:rPr lang="cs-CZ" sz="1800" dirty="0">
                          <a:effectLst/>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r>
                        <a:rPr lang="cs-CZ" sz="1800" b="1" dirty="0">
                          <a:solidFill>
                            <a:schemeClr val="tx1"/>
                          </a:solidFill>
                          <a:effectLst/>
                        </a:rPr>
                        <a:t>10 000 Kč</a:t>
                      </a:r>
                    </a:p>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endParaRPr lang="cs-CZ" sz="1800" b="1" dirty="0">
                        <a:solidFill>
                          <a:schemeClr val="tx1"/>
                        </a:solidFill>
                        <a:effectLst/>
                      </a:endParaRPr>
                    </a:p>
                    <a:p>
                      <a:pPr marL="3175" algn="r">
                        <a:lnSpc>
                          <a:spcPct val="107000"/>
                        </a:lnSpc>
                        <a:spcAft>
                          <a:spcPts val="0"/>
                        </a:spcAft>
                      </a:pPr>
                      <a:r>
                        <a:rPr lang="cs-CZ" sz="1800" b="1" dirty="0">
                          <a:solidFill>
                            <a:schemeClr val="tx1"/>
                          </a:solidFill>
                          <a:effectLst/>
                        </a:rPr>
                        <a:t>10 000 Kč                                                     </a:t>
                      </a:r>
                      <a:endParaRPr lang="cs-CZ"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1852758"/>
                  </a:ext>
                </a:extLst>
              </a:tr>
              <a:tr h="1003165">
                <a:tc>
                  <a:txBody>
                    <a:bodyPr/>
                    <a:lstStyle/>
                    <a:p>
                      <a:pPr marL="3175" algn="just">
                        <a:lnSpc>
                          <a:spcPct val="107000"/>
                        </a:lnSpc>
                        <a:spcAft>
                          <a:spcPts val="0"/>
                        </a:spcAft>
                      </a:pPr>
                      <a:r>
                        <a:rPr lang="cs-CZ" sz="1800" dirty="0">
                          <a:effectLst/>
                        </a:rPr>
                        <a:t>Odvody zaměstnavatele</a:t>
                      </a:r>
                    </a:p>
                    <a:p>
                      <a:pPr marL="3175" algn="just">
                        <a:lnSpc>
                          <a:spcPct val="107000"/>
                        </a:lnSpc>
                        <a:spcAft>
                          <a:spcPts val="0"/>
                        </a:spcAft>
                      </a:pPr>
                      <a:r>
                        <a:rPr lang="cs-CZ" sz="1800" dirty="0">
                          <a:effectLst/>
                        </a:rPr>
                        <a:t>Celkové náklady firmy                                          </a:t>
                      </a:r>
                    </a:p>
                    <a:p>
                      <a:pPr marL="3175" algn="just">
                        <a:lnSpc>
                          <a:spcPct val="107000"/>
                        </a:lnSpc>
                        <a:spcAft>
                          <a:spcPts val="0"/>
                        </a:spcAft>
                      </a:pPr>
                      <a:r>
                        <a:rPr lang="cs-CZ" sz="1800" dirty="0">
                          <a:effectLst/>
                        </a:rPr>
                        <a:t>Odvody státu celkem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175" algn="r">
                        <a:lnSpc>
                          <a:spcPct val="107000"/>
                        </a:lnSpc>
                        <a:spcAft>
                          <a:spcPts val="0"/>
                        </a:spcAft>
                      </a:pPr>
                      <a:r>
                        <a:rPr lang="cs-CZ" sz="1800" b="1" dirty="0">
                          <a:solidFill>
                            <a:schemeClr val="tx1"/>
                          </a:solidFill>
                          <a:effectLst/>
                        </a:rPr>
                        <a:t>0 Kč</a:t>
                      </a:r>
                    </a:p>
                    <a:p>
                      <a:pPr marL="3175" algn="r">
                        <a:lnSpc>
                          <a:spcPct val="107000"/>
                        </a:lnSpc>
                        <a:spcAft>
                          <a:spcPts val="0"/>
                        </a:spcAft>
                      </a:pPr>
                      <a:r>
                        <a:rPr lang="cs-CZ" sz="1800" b="1" dirty="0">
                          <a:solidFill>
                            <a:schemeClr val="tx1"/>
                          </a:solidFill>
                          <a:effectLst/>
                        </a:rPr>
                        <a:t>10 000 Kč</a:t>
                      </a:r>
                    </a:p>
                    <a:p>
                      <a:pPr marL="3175" algn="r">
                        <a:lnSpc>
                          <a:spcPct val="107000"/>
                        </a:lnSpc>
                        <a:spcAft>
                          <a:spcPts val="0"/>
                        </a:spcAft>
                      </a:pPr>
                      <a:r>
                        <a:rPr lang="cs-CZ" sz="1800" b="1" dirty="0">
                          <a:solidFill>
                            <a:schemeClr val="tx1"/>
                          </a:solidFill>
                          <a:effectLst/>
                        </a:rPr>
                        <a:t>0 Kč</a:t>
                      </a:r>
                      <a:endParaRPr lang="cs-CZ"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0755810"/>
                  </a:ext>
                </a:extLst>
              </a:tr>
            </a:tbl>
          </a:graphicData>
        </a:graphic>
      </p:graphicFrame>
    </p:spTree>
    <p:extLst>
      <p:ext uri="{BB962C8B-B14F-4D97-AF65-F5344CB8AC3E}">
        <p14:creationId xmlns:p14="http://schemas.microsoft.com/office/powerpoint/2010/main" val="1404467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DD6A0C52-9615-4E62-A05A-174F7A1D786D}"/>
              </a:ext>
            </a:extLst>
          </p:cNvPr>
          <p:cNvSpPr>
            <a:spLocks noGrp="1"/>
          </p:cNvSpPr>
          <p:nvPr>
            <p:ph type="title"/>
          </p:nvPr>
        </p:nvSpPr>
        <p:spPr>
          <a:xfrm>
            <a:off x="1903429" y="520138"/>
            <a:ext cx="9440943" cy="1325563"/>
          </a:xfrm>
        </p:spPr>
        <p:txBody>
          <a:bodyPr>
            <a:noAutofit/>
          </a:bodyPr>
          <a:lstStyle/>
          <a:p>
            <a:pPr algn="l"/>
            <a:r>
              <a:rPr lang="cs-CZ" sz="1900" b="0" dirty="0">
                <a:solidFill>
                  <a:schemeClr val="tx1"/>
                </a:solidFill>
              </a:rPr>
              <a:t>Příklad 4:  </a:t>
            </a:r>
            <a:br>
              <a:rPr lang="cs-CZ" sz="1900" b="0" dirty="0">
                <a:solidFill>
                  <a:schemeClr val="tx1"/>
                </a:solidFill>
              </a:rPr>
            </a:br>
            <a:r>
              <a:rPr lang="cs-CZ" sz="1900" b="0" dirty="0">
                <a:solidFill>
                  <a:schemeClr val="tx1"/>
                </a:solidFill>
              </a:rPr>
              <a:t>Zaměstnanec (student) na dohodu o provedení práce má hrubou měsíční mzdu </a:t>
            </a:r>
            <a:br>
              <a:rPr lang="cs-CZ" sz="1900" b="0" dirty="0">
                <a:solidFill>
                  <a:schemeClr val="tx1"/>
                </a:solidFill>
              </a:rPr>
            </a:br>
            <a:r>
              <a:rPr lang="cs-CZ" sz="1900" b="0" dirty="0">
                <a:solidFill>
                  <a:schemeClr val="tx1"/>
                </a:solidFill>
              </a:rPr>
              <a:t>10 000 Kč.  Neučinil prohlášení.</a:t>
            </a:r>
          </a:p>
        </p:txBody>
      </p:sp>
      <p:graphicFrame>
        <p:nvGraphicFramePr>
          <p:cNvPr id="4" name="Zástupný symbol pro obsah 3">
            <a:extLst>
              <a:ext uri="{FF2B5EF4-FFF2-40B4-BE49-F238E27FC236}">
                <a16:creationId xmlns:a16="http://schemas.microsoft.com/office/drawing/2014/main" id="{8FEA4FC0-E460-4251-9EDD-E30100CC381A}"/>
              </a:ext>
            </a:extLst>
          </p:cNvPr>
          <p:cNvGraphicFramePr>
            <a:graphicFrameLocks/>
          </p:cNvGraphicFramePr>
          <p:nvPr>
            <p:extLst>
              <p:ext uri="{D42A27DB-BD31-4B8C-83A1-F6EECF244321}">
                <p14:modId xmlns:p14="http://schemas.microsoft.com/office/powerpoint/2010/main" val="1830304121"/>
              </p:ext>
            </p:extLst>
          </p:nvPr>
        </p:nvGraphicFramePr>
        <p:xfrm>
          <a:off x="1903429" y="1657350"/>
          <a:ext cx="8645165" cy="4257675"/>
        </p:xfrm>
        <a:graphic>
          <a:graphicData uri="http://schemas.openxmlformats.org/drawingml/2006/table">
            <a:tbl>
              <a:tblPr firstRow="1" firstCol="1" bandRow="1">
                <a:tableStyleId>{5C22544A-7EE6-4342-B048-85BDC9FD1C3A}</a:tableStyleId>
              </a:tblPr>
              <a:tblGrid>
                <a:gridCol w="5954517">
                  <a:extLst>
                    <a:ext uri="{9D8B030D-6E8A-4147-A177-3AD203B41FA5}">
                      <a16:colId xmlns:a16="http://schemas.microsoft.com/office/drawing/2014/main" val="13192305"/>
                    </a:ext>
                  </a:extLst>
                </a:gridCol>
                <a:gridCol w="2690648">
                  <a:extLst>
                    <a:ext uri="{9D8B030D-6E8A-4147-A177-3AD203B41FA5}">
                      <a16:colId xmlns:a16="http://schemas.microsoft.com/office/drawing/2014/main" val="3828107889"/>
                    </a:ext>
                  </a:extLst>
                </a:gridCol>
              </a:tblGrid>
              <a:tr h="3275135">
                <a:tc>
                  <a:txBody>
                    <a:bodyPr/>
                    <a:lstStyle/>
                    <a:p>
                      <a:pPr marL="3175">
                        <a:lnSpc>
                          <a:spcPct val="107000"/>
                        </a:lnSpc>
                        <a:spcAft>
                          <a:spcPts val="0"/>
                        </a:spcAft>
                      </a:pPr>
                      <a:r>
                        <a:rPr lang="cs-CZ" sz="1800" dirty="0">
                          <a:effectLst/>
                        </a:rPr>
                        <a:t>Výpočet:</a:t>
                      </a:r>
                    </a:p>
                    <a:p>
                      <a:pPr marL="3175">
                        <a:lnSpc>
                          <a:spcPct val="107000"/>
                        </a:lnSpc>
                        <a:spcAft>
                          <a:spcPts val="0"/>
                        </a:spcAft>
                      </a:pPr>
                      <a:r>
                        <a:rPr lang="cs-CZ" sz="1800" dirty="0">
                          <a:effectLst/>
                        </a:rPr>
                        <a:t>Hrubá mzda dle dohody o provedení práce  leden/2023	                                      </a:t>
                      </a:r>
                    </a:p>
                    <a:p>
                      <a:pPr marL="3175">
                        <a:lnSpc>
                          <a:spcPct val="107000"/>
                        </a:lnSpc>
                        <a:spcAft>
                          <a:spcPts val="0"/>
                        </a:spcAft>
                      </a:pPr>
                      <a:r>
                        <a:rPr lang="cs-CZ" sz="1800" dirty="0">
                          <a:effectLst/>
                        </a:rPr>
                        <a:t>Srážková daň 15 %           1 500 Kč</a:t>
                      </a:r>
                    </a:p>
                    <a:p>
                      <a:pPr marL="228600" indent="-225425">
                        <a:lnSpc>
                          <a:spcPct val="107000"/>
                        </a:lnSpc>
                        <a:spcAft>
                          <a:spcPts val="0"/>
                        </a:spcAft>
                      </a:pPr>
                      <a:r>
                        <a:rPr lang="cs-CZ" sz="1800" dirty="0">
                          <a:effectLst/>
                        </a:rPr>
                        <a:t>Částka k výplatě    </a:t>
                      </a:r>
                    </a:p>
                    <a:p>
                      <a:pPr marL="228600" indent="-225425" algn="just">
                        <a:lnSpc>
                          <a:spcPct val="107000"/>
                        </a:lnSpc>
                        <a:spcAft>
                          <a:spcPts val="0"/>
                        </a:spcAft>
                      </a:pPr>
                      <a:r>
                        <a:rPr lang="cs-CZ" sz="1800" dirty="0">
                          <a:effectLst/>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r>
                        <a:rPr lang="cs-CZ" sz="1800" b="1" dirty="0">
                          <a:solidFill>
                            <a:schemeClr val="tx1"/>
                          </a:solidFill>
                          <a:effectLst/>
                        </a:rPr>
                        <a:t>10 000 Kč</a:t>
                      </a:r>
                    </a:p>
                    <a:p>
                      <a:pPr marL="3175" marR="0" lvl="0" indent="0" algn="r" defTabSz="914400" rtl="0" eaLnBrk="1" fontAlgn="auto" latinLnBrk="0" hangingPunct="1">
                        <a:lnSpc>
                          <a:spcPct val="107000"/>
                        </a:lnSpc>
                        <a:spcBef>
                          <a:spcPts val="0"/>
                        </a:spcBef>
                        <a:spcAft>
                          <a:spcPts val="0"/>
                        </a:spcAft>
                        <a:buClrTx/>
                        <a:buSzTx/>
                        <a:buFontTx/>
                        <a:buNone/>
                        <a:tabLst/>
                        <a:defRPr/>
                      </a:pPr>
                      <a:r>
                        <a:rPr lang="cs-CZ" sz="1800" dirty="0">
                          <a:solidFill>
                            <a:schemeClr val="tx1"/>
                          </a:solidFill>
                          <a:effectLst/>
                        </a:rPr>
                        <a:t>-1 500 Kč</a:t>
                      </a:r>
                    </a:p>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r>
                        <a:rPr lang="cs-CZ" sz="1800" b="1" dirty="0">
                          <a:solidFill>
                            <a:schemeClr val="tx1"/>
                          </a:solidFill>
                          <a:effectLst/>
                        </a:rPr>
                        <a:t> </a:t>
                      </a:r>
                    </a:p>
                    <a:p>
                      <a:pPr marL="3175" algn="r">
                        <a:lnSpc>
                          <a:spcPct val="107000"/>
                        </a:lnSpc>
                        <a:spcAft>
                          <a:spcPts val="0"/>
                        </a:spcAft>
                      </a:pPr>
                      <a:endParaRPr lang="cs-CZ" sz="1800" b="1" dirty="0">
                        <a:solidFill>
                          <a:schemeClr val="tx1"/>
                        </a:solidFill>
                        <a:effectLst/>
                      </a:endParaRPr>
                    </a:p>
                    <a:p>
                      <a:pPr marL="3175" algn="r">
                        <a:lnSpc>
                          <a:spcPct val="107000"/>
                        </a:lnSpc>
                        <a:spcAft>
                          <a:spcPts val="0"/>
                        </a:spcAft>
                      </a:pPr>
                      <a:r>
                        <a:rPr lang="cs-CZ" sz="1800" b="1" dirty="0">
                          <a:solidFill>
                            <a:schemeClr val="tx1"/>
                          </a:solidFill>
                          <a:effectLst/>
                        </a:rPr>
                        <a:t>8 500 Kč                                                     </a:t>
                      </a:r>
                      <a:endParaRPr lang="cs-CZ"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61852758"/>
                  </a:ext>
                </a:extLst>
              </a:tr>
              <a:tr h="982540">
                <a:tc>
                  <a:txBody>
                    <a:bodyPr/>
                    <a:lstStyle/>
                    <a:p>
                      <a:pPr marL="3175" algn="just">
                        <a:lnSpc>
                          <a:spcPct val="107000"/>
                        </a:lnSpc>
                        <a:spcAft>
                          <a:spcPts val="0"/>
                        </a:spcAft>
                      </a:pPr>
                      <a:r>
                        <a:rPr lang="cs-CZ" sz="1800" dirty="0">
                          <a:effectLst/>
                        </a:rPr>
                        <a:t>Odvody zaměstnavatele</a:t>
                      </a:r>
                    </a:p>
                    <a:p>
                      <a:pPr marL="3175" algn="just">
                        <a:lnSpc>
                          <a:spcPct val="107000"/>
                        </a:lnSpc>
                        <a:spcAft>
                          <a:spcPts val="0"/>
                        </a:spcAft>
                      </a:pPr>
                      <a:r>
                        <a:rPr lang="cs-CZ" sz="1800" dirty="0">
                          <a:effectLst/>
                        </a:rPr>
                        <a:t>Celkové náklady firmy                                          </a:t>
                      </a:r>
                    </a:p>
                    <a:p>
                      <a:pPr marL="3175" algn="just">
                        <a:lnSpc>
                          <a:spcPct val="107000"/>
                        </a:lnSpc>
                        <a:spcAft>
                          <a:spcPts val="0"/>
                        </a:spcAft>
                      </a:pPr>
                      <a:r>
                        <a:rPr lang="cs-CZ" sz="1800" dirty="0">
                          <a:effectLst/>
                        </a:rPr>
                        <a:t>Odvody státu celkem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175" algn="r">
                        <a:lnSpc>
                          <a:spcPct val="107000"/>
                        </a:lnSpc>
                        <a:spcAft>
                          <a:spcPts val="0"/>
                        </a:spcAft>
                      </a:pPr>
                      <a:r>
                        <a:rPr lang="cs-CZ" sz="1800" b="1" dirty="0">
                          <a:solidFill>
                            <a:schemeClr val="tx1"/>
                          </a:solidFill>
                          <a:effectLst/>
                        </a:rPr>
                        <a:t>0 Kč</a:t>
                      </a:r>
                    </a:p>
                    <a:p>
                      <a:pPr marL="3175" algn="r">
                        <a:lnSpc>
                          <a:spcPct val="107000"/>
                        </a:lnSpc>
                        <a:spcAft>
                          <a:spcPts val="0"/>
                        </a:spcAft>
                      </a:pPr>
                      <a:r>
                        <a:rPr lang="cs-CZ" sz="1800" b="1" dirty="0">
                          <a:solidFill>
                            <a:schemeClr val="tx1"/>
                          </a:solidFill>
                          <a:effectLst/>
                        </a:rPr>
                        <a:t>10 000 Kč</a:t>
                      </a:r>
                    </a:p>
                    <a:p>
                      <a:pPr marL="3175" algn="r">
                        <a:lnSpc>
                          <a:spcPct val="107000"/>
                        </a:lnSpc>
                        <a:spcAft>
                          <a:spcPts val="0"/>
                        </a:spcAft>
                      </a:pPr>
                      <a:r>
                        <a:rPr lang="cs-CZ" sz="1800" b="1" dirty="0">
                          <a:solidFill>
                            <a:schemeClr val="tx1"/>
                          </a:solidFill>
                          <a:effectLst/>
                        </a:rPr>
                        <a:t>1 500 Kč</a:t>
                      </a:r>
                      <a:endParaRPr lang="cs-CZ"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0755810"/>
                  </a:ext>
                </a:extLst>
              </a:tr>
            </a:tbl>
          </a:graphicData>
        </a:graphic>
      </p:graphicFrame>
    </p:spTree>
    <p:extLst>
      <p:ext uri="{BB962C8B-B14F-4D97-AF65-F5344CB8AC3E}">
        <p14:creationId xmlns:p14="http://schemas.microsoft.com/office/powerpoint/2010/main" val="2278629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66887" y="1249341"/>
            <a:ext cx="9986913" cy="1325563"/>
          </a:xfrm>
        </p:spPr>
        <p:txBody>
          <a:bodyPr>
            <a:normAutofit/>
          </a:bodyPr>
          <a:lstStyle/>
          <a:p>
            <a:pPr algn="l"/>
            <a:r>
              <a:rPr lang="cs-CZ" sz="4000" dirty="0"/>
              <a:t>Otázky:</a:t>
            </a:r>
          </a:p>
        </p:txBody>
      </p:sp>
      <p:sp>
        <p:nvSpPr>
          <p:cNvPr id="3" name="Zástupný symbol pro obsah 2"/>
          <p:cNvSpPr>
            <a:spLocks noGrp="1"/>
          </p:cNvSpPr>
          <p:nvPr>
            <p:ph idx="1"/>
          </p:nvPr>
        </p:nvSpPr>
        <p:spPr>
          <a:xfrm>
            <a:off x="1366886" y="2205871"/>
            <a:ext cx="9341963" cy="3791983"/>
          </a:xfrm>
        </p:spPr>
        <p:txBody>
          <a:bodyPr>
            <a:normAutofit/>
          </a:bodyPr>
          <a:lstStyle/>
          <a:p>
            <a:endParaRPr lang="cs-CZ" sz="2400" dirty="0"/>
          </a:p>
          <a:p>
            <a:r>
              <a:rPr lang="cs-CZ" sz="2400" dirty="0"/>
              <a:t>Jak zdaňuje svoje příjmy podnikatel – OSVČ?</a:t>
            </a:r>
          </a:p>
          <a:p>
            <a:r>
              <a:rPr lang="cs-CZ" sz="2400" dirty="0"/>
              <a:t>Odvádí podnikatel každý měsíc zálohu na daň z příjmů tak jako zaměstnanec?</a:t>
            </a:r>
          </a:p>
          <a:p>
            <a:r>
              <a:rPr lang="cs-CZ" sz="2400" dirty="0"/>
              <a:t>Jsou odvody na sociální a zdravotní pojištění u OSVČ stejné jako u zaměstnanců? </a:t>
            </a:r>
          </a:p>
        </p:txBody>
      </p:sp>
    </p:spTree>
    <p:extLst>
      <p:ext uri="{BB962C8B-B14F-4D97-AF65-F5344CB8AC3E}">
        <p14:creationId xmlns:p14="http://schemas.microsoft.com/office/powerpoint/2010/main" val="1914267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66887" y="1249341"/>
            <a:ext cx="9986913" cy="1325563"/>
          </a:xfrm>
        </p:spPr>
        <p:txBody>
          <a:bodyPr>
            <a:normAutofit/>
          </a:bodyPr>
          <a:lstStyle/>
          <a:p>
            <a:pPr algn="l"/>
            <a:r>
              <a:rPr lang="cs-CZ" sz="4000" dirty="0"/>
              <a:t>Otázky:</a:t>
            </a:r>
          </a:p>
        </p:txBody>
      </p:sp>
      <p:sp>
        <p:nvSpPr>
          <p:cNvPr id="3" name="Zástupný symbol pro obsah 2"/>
          <p:cNvSpPr>
            <a:spLocks noGrp="1"/>
          </p:cNvSpPr>
          <p:nvPr>
            <p:ph idx="1"/>
          </p:nvPr>
        </p:nvSpPr>
        <p:spPr>
          <a:xfrm>
            <a:off x="1366886" y="2205871"/>
            <a:ext cx="9341963" cy="3791983"/>
          </a:xfrm>
        </p:spPr>
        <p:txBody>
          <a:bodyPr>
            <a:normAutofit/>
          </a:bodyPr>
          <a:lstStyle/>
          <a:p>
            <a:endParaRPr lang="cs-CZ" sz="2400" dirty="0"/>
          </a:p>
          <a:p>
            <a:r>
              <a:rPr lang="pl-PL" sz="2400" dirty="0"/>
              <a:t>Odkaz na daňový kvíz:</a:t>
            </a:r>
          </a:p>
          <a:p>
            <a:endParaRPr lang="pl-PL" sz="2400" dirty="0"/>
          </a:p>
          <a:p>
            <a:r>
              <a:rPr lang="pl-PL" sz="2400" dirty="0"/>
              <a:t>https://forms.gle/RyqysTDCt3gLtER99</a:t>
            </a:r>
          </a:p>
        </p:txBody>
      </p:sp>
    </p:spTree>
    <p:extLst>
      <p:ext uri="{BB962C8B-B14F-4D97-AF65-F5344CB8AC3E}">
        <p14:creationId xmlns:p14="http://schemas.microsoft.com/office/powerpoint/2010/main" val="2073662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27</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8" name="Obdélník 7">
            <a:extLst>
              <a:ext uri="{FF2B5EF4-FFF2-40B4-BE49-F238E27FC236}">
                <a16:creationId xmlns:a16="http://schemas.microsoft.com/office/drawing/2014/main" id="{D15F7517-B33E-4A7A-A179-04C309148394}"/>
              </a:ext>
            </a:extLst>
          </p:cNvPr>
          <p:cNvSpPr/>
          <p:nvPr/>
        </p:nvSpPr>
        <p:spPr>
          <a:xfrm>
            <a:off x="0" y="3227608"/>
            <a:ext cx="12192000" cy="1323439"/>
          </a:xfrm>
          <a:prstGeom prst="rect">
            <a:avLst/>
          </a:prstGeom>
        </p:spPr>
        <p:txBody>
          <a:bodyPr wrap="square"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DĚKUJI ZA POZORNOST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endPar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endParaRPr>
          </a:p>
        </p:txBody>
      </p:sp>
      <p:sp>
        <p:nvSpPr>
          <p:cNvPr id="4" name="Obdélník 3">
            <a:extLst>
              <a:ext uri="{FF2B5EF4-FFF2-40B4-BE49-F238E27FC236}">
                <a16:creationId xmlns:a16="http://schemas.microsoft.com/office/drawing/2014/main" id="{8678B403-17F9-492B-B5AB-34F82BF8EC9E}"/>
              </a:ext>
            </a:extLst>
          </p:cNvPr>
          <p:cNvSpPr/>
          <p:nvPr/>
        </p:nvSpPr>
        <p:spPr>
          <a:xfrm>
            <a:off x="0" y="1810355"/>
            <a:ext cx="12192000" cy="707886"/>
          </a:xfrm>
          <a:prstGeom prst="rect">
            <a:avLst/>
          </a:prstGeom>
        </p:spPr>
        <p:txBody>
          <a:bodyPr wrap="square"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Dotazy?</a:t>
            </a:r>
          </a:p>
        </p:txBody>
      </p:sp>
    </p:spTree>
    <p:extLst>
      <p:ext uri="{BB962C8B-B14F-4D97-AF65-F5344CB8AC3E}">
        <p14:creationId xmlns:p14="http://schemas.microsoft.com/office/powerpoint/2010/main" val="290962668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Zástupný symbol pro obsah 3">
            <a:extLst>
              <a:ext uri="{FF2B5EF4-FFF2-40B4-BE49-F238E27FC236}">
                <a16:creationId xmlns:a16="http://schemas.microsoft.com/office/drawing/2014/main" id="{E6803F05-A27F-4088-AEA5-F5F5C6AB9F22}"/>
              </a:ext>
            </a:extLst>
          </p:cNvPr>
          <p:cNvGraphicFramePr>
            <a:graphicFrameLocks/>
          </p:cNvGraphicFramePr>
          <p:nvPr>
            <p:extLst>
              <p:ext uri="{D42A27DB-BD31-4B8C-83A1-F6EECF244321}">
                <p14:modId xmlns:p14="http://schemas.microsoft.com/office/powerpoint/2010/main" val="1601480016"/>
              </p:ext>
            </p:extLst>
          </p:nvPr>
        </p:nvGraphicFramePr>
        <p:xfrm>
          <a:off x="1537307" y="975970"/>
          <a:ext cx="9831419" cy="5172074"/>
        </p:xfrm>
        <a:graphic>
          <a:graphicData uri="http://schemas.openxmlformats.org/drawingml/2006/table">
            <a:tbl>
              <a:tblPr>
                <a:tableStyleId>{5C22544A-7EE6-4342-B048-85BDC9FD1C3A}</a:tableStyleId>
              </a:tblPr>
              <a:tblGrid>
                <a:gridCol w="4960867">
                  <a:extLst>
                    <a:ext uri="{9D8B030D-6E8A-4147-A177-3AD203B41FA5}">
                      <a16:colId xmlns:a16="http://schemas.microsoft.com/office/drawing/2014/main" val="3435345389"/>
                    </a:ext>
                  </a:extLst>
                </a:gridCol>
                <a:gridCol w="4870552">
                  <a:extLst>
                    <a:ext uri="{9D8B030D-6E8A-4147-A177-3AD203B41FA5}">
                      <a16:colId xmlns:a16="http://schemas.microsoft.com/office/drawing/2014/main" val="2671170339"/>
                    </a:ext>
                  </a:extLst>
                </a:gridCol>
              </a:tblGrid>
              <a:tr h="339159">
                <a:tc>
                  <a:txBody>
                    <a:bodyPr/>
                    <a:lstStyle/>
                    <a:p>
                      <a:pPr>
                        <a:lnSpc>
                          <a:spcPct val="107000"/>
                        </a:lnSpc>
                        <a:spcAft>
                          <a:spcPts val="800"/>
                        </a:spcAft>
                      </a:pPr>
                      <a:r>
                        <a:rPr lang="cs-CZ" sz="2000" b="1" dirty="0">
                          <a:effectLst/>
                          <a:latin typeface="Arial" panose="020B0604020202020204" pitchFamily="34" charset="0"/>
                          <a:cs typeface="Arial" panose="020B0604020202020204" pitchFamily="34" charset="0"/>
                        </a:rPr>
                        <a:t>PŘÍMÉ DANĚ</a:t>
                      </a:r>
                      <a:endParaRPr lang="cs-CZ" sz="2000" b="1" dirty="0">
                        <a:effectLst/>
                        <a:latin typeface="Arial" panose="020B0604020202020204" pitchFamily="34" charset="0"/>
                        <a:ea typeface="Calibri" panose="020F0502020204030204" pitchFamily="34" charset="0"/>
                        <a:cs typeface="Arial" panose="020B0604020202020204" pitchFamily="34" charset="0"/>
                      </a:endParaRPr>
                    </a:p>
                  </a:txBody>
                  <a:tcPr marL="37923" marR="37923" marT="0" marB="0"/>
                </a:tc>
                <a:tc>
                  <a:txBody>
                    <a:bodyPr/>
                    <a:lstStyle/>
                    <a:p>
                      <a:pPr>
                        <a:lnSpc>
                          <a:spcPct val="107000"/>
                        </a:lnSpc>
                        <a:spcAft>
                          <a:spcPts val="800"/>
                        </a:spcAft>
                      </a:pPr>
                      <a:r>
                        <a:rPr lang="cs-CZ" sz="2000" b="1" dirty="0">
                          <a:effectLst/>
                          <a:latin typeface="Arial" panose="020B0604020202020204" pitchFamily="34" charset="0"/>
                          <a:cs typeface="Arial" panose="020B0604020202020204" pitchFamily="34" charset="0"/>
                        </a:rPr>
                        <a:t>NEPŘÍMÉ DANĚ</a:t>
                      </a:r>
                      <a:endParaRPr lang="cs-CZ" sz="2000" b="1" dirty="0">
                        <a:effectLst/>
                        <a:latin typeface="Arial" panose="020B0604020202020204" pitchFamily="34" charset="0"/>
                        <a:ea typeface="Calibri" panose="020F0502020204030204" pitchFamily="34" charset="0"/>
                        <a:cs typeface="Arial" panose="020B0604020202020204" pitchFamily="34" charset="0"/>
                      </a:endParaRPr>
                    </a:p>
                  </a:txBody>
                  <a:tcPr marL="37923" marR="37923" marT="0" marB="0"/>
                </a:tc>
                <a:extLst>
                  <a:ext uri="{0D108BD9-81ED-4DB2-BD59-A6C34878D82A}">
                    <a16:rowId xmlns:a16="http://schemas.microsoft.com/office/drawing/2014/main" val="4157603387"/>
                  </a:ext>
                </a:extLst>
              </a:tr>
              <a:tr h="945832">
                <a:tc>
                  <a:txBody>
                    <a:bodyPr/>
                    <a:lstStyle/>
                    <a:p>
                      <a:pPr>
                        <a:lnSpc>
                          <a:spcPct val="107000"/>
                        </a:lnSpc>
                        <a:spcAft>
                          <a:spcPts val="0"/>
                        </a:spcAft>
                      </a:pPr>
                      <a:r>
                        <a:rPr lang="cs-CZ" sz="1800" b="1" dirty="0">
                          <a:effectLst/>
                          <a:latin typeface="Arial" panose="020B0604020202020204" pitchFamily="34" charset="0"/>
                          <a:cs typeface="Arial" panose="020B0604020202020204" pitchFamily="34" charset="0"/>
                        </a:rPr>
                        <a:t>Daně z příjmů </a:t>
                      </a:r>
                    </a:p>
                    <a:p>
                      <a:pPr>
                        <a:lnSpc>
                          <a:spcPct val="107000"/>
                        </a:lnSpc>
                        <a:spcAft>
                          <a:spcPts val="0"/>
                        </a:spcAft>
                      </a:pPr>
                      <a:r>
                        <a:rPr lang="cs-CZ" sz="1800" dirty="0">
                          <a:effectLst/>
                          <a:latin typeface="Arial" panose="020B0604020202020204" pitchFamily="34" charset="0"/>
                          <a:cs typeface="Arial" panose="020B0604020202020204" pitchFamily="34" charset="0"/>
                        </a:rPr>
                        <a:t> – daň z příjmů fyzických osob</a:t>
                      </a:r>
                    </a:p>
                    <a:p>
                      <a:pPr algn="just">
                        <a:lnSpc>
                          <a:spcPct val="107000"/>
                        </a:lnSpc>
                        <a:spcAft>
                          <a:spcPts val="800"/>
                        </a:spcAft>
                      </a:pPr>
                      <a:r>
                        <a:rPr lang="cs-CZ" sz="1800" dirty="0">
                          <a:effectLst/>
                          <a:latin typeface="Arial" panose="020B0604020202020204" pitchFamily="34" charset="0"/>
                          <a:cs typeface="Arial" panose="020B0604020202020204" pitchFamily="34" charset="0"/>
                        </a:rPr>
                        <a:t>– daň z příjmů právnických osob</a:t>
                      </a:r>
                      <a:endParaRPr lang="cs-CZ" sz="1800" dirty="0">
                        <a:effectLst/>
                        <a:latin typeface="Arial" panose="020B0604020202020204" pitchFamily="34" charset="0"/>
                        <a:ea typeface="Calibri" panose="020F0502020204030204" pitchFamily="34" charset="0"/>
                        <a:cs typeface="Arial" panose="020B0604020202020204" pitchFamily="34" charset="0"/>
                      </a:endParaRPr>
                    </a:p>
                  </a:txBody>
                  <a:tcPr marL="37923" marR="37923" marT="0" marB="0"/>
                </a:tc>
                <a:tc>
                  <a:txBody>
                    <a:bodyPr/>
                    <a:lstStyle/>
                    <a:p>
                      <a:pPr>
                        <a:lnSpc>
                          <a:spcPct val="107000"/>
                        </a:lnSpc>
                        <a:spcAft>
                          <a:spcPts val="0"/>
                        </a:spcAft>
                      </a:pPr>
                      <a:r>
                        <a:rPr lang="cs-CZ" sz="1800" b="1" dirty="0">
                          <a:effectLst/>
                          <a:latin typeface="Arial" panose="020B0604020202020204" pitchFamily="34" charset="0"/>
                          <a:cs typeface="Arial" panose="020B0604020202020204" pitchFamily="34" charset="0"/>
                        </a:rPr>
                        <a:t>Daně univerzální</a:t>
                      </a:r>
                    </a:p>
                    <a:p>
                      <a:pPr algn="just">
                        <a:lnSpc>
                          <a:spcPct val="107000"/>
                        </a:lnSpc>
                        <a:spcAft>
                          <a:spcPts val="0"/>
                        </a:spcAft>
                      </a:pPr>
                      <a:r>
                        <a:rPr lang="cs-CZ" sz="1800" dirty="0">
                          <a:effectLst/>
                          <a:latin typeface="Arial" panose="020B0604020202020204" pitchFamily="34" charset="0"/>
                          <a:cs typeface="Arial" panose="020B0604020202020204" pitchFamily="34" charset="0"/>
                        </a:rPr>
                        <a:t>– daň z přidané hodnoty </a:t>
                      </a:r>
                      <a:endParaRPr lang="cs-CZ" sz="1800" dirty="0">
                        <a:effectLst/>
                        <a:latin typeface="Arial" panose="020B0604020202020204" pitchFamily="34" charset="0"/>
                        <a:ea typeface="Calibri" panose="020F0502020204030204" pitchFamily="34" charset="0"/>
                        <a:cs typeface="Arial" panose="020B0604020202020204" pitchFamily="34" charset="0"/>
                      </a:endParaRPr>
                    </a:p>
                  </a:txBody>
                  <a:tcPr marL="37923" marR="37923" marT="0" marB="0"/>
                </a:tc>
                <a:extLst>
                  <a:ext uri="{0D108BD9-81ED-4DB2-BD59-A6C34878D82A}">
                    <a16:rowId xmlns:a16="http://schemas.microsoft.com/office/drawing/2014/main" val="592797371"/>
                  </a:ext>
                </a:extLst>
              </a:tr>
              <a:tr h="3363410">
                <a:tc>
                  <a:txBody>
                    <a:bodyPr/>
                    <a:lstStyle/>
                    <a:p>
                      <a:pPr>
                        <a:lnSpc>
                          <a:spcPct val="107000"/>
                        </a:lnSpc>
                        <a:spcAft>
                          <a:spcPts val="0"/>
                        </a:spcAft>
                      </a:pPr>
                      <a:r>
                        <a:rPr lang="cs-CZ" sz="1600" b="1" dirty="0">
                          <a:effectLst/>
                          <a:latin typeface="Arial" panose="020B0604020202020204" pitchFamily="34" charset="0"/>
                          <a:cs typeface="Arial" panose="020B0604020202020204" pitchFamily="34" charset="0"/>
                        </a:rPr>
                        <a:t>Daně majetkové</a:t>
                      </a:r>
                    </a:p>
                    <a:p>
                      <a:pPr algn="just">
                        <a:lnSpc>
                          <a:spcPct val="107000"/>
                        </a:lnSpc>
                        <a:spcAft>
                          <a:spcPts val="0"/>
                        </a:spcAft>
                      </a:pPr>
                      <a:r>
                        <a:rPr lang="cs-CZ" sz="1600" dirty="0">
                          <a:effectLst/>
                          <a:latin typeface="Arial" panose="020B0604020202020204" pitchFamily="34" charset="0"/>
                          <a:cs typeface="Arial" panose="020B0604020202020204" pitchFamily="34" charset="0"/>
                        </a:rPr>
                        <a:t> – daň z nemovitých věcí </a:t>
                      </a:r>
                    </a:p>
                    <a:p>
                      <a:pPr algn="just">
                        <a:lnSpc>
                          <a:spcPct val="107000"/>
                        </a:lnSpc>
                        <a:spcAft>
                          <a:spcPts val="0"/>
                        </a:spcAft>
                      </a:pPr>
                      <a:r>
                        <a:rPr lang="cs-CZ" sz="1600" baseline="0" dirty="0">
                          <a:effectLst/>
                          <a:latin typeface="Arial" panose="020B0604020202020204" pitchFamily="34" charset="0"/>
                          <a:cs typeface="Arial" panose="020B0604020202020204" pitchFamily="34" charset="0"/>
                        </a:rPr>
                        <a:t>    a) </a:t>
                      </a:r>
                      <a:r>
                        <a:rPr lang="cs-CZ" sz="1600" dirty="0">
                          <a:effectLst/>
                          <a:latin typeface="Arial" panose="020B0604020202020204" pitchFamily="34" charset="0"/>
                          <a:cs typeface="Arial" panose="020B0604020202020204" pitchFamily="34" charset="0"/>
                        </a:rPr>
                        <a:t>daň z pozemků</a:t>
                      </a:r>
                    </a:p>
                    <a:p>
                      <a:pPr>
                        <a:lnSpc>
                          <a:spcPct val="107000"/>
                        </a:lnSpc>
                        <a:spcAft>
                          <a:spcPts val="0"/>
                        </a:spcAft>
                      </a:pPr>
                      <a:r>
                        <a:rPr lang="cs-CZ" sz="1600" dirty="0">
                          <a:effectLst/>
                          <a:latin typeface="Arial" panose="020B0604020202020204" pitchFamily="34" charset="0"/>
                          <a:cs typeface="Arial" panose="020B0604020202020204" pitchFamily="34" charset="0"/>
                        </a:rPr>
                        <a:t>    b) daň ze staveb a jednotek</a:t>
                      </a:r>
                    </a:p>
                    <a:p>
                      <a:pPr>
                        <a:lnSpc>
                          <a:spcPct val="107000"/>
                        </a:lnSpc>
                        <a:spcAft>
                          <a:spcPts val="0"/>
                        </a:spcAft>
                      </a:pPr>
                      <a:r>
                        <a:rPr lang="cs-CZ" sz="1600">
                          <a:effectLst/>
                          <a:latin typeface="Arial" panose="020B0604020202020204" pitchFamily="34" charset="0"/>
                          <a:cs typeface="Arial" panose="020B0604020202020204" pitchFamily="34" charset="0"/>
                        </a:rPr>
                        <a:t> </a:t>
                      </a:r>
                      <a:r>
                        <a:rPr lang="cs-CZ" sz="1600" u="none" strike="noStrike" dirty="0">
                          <a:effectLst/>
                          <a:latin typeface="Arial" panose="020B0604020202020204" pitchFamily="34" charset="0"/>
                          <a:cs typeface="Arial" panose="020B0604020202020204" pitchFamily="34" charset="0"/>
                        </a:rPr>
                        <a:t> </a:t>
                      </a:r>
                      <a:endParaRPr lang="cs-CZ" sz="1600" dirty="0">
                        <a:effectLst/>
                        <a:latin typeface="Arial" panose="020B0604020202020204" pitchFamily="34" charset="0"/>
                        <a:cs typeface="Arial" panose="020B0604020202020204" pitchFamily="34" charset="0"/>
                      </a:endParaRPr>
                    </a:p>
                    <a:p>
                      <a:pPr algn="just">
                        <a:lnSpc>
                          <a:spcPct val="107000"/>
                        </a:lnSpc>
                        <a:spcAft>
                          <a:spcPts val="0"/>
                        </a:spcAft>
                      </a:pPr>
                      <a:r>
                        <a:rPr lang="cs-CZ" sz="1600" dirty="0">
                          <a:effectLst/>
                          <a:latin typeface="Arial" panose="020B0604020202020204" pitchFamily="34" charset="0"/>
                          <a:cs typeface="Arial" panose="020B0604020202020204" pitchFamily="34" charset="0"/>
                        </a:rPr>
                        <a:t>– daň silniční</a:t>
                      </a:r>
                    </a:p>
                    <a:p>
                      <a:pPr algn="just">
                        <a:lnSpc>
                          <a:spcPct val="107000"/>
                        </a:lnSpc>
                        <a:spcAft>
                          <a:spcPts val="0"/>
                        </a:spcAft>
                      </a:pPr>
                      <a:r>
                        <a:rPr lang="cs-CZ" sz="1600" dirty="0">
                          <a:effectLst/>
                          <a:latin typeface="Arial" panose="020B0604020202020204" pitchFamily="34" charset="0"/>
                          <a:cs typeface="Arial" panose="020B0604020202020204" pitchFamily="34" charset="0"/>
                        </a:rPr>
                        <a:t> </a:t>
                      </a:r>
                      <a:endParaRPr lang="cs-CZ" sz="1600" b="1" dirty="0">
                        <a:effectLst/>
                        <a:latin typeface="Arial" panose="020B0604020202020204" pitchFamily="34" charset="0"/>
                        <a:cs typeface="Arial" panose="020B0604020202020204" pitchFamily="34" charset="0"/>
                      </a:endParaRPr>
                    </a:p>
                    <a:p>
                      <a:pPr algn="just">
                        <a:lnSpc>
                          <a:spcPct val="107000"/>
                        </a:lnSpc>
                        <a:spcAft>
                          <a:spcPts val="800"/>
                        </a:spcAft>
                      </a:pPr>
                      <a:r>
                        <a:rPr lang="cs-CZ" sz="1600" b="1" dirty="0">
                          <a:effectLst/>
                          <a:latin typeface="Arial" panose="020B0604020202020204" pitchFamily="34" charset="0"/>
                          <a:cs typeface="Arial" panose="020B0604020202020204" pitchFamily="34" charset="0"/>
                        </a:rPr>
                        <a:t>Ostatní přímé daně</a:t>
                      </a:r>
                    </a:p>
                    <a:p>
                      <a:pPr algn="just">
                        <a:lnSpc>
                          <a:spcPct val="107000"/>
                        </a:lnSpc>
                        <a:spcAft>
                          <a:spcPts val="800"/>
                        </a:spcAft>
                      </a:pPr>
                      <a:r>
                        <a:rPr lang="cs-CZ" sz="1600" dirty="0">
                          <a:effectLst/>
                          <a:latin typeface="Arial" panose="020B0604020202020204" pitchFamily="34" charset="0"/>
                          <a:cs typeface="Arial" panose="020B0604020202020204" pitchFamily="34" charset="0"/>
                        </a:rPr>
                        <a:t>– daň z hazardních her</a:t>
                      </a:r>
                      <a:endParaRPr lang="cs-CZ" sz="1600" dirty="0">
                        <a:effectLst/>
                        <a:latin typeface="Arial" panose="020B0604020202020204" pitchFamily="34" charset="0"/>
                        <a:ea typeface="Calibri" panose="020F0502020204030204" pitchFamily="34" charset="0"/>
                        <a:cs typeface="Arial" panose="020B0604020202020204" pitchFamily="34" charset="0"/>
                      </a:endParaRPr>
                    </a:p>
                  </a:txBody>
                  <a:tcPr marL="37923" marR="37923" marT="0" marB="0"/>
                </a:tc>
                <a:tc>
                  <a:txBody>
                    <a:bodyPr/>
                    <a:lstStyle/>
                    <a:p>
                      <a:pPr>
                        <a:lnSpc>
                          <a:spcPct val="107000"/>
                        </a:lnSpc>
                        <a:spcAft>
                          <a:spcPts val="0"/>
                        </a:spcAft>
                      </a:pPr>
                      <a:r>
                        <a:rPr lang="cs-CZ" sz="1600" b="1" dirty="0">
                          <a:effectLst/>
                          <a:latin typeface="Arial" panose="020B0604020202020204" pitchFamily="34" charset="0"/>
                          <a:cs typeface="Arial" panose="020B0604020202020204" pitchFamily="34" charset="0"/>
                        </a:rPr>
                        <a:t>Daně selektivní</a:t>
                      </a:r>
                    </a:p>
                    <a:p>
                      <a:pPr algn="just">
                        <a:lnSpc>
                          <a:spcPct val="107000"/>
                        </a:lnSpc>
                        <a:spcAft>
                          <a:spcPts val="0"/>
                        </a:spcAft>
                      </a:pPr>
                      <a:r>
                        <a:rPr lang="cs-CZ" sz="1600" dirty="0">
                          <a:effectLst/>
                          <a:latin typeface="Arial" panose="020B0604020202020204" pitchFamily="34" charset="0"/>
                          <a:cs typeface="Arial" panose="020B0604020202020204" pitchFamily="34" charset="0"/>
                        </a:rPr>
                        <a:t>– daň spotřební </a:t>
                      </a:r>
                    </a:p>
                    <a:p>
                      <a:pPr marL="342900" lvl="0" indent="-342900" algn="just">
                        <a:lnSpc>
                          <a:spcPct val="107000"/>
                        </a:lnSpc>
                        <a:spcAft>
                          <a:spcPts val="0"/>
                        </a:spcAft>
                        <a:buFont typeface="+mj-lt"/>
                        <a:buAutoNum type="alphaLcParenR"/>
                        <a:tabLst>
                          <a:tab pos="431800" algn="l"/>
                        </a:tabLst>
                      </a:pPr>
                      <a:r>
                        <a:rPr lang="cs-CZ" sz="1600" dirty="0">
                          <a:effectLst/>
                          <a:latin typeface="Arial" panose="020B0604020202020204" pitchFamily="34" charset="0"/>
                          <a:cs typeface="Arial" panose="020B0604020202020204" pitchFamily="34" charset="0"/>
                        </a:rPr>
                        <a:t>daň z minerálních olejů</a:t>
                      </a:r>
                    </a:p>
                    <a:p>
                      <a:pPr marL="342900" lvl="0" indent="-342900" algn="just">
                        <a:lnSpc>
                          <a:spcPct val="107000"/>
                        </a:lnSpc>
                        <a:spcAft>
                          <a:spcPts val="0"/>
                        </a:spcAft>
                        <a:buFont typeface="+mj-lt"/>
                        <a:buAutoNum type="alphaLcParenR"/>
                        <a:tabLst>
                          <a:tab pos="431800" algn="l"/>
                        </a:tabLst>
                      </a:pPr>
                      <a:r>
                        <a:rPr lang="cs-CZ" sz="1600" dirty="0">
                          <a:effectLst/>
                          <a:latin typeface="Arial" panose="020B0604020202020204" pitchFamily="34" charset="0"/>
                          <a:cs typeface="Arial" panose="020B0604020202020204" pitchFamily="34" charset="0"/>
                        </a:rPr>
                        <a:t>daň z lihu </a:t>
                      </a:r>
                    </a:p>
                    <a:p>
                      <a:pPr marL="342900" lvl="0" indent="-342900" algn="just">
                        <a:lnSpc>
                          <a:spcPct val="107000"/>
                        </a:lnSpc>
                        <a:spcAft>
                          <a:spcPts val="0"/>
                        </a:spcAft>
                        <a:buFont typeface="+mj-lt"/>
                        <a:buAutoNum type="alphaLcParenR"/>
                        <a:tabLst>
                          <a:tab pos="431800" algn="l"/>
                        </a:tabLst>
                      </a:pPr>
                      <a:r>
                        <a:rPr lang="cs-CZ" sz="1600" dirty="0">
                          <a:effectLst/>
                          <a:latin typeface="Arial" panose="020B0604020202020204" pitchFamily="34" charset="0"/>
                          <a:cs typeface="Arial" panose="020B0604020202020204" pitchFamily="34" charset="0"/>
                        </a:rPr>
                        <a:t>daň z piva</a:t>
                      </a:r>
                    </a:p>
                    <a:p>
                      <a:pPr marL="342900" lvl="0" indent="-342900" algn="just">
                        <a:lnSpc>
                          <a:spcPct val="107000"/>
                        </a:lnSpc>
                        <a:spcAft>
                          <a:spcPts val="0"/>
                        </a:spcAft>
                        <a:buFont typeface="+mj-lt"/>
                        <a:buAutoNum type="alphaLcParenR"/>
                        <a:tabLst>
                          <a:tab pos="431800" algn="l"/>
                        </a:tabLst>
                      </a:pPr>
                      <a:r>
                        <a:rPr lang="cs-CZ" sz="1600" dirty="0">
                          <a:effectLst/>
                          <a:latin typeface="Arial" panose="020B0604020202020204" pitchFamily="34" charset="0"/>
                          <a:cs typeface="Arial" panose="020B0604020202020204" pitchFamily="34" charset="0"/>
                        </a:rPr>
                        <a:t>daň z vína a meziproduktů</a:t>
                      </a:r>
                    </a:p>
                    <a:p>
                      <a:pPr marL="342900" lvl="0" indent="-342900" algn="just">
                        <a:lnSpc>
                          <a:spcPct val="107000"/>
                        </a:lnSpc>
                        <a:spcAft>
                          <a:spcPts val="0"/>
                        </a:spcAft>
                        <a:buFont typeface="+mj-lt"/>
                        <a:buAutoNum type="alphaLcParenR"/>
                        <a:tabLst>
                          <a:tab pos="431800" algn="l"/>
                        </a:tabLst>
                      </a:pPr>
                      <a:r>
                        <a:rPr lang="cs-CZ" sz="1600" dirty="0">
                          <a:effectLst/>
                          <a:latin typeface="Arial" panose="020B0604020202020204" pitchFamily="34" charset="0"/>
                          <a:cs typeface="Arial" panose="020B0604020202020204" pitchFamily="34" charset="0"/>
                        </a:rPr>
                        <a:t>daň z tabákových výrobků</a:t>
                      </a:r>
                    </a:p>
                    <a:p>
                      <a:pPr marL="342900" lvl="0" indent="-342900" algn="just">
                        <a:lnSpc>
                          <a:spcPct val="107000"/>
                        </a:lnSpc>
                        <a:spcAft>
                          <a:spcPts val="0"/>
                        </a:spcAft>
                        <a:buFont typeface="+mj-lt"/>
                        <a:buAutoNum type="alphaLcParenR"/>
                        <a:tabLst>
                          <a:tab pos="431800" algn="l"/>
                        </a:tabLst>
                      </a:pPr>
                      <a:r>
                        <a:rPr lang="cs-CZ" sz="1600" dirty="0">
                          <a:effectLst/>
                          <a:latin typeface="Arial" panose="020B0604020202020204" pitchFamily="34" charset="0"/>
                          <a:cs typeface="Arial" panose="020B0604020202020204" pitchFamily="34" charset="0"/>
                        </a:rPr>
                        <a:t>daň ze surového tabáku</a:t>
                      </a:r>
                    </a:p>
                    <a:p>
                      <a:pPr algn="just">
                        <a:lnSpc>
                          <a:spcPct val="107000"/>
                        </a:lnSpc>
                        <a:spcAft>
                          <a:spcPts val="0"/>
                        </a:spcAft>
                      </a:pPr>
                      <a:r>
                        <a:rPr lang="cs-CZ" sz="1600" dirty="0">
                          <a:effectLst/>
                          <a:latin typeface="Arial" panose="020B0604020202020204" pitchFamily="34" charset="0"/>
                          <a:cs typeface="Arial" panose="020B0604020202020204" pitchFamily="34" charset="0"/>
                        </a:rPr>
                        <a:t>– daň energetická</a:t>
                      </a:r>
                    </a:p>
                    <a:p>
                      <a:pPr marL="342900" lvl="0" indent="-342900" algn="just">
                        <a:lnSpc>
                          <a:spcPct val="107000"/>
                        </a:lnSpc>
                        <a:spcAft>
                          <a:spcPts val="0"/>
                        </a:spcAft>
                        <a:buFont typeface="+mj-lt"/>
                        <a:buAutoNum type="alphaLcParenR"/>
                        <a:tabLst>
                          <a:tab pos="431800" algn="l"/>
                        </a:tabLst>
                      </a:pPr>
                      <a:r>
                        <a:rPr lang="cs-CZ" sz="1600" dirty="0">
                          <a:effectLst/>
                          <a:latin typeface="Arial" panose="020B0604020202020204" pitchFamily="34" charset="0"/>
                          <a:cs typeface="Arial" panose="020B0604020202020204" pitchFamily="34" charset="0"/>
                        </a:rPr>
                        <a:t>daň ze zemního plynu a některých dalších plynů,</a:t>
                      </a:r>
                    </a:p>
                    <a:p>
                      <a:pPr marL="342900" lvl="0" indent="-342900" algn="just">
                        <a:lnSpc>
                          <a:spcPct val="107000"/>
                        </a:lnSpc>
                        <a:spcAft>
                          <a:spcPts val="0"/>
                        </a:spcAft>
                        <a:buFont typeface="+mj-lt"/>
                        <a:buAutoNum type="alphaLcParenR"/>
                        <a:tabLst>
                          <a:tab pos="431800" algn="l"/>
                        </a:tabLst>
                      </a:pPr>
                      <a:r>
                        <a:rPr lang="cs-CZ" sz="1600" dirty="0">
                          <a:effectLst/>
                          <a:latin typeface="Arial" panose="020B0604020202020204" pitchFamily="34" charset="0"/>
                          <a:cs typeface="Arial" panose="020B0604020202020204" pitchFamily="34" charset="0"/>
                        </a:rPr>
                        <a:t>daň z pevných paliv </a:t>
                      </a:r>
                    </a:p>
                    <a:p>
                      <a:pPr marL="342900" lvl="0" indent="-342900" algn="just">
                        <a:lnSpc>
                          <a:spcPct val="107000"/>
                        </a:lnSpc>
                        <a:spcAft>
                          <a:spcPts val="0"/>
                        </a:spcAft>
                        <a:buFont typeface="+mj-lt"/>
                        <a:buAutoNum type="alphaLcParenR"/>
                        <a:tabLst>
                          <a:tab pos="431800" algn="l"/>
                        </a:tabLst>
                      </a:pPr>
                      <a:r>
                        <a:rPr lang="cs-CZ" sz="1600" dirty="0">
                          <a:effectLst/>
                          <a:latin typeface="Arial" panose="020B0604020202020204" pitchFamily="34" charset="0"/>
                          <a:cs typeface="Arial" panose="020B0604020202020204" pitchFamily="34" charset="0"/>
                        </a:rPr>
                        <a:t>daň z elektřiny</a:t>
                      </a:r>
                      <a:endParaRPr lang="cs-CZ" sz="1600" dirty="0">
                        <a:effectLst/>
                        <a:latin typeface="Arial" panose="020B0604020202020204" pitchFamily="34" charset="0"/>
                        <a:ea typeface="Calibri" panose="020F0502020204030204" pitchFamily="34" charset="0"/>
                        <a:cs typeface="Arial" panose="020B0604020202020204" pitchFamily="34" charset="0"/>
                      </a:endParaRPr>
                    </a:p>
                  </a:txBody>
                  <a:tcPr marL="37923" marR="37923" marT="0" marB="0"/>
                </a:tc>
                <a:extLst>
                  <a:ext uri="{0D108BD9-81ED-4DB2-BD59-A6C34878D82A}">
                    <a16:rowId xmlns:a16="http://schemas.microsoft.com/office/drawing/2014/main" val="3868018499"/>
                  </a:ext>
                </a:extLst>
              </a:tr>
              <a:tr h="523673">
                <a:tc gridSpan="2">
                  <a:txBody>
                    <a:bodyPr/>
                    <a:lstStyle/>
                    <a:p>
                      <a:pPr algn="ctr">
                        <a:lnSpc>
                          <a:spcPct val="107000"/>
                        </a:lnSpc>
                        <a:spcAft>
                          <a:spcPts val="800"/>
                        </a:spcAft>
                      </a:pPr>
                      <a:r>
                        <a:rPr lang="cs-CZ" sz="1800" b="1" dirty="0">
                          <a:effectLst/>
                          <a:latin typeface="Arial" panose="020B0604020202020204" pitchFamily="34" charset="0"/>
                          <a:cs typeface="Arial" panose="020B0604020202020204" pitchFamily="34" charset="0"/>
                        </a:rPr>
                        <a:t>Zdravotní a sociální pojištění</a:t>
                      </a:r>
                      <a:endParaRPr lang="cs-CZ" sz="1800" b="1" dirty="0">
                        <a:effectLst/>
                        <a:latin typeface="Arial" panose="020B0604020202020204" pitchFamily="34" charset="0"/>
                        <a:ea typeface="Calibri" panose="020F0502020204030204" pitchFamily="34" charset="0"/>
                        <a:cs typeface="Arial" panose="020B0604020202020204" pitchFamily="34" charset="0"/>
                      </a:endParaRPr>
                    </a:p>
                  </a:txBody>
                  <a:tcPr marL="37923" marR="37923" marT="0" marB="0"/>
                </a:tc>
                <a:tc hMerge="1">
                  <a:txBody>
                    <a:bodyPr/>
                    <a:lstStyle/>
                    <a:p>
                      <a:endParaRPr lang="cs-CZ"/>
                    </a:p>
                  </a:txBody>
                  <a:tcPr/>
                </a:tc>
                <a:extLst>
                  <a:ext uri="{0D108BD9-81ED-4DB2-BD59-A6C34878D82A}">
                    <a16:rowId xmlns:a16="http://schemas.microsoft.com/office/drawing/2014/main" val="876635675"/>
                  </a:ext>
                </a:extLst>
              </a:tr>
            </a:tbl>
          </a:graphicData>
        </a:graphic>
      </p:graphicFrame>
    </p:spTree>
    <p:extLst>
      <p:ext uri="{BB962C8B-B14F-4D97-AF65-F5344CB8AC3E}">
        <p14:creationId xmlns:p14="http://schemas.microsoft.com/office/powerpoint/2010/main" val="2277021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6908" y="1515243"/>
            <a:ext cx="8526392"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cs-CZ" sz="4000" dirty="0">
                <a:solidFill>
                  <a:srgbClr val="00B0F0"/>
                </a:solidFill>
              </a:rPr>
              <a:t>Přímé daně</a:t>
            </a:r>
            <a:br>
              <a:rPr lang="cs-CZ" sz="4000" b="1" dirty="0">
                <a:solidFill>
                  <a:srgbClr val="00B0F0"/>
                </a:solidFill>
              </a:rPr>
            </a:b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378843"/>
            <a:ext cx="9737889" cy="343749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dopadají na důchod fyzických a právnických osob přímo. Jsou vyměřované z příjmů (které podléhají zdanění) nebo z příjmů (výnosů) po odpočtu výdajů (nákladů) vynaložených na jejich dosažení, zajištění a udržení a dále jsou vyměřovány z majetku.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Přímé daně platí osoba nebo firma ze svého příjmu nebo ze svého majetku. Poplatník a plátce je většinou tatáž osoba.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287045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6908" y="1515243"/>
            <a:ext cx="8526392"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cs-CZ" sz="4000" dirty="0">
                <a:solidFill>
                  <a:srgbClr val="00B0F0"/>
                </a:solidFill>
              </a:rPr>
              <a:t>Daně z příjmů</a:t>
            </a:r>
            <a:br>
              <a:rPr lang="cs-CZ" sz="4000" b="1" dirty="0">
                <a:solidFill>
                  <a:srgbClr val="00B0F0"/>
                </a:solidFill>
              </a:rPr>
            </a:b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378843"/>
            <a:ext cx="9737889" cy="343749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dopadají na důchod fyzických a právnických osob nepřímo. Jedná se většinou o daně, které jsou spojeny s prodejem a poskytnutím zboží nebo služeb. Poplatník daně rozhodne sám o svém zdanění v případě, nakoupí-li nějaké zboží nebo službu, protože je tato daň zahrnuta v ceně služby nebo zboží. Plátce daně je následně prodávající.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Subjekt, který daně odvádí (plátce) není totožný s poplatníkem. Plátce tuto daň přenáší prostřednictvím ceny na poplatníka. U plátce je nepřímá daň pouze průběžnou položkou a nijak neovlivňuje jeho majetkové poměry.</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43843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6908" y="1515243"/>
            <a:ext cx="8526392"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cs-CZ" sz="4000" dirty="0">
                <a:solidFill>
                  <a:srgbClr val="00B0F0"/>
                </a:solidFill>
              </a:rPr>
              <a:t>Nepřímé daně </a:t>
            </a:r>
            <a:br>
              <a:rPr lang="cs-CZ" sz="4000" b="1" dirty="0">
                <a:solidFill>
                  <a:srgbClr val="00B0F0"/>
                </a:solidFill>
              </a:rPr>
            </a:b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378843"/>
            <a:ext cx="9737889" cy="343749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Zákon č. 586/1992 Sb., o daních z příjmů, patří mezi základní zákony české daňové soustavy, účinný je od roku 1993 a každoročně prochází řadou přímých a nepřímých novelizací a dílčích úprav.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Tento zákon zapracovává příslušné předpisy Evropské unie a upravuje </a:t>
            </a: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daň z příjmů fyzických osob a daň z příjmů právnických osob.</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96385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6908" y="1515243"/>
            <a:ext cx="8526392"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pl-PL" sz="4000" dirty="0">
                <a:solidFill>
                  <a:srgbClr val="00B0F0"/>
                </a:solidFill>
              </a:rPr>
              <a:t>Daň z příjmů fyzických osob</a:t>
            </a:r>
            <a:br>
              <a:rPr lang="cs-CZ" sz="4000" b="1" dirty="0">
                <a:solidFill>
                  <a:srgbClr val="00B0F0"/>
                </a:solidFill>
              </a:rPr>
            </a:b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378843"/>
            <a:ext cx="9737889" cy="3437493"/>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Poplatníky této daně jsou fyzické osoby tj. daňoví rezidenti České republiky nebo daňoví nerezidenti. Poplatníci jsou daňovými rezidenty České republiky, pokud mají na území České republiky bydliště nebo se zde obvykle zdržují. Daňový rezident se zdržuje na území ČR alespoň 183 dní v roce.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Daňoví rezidenti České republiky mají daňovou povinnost, která se vztahuje jak na příjmy plynoucí ze zdrojů na území České republiky, tak i na příjmy plynoucí ze zdrojů v zahraničí.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Daňový nerezident zdaňuje v dané zemi pouze příjmy plynoucí ze zdrojů na jejím území.</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31502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6908" y="1515243"/>
            <a:ext cx="8526392"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pl-PL" sz="4000" dirty="0">
                <a:solidFill>
                  <a:srgbClr val="00B0F0"/>
                </a:solidFill>
              </a:rPr>
              <a:t>Daň z příjmů fyzických osob</a:t>
            </a:r>
            <a:br>
              <a:rPr lang="cs-CZ" sz="4000" b="1" dirty="0">
                <a:solidFill>
                  <a:srgbClr val="00B0F0"/>
                </a:solidFill>
              </a:rPr>
            </a:b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378843"/>
            <a:ext cx="9737889" cy="3437493"/>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Předmětem daně z příjmů fyzických osob jsou:</a:t>
            </a:r>
          </a:p>
          <a:p>
            <a:pPr lvl="1">
              <a:spcBef>
                <a:spcPts val="1000"/>
              </a:spcBef>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příjmy ze závislé činnosti (§ 6)</a:t>
            </a:r>
          </a:p>
          <a:p>
            <a:pPr lvl="1">
              <a:spcBef>
                <a:spcPts val="1000"/>
              </a:spcBef>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příjmy ze samostatné činnosti (§ 7),</a:t>
            </a:r>
          </a:p>
          <a:p>
            <a:pPr lvl="1">
              <a:spcBef>
                <a:spcPts val="1000"/>
              </a:spcBef>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příjmy z kapitálového majetku (§ 8),</a:t>
            </a:r>
          </a:p>
          <a:p>
            <a:pPr lvl="1">
              <a:spcBef>
                <a:spcPts val="1000"/>
              </a:spcBef>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příjmy z nájmu (§ 9),</a:t>
            </a:r>
          </a:p>
          <a:p>
            <a:pPr lvl="1">
              <a:spcBef>
                <a:spcPts val="1000"/>
              </a:spcBef>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ostatní příjmy (§ 10).</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Předmětem zdanění jsou nejen příjmy peněžní, ale také příjmy nepeněžní nebo i příjmy získané směnou.</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83171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6908" y="1515243"/>
            <a:ext cx="8526392" cy="863600"/>
          </a:xfrm>
        </p:spPr>
        <p:txBody>
          <a:bodyPr rtlCol="0">
            <a:noAutofit/>
          </a:bodyPr>
          <a:lstStyle/>
          <a:p>
            <a:pPr algn="l" eaLnBrk="1" fontAlgn="auto" hangingPunct="1">
              <a:lnSpc>
                <a:spcPct val="100000"/>
              </a:lnSpc>
              <a:spcAft>
                <a:spcPts val="0"/>
              </a:spcAft>
              <a:defRPr/>
            </a:pPr>
            <a:br>
              <a:rPr lang="cs-CZ" sz="4000" dirty="0">
                <a:solidFill>
                  <a:srgbClr val="00B0F0"/>
                </a:solidFill>
              </a:rPr>
            </a:br>
            <a:r>
              <a:rPr lang="pl-PL" sz="4000" dirty="0">
                <a:solidFill>
                  <a:srgbClr val="00B0F0"/>
                </a:solidFill>
              </a:rPr>
              <a:t>Příjmy ze závislé činnosti</a:t>
            </a:r>
            <a:br>
              <a:rPr lang="cs-CZ" sz="4000" b="1" dirty="0">
                <a:solidFill>
                  <a:srgbClr val="00B0F0"/>
                </a:solidFill>
              </a:rPr>
            </a:br>
            <a:endParaRPr lang="cs-CZ" sz="4000" dirty="0">
              <a:solidFill>
                <a:srgbClr val="00B0F0"/>
              </a:solidFill>
            </a:endParaRPr>
          </a:p>
        </p:txBody>
      </p:sp>
      <p:sp>
        <p:nvSpPr>
          <p:cNvPr id="4" name="Zástupný symbol pro text 2">
            <a:extLst>
              <a:ext uri="{FF2B5EF4-FFF2-40B4-BE49-F238E27FC236}">
                <a16:creationId xmlns:a16="http://schemas.microsoft.com/office/drawing/2014/main" id="{7A70A5E2-DF28-45D1-9515-239F0C0C54F0}"/>
              </a:ext>
            </a:extLst>
          </p:cNvPr>
          <p:cNvSpPr txBox="1">
            <a:spLocks/>
          </p:cNvSpPr>
          <p:nvPr/>
        </p:nvSpPr>
        <p:spPr>
          <a:xfrm>
            <a:off x="1197203" y="2378843"/>
            <a:ext cx="9737889" cy="343749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 příjmů </a:t>
            </a: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ze závislé činnosti </a:t>
            </a: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 může jednat například o příjmy z pracovněprávního, služebního nebo členského poměru, příjmy za práci člena družstva, společníka společnosti s ručením omezeným, komanditisty komanditní společnosti, odměny členů orgánů právnické osoby a další.</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Poplatník s příjmy ze závislé činnosti je označován jako </a:t>
            </a: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„zaměstnanec“</a:t>
            </a:r>
            <a:r>
              <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plátce příjmu jako </a:t>
            </a:r>
            <a:r>
              <a:rPr kumimoji="0" lang="cs-CZ"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„zaměstnavatel“.</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cs-CZ" sz="2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354121706"/>
      </p:ext>
    </p:extLst>
  </p:cSld>
  <p:clrMapOvr>
    <a:masterClrMapping/>
  </p:clrMapOvr>
</p:sld>
</file>

<file path=ppt/theme/theme1.xml><?xml version="1.0" encoding="utf-8"?>
<a:theme xmlns:a="http://schemas.openxmlformats.org/drawingml/2006/main" name="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ppt/theme/theme2.xml><?xml version="1.0" encoding="utf-8"?>
<a:theme xmlns:a="http://schemas.openxmlformats.org/drawingml/2006/main" name="1_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9c10944-04f6-4a56-b45b-bf26d6f81d58">
      <Terms xmlns="http://schemas.microsoft.com/office/infopath/2007/PartnerControls"/>
    </lcf76f155ced4ddcb4097134ff3c332f>
    <TaxCatchAll xmlns="62a0cf90-df98-468d-8e62-9dacbd9cd03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3680334D2C3CA24F9B60010E7D460BC3" ma:contentTypeVersion="14" ma:contentTypeDescription="Vytvoří nový dokument" ma:contentTypeScope="" ma:versionID="0da33eb0b2011135b1495cea25aae1f0">
  <xsd:schema xmlns:xsd="http://www.w3.org/2001/XMLSchema" xmlns:xs="http://www.w3.org/2001/XMLSchema" xmlns:p="http://schemas.microsoft.com/office/2006/metadata/properties" xmlns:ns2="19c10944-04f6-4a56-b45b-bf26d6f81d58" xmlns:ns3="62a0cf90-df98-468d-8e62-9dacbd9cd031" targetNamespace="http://schemas.microsoft.com/office/2006/metadata/properties" ma:root="true" ma:fieldsID="703ecc31f9e49a7d68463d3aec90bfb9" ns2:_="" ns3:_="">
    <xsd:import namespace="19c10944-04f6-4a56-b45b-bf26d6f81d58"/>
    <xsd:import namespace="62a0cf90-df98-468d-8e62-9dacbd9cd03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10944-04f6-4a56-b45b-bf26d6f81d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Značky obrázků" ma:readOnly="false" ma:fieldId="{5cf76f15-5ced-4ddc-b409-7134ff3c332f}" ma:taxonomyMulti="true" ma:sspId="42107113-769a-4d15-b935-6d8bd9557b3e"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a0cf90-df98-468d-8e62-9dacbd9cd03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dbb0656-7c38-45e2-9d93-076a736f137d}" ma:internalName="TaxCatchAll" ma:showField="CatchAllData" ma:web="62a0cf90-df98-468d-8e62-9dacbd9cd03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D0B784-1872-4C9D-A90B-FAA319CFF894}">
  <ds:schemaRefs>
    <ds:schemaRef ds:uri="http://schemas.microsoft.com/office/2006/metadata/properties"/>
    <ds:schemaRef ds:uri="http://schemas.microsoft.com/office/infopath/2007/PartnerControls"/>
    <ds:schemaRef ds:uri="19c10944-04f6-4a56-b45b-bf26d6f81d58"/>
    <ds:schemaRef ds:uri="62a0cf90-df98-468d-8e62-9dacbd9cd031"/>
  </ds:schemaRefs>
</ds:datastoreItem>
</file>

<file path=customXml/itemProps2.xml><?xml version="1.0" encoding="utf-8"?>
<ds:datastoreItem xmlns:ds="http://schemas.openxmlformats.org/officeDocument/2006/customXml" ds:itemID="{1E66B8C8-6EFA-41D4-B5DF-DDFF40A27055}">
  <ds:schemaRefs>
    <ds:schemaRef ds:uri="http://schemas.microsoft.com/sharepoint/v3/contenttype/forms"/>
  </ds:schemaRefs>
</ds:datastoreItem>
</file>

<file path=customXml/itemProps3.xml><?xml version="1.0" encoding="utf-8"?>
<ds:datastoreItem xmlns:ds="http://schemas.openxmlformats.org/officeDocument/2006/customXml" ds:itemID="{919DF393-E74B-40CE-B71B-9396B1D7B4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10944-04f6-4a56-b45b-bf26d6f81d58"/>
    <ds:schemaRef ds:uri="62a0cf90-df98-468d-8e62-9dacbd9cd0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Śablona_prezentace_NICE</Template>
  <TotalTime>441</TotalTime>
  <Words>1967</Words>
  <Application>Microsoft Office PowerPoint</Application>
  <PresentationFormat>Širokoúhlá obrazovka</PresentationFormat>
  <Paragraphs>278</Paragraphs>
  <Slides>27</Slides>
  <Notes>2</Notes>
  <HiddenSlides>1</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27</vt:i4>
      </vt:variant>
    </vt:vector>
  </HeadingPairs>
  <TitlesOfParts>
    <vt:vector size="33" baseType="lpstr">
      <vt:lpstr>Arial</vt:lpstr>
      <vt:lpstr>Calibri</vt:lpstr>
      <vt:lpstr>Tahoma</vt:lpstr>
      <vt:lpstr>Times New Roman</vt:lpstr>
      <vt:lpstr>Śablona_prezentace_NICE</vt:lpstr>
      <vt:lpstr>1_Śablona_prezentace_NICE</vt:lpstr>
      <vt:lpstr>Prezentace aplikace PowerPoint</vt:lpstr>
      <vt:lpstr> Daň a daňový subjekt </vt:lpstr>
      <vt:lpstr>Prezentace aplikace PowerPoint</vt:lpstr>
      <vt:lpstr> Přímé daně </vt:lpstr>
      <vt:lpstr> Daně z příjmů </vt:lpstr>
      <vt:lpstr> Nepřímé daně  </vt:lpstr>
      <vt:lpstr> Daň z příjmů fyzických osob </vt:lpstr>
      <vt:lpstr> Daň z příjmů fyzických osob </vt:lpstr>
      <vt:lpstr> Příjmy ze závislé činnosti </vt:lpstr>
      <vt:lpstr> Příjmy ze závislé činnosti </vt:lpstr>
      <vt:lpstr> Za příjmy ze závislé činnosti se nepovažují a nejsou předmětem daně </vt:lpstr>
      <vt:lpstr> Příjmy ze závislé činnosti</vt:lpstr>
      <vt:lpstr> Výpočet měsíční daňové povinnosti (z příjmů ze závislé činnosti)  a čisté měsíční mzdy zaměstnance </vt:lpstr>
      <vt:lpstr> Výpočet měsíční daňové povinnosti (z příjmů ze závislé činnosti)  a čisté měsíční mzdy zaměstnance </vt:lpstr>
      <vt:lpstr>Odvody na zdravotní a sociální pojištění z mezd zaměstnanců</vt:lpstr>
      <vt:lpstr> Záloha na daň z příjmů ze závislé činnosti</vt:lpstr>
      <vt:lpstr>Slevy na dani pro poplatníky daně z příjmů fyzických osob v roce 2023 </vt:lpstr>
      <vt:lpstr> Slevy na dani pro poplatníky daně z příjmů fyzických osob v roce 2023</vt:lpstr>
      <vt:lpstr>Prezentace aplikace PowerPoint</vt:lpstr>
      <vt:lpstr> Daňové zvýhodnění na vyživované děti</vt:lpstr>
      <vt:lpstr>Příklad 1:   Zaměstnanec má hrubou měsíční mzdu 30 000 Kč. Učinil u zaměstnavatele „Prohlášení poplatníka daně z příjmů fyzických osob ze závislé činnosti“ a uplatňuje základní slevu na poplatníka. </vt:lpstr>
      <vt:lpstr>Příklad 2:   Zaměstnanec má v měsíci říjnu hrubou měsíční mzdu 30 000 Kč. Učinil u zaměstnavatele „Prohlášení poplatníka daně z příjmů fyzických osob ze závislé činnosti“ s uplatněním základní slevy na poplatníka. Zaměstnavatel mu bezplatně poskytuje služební motorové vozidlo (automobil) i pro soukromé účely. Pořizovací cena automobilu byla 500 000 Kč včetně DPH</vt:lpstr>
      <vt:lpstr>Příklad 3:   Zaměstnanec (student)  na dohodu o provedení práce má hrubou měsíční mzdu  10 000 Kč. Učinil u zaměstnavatele „Prohlášení poplatníka daně z příjmů fyzických osob ze závislé činnosti“ s uplatněním základní slevy na poplatníka a slevy na studenta. </vt:lpstr>
      <vt:lpstr>Příklad 4:   Zaměstnanec (student) na dohodu o provedení práce má hrubou měsíční mzdu  10 000 Kč.  Neučinil prohlášení.</vt:lpstr>
      <vt:lpstr>Otázky:</vt:lpstr>
      <vt:lpstr>Otázky: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Heczkova Lenka</dc:creator>
  <cp:lastModifiedBy>Kulihova Kublova Tereza</cp:lastModifiedBy>
  <cp:revision>107</cp:revision>
  <cp:lastPrinted>2021-11-11T09:18:46Z</cp:lastPrinted>
  <dcterms:created xsi:type="dcterms:W3CDTF">2021-10-24T14:06:34Z</dcterms:created>
  <dcterms:modified xsi:type="dcterms:W3CDTF">2023-09-24T13:49:31Z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0x0101003680334D2C3CA24F9B60010E7D460BC3</vt:lpwstr>
  </property>
</Properties>
</file>