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5" r:id="rId1"/>
  </p:sldMasterIdLst>
  <p:notesMasterIdLst>
    <p:notesMasterId r:id="rId19"/>
  </p:notesMasterIdLst>
  <p:handoutMasterIdLst>
    <p:handoutMasterId r:id="rId20"/>
  </p:handoutMasterIdLst>
  <p:sldIdLst>
    <p:sldId id="266" r:id="rId2"/>
    <p:sldId id="402" r:id="rId3"/>
    <p:sldId id="497" r:id="rId4"/>
    <p:sldId id="498" r:id="rId5"/>
    <p:sldId id="499" r:id="rId6"/>
    <p:sldId id="500" r:id="rId7"/>
    <p:sldId id="501" r:id="rId8"/>
    <p:sldId id="502" r:id="rId9"/>
    <p:sldId id="503" r:id="rId10"/>
    <p:sldId id="504" r:id="rId11"/>
    <p:sldId id="505" r:id="rId12"/>
    <p:sldId id="506" r:id="rId13"/>
    <p:sldId id="507" r:id="rId14"/>
    <p:sldId id="508" r:id="rId15"/>
    <p:sldId id="509" r:id="rId16"/>
    <p:sldId id="510" r:id="rId17"/>
    <p:sldId id="496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BDB"/>
    <a:srgbClr val="1B9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C8AFA4B-01B9-441B-A103-F93C233A8D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965301-DEE7-4224-8679-010C3AEDAE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82F96-4080-4956-98F7-F28D587C1DAE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7B4E37-922B-421D-9D84-6F215E9D4C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2D1356-03A0-4193-96AA-71B742ADAD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BD7E5-5E0C-4F43-8E35-03A9DD614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70105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92C10-3CCB-48B3-AC8E-93C7BFEB319A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73125-97BA-442C-954C-4044C2A07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8507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2C5FB2-6A0E-42B0-BF7D-E0AD338283B1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1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8968316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26748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2343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4781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B168842-FC7C-4750-B7CB-8D3950E5311D}"/>
              </a:ext>
            </a:extLst>
          </p:cNvPr>
          <p:cNvSpPr txBox="1"/>
          <p:nvPr/>
        </p:nvSpPr>
        <p:spPr>
          <a:xfrm>
            <a:off x="2099556" y="2362743"/>
            <a:ext cx="88569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Srovnání podnikání fyzické osoby, která vede účetnictví x podnikání právnické osoby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(právní, účetní, daňové aspekty)</a:t>
            </a:r>
            <a:b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2A7E48-1575-4C07-AC91-F8DC572EDA85}"/>
              </a:ext>
            </a:extLst>
          </p:cNvPr>
          <p:cNvSpPr txBox="1"/>
          <p:nvPr/>
        </p:nvSpPr>
        <p:spPr>
          <a:xfrm>
            <a:off x="2099556" y="5121188"/>
            <a:ext cx="2556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Yvetta Pšenková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1954638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007150"/>
            <a:ext cx="5157787" cy="2149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Sazba daně z příjmů fyzických osob činí</a:t>
            </a:r>
          </a:p>
          <a:p>
            <a:pPr marL="914400" lvl="1" indent="-457200">
              <a:buAutoNum type="alphaLcParenR"/>
            </a:pPr>
            <a:r>
              <a:rPr lang="cs-CZ" sz="2000" dirty="0"/>
              <a:t>15 % pro část základu daně do  48násobku průměrné mzdy a</a:t>
            </a:r>
          </a:p>
          <a:p>
            <a:pPr marL="914400" lvl="1" indent="-457200">
              <a:buAutoNum type="alphaLcParenR"/>
            </a:pPr>
            <a:r>
              <a:rPr lang="cs-CZ" sz="2000" dirty="0"/>
              <a:t>23 % pro část základu daně přesahující 48násobek průměrné mzdy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366594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007150"/>
            <a:ext cx="5183188" cy="2149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Sazba daně z příjmů právnických osob je 19 %</a:t>
            </a:r>
          </a:p>
        </p:txBody>
      </p:sp>
    </p:spTree>
    <p:extLst>
      <p:ext uri="{BB962C8B-B14F-4D97-AF65-F5344CB8AC3E}">
        <p14:creationId xmlns:p14="http://schemas.microsoft.com/office/powerpoint/2010/main" val="1490711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1954638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2818238"/>
            <a:ext cx="5157787" cy="36674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Pro optimalizaci daně z příjmů fyzických osob je možno použít spolupracující osobu na kterou je možno rozdělit podnikání dle § 13 zákona 586/1992 Sb. o daních z příjmů</a:t>
            </a:r>
          </a:p>
          <a:p>
            <a:pPr marL="0" indent="0">
              <a:buNone/>
            </a:pPr>
            <a:r>
              <a:rPr lang="cs-CZ" sz="1400" dirty="0"/>
              <a:t>Výhodné když </a:t>
            </a:r>
          </a:p>
          <a:p>
            <a:r>
              <a:rPr lang="cs-CZ" sz="1400" dirty="0"/>
              <a:t>Spolupracující osoba nemá žádné příjmy</a:t>
            </a:r>
          </a:p>
          <a:p>
            <a:r>
              <a:rPr lang="cs-CZ" sz="1400" dirty="0"/>
              <a:t>Podnikatel je v daňové ztrátě a převedení části daňové ztráty na spol. osobu, která má vysoký základ daně sníží zatížení této osoby</a:t>
            </a:r>
          </a:p>
          <a:p>
            <a:r>
              <a:rPr lang="cs-CZ" sz="1400" dirty="0"/>
              <a:t>Podnikatel má vyšší daňový základ a  spol. osoba je ve ztrátě z podnikání</a:t>
            </a:r>
          </a:p>
          <a:p>
            <a:r>
              <a:rPr lang="cs-CZ" sz="1400" dirty="0"/>
              <a:t>Spol. osoba má zdanitelné příjmy a vypočtený ZD neumožní uplatnit  všechny slevy </a:t>
            </a:r>
          </a:p>
          <a:p>
            <a:r>
              <a:rPr lang="cs-CZ" sz="1400" dirty="0"/>
              <a:t>Zákoník práce neumožňuje zaměstnávání  manželů druhým z manželů proto se může využívat spolupráce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366594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2818238"/>
            <a:ext cx="5183188" cy="32051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Není možno využít spolupracující osobu pro optimalizaci daně z příjmů právnických osob.</a:t>
            </a:r>
          </a:p>
        </p:txBody>
      </p:sp>
    </p:spTree>
    <p:extLst>
      <p:ext uri="{BB962C8B-B14F-4D97-AF65-F5344CB8AC3E}">
        <p14:creationId xmlns:p14="http://schemas.microsoft.com/office/powerpoint/2010/main" val="3625067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1954638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007150"/>
            <a:ext cx="5157787" cy="30071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Rozdělení spolupráce dle § 13 zákona 586/1992 Sb. o daních z příjmů</a:t>
            </a:r>
          </a:p>
          <a:p>
            <a:r>
              <a:rPr lang="cs-CZ" sz="2000" dirty="0"/>
              <a:t>Spolupracující manžel(</a:t>
            </a:r>
            <a:r>
              <a:rPr lang="cs-CZ" sz="2000" dirty="0" err="1"/>
              <a:t>ka</a:t>
            </a:r>
            <a:r>
              <a:rPr lang="cs-CZ" sz="2000" dirty="0"/>
              <a:t>), 50 % (max. 540 tis. Kč za rok) </a:t>
            </a:r>
          </a:p>
          <a:p>
            <a:r>
              <a:rPr lang="cs-CZ" sz="2000" dirty="0"/>
              <a:t>Ostatní osoby  žijící ve společně hospodařící domácnosti  nebo členové rodinného závodu  30 % (max. 180 tis. Kč za rok)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366594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007150"/>
            <a:ext cx="5183188" cy="3007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Není možno využít spolupracující osobu pro optimalizace daně z příjmů právnických osob.</a:t>
            </a:r>
          </a:p>
        </p:txBody>
      </p:sp>
    </p:spTree>
    <p:extLst>
      <p:ext uri="{BB962C8B-B14F-4D97-AF65-F5344CB8AC3E}">
        <p14:creationId xmlns:p14="http://schemas.microsoft.com/office/powerpoint/2010/main" val="1966891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Rodinný závod § 700 NOZ</a:t>
            </a: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22104" y="2654097"/>
            <a:ext cx="10547791" cy="30071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Za rodinný se považuje závod, ve kterém společně pracují manželé nebo alespoň s jedním z manželů i jejich příbuzní až do třetího stupně nebo osoby s manžely </a:t>
            </a:r>
            <a:r>
              <a:rPr lang="cs-CZ" sz="2000" dirty="0" err="1"/>
              <a:t>sešvagřené</a:t>
            </a:r>
            <a:r>
              <a:rPr lang="cs-CZ" sz="2000" dirty="0"/>
              <a:t> až do druhého stupně a který je ve vlastnictví některé z těchto osob. Na ty z nich, kteří trvale pracují pro rodinu nebo pro rodinný závod, se hledí jako na členy rodiny zúčastněné na provozu rodinného závodu.</a:t>
            </a:r>
          </a:p>
          <a:p>
            <a:r>
              <a:rPr lang="cs-CZ" sz="2000" dirty="0"/>
              <a:t>Rodinným závodem nebude situace, kdy je vztah mezi členy rodiny ošetřen jinak, (pracovněprávní vztah, sdružení v společnosti nebo účasti v obchodní korporaci)</a:t>
            </a:r>
          </a:p>
        </p:txBody>
      </p:sp>
    </p:spTree>
    <p:extLst>
      <p:ext uri="{BB962C8B-B14F-4D97-AF65-F5344CB8AC3E}">
        <p14:creationId xmlns:p14="http://schemas.microsoft.com/office/powerpoint/2010/main" val="2473354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1954638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007150"/>
            <a:ext cx="5157787" cy="19042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Je nutno platit z podnikání rovněž :</a:t>
            </a:r>
          </a:p>
          <a:p>
            <a:pPr lvl="1"/>
            <a:r>
              <a:rPr lang="cs-CZ" sz="2000" dirty="0"/>
              <a:t>Pojistné na zdravotní pojištění</a:t>
            </a:r>
          </a:p>
          <a:p>
            <a:pPr lvl="1"/>
            <a:r>
              <a:rPr lang="cs-CZ" sz="2000" dirty="0"/>
              <a:t>Pojistné na důchodové pojištění a příspěvek na státní politiku zaměstnanosti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366594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007150"/>
            <a:ext cx="5183188" cy="19042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2759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1954638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007151"/>
            <a:ext cx="5157787" cy="14234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Účetní závěrka musí být uložena ve sbírce listin v OR pouze u FO, které jsou zapsány v OR a vedou účetnictví 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366594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007150"/>
            <a:ext cx="5183188" cy="14234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/>
              <a:t>Účetní závěrka s.r.o. musí být uložena ve sbírce listin v OR vždy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19430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3000" dirty="0">
                <a:solidFill>
                  <a:srgbClr val="00B0F0"/>
                </a:solidFill>
              </a:rPr>
            </a:br>
            <a:br>
              <a:rPr lang="cs-CZ" sz="3000" dirty="0">
                <a:solidFill>
                  <a:srgbClr val="00B0F0"/>
                </a:solidFill>
              </a:rPr>
            </a:br>
            <a:r>
              <a:rPr lang="cs-CZ" sz="3000" dirty="0">
                <a:solidFill>
                  <a:srgbClr val="00B0F0"/>
                </a:solidFill>
              </a:rPr>
              <a:t>Pokud IP dojde k přesvědčení, že pro něj bude výhodnější forma podnikání  s.r.o. , vyvstává otázka jak tento převod provést. </a:t>
            </a:r>
            <a:br>
              <a:rPr lang="cs-CZ" sz="3000" dirty="0">
                <a:solidFill>
                  <a:srgbClr val="00B0F0"/>
                </a:solidFill>
              </a:rPr>
            </a:br>
            <a:br>
              <a:rPr lang="cs-CZ" sz="3000" b="1" dirty="0">
                <a:solidFill>
                  <a:srgbClr val="00B0F0"/>
                </a:solidFill>
              </a:rPr>
            </a:br>
            <a:endParaRPr lang="cs-CZ" sz="3000" dirty="0">
              <a:solidFill>
                <a:srgbClr val="00B0F0"/>
              </a:solidFill>
            </a:endParaRPr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22104" y="2654097"/>
            <a:ext cx="10547791" cy="30071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České právní předpisy neumožnují přímou transformaci, kde by se jedním právním úkonem převedla fyzická osoba na s.r.o.  Převod je možný  buď 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b="1" dirty="0"/>
              <a:t>Založit nový právní subjekt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b="1" dirty="0"/>
              <a:t>Převést majetek, případně závazky (dluhy)na s.r.o.</a:t>
            </a:r>
          </a:p>
          <a:p>
            <a:r>
              <a:rPr lang="cs-CZ" sz="2000" dirty="0"/>
              <a:t>prodejem jednotlivých složek majetku,</a:t>
            </a:r>
          </a:p>
          <a:p>
            <a:r>
              <a:rPr lang="cs-CZ" sz="2000" dirty="0"/>
              <a:t>prodejem celého obchodního závodu,</a:t>
            </a:r>
          </a:p>
          <a:p>
            <a:r>
              <a:rPr lang="cs-CZ" sz="2000" dirty="0"/>
              <a:t>vkladem jednotlivých složek majetku do základního kapitálu s.r.o.,</a:t>
            </a:r>
          </a:p>
          <a:p>
            <a:r>
              <a:rPr lang="cs-CZ" sz="2000" dirty="0"/>
              <a:t>vkladem obchodního závodu do základního kapitálu s.r.o.</a:t>
            </a:r>
          </a:p>
        </p:txBody>
      </p:sp>
    </p:spTree>
    <p:extLst>
      <p:ext uri="{BB962C8B-B14F-4D97-AF65-F5344CB8AC3E}">
        <p14:creationId xmlns:p14="http://schemas.microsoft.com/office/powerpoint/2010/main" val="2632971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15F7517-B33E-4A7A-A179-04C309148394}"/>
              </a:ext>
            </a:extLst>
          </p:cNvPr>
          <p:cNvSpPr/>
          <p:nvPr/>
        </p:nvSpPr>
        <p:spPr>
          <a:xfrm>
            <a:off x="0" y="2577159"/>
            <a:ext cx="12192000" cy="132343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DĚKUJI ZA POZORNOST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2668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2605088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698018"/>
            <a:ext cx="5157787" cy="19632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Fyzická osoba, která vede účetnictví se nazývá individuální podnikatel (dále jen IP)</a:t>
            </a:r>
          </a:p>
          <a:p>
            <a:r>
              <a:rPr lang="cs-CZ" sz="2000" dirty="0"/>
              <a:t>Zápis IP do obchodního rejstříku pouze podle obratu nebo dobrovolně</a:t>
            </a:r>
          </a:p>
          <a:p>
            <a:endParaRPr lang="cs-CZ" sz="2000" dirty="0"/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3017044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698018"/>
            <a:ext cx="5183188" cy="19632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/>
              <a:t>Zápis do obchodního rejstříku je povinný vždy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9371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2180882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233394"/>
            <a:ext cx="5157787" cy="25829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Není stanovená  povinnost tvorby základního kapitálu při zahájení podnikání v minimální výši </a:t>
            </a:r>
          </a:p>
          <a:p>
            <a:r>
              <a:rPr lang="cs-CZ" sz="2000" dirty="0"/>
              <a:t>Pro vlastní zdroje krytí majetku používáme účet 491 – Individuální podnikatel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592838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233394"/>
            <a:ext cx="5183188" cy="25829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Minimální výše </a:t>
            </a:r>
            <a:r>
              <a:rPr lang="cs-CZ" sz="2000" dirty="0" err="1"/>
              <a:t>výše</a:t>
            </a:r>
            <a:r>
              <a:rPr lang="cs-CZ" sz="2000" dirty="0"/>
              <a:t> vkladu 1 Kč podle § 142 zákona č. 90/2012 Sb., o obchodních korporacích (dále jen ZOK)  ledaže společenská smlouva určí jinak,  maximální výše vkladu není nijak omezena </a:t>
            </a:r>
          </a:p>
          <a:p>
            <a:r>
              <a:rPr lang="cs-CZ" sz="2000" dirty="0"/>
              <a:t>Používáme účet 411- Základní kapitál pro ZK zapsaný v OR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5546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2180882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233394"/>
            <a:ext cx="5157787" cy="25829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IP netvoří  žádné fondy ze zisku</a:t>
            </a:r>
          </a:p>
          <a:p>
            <a:r>
              <a:rPr lang="cs-CZ" sz="2000" dirty="0"/>
              <a:t>Zisk i ztráta se převádí na účet 491– Individuální podnikatel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592838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233394"/>
            <a:ext cx="5183188" cy="25829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(Po novele ZOK není zákonná povinnost vytvářet rezervní fond ani žádné jiné fondy)</a:t>
            </a:r>
          </a:p>
          <a:p>
            <a:r>
              <a:rPr lang="cs-CZ" sz="2000" dirty="0"/>
              <a:t>Rozdělení zisku závisí  vždy na rozhodnutí valné hromady</a:t>
            </a:r>
          </a:p>
          <a:p>
            <a:r>
              <a:rPr lang="cs-CZ" sz="2000" dirty="0"/>
              <a:t>Vytváří se např. rezervní fond, ostatní fondy apod.</a:t>
            </a:r>
          </a:p>
        </p:txBody>
      </p:sp>
    </p:spTree>
    <p:extLst>
      <p:ext uri="{BB962C8B-B14F-4D97-AF65-F5344CB8AC3E}">
        <p14:creationId xmlns:p14="http://schemas.microsoft.com/office/powerpoint/2010/main" val="424200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2180882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233394"/>
            <a:ext cx="5157787" cy="14328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/>
              <a:t>IP nemá nárok na mzdu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592838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233394"/>
            <a:ext cx="5183188" cy="14328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Společníci mohou být v pracovněprávním vztahu v s.r.o. , (mzdový náklad, účet 522– Příjmy společníků ze závislé činnosti)</a:t>
            </a:r>
          </a:p>
        </p:txBody>
      </p:sp>
    </p:spTree>
    <p:extLst>
      <p:ext uri="{BB962C8B-B14F-4D97-AF65-F5344CB8AC3E}">
        <p14:creationId xmlns:p14="http://schemas.microsoft.com/office/powerpoint/2010/main" val="196446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2180882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233394"/>
            <a:ext cx="5157787" cy="29223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Podnikatel může čerpat finanční prostředky osobní spotřebou IP a tím snižuje hodnotu vlastního kapitálu</a:t>
            </a:r>
          </a:p>
          <a:p>
            <a:r>
              <a:rPr lang="cs-CZ" sz="2000" dirty="0"/>
              <a:t>(účtujeme např.  MD 491-IP/D 211 Pokladna)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592838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233393"/>
            <a:ext cx="5183188" cy="29223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Jednatelé mohou být odměňování  nejčastěji dle smlouvy o výkonu funkce jednatele</a:t>
            </a:r>
          </a:p>
          <a:p>
            <a:r>
              <a:rPr lang="cs-CZ" sz="2000" dirty="0"/>
              <a:t>Společníci i jednatelé mohou dále čerpat  podíl na zisku, který musí být schválen valnou hromadou</a:t>
            </a:r>
          </a:p>
          <a:p>
            <a:r>
              <a:rPr lang="cs-CZ" sz="2000" dirty="0"/>
              <a:t> V případě rozděleného podílu na zisku musí s.r.o. odvést srážkovou daň ve výši 15 %.</a:t>
            </a:r>
          </a:p>
        </p:txBody>
      </p:sp>
    </p:spTree>
    <p:extLst>
      <p:ext uri="{BB962C8B-B14F-4D97-AF65-F5344CB8AC3E}">
        <p14:creationId xmlns:p14="http://schemas.microsoft.com/office/powerpoint/2010/main" val="66359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2180882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233394"/>
            <a:ext cx="5157787" cy="16968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IP nemůže zaměstnat manželku/la/ pokud je majetek ve společném jmění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592838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233394"/>
            <a:ext cx="5183188" cy="16968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 s.r.o. může být zaměstnána manželka(manžel)</a:t>
            </a:r>
          </a:p>
          <a:p>
            <a:r>
              <a:rPr lang="cs-CZ" sz="2000" dirty="0"/>
              <a:t>Použijeme účty skupiny 52- Osobní náklady</a:t>
            </a:r>
          </a:p>
        </p:txBody>
      </p:sp>
    </p:spTree>
    <p:extLst>
      <p:ext uri="{BB962C8B-B14F-4D97-AF65-F5344CB8AC3E}">
        <p14:creationId xmlns:p14="http://schemas.microsoft.com/office/powerpoint/2010/main" val="3505597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1954638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007150"/>
            <a:ext cx="5157787" cy="3299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IP ručí za všechny své dluhy veškerým majetkem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366594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007149"/>
            <a:ext cx="5183188" cy="32993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Podle ZOK § 132- společníci ručí za dluhy společnosti společně a nerozdílně do výše v jaké nesplnili své vkladové povinnosti podle stavu zapsaného v OR)</a:t>
            </a:r>
          </a:p>
          <a:p>
            <a:r>
              <a:rPr lang="cs-CZ" sz="2000" dirty="0"/>
              <a:t>Ochrana věřitelů společnosti je posílena zvýšenou odpovědností jednatelů. Soud bude moci v případě úpadku, který zavinili jednatelé svým nesprávným rozhodnutím, určit, že věřitelům ručí celým svým majetkem za splnění povinností společnosti.</a:t>
            </a:r>
          </a:p>
        </p:txBody>
      </p:sp>
    </p:spTree>
    <p:extLst>
      <p:ext uri="{BB962C8B-B14F-4D97-AF65-F5344CB8AC3E}">
        <p14:creationId xmlns:p14="http://schemas.microsoft.com/office/powerpoint/2010/main" val="178240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3472" y="1196752"/>
            <a:ext cx="852639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cs-CZ" sz="4000" dirty="0">
                <a:solidFill>
                  <a:srgbClr val="00B0F0"/>
                </a:solidFill>
              </a:rPr>
              <a:t>Srovnání podnikání fyzické osoby s podnikáním v  s.r.o.</a:t>
            </a: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839787" y="2180882"/>
            <a:ext cx="5157787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Fyzická osoba, která vede účetnictví</a:t>
            </a:r>
          </a:p>
          <a:p>
            <a:endParaRPr lang="cs-CZ" sz="2000" b="1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C8703527-DF8F-4655-9E69-97A0E3C65A66}"/>
              </a:ext>
            </a:extLst>
          </p:cNvPr>
          <p:cNvSpPr txBox="1">
            <a:spLocks/>
          </p:cNvSpPr>
          <p:nvPr/>
        </p:nvSpPr>
        <p:spPr>
          <a:xfrm>
            <a:off x="839788" y="3233394"/>
            <a:ext cx="5157787" cy="1376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Odlišná úprava výpočtu daně z příjmů od právnických osob </a:t>
            </a:r>
          </a:p>
          <a:p>
            <a:pPr marL="0" indent="0">
              <a:buNone/>
            </a:pPr>
            <a:r>
              <a:rPr lang="cs-CZ" sz="2000" dirty="0"/>
              <a:t>   (viz studijní materiál kap. 3)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9667DF00-45E2-47C7-BBE2-947E663D6FC4}"/>
              </a:ext>
            </a:extLst>
          </p:cNvPr>
          <p:cNvSpPr txBox="1">
            <a:spLocks/>
          </p:cNvSpPr>
          <p:nvPr/>
        </p:nvSpPr>
        <p:spPr>
          <a:xfrm>
            <a:off x="6172200" y="2592838"/>
            <a:ext cx="5183188" cy="3779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Společnost s ručením omezeným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FB48F776-B38D-48C6-91FE-E9570E58FA43}"/>
              </a:ext>
            </a:extLst>
          </p:cNvPr>
          <p:cNvSpPr txBox="1">
            <a:spLocks/>
          </p:cNvSpPr>
          <p:nvPr/>
        </p:nvSpPr>
        <p:spPr>
          <a:xfrm>
            <a:off x="6172200" y="3233393"/>
            <a:ext cx="5183188" cy="1376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Odlišná úprava výpočtu daně z příjmů od fyzických osob </a:t>
            </a:r>
          </a:p>
          <a:p>
            <a:pPr marL="0" indent="0">
              <a:buNone/>
            </a:pPr>
            <a:r>
              <a:rPr lang="cs-CZ" sz="2000" dirty="0"/>
              <a:t>   (viz studijní materiál kap. 5)</a:t>
            </a:r>
          </a:p>
        </p:txBody>
      </p:sp>
    </p:spTree>
    <p:extLst>
      <p:ext uri="{BB962C8B-B14F-4D97-AF65-F5344CB8AC3E}">
        <p14:creationId xmlns:p14="http://schemas.microsoft.com/office/powerpoint/2010/main" val="1273960"/>
      </p:ext>
    </p:extLst>
  </p:cSld>
  <p:clrMapOvr>
    <a:masterClrMapping/>
  </p:clrMapOvr>
</p:sld>
</file>

<file path=ppt/theme/theme1.xml><?xml version="1.0" encoding="utf-8"?>
<a:theme xmlns:a="http://schemas.openxmlformats.org/drawingml/2006/main" name="1_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582</TotalTime>
  <Words>1271</Words>
  <Application>Microsoft Office PowerPoint</Application>
  <PresentationFormat>Širokoúhlá obrazovka</PresentationFormat>
  <Paragraphs>121</Paragraphs>
  <Slides>17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1_Śablona_prezentace_NICE</vt:lpstr>
      <vt:lpstr>Prezentace aplikace PowerPoint</vt:lpstr>
      <vt:lpstr>  Srovnání podnikání fyzické osoby s podnikáním v  s.r.o.  </vt:lpstr>
      <vt:lpstr>  Srovnání podnikání fyzické osoby s podnikáním v  s.r.o.  </vt:lpstr>
      <vt:lpstr>  Srovnání podnikání fyzické osoby s podnikáním v  s.r.o.  </vt:lpstr>
      <vt:lpstr>  Srovnání podnikání fyzické osoby s podnikáním v  s.r.o.  </vt:lpstr>
      <vt:lpstr>  Srovnání podnikání fyzické osoby s podnikáním v  s.r.o.  </vt:lpstr>
      <vt:lpstr>  Srovnání podnikání fyzické osoby s podnikáním v  s.r.o.  </vt:lpstr>
      <vt:lpstr>  Srovnání podnikání fyzické osoby s podnikáním v  s.r.o.  </vt:lpstr>
      <vt:lpstr>  Srovnání podnikání fyzické osoby s podnikáním v  s.r.o.  </vt:lpstr>
      <vt:lpstr>  Srovnání podnikání fyzické osoby s podnikáním v  s.r.o.  </vt:lpstr>
      <vt:lpstr>  Srovnání podnikání fyzické osoby s podnikáním v  s.r.o.  </vt:lpstr>
      <vt:lpstr>  Srovnání podnikání fyzické osoby s podnikáním v  s.r.o.  </vt:lpstr>
      <vt:lpstr>  Rodinný závod § 700 NOZ </vt:lpstr>
      <vt:lpstr>  Srovnání podnikání fyzické osoby s podnikáním v  s.r.o.  </vt:lpstr>
      <vt:lpstr>  Srovnání podnikání fyzické osoby s podnikáním v  s.r.o.  </vt:lpstr>
      <vt:lpstr>  Pokud IP dojde k přesvědčení, že pro něj bude výhodnější forma podnikání  s.r.o. , vyvstává otázka jak tento převod provést.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Heczkova Lenka</dc:creator>
  <cp:lastModifiedBy>Kulihova Kublova Tereza</cp:lastModifiedBy>
  <cp:revision>180</cp:revision>
  <cp:lastPrinted>2021-11-11T09:18:46Z</cp:lastPrinted>
  <dcterms:created xsi:type="dcterms:W3CDTF">2021-10-24T14:06:34Z</dcterms:created>
  <dcterms:modified xsi:type="dcterms:W3CDTF">2023-09-24T12:53:22Z</dcterms:modified>
</cp:coreProperties>
</file>