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88" r:id="rId2"/>
    <p:sldMasterId id="2147483982" r:id="rId3"/>
    <p:sldMasterId id="2147483988" r:id="rId4"/>
  </p:sldMasterIdLst>
  <p:notesMasterIdLst>
    <p:notesMasterId r:id="rId35"/>
  </p:notesMasterIdLst>
  <p:sldIdLst>
    <p:sldId id="266" r:id="rId5"/>
    <p:sldId id="402" r:id="rId6"/>
    <p:sldId id="423" r:id="rId7"/>
    <p:sldId id="381" r:id="rId8"/>
    <p:sldId id="424" r:id="rId9"/>
    <p:sldId id="426" r:id="rId10"/>
    <p:sldId id="425" r:id="rId11"/>
    <p:sldId id="427" r:id="rId12"/>
    <p:sldId id="268" r:id="rId13"/>
    <p:sldId id="428" r:id="rId14"/>
    <p:sldId id="429" r:id="rId15"/>
    <p:sldId id="430" r:id="rId16"/>
    <p:sldId id="431" r:id="rId17"/>
    <p:sldId id="432" r:id="rId18"/>
    <p:sldId id="433" r:id="rId19"/>
    <p:sldId id="435" r:id="rId20"/>
    <p:sldId id="436" r:id="rId21"/>
    <p:sldId id="434" r:id="rId22"/>
    <p:sldId id="437" r:id="rId23"/>
    <p:sldId id="292" r:id="rId24"/>
    <p:sldId id="439" r:id="rId25"/>
    <p:sldId id="440" r:id="rId26"/>
    <p:sldId id="442" r:id="rId27"/>
    <p:sldId id="443" r:id="rId28"/>
    <p:sldId id="444" r:id="rId29"/>
    <p:sldId id="445" r:id="rId30"/>
    <p:sldId id="446" r:id="rId31"/>
    <p:sldId id="447" r:id="rId32"/>
    <p:sldId id="384" r:id="rId33"/>
    <p:sldId id="496" r:id="rId34"/>
  </p:sldIdLst>
  <p:sldSz cx="12192000" cy="6858000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ochova Marcela" initials="PM" lastIdx="1" clrIdx="0">
    <p:extLst>
      <p:ext uri="{19B8F6BF-5375-455C-9EA6-DF929625EA0E}">
        <p15:presenceInfo xmlns:p15="http://schemas.microsoft.com/office/powerpoint/2012/main" userId="S::pal36@vsb.cz::45e55f4b-6082-4edf-add0-ce37634f8d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00982F-637B-4C58-89B6-DD40D5BCFFCE}" type="datetimeFigureOut">
              <a:rPr lang="cs-CZ"/>
              <a:pPr>
                <a:defRPr/>
              </a:pPr>
              <a:t>24.09.2023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F31726A-B224-4D79-AB50-7E8669B9E1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4479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2C5FB2-6A0E-42B0-BF7D-E0AD338283B1}" type="slidenum">
              <a:rPr lang="cs-CZ" altLang="cs-CZ">
                <a:solidFill>
                  <a:srgbClr val="000000"/>
                </a:solidFill>
              </a:rPr>
              <a:pPr/>
              <a:t>1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31726A-B224-4D79-AB50-7E8669B9E1DB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2741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ABB52-D2F2-4D10-924A-B0263EBE67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66DE-CF35-4FF9-9860-1E84AE31AD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EFBC-E538-4941-976F-3FF55099D8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66EF-A518-4237-9A61-024EBED99E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4DA0-4007-4BDE-8E78-0D737DFEB5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9F82-6D87-4C1C-A8B0-50977FD44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A5B3-0E34-4376-9EC4-45CF6B3CED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657A-AFE2-4322-99D4-A04889706E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E8FF-91F6-4FDF-80DD-FF71D165CC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EE011-43A4-43F8-8EE4-75F287933E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5FC8C-2F5A-458B-9CE8-5E8A500E92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2740B-9439-432B-93E6-5D6A36418A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CB55-3B8D-4B03-940E-2E20C6BB48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20615-17FB-434D-A076-FE01A3FB2F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2F277-1DE1-4958-90BB-C7EA703FD2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35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23397707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5106740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88711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5217579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79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5723168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36E2-1505-43BD-B9AF-EB168B1FED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813906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23770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21215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3ED19-9062-47D8-86FD-DCA96BEE03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356AA-C191-454F-AE5C-C349363117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A0F0-4252-4234-B509-59E7B8B3F7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7D0C-6AD4-4D0B-8AB7-F7212FF402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1946E-95E7-41B8-8F90-5A93878E39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283E0-D363-45B1-AD78-DA14682EC9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F5AD2B-6E06-4C0B-B901-94AE18C511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4BE4AA6-76F0-4D56-A8EC-F4F771B41F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1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6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Dbv4gemZDRT4KYaVA" TargetMode="Externa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B168842-FC7C-4750-B7CB-8D3950E5311D}"/>
              </a:ext>
            </a:extLst>
          </p:cNvPr>
          <p:cNvSpPr txBox="1"/>
          <p:nvPr/>
        </p:nvSpPr>
        <p:spPr>
          <a:xfrm>
            <a:off x="2099556" y="2852936"/>
            <a:ext cx="88569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6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 podnikatelské činnosti - reporting</a:t>
            </a:r>
            <a:endParaRPr lang="cs-CZ" sz="6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2A7E48-1575-4C07-AC91-F8DC572EDA85}"/>
              </a:ext>
            </a:extLst>
          </p:cNvPr>
          <p:cNvSpPr txBox="1"/>
          <p:nvPr/>
        </p:nvSpPr>
        <p:spPr>
          <a:xfrm>
            <a:off x="2099556" y="5121188"/>
            <a:ext cx="2556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Marcela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Palochová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7508" y="1160748"/>
            <a:ext cx="8435975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b="1" dirty="0">
                <a:solidFill>
                  <a:srgbClr val="00B0F0"/>
                </a:solidFill>
              </a:rPr>
              <a:t>Účetní závěrka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667508" y="1772816"/>
            <a:ext cx="9036050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Účetní závěrka obsahuje:</a:t>
            </a:r>
          </a:p>
          <a:p>
            <a:pPr algn="just"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rozvahu (bilanci), 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výkazu zisku a ztráty,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přílohu, která doplňuje a vysvětluje údaje, které jsou obsaženy v rozvaze a ve výkazu zisku a ztráty,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přehled o peněžních tocích,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přehled o změnách vlastního kapitálu.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6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1772816"/>
            <a:ext cx="8435975" cy="863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dirty="0">
                <a:solidFill>
                  <a:srgbClr val="00B0F0"/>
                </a:solidFill>
              </a:rPr>
            </a:br>
            <a:br>
              <a:rPr lang="cs-CZ" dirty="0">
                <a:solidFill>
                  <a:srgbClr val="00B0F0"/>
                </a:solidFill>
              </a:rPr>
            </a:br>
            <a:r>
              <a:rPr lang="cs-CZ" b="1" dirty="0">
                <a:solidFill>
                  <a:srgbClr val="00B0F0"/>
                </a:solidFill>
              </a:rPr>
              <a:t>Jaká musí být účetní závěrka?</a:t>
            </a:r>
            <a:br>
              <a:rPr lang="cs-CZ" sz="4900" dirty="0">
                <a:solidFill>
                  <a:srgbClr val="00B0F0"/>
                </a:solidFill>
              </a:rPr>
            </a:br>
            <a:br>
              <a:rPr lang="cs-CZ" b="1" dirty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35560" y="2096852"/>
            <a:ext cx="4305027" cy="3532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Spolehlivá 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Úplná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Zveřejněna včas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Srovnatelná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Srozumitelná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7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00B0F0"/>
                </a:solidFill>
              </a:rPr>
              <a:t>Jaké informace najdu v rozvaze</a:t>
            </a:r>
          </a:p>
        </p:txBody>
      </p:sp>
    </p:spTree>
    <p:extLst>
      <p:ext uri="{BB962C8B-B14F-4D97-AF65-F5344CB8AC3E}">
        <p14:creationId xmlns:p14="http://schemas.microsoft.com/office/powerpoint/2010/main" val="22670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12A83B52-6012-434E-EB12-DA61A2C2F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268760"/>
            <a:ext cx="9973108" cy="4644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578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00B0F0"/>
                </a:solidFill>
              </a:rPr>
              <a:t>Jaké informace najdu ve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12415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CE863FE-4515-C16E-420D-B6BC59FF5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9" y="440668"/>
            <a:ext cx="6234127" cy="563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DDAFC048-E318-C3C3-E6A5-8577C9954EBF}"/>
              </a:ext>
            </a:extLst>
          </p:cNvPr>
          <p:cNvSpPr/>
          <p:nvPr/>
        </p:nvSpPr>
        <p:spPr>
          <a:xfrm>
            <a:off x="3912093" y="630315"/>
            <a:ext cx="603682" cy="458425"/>
          </a:xfrm>
          <a:custGeom>
            <a:avLst/>
            <a:gdLst>
              <a:gd name="connsiteX0" fmla="*/ 541538 w 603682"/>
              <a:gd name="connsiteY0" fmla="*/ 124287 h 426128"/>
              <a:gd name="connsiteX1" fmla="*/ 506027 w 603682"/>
              <a:gd name="connsiteY1" fmla="*/ 62143 h 426128"/>
              <a:gd name="connsiteX2" fmla="*/ 452761 w 603682"/>
              <a:gd name="connsiteY2" fmla="*/ 44388 h 426128"/>
              <a:gd name="connsiteX3" fmla="*/ 355107 w 603682"/>
              <a:gd name="connsiteY3" fmla="*/ 17755 h 426128"/>
              <a:gd name="connsiteX4" fmla="*/ 248575 w 603682"/>
              <a:gd name="connsiteY4" fmla="*/ 0 h 426128"/>
              <a:gd name="connsiteX5" fmla="*/ 142043 w 603682"/>
              <a:gd name="connsiteY5" fmla="*/ 8877 h 426128"/>
              <a:gd name="connsiteX6" fmla="*/ 106532 w 603682"/>
              <a:gd name="connsiteY6" fmla="*/ 35510 h 426128"/>
              <a:gd name="connsiteX7" fmla="*/ 53266 w 603682"/>
              <a:gd name="connsiteY7" fmla="*/ 79899 h 426128"/>
              <a:gd name="connsiteX8" fmla="*/ 8878 w 603682"/>
              <a:gd name="connsiteY8" fmla="*/ 186431 h 426128"/>
              <a:gd name="connsiteX9" fmla="*/ 0 w 603682"/>
              <a:gd name="connsiteY9" fmla="*/ 213064 h 426128"/>
              <a:gd name="connsiteX10" fmla="*/ 8878 w 603682"/>
              <a:gd name="connsiteY10" fmla="*/ 319596 h 426128"/>
              <a:gd name="connsiteX11" fmla="*/ 53266 w 603682"/>
              <a:gd name="connsiteY11" fmla="*/ 372862 h 426128"/>
              <a:gd name="connsiteX12" fmla="*/ 124288 w 603682"/>
              <a:gd name="connsiteY12" fmla="*/ 399495 h 426128"/>
              <a:gd name="connsiteX13" fmla="*/ 221942 w 603682"/>
              <a:gd name="connsiteY13" fmla="*/ 426128 h 426128"/>
              <a:gd name="connsiteX14" fmla="*/ 470517 w 603682"/>
              <a:gd name="connsiteY14" fmla="*/ 417250 h 426128"/>
              <a:gd name="connsiteX15" fmla="*/ 497150 w 603682"/>
              <a:gd name="connsiteY15" fmla="*/ 408372 h 426128"/>
              <a:gd name="connsiteX16" fmla="*/ 550416 w 603682"/>
              <a:gd name="connsiteY16" fmla="*/ 355106 h 426128"/>
              <a:gd name="connsiteX17" fmla="*/ 568171 w 603682"/>
              <a:gd name="connsiteY17" fmla="*/ 328473 h 426128"/>
              <a:gd name="connsiteX18" fmla="*/ 577049 w 603682"/>
              <a:gd name="connsiteY18" fmla="*/ 292963 h 426128"/>
              <a:gd name="connsiteX19" fmla="*/ 594804 w 603682"/>
              <a:gd name="connsiteY19" fmla="*/ 248574 h 426128"/>
              <a:gd name="connsiteX20" fmla="*/ 603682 w 603682"/>
              <a:gd name="connsiteY20" fmla="*/ 204186 h 426128"/>
              <a:gd name="connsiteX21" fmla="*/ 594804 w 603682"/>
              <a:gd name="connsiteY21" fmla="*/ 124287 h 426128"/>
              <a:gd name="connsiteX22" fmla="*/ 532660 w 603682"/>
              <a:gd name="connsiteY22" fmla="*/ 97654 h 426128"/>
              <a:gd name="connsiteX23" fmla="*/ 497150 w 603682"/>
              <a:gd name="connsiteY23" fmla="*/ 79899 h 42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3682" h="426128">
                <a:moveTo>
                  <a:pt x="541538" y="124287"/>
                </a:moveTo>
                <a:cubicBezTo>
                  <a:pt x="529701" y="103572"/>
                  <a:pt x="523761" y="78103"/>
                  <a:pt x="506027" y="62143"/>
                </a:cubicBezTo>
                <a:cubicBezTo>
                  <a:pt x="492116" y="49623"/>
                  <a:pt x="469864" y="51989"/>
                  <a:pt x="452761" y="44388"/>
                </a:cubicBezTo>
                <a:cubicBezTo>
                  <a:pt x="368096" y="6760"/>
                  <a:pt x="522090" y="42803"/>
                  <a:pt x="355107" y="17755"/>
                </a:cubicBezTo>
                <a:cubicBezTo>
                  <a:pt x="319505" y="12415"/>
                  <a:pt x="248575" y="0"/>
                  <a:pt x="248575" y="0"/>
                </a:cubicBezTo>
                <a:cubicBezTo>
                  <a:pt x="213064" y="2959"/>
                  <a:pt x="176613" y="235"/>
                  <a:pt x="142043" y="8877"/>
                </a:cubicBezTo>
                <a:cubicBezTo>
                  <a:pt x="127689" y="12466"/>
                  <a:pt x="117766" y="25881"/>
                  <a:pt x="106532" y="35510"/>
                </a:cubicBezTo>
                <a:cubicBezTo>
                  <a:pt x="46716" y="86780"/>
                  <a:pt x="112134" y="40652"/>
                  <a:pt x="53266" y="79899"/>
                </a:cubicBezTo>
                <a:cubicBezTo>
                  <a:pt x="19939" y="129891"/>
                  <a:pt x="38886" y="96409"/>
                  <a:pt x="8878" y="186431"/>
                </a:cubicBezTo>
                <a:lnTo>
                  <a:pt x="0" y="213064"/>
                </a:lnTo>
                <a:cubicBezTo>
                  <a:pt x="2959" y="248575"/>
                  <a:pt x="1890" y="284654"/>
                  <a:pt x="8878" y="319596"/>
                </a:cubicBezTo>
                <a:cubicBezTo>
                  <a:pt x="11211" y="331263"/>
                  <a:pt x="45430" y="368588"/>
                  <a:pt x="53266" y="372862"/>
                </a:cubicBezTo>
                <a:cubicBezTo>
                  <a:pt x="75463" y="384969"/>
                  <a:pt x="100477" y="390991"/>
                  <a:pt x="124288" y="399495"/>
                </a:cubicBezTo>
                <a:cubicBezTo>
                  <a:pt x="181628" y="419973"/>
                  <a:pt x="167458" y="415231"/>
                  <a:pt x="221942" y="426128"/>
                </a:cubicBezTo>
                <a:cubicBezTo>
                  <a:pt x="304800" y="423169"/>
                  <a:pt x="387778" y="422588"/>
                  <a:pt x="470517" y="417250"/>
                </a:cubicBezTo>
                <a:cubicBezTo>
                  <a:pt x="479856" y="416647"/>
                  <a:pt x="489763" y="414117"/>
                  <a:pt x="497150" y="408372"/>
                </a:cubicBezTo>
                <a:cubicBezTo>
                  <a:pt x="516970" y="392956"/>
                  <a:pt x="536488" y="375999"/>
                  <a:pt x="550416" y="355106"/>
                </a:cubicBezTo>
                <a:lnTo>
                  <a:pt x="568171" y="328473"/>
                </a:lnTo>
                <a:cubicBezTo>
                  <a:pt x="571130" y="316636"/>
                  <a:pt x="573191" y="304538"/>
                  <a:pt x="577049" y="292963"/>
                </a:cubicBezTo>
                <a:cubicBezTo>
                  <a:pt x="582088" y="277845"/>
                  <a:pt x="590225" y="263838"/>
                  <a:pt x="594804" y="248574"/>
                </a:cubicBezTo>
                <a:cubicBezTo>
                  <a:pt x="599140" y="234121"/>
                  <a:pt x="600723" y="218982"/>
                  <a:pt x="603682" y="204186"/>
                </a:cubicBezTo>
                <a:cubicBezTo>
                  <a:pt x="600723" y="177553"/>
                  <a:pt x="605893" y="148682"/>
                  <a:pt x="594804" y="124287"/>
                </a:cubicBezTo>
                <a:cubicBezTo>
                  <a:pt x="590056" y="113841"/>
                  <a:pt x="544177" y="102590"/>
                  <a:pt x="532660" y="97654"/>
                </a:cubicBezTo>
                <a:cubicBezTo>
                  <a:pt x="520496" y="92441"/>
                  <a:pt x="497150" y="79899"/>
                  <a:pt x="497150" y="7989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F3DCFD94-7A18-CA3C-6BCB-F5E4F8D4D862}"/>
              </a:ext>
            </a:extLst>
          </p:cNvPr>
          <p:cNvSpPr/>
          <p:nvPr/>
        </p:nvSpPr>
        <p:spPr>
          <a:xfrm>
            <a:off x="3912093" y="2132856"/>
            <a:ext cx="603682" cy="252029"/>
          </a:xfrm>
          <a:custGeom>
            <a:avLst/>
            <a:gdLst>
              <a:gd name="connsiteX0" fmla="*/ 541538 w 603682"/>
              <a:gd name="connsiteY0" fmla="*/ 124287 h 426128"/>
              <a:gd name="connsiteX1" fmla="*/ 506027 w 603682"/>
              <a:gd name="connsiteY1" fmla="*/ 62143 h 426128"/>
              <a:gd name="connsiteX2" fmla="*/ 452761 w 603682"/>
              <a:gd name="connsiteY2" fmla="*/ 44388 h 426128"/>
              <a:gd name="connsiteX3" fmla="*/ 355107 w 603682"/>
              <a:gd name="connsiteY3" fmla="*/ 17755 h 426128"/>
              <a:gd name="connsiteX4" fmla="*/ 248575 w 603682"/>
              <a:gd name="connsiteY4" fmla="*/ 0 h 426128"/>
              <a:gd name="connsiteX5" fmla="*/ 142043 w 603682"/>
              <a:gd name="connsiteY5" fmla="*/ 8877 h 426128"/>
              <a:gd name="connsiteX6" fmla="*/ 106532 w 603682"/>
              <a:gd name="connsiteY6" fmla="*/ 35510 h 426128"/>
              <a:gd name="connsiteX7" fmla="*/ 53266 w 603682"/>
              <a:gd name="connsiteY7" fmla="*/ 79899 h 426128"/>
              <a:gd name="connsiteX8" fmla="*/ 8878 w 603682"/>
              <a:gd name="connsiteY8" fmla="*/ 186431 h 426128"/>
              <a:gd name="connsiteX9" fmla="*/ 0 w 603682"/>
              <a:gd name="connsiteY9" fmla="*/ 213064 h 426128"/>
              <a:gd name="connsiteX10" fmla="*/ 8878 w 603682"/>
              <a:gd name="connsiteY10" fmla="*/ 319596 h 426128"/>
              <a:gd name="connsiteX11" fmla="*/ 53266 w 603682"/>
              <a:gd name="connsiteY11" fmla="*/ 372862 h 426128"/>
              <a:gd name="connsiteX12" fmla="*/ 124288 w 603682"/>
              <a:gd name="connsiteY12" fmla="*/ 399495 h 426128"/>
              <a:gd name="connsiteX13" fmla="*/ 221942 w 603682"/>
              <a:gd name="connsiteY13" fmla="*/ 426128 h 426128"/>
              <a:gd name="connsiteX14" fmla="*/ 470517 w 603682"/>
              <a:gd name="connsiteY14" fmla="*/ 417250 h 426128"/>
              <a:gd name="connsiteX15" fmla="*/ 497150 w 603682"/>
              <a:gd name="connsiteY15" fmla="*/ 408372 h 426128"/>
              <a:gd name="connsiteX16" fmla="*/ 550416 w 603682"/>
              <a:gd name="connsiteY16" fmla="*/ 355106 h 426128"/>
              <a:gd name="connsiteX17" fmla="*/ 568171 w 603682"/>
              <a:gd name="connsiteY17" fmla="*/ 328473 h 426128"/>
              <a:gd name="connsiteX18" fmla="*/ 577049 w 603682"/>
              <a:gd name="connsiteY18" fmla="*/ 292963 h 426128"/>
              <a:gd name="connsiteX19" fmla="*/ 594804 w 603682"/>
              <a:gd name="connsiteY19" fmla="*/ 248574 h 426128"/>
              <a:gd name="connsiteX20" fmla="*/ 603682 w 603682"/>
              <a:gd name="connsiteY20" fmla="*/ 204186 h 426128"/>
              <a:gd name="connsiteX21" fmla="*/ 594804 w 603682"/>
              <a:gd name="connsiteY21" fmla="*/ 124287 h 426128"/>
              <a:gd name="connsiteX22" fmla="*/ 532660 w 603682"/>
              <a:gd name="connsiteY22" fmla="*/ 97654 h 426128"/>
              <a:gd name="connsiteX23" fmla="*/ 497150 w 603682"/>
              <a:gd name="connsiteY23" fmla="*/ 79899 h 42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3682" h="426128">
                <a:moveTo>
                  <a:pt x="541538" y="124287"/>
                </a:moveTo>
                <a:cubicBezTo>
                  <a:pt x="529701" y="103572"/>
                  <a:pt x="523761" y="78103"/>
                  <a:pt x="506027" y="62143"/>
                </a:cubicBezTo>
                <a:cubicBezTo>
                  <a:pt x="492116" y="49623"/>
                  <a:pt x="469864" y="51989"/>
                  <a:pt x="452761" y="44388"/>
                </a:cubicBezTo>
                <a:cubicBezTo>
                  <a:pt x="368096" y="6760"/>
                  <a:pt x="522090" y="42803"/>
                  <a:pt x="355107" y="17755"/>
                </a:cubicBezTo>
                <a:cubicBezTo>
                  <a:pt x="319505" y="12415"/>
                  <a:pt x="248575" y="0"/>
                  <a:pt x="248575" y="0"/>
                </a:cubicBezTo>
                <a:cubicBezTo>
                  <a:pt x="213064" y="2959"/>
                  <a:pt x="176613" y="235"/>
                  <a:pt x="142043" y="8877"/>
                </a:cubicBezTo>
                <a:cubicBezTo>
                  <a:pt x="127689" y="12466"/>
                  <a:pt x="117766" y="25881"/>
                  <a:pt x="106532" y="35510"/>
                </a:cubicBezTo>
                <a:cubicBezTo>
                  <a:pt x="46716" y="86780"/>
                  <a:pt x="112134" y="40652"/>
                  <a:pt x="53266" y="79899"/>
                </a:cubicBezTo>
                <a:cubicBezTo>
                  <a:pt x="19939" y="129891"/>
                  <a:pt x="38886" y="96409"/>
                  <a:pt x="8878" y="186431"/>
                </a:cubicBezTo>
                <a:lnTo>
                  <a:pt x="0" y="213064"/>
                </a:lnTo>
                <a:cubicBezTo>
                  <a:pt x="2959" y="248575"/>
                  <a:pt x="1890" y="284654"/>
                  <a:pt x="8878" y="319596"/>
                </a:cubicBezTo>
                <a:cubicBezTo>
                  <a:pt x="11211" y="331263"/>
                  <a:pt x="45430" y="368588"/>
                  <a:pt x="53266" y="372862"/>
                </a:cubicBezTo>
                <a:cubicBezTo>
                  <a:pt x="75463" y="384969"/>
                  <a:pt x="100477" y="390991"/>
                  <a:pt x="124288" y="399495"/>
                </a:cubicBezTo>
                <a:cubicBezTo>
                  <a:pt x="181628" y="419973"/>
                  <a:pt x="167458" y="415231"/>
                  <a:pt x="221942" y="426128"/>
                </a:cubicBezTo>
                <a:cubicBezTo>
                  <a:pt x="304800" y="423169"/>
                  <a:pt x="387778" y="422588"/>
                  <a:pt x="470517" y="417250"/>
                </a:cubicBezTo>
                <a:cubicBezTo>
                  <a:pt x="479856" y="416647"/>
                  <a:pt x="489763" y="414117"/>
                  <a:pt x="497150" y="408372"/>
                </a:cubicBezTo>
                <a:cubicBezTo>
                  <a:pt x="516970" y="392956"/>
                  <a:pt x="536488" y="375999"/>
                  <a:pt x="550416" y="355106"/>
                </a:cubicBezTo>
                <a:lnTo>
                  <a:pt x="568171" y="328473"/>
                </a:lnTo>
                <a:cubicBezTo>
                  <a:pt x="571130" y="316636"/>
                  <a:pt x="573191" y="304538"/>
                  <a:pt x="577049" y="292963"/>
                </a:cubicBezTo>
                <a:cubicBezTo>
                  <a:pt x="582088" y="277845"/>
                  <a:pt x="590225" y="263838"/>
                  <a:pt x="594804" y="248574"/>
                </a:cubicBezTo>
                <a:cubicBezTo>
                  <a:pt x="599140" y="234121"/>
                  <a:pt x="600723" y="218982"/>
                  <a:pt x="603682" y="204186"/>
                </a:cubicBezTo>
                <a:cubicBezTo>
                  <a:pt x="600723" y="177553"/>
                  <a:pt x="605893" y="148682"/>
                  <a:pt x="594804" y="124287"/>
                </a:cubicBezTo>
                <a:cubicBezTo>
                  <a:pt x="590056" y="113841"/>
                  <a:pt x="544177" y="102590"/>
                  <a:pt x="532660" y="97654"/>
                </a:cubicBezTo>
                <a:cubicBezTo>
                  <a:pt x="520496" y="92441"/>
                  <a:pt x="497150" y="79899"/>
                  <a:pt x="497150" y="7989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F7573E98-C9C1-B95B-C0E2-F8D284117CE6}"/>
              </a:ext>
            </a:extLst>
          </p:cNvPr>
          <p:cNvSpPr/>
          <p:nvPr/>
        </p:nvSpPr>
        <p:spPr>
          <a:xfrm>
            <a:off x="3971764" y="2552804"/>
            <a:ext cx="603682" cy="252029"/>
          </a:xfrm>
          <a:custGeom>
            <a:avLst/>
            <a:gdLst>
              <a:gd name="connsiteX0" fmla="*/ 541538 w 603682"/>
              <a:gd name="connsiteY0" fmla="*/ 124287 h 426128"/>
              <a:gd name="connsiteX1" fmla="*/ 506027 w 603682"/>
              <a:gd name="connsiteY1" fmla="*/ 62143 h 426128"/>
              <a:gd name="connsiteX2" fmla="*/ 452761 w 603682"/>
              <a:gd name="connsiteY2" fmla="*/ 44388 h 426128"/>
              <a:gd name="connsiteX3" fmla="*/ 355107 w 603682"/>
              <a:gd name="connsiteY3" fmla="*/ 17755 h 426128"/>
              <a:gd name="connsiteX4" fmla="*/ 248575 w 603682"/>
              <a:gd name="connsiteY4" fmla="*/ 0 h 426128"/>
              <a:gd name="connsiteX5" fmla="*/ 142043 w 603682"/>
              <a:gd name="connsiteY5" fmla="*/ 8877 h 426128"/>
              <a:gd name="connsiteX6" fmla="*/ 106532 w 603682"/>
              <a:gd name="connsiteY6" fmla="*/ 35510 h 426128"/>
              <a:gd name="connsiteX7" fmla="*/ 53266 w 603682"/>
              <a:gd name="connsiteY7" fmla="*/ 79899 h 426128"/>
              <a:gd name="connsiteX8" fmla="*/ 8878 w 603682"/>
              <a:gd name="connsiteY8" fmla="*/ 186431 h 426128"/>
              <a:gd name="connsiteX9" fmla="*/ 0 w 603682"/>
              <a:gd name="connsiteY9" fmla="*/ 213064 h 426128"/>
              <a:gd name="connsiteX10" fmla="*/ 8878 w 603682"/>
              <a:gd name="connsiteY10" fmla="*/ 319596 h 426128"/>
              <a:gd name="connsiteX11" fmla="*/ 53266 w 603682"/>
              <a:gd name="connsiteY11" fmla="*/ 372862 h 426128"/>
              <a:gd name="connsiteX12" fmla="*/ 124288 w 603682"/>
              <a:gd name="connsiteY12" fmla="*/ 399495 h 426128"/>
              <a:gd name="connsiteX13" fmla="*/ 221942 w 603682"/>
              <a:gd name="connsiteY13" fmla="*/ 426128 h 426128"/>
              <a:gd name="connsiteX14" fmla="*/ 470517 w 603682"/>
              <a:gd name="connsiteY14" fmla="*/ 417250 h 426128"/>
              <a:gd name="connsiteX15" fmla="*/ 497150 w 603682"/>
              <a:gd name="connsiteY15" fmla="*/ 408372 h 426128"/>
              <a:gd name="connsiteX16" fmla="*/ 550416 w 603682"/>
              <a:gd name="connsiteY16" fmla="*/ 355106 h 426128"/>
              <a:gd name="connsiteX17" fmla="*/ 568171 w 603682"/>
              <a:gd name="connsiteY17" fmla="*/ 328473 h 426128"/>
              <a:gd name="connsiteX18" fmla="*/ 577049 w 603682"/>
              <a:gd name="connsiteY18" fmla="*/ 292963 h 426128"/>
              <a:gd name="connsiteX19" fmla="*/ 594804 w 603682"/>
              <a:gd name="connsiteY19" fmla="*/ 248574 h 426128"/>
              <a:gd name="connsiteX20" fmla="*/ 603682 w 603682"/>
              <a:gd name="connsiteY20" fmla="*/ 204186 h 426128"/>
              <a:gd name="connsiteX21" fmla="*/ 594804 w 603682"/>
              <a:gd name="connsiteY21" fmla="*/ 124287 h 426128"/>
              <a:gd name="connsiteX22" fmla="*/ 532660 w 603682"/>
              <a:gd name="connsiteY22" fmla="*/ 97654 h 426128"/>
              <a:gd name="connsiteX23" fmla="*/ 497150 w 603682"/>
              <a:gd name="connsiteY23" fmla="*/ 79899 h 42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3682" h="426128">
                <a:moveTo>
                  <a:pt x="541538" y="124287"/>
                </a:moveTo>
                <a:cubicBezTo>
                  <a:pt x="529701" y="103572"/>
                  <a:pt x="523761" y="78103"/>
                  <a:pt x="506027" y="62143"/>
                </a:cubicBezTo>
                <a:cubicBezTo>
                  <a:pt x="492116" y="49623"/>
                  <a:pt x="469864" y="51989"/>
                  <a:pt x="452761" y="44388"/>
                </a:cubicBezTo>
                <a:cubicBezTo>
                  <a:pt x="368096" y="6760"/>
                  <a:pt x="522090" y="42803"/>
                  <a:pt x="355107" y="17755"/>
                </a:cubicBezTo>
                <a:cubicBezTo>
                  <a:pt x="319505" y="12415"/>
                  <a:pt x="248575" y="0"/>
                  <a:pt x="248575" y="0"/>
                </a:cubicBezTo>
                <a:cubicBezTo>
                  <a:pt x="213064" y="2959"/>
                  <a:pt x="176613" y="235"/>
                  <a:pt x="142043" y="8877"/>
                </a:cubicBezTo>
                <a:cubicBezTo>
                  <a:pt x="127689" y="12466"/>
                  <a:pt x="117766" y="25881"/>
                  <a:pt x="106532" y="35510"/>
                </a:cubicBezTo>
                <a:cubicBezTo>
                  <a:pt x="46716" y="86780"/>
                  <a:pt x="112134" y="40652"/>
                  <a:pt x="53266" y="79899"/>
                </a:cubicBezTo>
                <a:cubicBezTo>
                  <a:pt x="19939" y="129891"/>
                  <a:pt x="38886" y="96409"/>
                  <a:pt x="8878" y="186431"/>
                </a:cubicBezTo>
                <a:lnTo>
                  <a:pt x="0" y="213064"/>
                </a:lnTo>
                <a:cubicBezTo>
                  <a:pt x="2959" y="248575"/>
                  <a:pt x="1890" y="284654"/>
                  <a:pt x="8878" y="319596"/>
                </a:cubicBezTo>
                <a:cubicBezTo>
                  <a:pt x="11211" y="331263"/>
                  <a:pt x="45430" y="368588"/>
                  <a:pt x="53266" y="372862"/>
                </a:cubicBezTo>
                <a:cubicBezTo>
                  <a:pt x="75463" y="384969"/>
                  <a:pt x="100477" y="390991"/>
                  <a:pt x="124288" y="399495"/>
                </a:cubicBezTo>
                <a:cubicBezTo>
                  <a:pt x="181628" y="419973"/>
                  <a:pt x="167458" y="415231"/>
                  <a:pt x="221942" y="426128"/>
                </a:cubicBezTo>
                <a:cubicBezTo>
                  <a:pt x="304800" y="423169"/>
                  <a:pt x="387778" y="422588"/>
                  <a:pt x="470517" y="417250"/>
                </a:cubicBezTo>
                <a:cubicBezTo>
                  <a:pt x="479856" y="416647"/>
                  <a:pt x="489763" y="414117"/>
                  <a:pt x="497150" y="408372"/>
                </a:cubicBezTo>
                <a:cubicBezTo>
                  <a:pt x="516970" y="392956"/>
                  <a:pt x="536488" y="375999"/>
                  <a:pt x="550416" y="355106"/>
                </a:cubicBezTo>
                <a:lnTo>
                  <a:pt x="568171" y="328473"/>
                </a:lnTo>
                <a:cubicBezTo>
                  <a:pt x="571130" y="316636"/>
                  <a:pt x="573191" y="304538"/>
                  <a:pt x="577049" y="292963"/>
                </a:cubicBezTo>
                <a:cubicBezTo>
                  <a:pt x="582088" y="277845"/>
                  <a:pt x="590225" y="263838"/>
                  <a:pt x="594804" y="248574"/>
                </a:cubicBezTo>
                <a:cubicBezTo>
                  <a:pt x="599140" y="234121"/>
                  <a:pt x="600723" y="218982"/>
                  <a:pt x="603682" y="204186"/>
                </a:cubicBezTo>
                <a:cubicBezTo>
                  <a:pt x="600723" y="177553"/>
                  <a:pt x="605893" y="148682"/>
                  <a:pt x="594804" y="124287"/>
                </a:cubicBezTo>
                <a:cubicBezTo>
                  <a:pt x="590056" y="113841"/>
                  <a:pt x="544177" y="102590"/>
                  <a:pt x="532660" y="97654"/>
                </a:cubicBezTo>
                <a:cubicBezTo>
                  <a:pt x="520496" y="92441"/>
                  <a:pt x="497150" y="79899"/>
                  <a:pt x="497150" y="7989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765EB758-421E-67AB-7FEA-31F6EF4CF4FA}"/>
              </a:ext>
            </a:extLst>
          </p:cNvPr>
          <p:cNvSpPr/>
          <p:nvPr/>
        </p:nvSpPr>
        <p:spPr>
          <a:xfrm>
            <a:off x="3969291" y="3008040"/>
            <a:ext cx="603682" cy="252029"/>
          </a:xfrm>
          <a:custGeom>
            <a:avLst/>
            <a:gdLst>
              <a:gd name="connsiteX0" fmla="*/ 541538 w 603682"/>
              <a:gd name="connsiteY0" fmla="*/ 124287 h 426128"/>
              <a:gd name="connsiteX1" fmla="*/ 506027 w 603682"/>
              <a:gd name="connsiteY1" fmla="*/ 62143 h 426128"/>
              <a:gd name="connsiteX2" fmla="*/ 452761 w 603682"/>
              <a:gd name="connsiteY2" fmla="*/ 44388 h 426128"/>
              <a:gd name="connsiteX3" fmla="*/ 355107 w 603682"/>
              <a:gd name="connsiteY3" fmla="*/ 17755 h 426128"/>
              <a:gd name="connsiteX4" fmla="*/ 248575 w 603682"/>
              <a:gd name="connsiteY4" fmla="*/ 0 h 426128"/>
              <a:gd name="connsiteX5" fmla="*/ 142043 w 603682"/>
              <a:gd name="connsiteY5" fmla="*/ 8877 h 426128"/>
              <a:gd name="connsiteX6" fmla="*/ 106532 w 603682"/>
              <a:gd name="connsiteY6" fmla="*/ 35510 h 426128"/>
              <a:gd name="connsiteX7" fmla="*/ 53266 w 603682"/>
              <a:gd name="connsiteY7" fmla="*/ 79899 h 426128"/>
              <a:gd name="connsiteX8" fmla="*/ 8878 w 603682"/>
              <a:gd name="connsiteY8" fmla="*/ 186431 h 426128"/>
              <a:gd name="connsiteX9" fmla="*/ 0 w 603682"/>
              <a:gd name="connsiteY9" fmla="*/ 213064 h 426128"/>
              <a:gd name="connsiteX10" fmla="*/ 8878 w 603682"/>
              <a:gd name="connsiteY10" fmla="*/ 319596 h 426128"/>
              <a:gd name="connsiteX11" fmla="*/ 53266 w 603682"/>
              <a:gd name="connsiteY11" fmla="*/ 372862 h 426128"/>
              <a:gd name="connsiteX12" fmla="*/ 124288 w 603682"/>
              <a:gd name="connsiteY12" fmla="*/ 399495 h 426128"/>
              <a:gd name="connsiteX13" fmla="*/ 221942 w 603682"/>
              <a:gd name="connsiteY13" fmla="*/ 426128 h 426128"/>
              <a:gd name="connsiteX14" fmla="*/ 470517 w 603682"/>
              <a:gd name="connsiteY14" fmla="*/ 417250 h 426128"/>
              <a:gd name="connsiteX15" fmla="*/ 497150 w 603682"/>
              <a:gd name="connsiteY15" fmla="*/ 408372 h 426128"/>
              <a:gd name="connsiteX16" fmla="*/ 550416 w 603682"/>
              <a:gd name="connsiteY16" fmla="*/ 355106 h 426128"/>
              <a:gd name="connsiteX17" fmla="*/ 568171 w 603682"/>
              <a:gd name="connsiteY17" fmla="*/ 328473 h 426128"/>
              <a:gd name="connsiteX18" fmla="*/ 577049 w 603682"/>
              <a:gd name="connsiteY18" fmla="*/ 292963 h 426128"/>
              <a:gd name="connsiteX19" fmla="*/ 594804 w 603682"/>
              <a:gd name="connsiteY19" fmla="*/ 248574 h 426128"/>
              <a:gd name="connsiteX20" fmla="*/ 603682 w 603682"/>
              <a:gd name="connsiteY20" fmla="*/ 204186 h 426128"/>
              <a:gd name="connsiteX21" fmla="*/ 594804 w 603682"/>
              <a:gd name="connsiteY21" fmla="*/ 124287 h 426128"/>
              <a:gd name="connsiteX22" fmla="*/ 532660 w 603682"/>
              <a:gd name="connsiteY22" fmla="*/ 97654 h 426128"/>
              <a:gd name="connsiteX23" fmla="*/ 497150 w 603682"/>
              <a:gd name="connsiteY23" fmla="*/ 79899 h 42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3682" h="426128">
                <a:moveTo>
                  <a:pt x="541538" y="124287"/>
                </a:moveTo>
                <a:cubicBezTo>
                  <a:pt x="529701" y="103572"/>
                  <a:pt x="523761" y="78103"/>
                  <a:pt x="506027" y="62143"/>
                </a:cubicBezTo>
                <a:cubicBezTo>
                  <a:pt x="492116" y="49623"/>
                  <a:pt x="469864" y="51989"/>
                  <a:pt x="452761" y="44388"/>
                </a:cubicBezTo>
                <a:cubicBezTo>
                  <a:pt x="368096" y="6760"/>
                  <a:pt x="522090" y="42803"/>
                  <a:pt x="355107" y="17755"/>
                </a:cubicBezTo>
                <a:cubicBezTo>
                  <a:pt x="319505" y="12415"/>
                  <a:pt x="248575" y="0"/>
                  <a:pt x="248575" y="0"/>
                </a:cubicBezTo>
                <a:cubicBezTo>
                  <a:pt x="213064" y="2959"/>
                  <a:pt x="176613" y="235"/>
                  <a:pt x="142043" y="8877"/>
                </a:cubicBezTo>
                <a:cubicBezTo>
                  <a:pt x="127689" y="12466"/>
                  <a:pt x="117766" y="25881"/>
                  <a:pt x="106532" y="35510"/>
                </a:cubicBezTo>
                <a:cubicBezTo>
                  <a:pt x="46716" y="86780"/>
                  <a:pt x="112134" y="40652"/>
                  <a:pt x="53266" y="79899"/>
                </a:cubicBezTo>
                <a:cubicBezTo>
                  <a:pt x="19939" y="129891"/>
                  <a:pt x="38886" y="96409"/>
                  <a:pt x="8878" y="186431"/>
                </a:cubicBezTo>
                <a:lnTo>
                  <a:pt x="0" y="213064"/>
                </a:lnTo>
                <a:cubicBezTo>
                  <a:pt x="2959" y="248575"/>
                  <a:pt x="1890" y="284654"/>
                  <a:pt x="8878" y="319596"/>
                </a:cubicBezTo>
                <a:cubicBezTo>
                  <a:pt x="11211" y="331263"/>
                  <a:pt x="45430" y="368588"/>
                  <a:pt x="53266" y="372862"/>
                </a:cubicBezTo>
                <a:cubicBezTo>
                  <a:pt x="75463" y="384969"/>
                  <a:pt x="100477" y="390991"/>
                  <a:pt x="124288" y="399495"/>
                </a:cubicBezTo>
                <a:cubicBezTo>
                  <a:pt x="181628" y="419973"/>
                  <a:pt x="167458" y="415231"/>
                  <a:pt x="221942" y="426128"/>
                </a:cubicBezTo>
                <a:cubicBezTo>
                  <a:pt x="304800" y="423169"/>
                  <a:pt x="387778" y="422588"/>
                  <a:pt x="470517" y="417250"/>
                </a:cubicBezTo>
                <a:cubicBezTo>
                  <a:pt x="479856" y="416647"/>
                  <a:pt x="489763" y="414117"/>
                  <a:pt x="497150" y="408372"/>
                </a:cubicBezTo>
                <a:cubicBezTo>
                  <a:pt x="516970" y="392956"/>
                  <a:pt x="536488" y="375999"/>
                  <a:pt x="550416" y="355106"/>
                </a:cubicBezTo>
                <a:lnTo>
                  <a:pt x="568171" y="328473"/>
                </a:lnTo>
                <a:cubicBezTo>
                  <a:pt x="571130" y="316636"/>
                  <a:pt x="573191" y="304538"/>
                  <a:pt x="577049" y="292963"/>
                </a:cubicBezTo>
                <a:cubicBezTo>
                  <a:pt x="582088" y="277845"/>
                  <a:pt x="590225" y="263838"/>
                  <a:pt x="594804" y="248574"/>
                </a:cubicBezTo>
                <a:cubicBezTo>
                  <a:pt x="599140" y="234121"/>
                  <a:pt x="600723" y="218982"/>
                  <a:pt x="603682" y="204186"/>
                </a:cubicBezTo>
                <a:cubicBezTo>
                  <a:pt x="600723" y="177553"/>
                  <a:pt x="605893" y="148682"/>
                  <a:pt x="594804" y="124287"/>
                </a:cubicBezTo>
                <a:cubicBezTo>
                  <a:pt x="590056" y="113841"/>
                  <a:pt x="544177" y="102590"/>
                  <a:pt x="532660" y="97654"/>
                </a:cubicBezTo>
                <a:cubicBezTo>
                  <a:pt x="520496" y="92441"/>
                  <a:pt x="497150" y="79899"/>
                  <a:pt x="497150" y="7989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794DB9C3-0B98-485E-4FF3-09F50D3D2541}"/>
              </a:ext>
            </a:extLst>
          </p:cNvPr>
          <p:cNvSpPr/>
          <p:nvPr/>
        </p:nvSpPr>
        <p:spPr>
          <a:xfrm>
            <a:off x="3969291" y="3439607"/>
            <a:ext cx="603682" cy="252029"/>
          </a:xfrm>
          <a:custGeom>
            <a:avLst/>
            <a:gdLst>
              <a:gd name="connsiteX0" fmla="*/ 541538 w 603682"/>
              <a:gd name="connsiteY0" fmla="*/ 124287 h 426128"/>
              <a:gd name="connsiteX1" fmla="*/ 506027 w 603682"/>
              <a:gd name="connsiteY1" fmla="*/ 62143 h 426128"/>
              <a:gd name="connsiteX2" fmla="*/ 452761 w 603682"/>
              <a:gd name="connsiteY2" fmla="*/ 44388 h 426128"/>
              <a:gd name="connsiteX3" fmla="*/ 355107 w 603682"/>
              <a:gd name="connsiteY3" fmla="*/ 17755 h 426128"/>
              <a:gd name="connsiteX4" fmla="*/ 248575 w 603682"/>
              <a:gd name="connsiteY4" fmla="*/ 0 h 426128"/>
              <a:gd name="connsiteX5" fmla="*/ 142043 w 603682"/>
              <a:gd name="connsiteY5" fmla="*/ 8877 h 426128"/>
              <a:gd name="connsiteX6" fmla="*/ 106532 w 603682"/>
              <a:gd name="connsiteY6" fmla="*/ 35510 h 426128"/>
              <a:gd name="connsiteX7" fmla="*/ 53266 w 603682"/>
              <a:gd name="connsiteY7" fmla="*/ 79899 h 426128"/>
              <a:gd name="connsiteX8" fmla="*/ 8878 w 603682"/>
              <a:gd name="connsiteY8" fmla="*/ 186431 h 426128"/>
              <a:gd name="connsiteX9" fmla="*/ 0 w 603682"/>
              <a:gd name="connsiteY9" fmla="*/ 213064 h 426128"/>
              <a:gd name="connsiteX10" fmla="*/ 8878 w 603682"/>
              <a:gd name="connsiteY10" fmla="*/ 319596 h 426128"/>
              <a:gd name="connsiteX11" fmla="*/ 53266 w 603682"/>
              <a:gd name="connsiteY11" fmla="*/ 372862 h 426128"/>
              <a:gd name="connsiteX12" fmla="*/ 124288 w 603682"/>
              <a:gd name="connsiteY12" fmla="*/ 399495 h 426128"/>
              <a:gd name="connsiteX13" fmla="*/ 221942 w 603682"/>
              <a:gd name="connsiteY13" fmla="*/ 426128 h 426128"/>
              <a:gd name="connsiteX14" fmla="*/ 470517 w 603682"/>
              <a:gd name="connsiteY14" fmla="*/ 417250 h 426128"/>
              <a:gd name="connsiteX15" fmla="*/ 497150 w 603682"/>
              <a:gd name="connsiteY15" fmla="*/ 408372 h 426128"/>
              <a:gd name="connsiteX16" fmla="*/ 550416 w 603682"/>
              <a:gd name="connsiteY16" fmla="*/ 355106 h 426128"/>
              <a:gd name="connsiteX17" fmla="*/ 568171 w 603682"/>
              <a:gd name="connsiteY17" fmla="*/ 328473 h 426128"/>
              <a:gd name="connsiteX18" fmla="*/ 577049 w 603682"/>
              <a:gd name="connsiteY18" fmla="*/ 292963 h 426128"/>
              <a:gd name="connsiteX19" fmla="*/ 594804 w 603682"/>
              <a:gd name="connsiteY19" fmla="*/ 248574 h 426128"/>
              <a:gd name="connsiteX20" fmla="*/ 603682 w 603682"/>
              <a:gd name="connsiteY20" fmla="*/ 204186 h 426128"/>
              <a:gd name="connsiteX21" fmla="*/ 594804 w 603682"/>
              <a:gd name="connsiteY21" fmla="*/ 124287 h 426128"/>
              <a:gd name="connsiteX22" fmla="*/ 532660 w 603682"/>
              <a:gd name="connsiteY22" fmla="*/ 97654 h 426128"/>
              <a:gd name="connsiteX23" fmla="*/ 497150 w 603682"/>
              <a:gd name="connsiteY23" fmla="*/ 79899 h 42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3682" h="426128">
                <a:moveTo>
                  <a:pt x="541538" y="124287"/>
                </a:moveTo>
                <a:cubicBezTo>
                  <a:pt x="529701" y="103572"/>
                  <a:pt x="523761" y="78103"/>
                  <a:pt x="506027" y="62143"/>
                </a:cubicBezTo>
                <a:cubicBezTo>
                  <a:pt x="492116" y="49623"/>
                  <a:pt x="469864" y="51989"/>
                  <a:pt x="452761" y="44388"/>
                </a:cubicBezTo>
                <a:cubicBezTo>
                  <a:pt x="368096" y="6760"/>
                  <a:pt x="522090" y="42803"/>
                  <a:pt x="355107" y="17755"/>
                </a:cubicBezTo>
                <a:cubicBezTo>
                  <a:pt x="319505" y="12415"/>
                  <a:pt x="248575" y="0"/>
                  <a:pt x="248575" y="0"/>
                </a:cubicBezTo>
                <a:cubicBezTo>
                  <a:pt x="213064" y="2959"/>
                  <a:pt x="176613" y="235"/>
                  <a:pt x="142043" y="8877"/>
                </a:cubicBezTo>
                <a:cubicBezTo>
                  <a:pt x="127689" y="12466"/>
                  <a:pt x="117766" y="25881"/>
                  <a:pt x="106532" y="35510"/>
                </a:cubicBezTo>
                <a:cubicBezTo>
                  <a:pt x="46716" y="86780"/>
                  <a:pt x="112134" y="40652"/>
                  <a:pt x="53266" y="79899"/>
                </a:cubicBezTo>
                <a:cubicBezTo>
                  <a:pt x="19939" y="129891"/>
                  <a:pt x="38886" y="96409"/>
                  <a:pt x="8878" y="186431"/>
                </a:cubicBezTo>
                <a:lnTo>
                  <a:pt x="0" y="213064"/>
                </a:lnTo>
                <a:cubicBezTo>
                  <a:pt x="2959" y="248575"/>
                  <a:pt x="1890" y="284654"/>
                  <a:pt x="8878" y="319596"/>
                </a:cubicBezTo>
                <a:cubicBezTo>
                  <a:pt x="11211" y="331263"/>
                  <a:pt x="45430" y="368588"/>
                  <a:pt x="53266" y="372862"/>
                </a:cubicBezTo>
                <a:cubicBezTo>
                  <a:pt x="75463" y="384969"/>
                  <a:pt x="100477" y="390991"/>
                  <a:pt x="124288" y="399495"/>
                </a:cubicBezTo>
                <a:cubicBezTo>
                  <a:pt x="181628" y="419973"/>
                  <a:pt x="167458" y="415231"/>
                  <a:pt x="221942" y="426128"/>
                </a:cubicBezTo>
                <a:cubicBezTo>
                  <a:pt x="304800" y="423169"/>
                  <a:pt x="387778" y="422588"/>
                  <a:pt x="470517" y="417250"/>
                </a:cubicBezTo>
                <a:cubicBezTo>
                  <a:pt x="479856" y="416647"/>
                  <a:pt x="489763" y="414117"/>
                  <a:pt x="497150" y="408372"/>
                </a:cubicBezTo>
                <a:cubicBezTo>
                  <a:pt x="516970" y="392956"/>
                  <a:pt x="536488" y="375999"/>
                  <a:pt x="550416" y="355106"/>
                </a:cubicBezTo>
                <a:lnTo>
                  <a:pt x="568171" y="328473"/>
                </a:lnTo>
                <a:cubicBezTo>
                  <a:pt x="571130" y="316636"/>
                  <a:pt x="573191" y="304538"/>
                  <a:pt x="577049" y="292963"/>
                </a:cubicBezTo>
                <a:cubicBezTo>
                  <a:pt x="582088" y="277845"/>
                  <a:pt x="590225" y="263838"/>
                  <a:pt x="594804" y="248574"/>
                </a:cubicBezTo>
                <a:cubicBezTo>
                  <a:pt x="599140" y="234121"/>
                  <a:pt x="600723" y="218982"/>
                  <a:pt x="603682" y="204186"/>
                </a:cubicBezTo>
                <a:cubicBezTo>
                  <a:pt x="600723" y="177553"/>
                  <a:pt x="605893" y="148682"/>
                  <a:pt x="594804" y="124287"/>
                </a:cubicBezTo>
                <a:cubicBezTo>
                  <a:pt x="590056" y="113841"/>
                  <a:pt x="544177" y="102590"/>
                  <a:pt x="532660" y="97654"/>
                </a:cubicBezTo>
                <a:cubicBezTo>
                  <a:pt x="520496" y="92441"/>
                  <a:pt x="497150" y="79899"/>
                  <a:pt x="497150" y="7989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38562E4B-643B-EFD9-1727-0B1203249D63}"/>
              </a:ext>
            </a:extLst>
          </p:cNvPr>
          <p:cNvSpPr/>
          <p:nvPr/>
        </p:nvSpPr>
        <p:spPr>
          <a:xfrm>
            <a:off x="3969291" y="4053170"/>
            <a:ext cx="603682" cy="252029"/>
          </a:xfrm>
          <a:custGeom>
            <a:avLst/>
            <a:gdLst>
              <a:gd name="connsiteX0" fmla="*/ 541538 w 603682"/>
              <a:gd name="connsiteY0" fmla="*/ 124287 h 426128"/>
              <a:gd name="connsiteX1" fmla="*/ 506027 w 603682"/>
              <a:gd name="connsiteY1" fmla="*/ 62143 h 426128"/>
              <a:gd name="connsiteX2" fmla="*/ 452761 w 603682"/>
              <a:gd name="connsiteY2" fmla="*/ 44388 h 426128"/>
              <a:gd name="connsiteX3" fmla="*/ 355107 w 603682"/>
              <a:gd name="connsiteY3" fmla="*/ 17755 h 426128"/>
              <a:gd name="connsiteX4" fmla="*/ 248575 w 603682"/>
              <a:gd name="connsiteY4" fmla="*/ 0 h 426128"/>
              <a:gd name="connsiteX5" fmla="*/ 142043 w 603682"/>
              <a:gd name="connsiteY5" fmla="*/ 8877 h 426128"/>
              <a:gd name="connsiteX6" fmla="*/ 106532 w 603682"/>
              <a:gd name="connsiteY6" fmla="*/ 35510 h 426128"/>
              <a:gd name="connsiteX7" fmla="*/ 53266 w 603682"/>
              <a:gd name="connsiteY7" fmla="*/ 79899 h 426128"/>
              <a:gd name="connsiteX8" fmla="*/ 8878 w 603682"/>
              <a:gd name="connsiteY8" fmla="*/ 186431 h 426128"/>
              <a:gd name="connsiteX9" fmla="*/ 0 w 603682"/>
              <a:gd name="connsiteY9" fmla="*/ 213064 h 426128"/>
              <a:gd name="connsiteX10" fmla="*/ 8878 w 603682"/>
              <a:gd name="connsiteY10" fmla="*/ 319596 h 426128"/>
              <a:gd name="connsiteX11" fmla="*/ 53266 w 603682"/>
              <a:gd name="connsiteY11" fmla="*/ 372862 h 426128"/>
              <a:gd name="connsiteX12" fmla="*/ 124288 w 603682"/>
              <a:gd name="connsiteY12" fmla="*/ 399495 h 426128"/>
              <a:gd name="connsiteX13" fmla="*/ 221942 w 603682"/>
              <a:gd name="connsiteY13" fmla="*/ 426128 h 426128"/>
              <a:gd name="connsiteX14" fmla="*/ 470517 w 603682"/>
              <a:gd name="connsiteY14" fmla="*/ 417250 h 426128"/>
              <a:gd name="connsiteX15" fmla="*/ 497150 w 603682"/>
              <a:gd name="connsiteY15" fmla="*/ 408372 h 426128"/>
              <a:gd name="connsiteX16" fmla="*/ 550416 w 603682"/>
              <a:gd name="connsiteY16" fmla="*/ 355106 h 426128"/>
              <a:gd name="connsiteX17" fmla="*/ 568171 w 603682"/>
              <a:gd name="connsiteY17" fmla="*/ 328473 h 426128"/>
              <a:gd name="connsiteX18" fmla="*/ 577049 w 603682"/>
              <a:gd name="connsiteY18" fmla="*/ 292963 h 426128"/>
              <a:gd name="connsiteX19" fmla="*/ 594804 w 603682"/>
              <a:gd name="connsiteY19" fmla="*/ 248574 h 426128"/>
              <a:gd name="connsiteX20" fmla="*/ 603682 w 603682"/>
              <a:gd name="connsiteY20" fmla="*/ 204186 h 426128"/>
              <a:gd name="connsiteX21" fmla="*/ 594804 w 603682"/>
              <a:gd name="connsiteY21" fmla="*/ 124287 h 426128"/>
              <a:gd name="connsiteX22" fmla="*/ 532660 w 603682"/>
              <a:gd name="connsiteY22" fmla="*/ 97654 h 426128"/>
              <a:gd name="connsiteX23" fmla="*/ 497150 w 603682"/>
              <a:gd name="connsiteY23" fmla="*/ 79899 h 42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3682" h="426128">
                <a:moveTo>
                  <a:pt x="541538" y="124287"/>
                </a:moveTo>
                <a:cubicBezTo>
                  <a:pt x="529701" y="103572"/>
                  <a:pt x="523761" y="78103"/>
                  <a:pt x="506027" y="62143"/>
                </a:cubicBezTo>
                <a:cubicBezTo>
                  <a:pt x="492116" y="49623"/>
                  <a:pt x="469864" y="51989"/>
                  <a:pt x="452761" y="44388"/>
                </a:cubicBezTo>
                <a:cubicBezTo>
                  <a:pt x="368096" y="6760"/>
                  <a:pt x="522090" y="42803"/>
                  <a:pt x="355107" y="17755"/>
                </a:cubicBezTo>
                <a:cubicBezTo>
                  <a:pt x="319505" y="12415"/>
                  <a:pt x="248575" y="0"/>
                  <a:pt x="248575" y="0"/>
                </a:cubicBezTo>
                <a:cubicBezTo>
                  <a:pt x="213064" y="2959"/>
                  <a:pt x="176613" y="235"/>
                  <a:pt x="142043" y="8877"/>
                </a:cubicBezTo>
                <a:cubicBezTo>
                  <a:pt x="127689" y="12466"/>
                  <a:pt x="117766" y="25881"/>
                  <a:pt x="106532" y="35510"/>
                </a:cubicBezTo>
                <a:cubicBezTo>
                  <a:pt x="46716" y="86780"/>
                  <a:pt x="112134" y="40652"/>
                  <a:pt x="53266" y="79899"/>
                </a:cubicBezTo>
                <a:cubicBezTo>
                  <a:pt x="19939" y="129891"/>
                  <a:pt x="38886" y="96409"/>
                  <a:pt x="8878" y="186431"/>
                </a:cubicBezTo>
                <a:lnTo>
                  <a:pt x="0" y="213064"/>
                </a:lnTo>
                <a:cubicBezTo>
                  <a:pt x="2959" y="248575"/>
                  <a:pt x="1890" y="284654"/>
                  <a:pt x="8878" y="319596"/>
                </a:cubicBezTo>
                <a:cubicBezTo>
                  <a:pt x="11211" y="331263"/>
                  <a:pt x="45430" y="368588"/>
                  <a:pt x="53266" y="372862"/>
                </a:cubicBezTo>
                <a:cubicBezTo>
                  <a:pt x="75463" y="384969"/>
                  <a:pt x="100477" y="390991"/>
                  <a:pt x="124288" y="399495"/>
                </a:cubicBezTo>
                <a:cubicBezTo>
                  <a:pt x="181628" y="419973"/>
                  <a:pt x="167458" y="415231"/>
                  <a:pt x="221942" y="426128"/>
                </a:cubicBezTo>
                <a:cubicBezTo>
                  <a:pt x="304800" y="423169"/>
                  <a:pt x="387778" y="422588"/>
                  <a:pt x="470517" y="417250"/>
                </a:cubicBezTo>
                <a:cubicBezTo>
                  <a:pt x="479856" y="416647"/>
                  <a:pt x="489763" y="414117"/>
                  <a:pt x="497150" y="408372"/>
                </a:cubicBezTo>
                <a:cubicBezTo>
                  <a:pt x="516970" y="392956"/>
                  <a:pt x="536488" y="375999"/>
                  <a:pt x="550416" y="355106"/>
                </a:cubicBezTo>
                <a:lnTo>
                  <a:pt x="568171" y="328473"/>
                </a:lnTo>
                <a:cubicBezTo>
                  <a:pt x="571130" y="316636"/>
                  <a:pt x="573191" y="304538"/>
                  <a:pt x="577049" y="292963"/>
                </a:cubicBezTo>
                <a:cubicBezTo>
                  <a:pt x="582088" y="277845"/>
                  <a:pt x="590225" y="263838"/>
                  <a:pt x="594804" y="248574"/>
                </a:cubicBezTo>
                <a:cubicBezTo>
                  <a:pt x="599140" y="234121"/>
                  <a:pt x="600723" y="218982"/>
                  <a:pt x="603682" y="204186"/>
                </a:cubicBezTo>
                <a:cubicBezTo>
                  <a:pt x="600723" y="177553"/>
                  <a:pt x="605893" y="148682"/>
                  <a:pt x="594804" y="124287"/>
                </a:cubicBezTo>
                <a:cubicBezTo>
                  <a:pt x="590056" y="113841"/>
                  <a:pt x="544177" y="102590"/>
                  <a:pt x="532660" y="97654"/>
                </a:cubicBezTo>
                <a:cubicBezTo>
                  <a:pt x="520496" y="92441"/>
                  <a:pt x="497150" y="79899"/>
                  <a:pt x="497150" y="7989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E1DA0EFF-318F-87C1-5279-050F7ED3E93A}"/>
              </a:ext>
            </a:extLst>
          </p:cNvPr>
          <p:cNvSpPr/>
          <p:nvPr/>
        </p:nvSpPr>
        <p:spPr>
          <a:xfrm>
            <a:off x="3083375" y="1198485"/>
            <a:ext cx="464735" cy="870012"/>
          </a:xfrm>
          <a:custGeom>
            <a:avLst/>
            <a:gdLst>
              <a:gd name="connsiteX0" fmla="*/ 455857 w 464735"/>
              <a:gd name="connsiteY0" fmla="*/ 0 h 870012"/>
              <a:gd name="connsiteX1" fmla="*/ 233915 w 464735"/>
              <a:gd name="connsiteY1" fmla="*/ 35511 h 870012"/>
              <a:gd name="connsiteX2" fmla="*/ 180649 w 464735"/>
              <a:gd name="connsiteY2" fmla="*/ 71022 h 870012"/>
              <a:gd name="connsiteX3" fmla="*/ 82995 w 464735"/>
              <a:gd name="connsiteY3" fmla="*/ 186432 h 870012"/>
              <a:gd name="connsiteX4" fmla="*/ 56362 w 464735"/>
              <a:gd name="connsiteY4" fmla="*/ 239698 h 870012"/>
              <a:gd name="connsiteX5" fmla="*/ 11974 w 464735"/>
              <a:gd name="connsiteY5" fmla="*/ 346230 h 870012"/>
              <a:gd name="connsiteX6" fmla="*/ 20851 w 464735"/>
              <a:gd name="connsiteY6" fmla="*/ 577049 h 870012"/>
              <a:gd name="connsiteX7" fmla="*/ 74117 w 464735"/>
              <a:gd name="connsiteY7" fmla="*/ 665826 h 870012"/>
              <a:gd name="connsiteX8" fmla="*/ 100750 w 464735"/>
              <a:gd name="connsiteY8" fmla="*/ 719092 h 870012"/>
              <a:gd name="connsiteX9" fmla="*/ 180649 w 464735"/>
              <a:gd name="connsiteY9" fmla="*/ 790113 h 870012"/>
              <a:gd name="connsiteX10" fmla="*/ 278304 w 464735"/>
              <a:gd name="connsiteY10" fmla="*/ 816746 h 870012"/>
              <a:gd name="connsiteX11" fmla="*/ 304937 w 464735"/>
              <a:gd name="connsiteY11" fmla="*/ 834501 h 870012"/>
              <a:gd name="connsiteX12" fmla="*/ 340447 w 464735"/>
              <a:gd name="connsiteY12" fmla="*/ 843379 h 870012"/>
              <a:gd name="connsiteX13" fmla="*/ 464735 w 464735"/>
              <a:gd name="connsiteY13" fmla="*/ 870012 h 87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735" h="870012">
                <a:moveTo>
                  <a:pt x="455857" y="0"/>
                </a:moveTo>
                <a:cubicBezTo>
                  <a:pt x="362015" y="6256"/>
                  <a:pt x="316585" y="-657"/>
                  <a:pt x="233915" y="35511"/>
                </a:cubicBezTo>
                <a:cubicBezTo>
                  <a:pt x="214365" y="44064"/>
                  <a:pt x="195738" y="55933"/>
                  <a:pt x="180649" y="71022"/>
                </a:cubicBezTo>
                <a:cubicBezTo>
                  <a:pt x="145015" y="106656"/>
                  <a:pt x="105532" y="141358"/>
                  <a:pt x="82995" y="186432"/>
                </a:cubicBezTo>
                <a:cubicBezTo>
                  <a:pt x="74117" y="204187"/>
                  <a:pt x="64182" y="221452"/>
                  <a:pt x="56362" y="239698"/>
                </a:cubicBezTo>
                <a:cubicBezTo>
                  <a:pt x="-6203" y="385682"/>
                  <a:pt x="57411" y="255353"/>
                  <a:pt x="11974" y="346230"/>
                </a:cubicBezTo>
                <a:cubicBezTo>
                  <a:pt x="-818" y="435768"/>
                  <a:pt x="-10124" y="464765"/>
                  <a:pt x="20851" y="577049"/>
                </a:cubicBezTo>
                <a:cubicBezTo>
                  <a:pt x="30028" y="610317"/>
                  <a:pt x="58684" y="634959"/>
                  <a:pt x="74117" y="665826"/>
                </a:cubicBezTo>
                <a:cubicBezTo>
                  <a:pt x="82995" y="683581"/>
                  <a:pt x="88839" y="703211"/>
                  <a:pt x="100750" y="719092"/>
                </a:cubicBezTo>
                <a:cubicBezTo>
                  <a:pt x="106370" y="726585"/>
                  <a:pt x="156575" y="781085"/>
                  <a:pt x="180649" y="790113"/>
                </a:cubicBezTo>
                <a:cubicBezTo>
                  <a:pt x="314319" y="840239"/>
                  <a:pt x="122748" y="747611"/>
                  <a:pt x="278304" y="816746"/>
                </a:cubicBezTo>
                <a:cubicBezTo>
                  <a:pt x="288054" y="821079"/>
                  <a:pt x="295130" y="830298"/>
                  <a:pt x="304937" y="834501"/>
                </a:cubicBezTo>
                <a:cubicBezTo>
                  <a:pt x="316151" y="839307"/>
                  <a:pt x="328872" y="839521"/>
                  <a:pt x="340447" y="843379"/>
                </a:cubicBezTo>
                <a:cubicBezTo>
                  <a:pt x="430493" y="873394"/>
                  <a:pt x="334060" y="855492"/>
                  <a:pt x="464735" y="870012"/>
                </a:cubicBezTo>
              </a:path>
            </a:pathLst>
          </a:cu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vojový diagram: spojnice 12">
            <a:extLst>
              <a:ext uri="{FF2B5EF4-FFF2-40B4-BE49-F238E27FC236}">
                <a16:creationId xmlns:a16="http://schemas.microsoft.com/office/drawing/2014/main" id="{5B5DE958-012B-4C0B-F47D-E3F2497557EA}"/>
              </a:ext>
            </a:extLst>
          </p:cNvPr>
          <p:cNvSpPr/>
          <p:nvPr/>
        </p:nvSpPr>
        <p:spPr>
          <a:xfrm>
            <a:off x="3395731" y="2854217"/>
            <a:ext cx="151967" cy="119099"/>
          </a:xfrm>
          <a:prstGeom prst="flowChart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spojnice 13">
            <a:extLst>
              <a:ext uri="{FF2B5EF4-FFF2-40B4-BE49-F238E27FC236}">
                <a16:creationId xmlns:a16="http://schemas.microsoft.com/office/drawing/2014/main" id="{E8C3C1D0-8523-AFE2-F569-9AA2B4AC9E2F}"/>
              </a:ext>
            </a:extLst>
          </p:cNvPr>
          <p:cNvSpPr/>
          <p:nvPr/>
        </p:nvSpPr>
        <p:spPr>
          <a:xfrm>
            <a:off x="3399171" y="3283480"/>
            <a:ext cx="151967" cy="119099"/>
          </a:xfrm>
          <a:prstGeom prst="flowChart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vojový diagram: spojnice 14">
            <a:extLst>
              <a:ext uri="{FF2B5EF4-FFF2-40B4-BE49-F238E27FC236}">
                <a16:creationId xmlns:a16="http://schemas.microsoft.com/office/drawing/2014/main" id="{351C5EE7-F7FB-22D6-053F-BF70CDB09E6B}"/>
              </a:ext>
            </a:extLst>
          </p:cNvPr>
          <p:cNvSpPr/>
          <p:nvPr/>
        </p:nvSpPr>
        <p:spPr>
          <a:xfrm>
            <a:off x="3348949" y="3723490"/>
            <a:ext cx="151967" cy="119099"/>
          </a:xfrm>
          <a:prstGeom prst="flowChart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spojnice 15">
            <a:extLst>
              <a:ext uri="{FF2B5EF4-FFF2-40B4-BE49-F238E27FC236}">
                <a16:creationId xmlns:a16="http://schemas.microsoft.com/office/drawing/2014/main" id="{3F3868A1-C8B8-41F8-3E23-3EA6EB3E0EBD}"/>
              </a:ext>
            </a:extLst>
          </p:cNvPr>
          <p:cNvSpPr/>
          <p:nvPr/>
        </p:nvSpPr>
        <p:spPr>
          <a:xfrm>
            <a:off x="3346372" y="3964997"/>
            <a:ext cx="151967" cy="119099"/>
          </a:xfrm>
          <a:prstGeom prst="flowChart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spojnice 16">
            <a:extLst>
              <a:ext uri="{FF2B5EF4-FFF2-40B4-BE49-F238E27FC236}">
                <a16:creationId xmlns:a16="http://schemas.microsoft.com/office/drawing/2014/main" id="{FB9EE2F2-383D-1868-9AC6-882D67B9C73E}"/>
              </a:ext>
            </a:extLst>
          </p:cNvPr>
          <p:cNvSpPr/>
          <p:nvPr/>
        </p:nvSpPr>
        <p:spPr>
          <a:xfrm>
            <a:off x="3370873" y="4382995"/>
            <a:ext cx="151967" cy="119099"/>
          </a:xfrm>
          <a:prstGeom prst="flowChartConnec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C6A87209-08E2-9F29-05F7-71000E4E43D9}"/>
              </a:ext>
            </a:extLst>
          </p:cNvPr>
          <p:cNvGrpSpPr>
            <a:grpSpLocks/>
          </p:cNvGrpSpPr>
          <p:nvPr/>
        </p:nvGrpSpPr>
        <p:grpSpPr bwMode="auto">
          <a:xfrm>
            <a:off x="8528496" y="5589241"/>
            <a:ext cx="432048" cy="288033"/>
            <a:chOff x="8220" y="7230"/>
            <a:chExt cx="2265" cy="2220"/>
          </a:xfrm>
        </p:grpSpPr>
        <p:sp>
          <p:nvSpPr>
            <p:cNvPr id="19" name="AutoShape 3">
              <a:extLst>
                <a:ext uri="{FF2B5EF4-FFF2-40B4-BE49-F238E27FC236}">
                  <a16:creationId xmlns:a16="http://schemas.microsoft.com/office/drawing/2014/main" id="{E5B4CD8E-754A-0941-3E0C-38A1F54C0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0" y="7230"/>
              <a:ext cx="2265" cy="2220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Oval 4">
              <a:extLst>
                <a:ext uri="{FF2B5EF4-FFF2-40B4-BE49-F238E27FC236}">
                  <a16:creationId xmlns:a16="http://schemas.microsoft.com/office/drawing/2014/main" id="{02D69AAB-06B2-94B3-E64D-509B54705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0" y="7638"/>
              <a:ext cx="495" cy="4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A9C31177-F898-A417-A906-1BE7C0555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0" y="7638"/>
              <a:ext cx="495" cy="49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88DC2ED8-83CC-8218-C0F5-6C31E2F8F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5" y="8598"/>
              <a:ext cx="855" cy="360"/>
            </a:xfrm>
            <a:custGeom>
              <a:avLst/>
              <a:gdLst>
                <a:gd name="T0" fmla="*/ 0 w 735"/>
                <a:gd name="T1" fmla="*/ 0 h 390"/>
                <a:gd name="T2" fmla="*/ 15 w 735"/>
                <a:gd name="T3" fmla="*/ 135 h 390"/>
                <a:gd name="T4" fmla="*/ 375 w 735"/>
                <a:gd name="T5" fmla="*/ 390 h 390"/>
                <a:gd name="T6" fmla="*/ 615 w 735"/>
                <a:gd name="T7" fmla="*/ 330 h 390"/>
                <a:gd name="T8" fmla="*/ 735 w 735"/>
                <a:gd name="T9" fmla="*/ 7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5" h="390">
                  <a:moveTo>
                    <a:pt x="0" y="0"/>
                  </a:moveTo>
                  <a:cubicBezTo>
                    <a:pt x="5" y="45"/>
                    <a:pt x="6" y="91"/>
                    <a:pt x="15" y="135"/>
                  </a:cubicBezTo>
                  <a:cubicBezTo>
                    <a:pt x="57" y="343"/>
                    <a:pt x="188" y="369"/>
                    <a:pt x="375" y="390"/>
                  </a:cubicBezTo>
                  <a:cubicBezTo>
                    <a:pt x="489" y="379"/>
                    <a:pt x="530" y="386"/>
                    <a:pt x="615" y="330"/>
                  </a:cubicBezTo>
                  <a:cubicBezTo>
                    <a:pt x="668" y="250"/>
                    <a:pt x="735" y="176"/>
                    <a:pt x="735" y="75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200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6810" y="1340768"/>
            <a:ext cx="9679810" cy="863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dirty="0">
                <a:solidFill>
                  <a:srgbClr val="00B0F0"/>
                </a:solidFill>
              </a:rPr>
            </a:br>
            <a:br>
              <a:rPr lang="cs-CZ" dirty="0">
                <a:solidFill>
                  <a:srgbClr val="00B0F0"/>
                </a:solidFill>
              </a:rPr>
            </a:br>
            <a:r>
              <a:rPr lang="cs-CZ" b="1" dirty="0">
                <a:solidFill>
                  <a:srgbClr val="00B0F0"/>
                </a:solidFill>
              </a:rPr>
              <a:t>Co obsahuje příloha k účetní závěrce?</a:t>
            </a:r>
            <a:br>
              <a:rPr lang="cs-CZ" sz="4900" dirty="0">
                <a:solidFill>
                  <a:srgbClr val="00B0F0"/>
                </a:solidFill>
              </a:rPr>
            </a:br>
            <a:br>
              <a:rPr lang="cs-CZ" b="1" dirty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96810" y="1916832"/>
            <a:ext cx="7921388" cy="4271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Obecné informace o účetní jednotce 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Informace o použitých účetních metodách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Informace z oceňování např. majetku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Informace o způsobech odpisování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Informace o přijatých úvěrech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Informace o přijatých nebo poskytnutých zálohách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mnoho dalších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82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5460" y="1160748"/>
            <a:ext cx="10718577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sz="3200" dirty="0">
                <a:solidFill>
                  <a:srgbClr val="00B0F0"/>
                </a:solidFill>
              </a:rPr>
            </a:br>
            <a:br>
              <a:rPr lang="cs-CZ" sz="3200" dirty="0">
                <a:solidFill>
                  <a:srgbClr val="00B0F0"/>
                </a:solidFill>
              </a:rPr>
            </a:br>
            <a:r>
              <a:rPr lang="cs-CZ" sz="3200" b="1" dirty="0">
                <a:solidFill>
                  <a:srgbClr val="00B0F0"/>
                </a:solidFill>
              </a:rPr>
              <a:t>Jaké informace najdu v přehledu o peněžních tocích?</a:t>
            </a:r>
            <a:br>
              <a:rPr lang="cs-CZ" sz="3200" dirty="0">
                <a:solidFill>
                  <a:srgbClr val="00B0F0"/>
                </a:solidFill>
              </a:rPr>
            </a:br>
            <a:br>
              <a:rPr lang="cs-CZ" sz="3200" b="1" dirty="0">
                <a:solidFill>
                  <a:srgbClr val="00B0F0"/>
                </a:solidFill>
              </a:rPr>
            </a:br>
            <a:endParaRPr lang="cs-CZ" sz="3200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24845" y="1724777"/>
            <a:ext cx="7921388" cy="1501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Počáteční stav peněžních prostředků (k 1. 1.) 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Konečný stav peněžních prostředků (k 31. 12)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35DF2C6-BBC2-BC98-1879-4B5289695748}"/>
              </a:ext>
            </a:extLst>
          </p:cNvPr>
          <p:cNvSpPr txBox="1">
            <a:spLocks/>
          </p:cNvSpPr>
          <p:nvPr/>
        </p:nvSpPr>
        <p:spPr bwMode="auto">
          <a:xfrm>
            <a:off x="1224845" y="2528900"/>
            <a:ext cx="10452484" cy="151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jaké činnosti sledujeme peněžní toky (Cash </a:t>
            </a:r>
            <a:r>
              <a:rPr lang="cs-CZ" sz="32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850BBCF-AC57-2CC4-828E-C9A5B03F36CB}"/>
              </a:ext>
            </a:extLst>
          </p:cNvPr>
          <p:cNvSpPr txBox="1"/>
          <p:nvPr/>
        </p:nvSpPr>
        <p:spPr>
          <a:xfrm>
            <a:off x="1224845" y="3662553"/>
            <a:ext cx="4553630" cy="2055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CF z provozní činnosti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 z investiční činnosti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 z finanční činnosti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0844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00B0F0"/>
                </a:solidFill>
              </a:rPr>
              <a:t>Jaké informace najdu v přehledu o peněžních tocích</a:t>
            </a:r>
          </a:p>
        </p:txBody>
      </p:sp>
    </p:spTree>
    <p:extLst>
      <p:ext uri="{BB962C8B-B14F-4D97-AF65-F5344CB8AC3E}">
        <p14:creationId xmlns:p14="http://schemas.microsoft.com/office/powerpoint/2010/main" val="55790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3874" y="1016732"/>
            <a:ext cx="10214145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sz="3200" dirty="0">
                <a:solidFill>
                  <a:srgbClr val="00B0F0"/>
                </a:solidFill>
              </a:rPr>
            </a:br>
            <a:br>
              <a:rPr lang="cs-CZ" sz="3200" dirty="0">
                <a:solidFill>
                  <a:srgbClr val="00B0F0"/>
                </a:solidFill>
              </a:rPr>
            </a:br>
            <a:r>
              <a:rPr lang="cs-CZ" sz="3200" b="1" dirty="0">
                <a:solidFill>
                  <a:srgbClr val="00B0F0"/>
                </a:solidFill>
              </a:rPr>
              <a:t>Co obsahuje přehled o změnách vlastního kapitálu?</a:t>
            </a:r>
            <a:br>
              <a:rPr lang="cs-CZ" sz="3200" dirty="0">
                <a:solidFill>
                  <a:srgbClr val="00B0F0"/>
                </a:solidFill>
              </a:rPr>
            </a:br>
            <a:br>
              <a:rPr lang="cs-CZ" sz="3200" b="1" dirty="0">
                <a:solidFill>
                  <a:srgbClr val="00B0F0"/>
                </a:solidFill>
              </a:rPr>
            </a:br>
            <a:endParaRPr lang="cs-CZ" sz="3200" dirty="0">
              <a:solidFill>
                <a:srgbClr val="00B0F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37D273A-4414-F556-2DAD-697364FF83D1}"/>
              </a:ext>
            </a:extLst>
          </p:cNvPr>
          <p:cNvSpPr txBox="1"/>
          <p:nvPr/>
        </p:nvSpPr>
        <p:spPr>
          <a:xfrm>
            <a:off x="1456951" y="1792914"/>
            <a:ext cx="911723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o PS a KS základního kapitálu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o PS a KS emisního ážia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o PS a KS rezervního fondu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o PS a KS ostatních fondů ze zisku aj.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F25F5841-8A8C-5520-12B2-1467D87B2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216022"/>
              </p:ext>
            </p:extLst>
          </p:nvPr>
        </p:nvGraphicFramePr>
        <p:xfrm>
          <a:off x="1487488" y="3904349"/>
          <a:ext cx="8317307" cy="235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853">
                  <a:extLst>
                    <a:ext uri="{9D8B030D-6E8A-4147-A177-3AD203B41FA5}">
                      <a16:colId xmlns:a16="http://schemas.microsoft.com/office/drawing/2014/main" val="2014281438"/>
                    </a:ext>
                  </a:extLst>
                </a:gridCol>
                <a:gridCol w="2861800">
                  <a:extLst>
                    <a:ext uri="{9D8B030D-6E8A-4147-A177-3AD203B41FA5}">
                      <a16:colId xmlns:a16="http://schemas.microsoft.com/office/drawing/2014/main" val="784756249"/>
                    </a:ext>
                  </a:extLst>
                </a:gridCol>
                <a:gridCol w="2079327">
                  <a:extLst>
                    <a:ext uri="{9D8B030D-6E8A-4147-A177-3AD203B41FA5}">
                      <a16:colId xmlns:a16="http://schemas.microsoft.com/office/drawing/2014/main" val="2944616345"/>
                    </a:ext>
                  </a:extLst>
                </a:gridCol>
                <a:gridCol w="2079327">
                  <a:extLst>
                    <a:ext uri="{9D8B030D-6E8A-4147-A177-3AD203B41FA5}">
                      <a16:colId xmlns:a16="http://schemas.microsoft.com/office/drawing/2014/main" val="2582467891"/>
                    </a:ext>
                  </a:extLst>
                </a:gridCol>
              </a:tblGrid>
              <a:tr h="46276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Běžné období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Minulé období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689614"/>
                  </a:ext>
                </a:extLst>
              </a:tr>
              <a:tr h="411452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Rezervní fondy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1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Počáteční zůstatek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13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337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Snížení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Konečný zůstatek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14176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CA75C9BC-3B28-4F4E-3354-4B5B0A864170}"/>
              </a:ext>
            </a:extLst>
          </p:cNvPr>
          <p:cNvSpPr txBox="1"/>
          <p:nvPr/>
        </p:nvSpPr>
        <p:spPr>
          <a:xfrm>
            <a:off x="1456951" y="3287278"/>
            <a:ext cx="9513277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cs-CZ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Ukázka části obsahu přehledu o změnách vlastního kapitálu</a:t>
            </a:r>
          </a:p>
        </p:txBody>
      </p:sp>
    </p:spTree>
    <p:extLst>
      <p:ext uri="{BB962C8B-B14F-4D97-AF65-F5344CB8AC3E}">
        <p14:creationId xmlns:p14="http://schemas.microsoft.com/office/powerpoint/2010/main" val="404669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9793088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Základní právní předpisy </a:t>
            </a: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v účetnictví podnikatelů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43472" y="1916832"/>
            <a:ext cx="903605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Mezi základní právní předpisy patří:</a:t>
            </a:r>
          </a:p>
          <a:p>
            <a:pP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 č. 563/1991 Sb. o účetnictví v platném znění,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vyhláška č. 500/2002 Sb., kterou se provádějí některá ustanovení zákona o účetnictví v platném znění pro vedení účetnictví,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České účetní standardy pro podnikatele (ČÚS 001-023).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15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646738" y="1844824"/>
            <a:ext cx="8064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Které zákonné normy upravují oblast účetnictví?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355" y="75850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solidFill>
                  <a:srgbClr val="00B0F0"/>
                </a:solidFill>
              </a:rPr>
              <a:t>Kontrolní otázky 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7644F70-414F-5E4D-277B-B3B0EC6B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738" y="2469418"/>
            <a:ext cx="8064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Vyjmenujte alespoň 3 účetní zásady?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E392BEF-0986-7F93-56B8-FC3672B9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738" y="3747378"/>
            <a:ext cx="8064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Kdo patří mezi uživatele účetních informací?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EFC65C-9B25-AE1E-F0AF-BAB7D9899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916" y="3095117"/>
            <a:ext cx="91439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Kde najdu informace o podnikatelském procesu (činnosti)?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FF344D3-F7C5-2D05-7589-6F46E4833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738" y="4445553"/>
            <a:ext cx="88135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 jakých výkazů a přehledů se skládá účetní závěrka?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A892CC0-FA2F-E1C6-84BB-DDEF579B7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18" y="5107229"/>
            <a:ext cx="8064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 jaké oblasti se vykazuje výsledek hospodaření?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E065C00-EE26-0F57-D108-9DFE825E6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18" y="5768678"/>
            <a:ext cx="8064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Jaké informace by vás zajímaly z účetních výkazů?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  <p:bldP spid="11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47528" y="337361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Reporting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4888E00A-9ADA-AD53-B4A1-43FE1C31163D}"/>
              </a:ext>
            </a:extLst>
          </p:cNvPr>
          <p:cNvGrpSpPr/>
          <p:nvPr/>
        </p:nvGrpSpPr>
        <p:grpSpPr>
          <a:xfrm>
            <a:off x="2734564" y="1479346"/>
            <a:ext cx="7494004" cy="2931985"/>
            <a:chOff x="1218456" y="1505124"/>
            <a:chExt cx="7494004" cy="2931985"/>
          </a:xfrm>
        </p:grpSpPr>
        <p:sp>
          <p:nvSpPr>
            <p:cNvPr id="13" name="Text Box 29">
              <a:extLst>
                <a:ext uri="{FF2B5EF4-FFF2-40B4-BE49-F238E27FC236}">
                  <a16:creationId xmlns:a16="http://schemas.microsoft.com/office/drawing/2014/main" id="{504C45EC-4DF2-4E78-9AF9-077256ABB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7" y="2816648"/>
              <a:ext cx="4788533" cy="162046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cap="all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 jeho organizačních jednotkách </a:t>
              </a:r>
            </a:p>
            <a:p>
              <a:pPr algn="ctr"/>
              <a:endParaRPr lang="cs-CZ" altLang="cs-CZ" cap="al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cs-CZ" altLang="cs-CZ" cap="all" dirty="0">
                  <a:latin typeface="Arial" panose="020B0604020202020204" pitchFamily="34" charset="0"/>
                  <a:cs typeface="Arial" panose="020B0604020202020204" pitchFamily="34" charset="0"/>
                </a:rPr>
                <a:t>(závod, hospodářské středisko)</a:t>
              </a:r>
            </a:p>
          </p:txBody>
        </p:sp>
        <p:sp>
          <p:nvSpPr>
            <p:cNvPr id="14" name="Text Box 30">
              <a:extLst>
                <a:ext uri="{FF2B5EF4-FFF2-40B4-BE49-F238E27FC236}">
                  <a16:creationId xmlns:a16="http://schemas.microsoft.com/office/drawing/2014/main" id="{1B10CB79-837B-4318-B273-58C98455D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9388" y="1505124"/>
              <a:ext cx="4871829" cy="54279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b="1" cap="all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Informace o podniku</a:t>
              </a:r>
              <a:endParaRPr lang="cs-CZ" altLang="cs-CZ" b="1" cap="al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23">
              <a:extLst>
                <a:ext uri="{FF2B5EF4-FFF2-40B4-BE49-F238E27FC236}">
                  <a16:creationId xmlns:a16="http://schemas.microsoft.com/office/drawing/2014/main" id="{E645A390-FC65-49F1-AA27-C24F46720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8456" y="2798198"/>
              <a:ext cx="2541321" cy="40090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cap="all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Jako celku</a:t>
              </a:r>
              <a:endParaRPr lang="cs-CZ" altLang="cs-CZ" cap="al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F3CE5E13-B24A-41CB-A75E-EA26D1D54C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9667">
              <a:off x="3150641" y="2251010"/>
              <a:ext cx="327505" cy="468932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AutoShape 22">
              <a:extLst>
                <a:ext uri="{FF2B5EF4-FFF2-40B4-BE49-F238E27FC236}">
                  <a16:creationId xmlns:a16="http://schemas.microsoft.com/office/drawing/2014/main" id="{73BE00EA-0EFD-4C5E-ABB1-9036B447EF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37247">
              <a:off x="5860873" y="2263627"/>
              <a:ext cx="327505" cy="468932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AutoShape 22">
            <a:extLst>
              <a:ext uri="{FF2B5EF4-FFF2-40B4-BE49-F238E27FC236}">
                <a16:creationId xmlns:a16="http://schemas.microsoft.com/office/drawing/2014/main" id="{E18EE7EC-E5FE-5B6E-BCC9-01BDEEF1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439" y="4531507"/>
            <a:ext cx="327505" cy="431199"/>
          </a:xfrm>
          <a:prstGeom prst="downArrow">
            <a:avLst>
              <a:gd name="adj1" fmla="val 50000"/>
              <a:gd name="adj2" fmla="val 50784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  <p:sp>
        <p:nvSpPr>
          <p:cNvPr id="18" name="AutoShape 22">
            <a:extLst>
              <a:ext uri="{FF2B5EF4-FFF2-40B4-BE49-F238E27FC236}">
                <a16:creationId xmlns:a16="http://schemas.microsoft.com/office/drawing/2014/main" id="{05DA65C7-9884-5D9D-0AD7-D81C8DDD3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536" y="4493773"/>
            <a:ext cx="327505" cy="468932"/>
          </a:xfrm>
          <a:prstGeom prst="downArrow">
            <a:avLst>
              <a:gd name="adj1" fmla="val 50000"/>
              <a:gd name="adj2" fmla="val 50784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  <p:sp>
        <p:nvSpPr>
          <p:cNvPr id="19" name="Text Box 30">
            <a:extLst>
              <a:ext uri="{FF2B5EF4-FFF2-40B4-BE49-F238E27FC236}">
                <a16:creationId xmlns:a16="http://schemas.microsoft.com/office/drawing/2014/main" id="{40A44D2A-C6D3-BFC8-9EFB-05416E1DE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659" y="5153074"/>
            <a:ext cx="3040205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cap="all" dirty="0">
                <a:latin typeface="Arial" panose="020B0604020202020204" pitchFamily="34" charset="0"/>
                <a:cs typeface="Arial" panose="020B0604020202020204" pitchFamily="34" charset="0"/>
              </a:rPr>
              <a:t>Externí uživatelé</a:t>
            </a:r>
          </a:p>
          <a:p>
            <a:pPr algn="ctr"/>
            <a:r>
              <a:rPr lang="cs-CZ" altLang="cs-CZ" cap="all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lang="cs-CZ" altLang="cs-CZ" cap="all" dirty="0">
                <a:latin typeface="Arial" panose="020B0604020202020204" pitchFamily="34" charset="0"/>
                <a:cs typeface="Arial" panose="020B0604020202020204" pitchFamily="34" charset="0"/>
              </a:rPr>
              <a:t>Externí reporting</a:t>
            </a:r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id="{D8756615-9E91-3CA7-A3FC-BF66E1DEC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024" y="5152237"/>
            <a:ext cx="3040205" cy="11136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cap="all" dirty="0">
                <a:latin typeface="Arial" panose="020B0604020202020204" pitchFamily="34" charset="0"/>
                <a:cs typeface="Arial" panose="020B0604020202020204" pitchFamily="34" charset="0"/>
              </a:rPr>
              <a:t>interní uživatelé</a:t>
            </a:r>
          </a:p>
          <a:p>
            <a:pPr algn="ctr"/>
            <a:r>
              <a:rPr lang="cs-CZ" altLang="cs-CZ" cap="all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lang="cs-CZ" altLang="cs-CZ" cap="all" dirty="0">
                <a:latin typeface="Arial" panose="020B0604020202020204" pitchFamily="34" charset="0"/>
                <a:cs typeface="Arial" panose="020B0604020202020204" pitchFamily="34" charset="0"/>
              </a:rPr>
              <a:t> interní reporting</a:t>
            </a:r>
          </a:p>
        </p:txBody>
      </p:sp>
    </p:spTree>
    <p:extLst>
      <p:ext uri="{BB962C8B-B14F-4D97-AF65-F5344CB8AC3E}">
        <p14:creationId xmlns:p14="http://schemas.microsoft.com/office/powerpoint/2010/main" val="383356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47528" y="50477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Co musím vyřešit?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1B10CB79-837B-4318-B273-58C98455D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1139" y="1994017"/>
            <a:ext cx="5460386" cy="54279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Jaké informace mám poskytnout ?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5" name="Text Box 30">
            <a:extLst>
              <a:ext uri="{FF2B5EF4-FFF2-40B4-BE49-F238E27FC236}">
                <a16:creationId xmlns:a16="http://schemas.microsoft.com/office/drawing/2014/main" id="{7602ED1D-48B6-B4A6-0368-6ED92CA4B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722" y="3395081"/>
            <a:ext cx="5785347" cy="54279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Jak mají být informace zpracovány?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7" name="Text Box 30">
            <a:extLst>
              <a:ext uri="{FF2B5EF4-FFF2-40B4-BE49-F238E27FC236}">
                <a16:creationId xmlns:a16="http://schemas.microsoft.com/office/drawing/2014/main" id="{97918386-ADC5-58A3-97F9-660A245CC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721" y="4888416"/>
            <a:ext cx="3607694" cy="54279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Distribuci informací ?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8" name="Šipka: ohnutá nahoru 7">
            <a:extLst>
              <a:ext uri="{FF2B5EF4-FFF2-40B4-BE49-F238E27FC236}">
                <a16:creationId xmlns:a16="http://schemas.microsoft.com/office/drawing/2014/main" id="{374442BB-38B9-C480-8740-FDB9D89FD21F}"/>
              </a:ext>
            </a:extLst>
          </p:cNvPr>
          <p:cNvSpPr/>
          <p:nvPr/>
        </p:nvSpPr>
        <p:spPr>
          <a:xfrm rot="10800000">
            <a:off x="2810219" y="1770554"/>
            <a:ext cx="504056" cy="609278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ohnutá nahoru 11">
            <a:extLst>
              <a:ext uri="{FF2B5EF4-FFF2-40B4-BE49-F238E27FC236}">
                <a16:creationId xmlns:a16="http://schemas.microsoft.com/office/drawing/2014/main" id="{4024B4A7-45BA-EB8F-310B-4011EF2F4CEA}"/>
              </a:ext>
            </a:extLst>
          </p:cNvPr>
          <p:cNvSpPr/>
          <p:nvPr/>
        </p:nvSpPr>
        <p:spPr>
          <a:xfrm rot="10800000">
            <a:off x="2773913" y="3145292"/>
            <a:ext cx="504056" cy="609278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: ohnutá nahoru 15">
            <a:extLst>
              <a:ext uri="{FF2B5EF4-FFF2-40B4-BE49-F238E27FC236}">
                <a16:creationId xmlns:a16="http://schemas.microsoft.com/office/drawing/2014/main" id="{891D7E37-624C-C87E-61FC-07CA51D77485}"/>
              </a:ext>
            </a:extLst>
          </p:cNvPr>
          <p:cNvSpPr/>
          <p:nvPr/>
        </p:nvSpPr>
        <p:spPr>
          <a:xfrm rot="10800000">
            <a:off x="2773912" y="4567568"/>
            <a:ext cx="504056" cy="609278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84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7" grpId="0" animBg="1"/>
      <p:bldP spid="8" grpId="0" animBg="1"/>
      <p:bldP spid="12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1810" y="1376772"/>
            <a:ext cx="8435975" cy="863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dirty="0">
                <a:solidFill>
                  <a:srgbClr val="00B0F0"/>
                </a:solidFill>
              </a:rPr>
            </a:br>
            <a:br>
              <a:rPr lang="cs-CZ" dirty="0">
                <a:solidFill>
                  <a:srgbClr val="00B0F0"/>
                </a:solidFill>
              </a:rPr>
            </a:br>
            <a:r>
              <a:rPr lang="cs-CZ" b="1" dirty="0">
                <a:solidFill>
                  <a:srgbClr val="00B0F0"/>
                </a:solidFill>
              </a:rPr>
              <a:t>Podnikový reporting</a:t>
            </a:r>
            <a:br>
              <a:rPr lang="cs-CZ" sz="4900" dirty="0">
                <a:solidFill>
                  <a:srgbClr val="00B0F0"/>
                </a:solidFill>
              </a:rPr>
            </a:br>
            <a:br>
              <a:rPr lang="cs-CZ" b="1" dirty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61810" y="2030187"/>
            <a:ext cx="9036050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U podnikového reportingu postupujeme následovně:</a:t>
            </a:r>
          </a:p>
          <a:p>
            <a:pPr algn="just"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zjistíme, kdo bude uživatelem informací, </a:t>
            </a:r>
            <a:endParaRPr lang="cs-CZ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jakou formou chce uživatel poskytnou informace a kdy,</a:t>
            </a:r>
            <a:endParaRPr lang="cs-CZ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zajistit tištěný nebo elektronický report,</a:t>
            </a:r>
            <a:endParaRPr lang="cs-CZ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zajistit jednotný design reportů,</a:t>
            </a:r>
            <a:endParaRPr lang="cs-CZ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zajistit ochranu důvěrných informací,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zjišťovat připomínky a náměty ke zlepšení reportů.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53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Rozdělení reportingu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1B10CB79-837B-4318-B273-58C98455D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656" y="2547127"/>
            <a:ext cx="2921872" cy="39212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Standardní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21" name="AutoShape 22">
            <a:extLst>
              <a:ext uri="{FF2B5EF4-FFF2-40B4-BE49-F238E27FC236}">
                <a16:creationId xmlns:a16="http://schemas.microsoft.com/office/drawing/2014/main" id="{F3CE5E13-B24A-41CB-A75E-EA26D1D54C5A}"/>
              </a:ext>
            </a:extLst>
          </p:cNvPr>
          <p:cNvSpPr>
            <a:spLocks noChangeArrowheads="1"/>
          </p:cNvSpPr>
          <p:nvPr/>
        </p:nvSpPr>
        <p:spPr bwMode="auto">
          <a:xfrm rot="1829667">
            <a:off x="4651537" y="1480321"/>
            <a:ext cx="445030" cy="726343"/>
          </a:xfrm>
          <a:prstGeom prst="downArrow">
            <a:avLst>
              <a:gd name="adj1" fmla="val 50000"/>
              <a:gd name="adj2" fmla="val 50784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  <p:sp>
        <p:nvSpPr>
          <p:cNvPr id="5" name="AutoShape 22">
            <a:extLst>
              <a:ext uri="{FF2B5EF4-FFF2-40B4-BE49-F238E27FC236}">
                <a16:creationId xmlns:a16="http://schemas.microsoft.com/office/drawing/2014/main" id="{FF9D1106-4D3D-C780-320B-BB301E1FF832}"/>
              </a:ext>
            </a:extLst>
          </p:cNvPr>
          <p:cNvSpPr>
            <a:spLocks noChangeArrowheads="1"/>
          </p:cNvSpPr>
          <p:nvPr/>
        </p:nvSpPr>
        <p:spPr bwMode="auto">
          <a:xfrm rot="20052733">
            <a:off x="7519266" y="1558256"/>
            <a:ext cx="445030" cy="726343"/>
          </a:xfrm>
          <a:prstGeom prst="downArrow">
            <a:avLst>
              <a:gd name="adj1" fmla="val 50000"/>
              <a:gd name="adj2" fmla="val 50784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  <p:sp>
        <p:nvSpPr>
          <p:cNvPr id="7" name="Text Box 30">
            <a:extLst>
              <a:ext uri="{FF2B5EF4-FFF2-40B4-BE49-F238E27FC236}">
                <a16:creationId xmlns:a16="http://schemas.microsoft.com/office/drawing/2014/main" id="{2D7AB63A-6A47-5719-76A2-8E857642E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044" y="2547126"/>
            <a:ext cx="2921872" cy="39212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Mimořádný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C095EA9-9065-2919-E2B7-38ABBE571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034" y="3308853"/>
            <a:ext cx="5014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o skutečných hodnotách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EA45F74-86C4-45A1-8689-21CBD2C6D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034" y="3898847"/>
            <a:ext cx="43507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 o odchylkách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0028ABA-D8E2-3E22-8403-FAD321504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034" y="4474244"/>
            <a:ext cx="43507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odchylek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85AAFCA-B87A-A088-3FC1-ED3FB2F45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5802" y="3319023"/>
            <a:ext cx="3163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Mimořádné analýzy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8498F-216A-E991-9A73-C3FA85E95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1231" y="3898847"/>
            <a:ext cx="3163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Mimořádné zprávy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BD63B79-B5AE-92BC-A972-0F5B38DD1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5802" y="4550304"/>
            <a:ext cx="50148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Informace, které nejsou běžně poskytovány</a:t>
            </a:r>
          </a:p>
        </p:txBody>
      </p:sp>
    </p:spTree>
    <p:extLst>
      <p:ext uri="{BB962C8B-B14F-4D97-AF65-F5344CB8AC3E}">
        <p14:creationId xmlns:p14="http://schemas.microsoft.com/office/powerpoint/2010/main" val="3343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631504" y="3040819"/>
            <a:ext cx="806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Kdo je uživatelem reportů?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1572450"/>
            <a:ext cx="10515600" cy="1325563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00B0F0"/>
                </a:solidFill>
              </a:rPr>
              <a:t>Kontrolní otázky ?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7644F70-414F-5E4D-277B-B3B0EC6B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504" y="3788095"/>
            <a:ext cx="806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Komu slouží interní (podnikový) reporting?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EFC65C-9B25-AE1E-F0AF-BAB7D9899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682" y="4566516"/>
            <a:ext cx="9006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je rozdíl mezi standardním a mimořádným reportem?</a:t>
            </a:r>
          </a:p>
        </p:txBody>
      </p:sp>
    </p:spTree>
    <p:extLst>
      <p:ext uri="{BB962C8B-B14F-4D97-AF65-F5344CB8AC3E}">
        <p14:creationId xmlns:p14="http://schemas.microsoft.com/office/powerpoint/2010/main" val="197720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00B0F0"/>
                </a:solidFill>
              </a:rPr>
              <a:t>Externí uživatelé reportingu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1B10CB79-837B-4318-B273-58C98455D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898" y="2488433"/>
            <a:ext cx="2921872" cy="39212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Stát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21" name="AutoShape 22">
            <a:extLst>
              <a:ext uri="{FF2B5EF4-FFF2-40B4-BE49-F238E27FC236}">
                <a16:creationId xmlns:a16="http://schemas.microsoft.com/office/drawing/2014/main" id="{F3CE5E13-B24A-41CB-A75E-EA26D1D54C5A}"/>
              </a:ext>
            </a:extLst>
          </p:cNvPr>
          <p:cNvSpPr>
            <a:spLocks noChangeArrowheads="1"/>
          </p:cNvSpPr>
          <p:nvPr/>
        </p:nvSpPr>
        <p:spPr bwMode="auto">
          <a:xfrm rot="1829667">
            <a:off x="4123348" y="1462395"/>
            <a:ext cx="445030" cy="726343"/>
          </a:xfrm>
          <a:prstGeom prst="downArrow">
            <a:avLst>
              <a:gd name="adj1" fmla="val 50000"/>
              <a:gd name="adj2" fmla="val 50784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  <p:sp>
        <p:nvSpPr>
          <p:cNvPr id="5" name="AutoShape 22">
            <a:extLst>
              <a:ext uri="{FF2B5EF4-FFF2-40B4-BE49-F238E27FC236}">
                <a16:creationId xmlns:a16="http://schemas.microsoft.com/office/drawing/2014/main" id="{FF9D1106-4D3D-C780-320B-BB301E1FF832}"/>
              </a:ext>
            </a:extLst>
          </p:cNvPr>
          <p:cNvSpPr>
            <a:spLocks noChangeArrowheads="1"/>
          </p:cNvSpPr>
          <p:nvPr/>
        </p:nvSpPr>
        <p:spPr bwMode="auto">
          <a:xfrm rot="20052733">
            <a:off x="7547685" y="1513188"/>
            <a:ext cx="445030" cy="726343"/>
          </a:xfrm>
          <a:prstGeom prst="downArrow">
            <a:avLst>
              <a:gd name="adj1" fmla="val 50000"/>
              <a:gd name="adj2" fmla="val 50784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  <p:sp>
        <p:nvSpPr>
          <p:cNvPr id="7" name="Text Box 30">
            <a:extLst>
              <a:ext uri="{FF2B5EF4-FFF2-40B4-BE49-F238E27FC236}">
                <a16:creationId xmlns:a16="http://schemas.microsoft.com/office/drawing/2014/main" id="{2D7AB63A-6A47-5719-76A2-8E857642E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183" y="2488434"/>
            <a:ext cx="3112237" cy="39212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Obchodní partneři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EA45F74-86C4-45A1-8689-21CBD2C6D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526" y="3459904"/>
            <a:ext cx="4698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Výše výsledku hospodaření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0028ABA-D8E2-3E22-8403-FAD321504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527" y="4111516"/>
            <a:ext cx="43507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Daňově uznatelné náklady a výnosy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85AAFCA-B87A-A088-3FC1-ED3FB2F45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520" y="3469714"/>
            <a:ext cx="4991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Vývoj výsledku hospodaření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8498F-216A-E991-9A73-C3FA85E95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521" y="4164400"/>
            <a:ext cx="3163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Vývoj tržeb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BD63B79-B5AE-92BC-A972-0F5B38DD1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521" y="4825079"/>
            <a:ext cx="3163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928D90C-45EB-0653-C8E8-E42714A03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466" y="4795076"/>
            <a:ext cx="4543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Daňově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uznatelné náklady a výnosy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6AF9094-4D52-FB78-EDC4-B82525DD8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521" y="5465690"/>
            <a:ext cx="3163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Likvidita </a:t>
            </a:r>
          </a:p>
        </p:txBody>
      </p:sp>
    </p:spTree>
    <p:extLst>
      <p:ext uri="{BB962C8B-B14F-4D97-AF65-F5344CB8AC3E}">
        <p14:creationId xmlns:p14="http://schemas.microsoft.com/office/powerpoint/2010/main" val="174071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5" grpId="0" animBg="1"/>
      <p:bldP spid="7" grpId="0" animBg="1"/>
      <p:bldP spid="9" grpId="0"/>
      <p:bldP spid="10" grpId="0"/>
      <p:bldP spid="16" grpId="0"/>
      <p:bldP spid="17" grpId="0"/>
      <p:bldP spid="18" grpId="0"/>
      <p:bldP spid="13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00B0F0"/>
                </a:solidFill>
              </a:rPr>
              <a:t>Interní uživatelé reportingu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1B10CB79-837B-4318-B273-58C98455D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364" y="1982474"/>
            <a:ext cx="2110938" cy="39212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Zaměstnanci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21" name="AutoShape 22">
            <a:extLst>
              <a:ext uri="{FF2B5EF4-FFF2-40B4-BE49-F238E27FC236}">
                <a16:creationId xmlns:a16="http://schemas.microsoft.com/office/drawing/2014/main" id="{F3CE5E13-B24A-41CB-A75E-EA26D1D54C5A}"/>
              </a:ext>
            </a:extLst>
          </p:cNvPr>
          <p:cNvSpPr>
            <a:spLocks noChangeArrowheads="1"/>
          </p:cNvSpPr>
          <p:nvPr/>
        </p:nvSpPr>
        <p:spPr bwMode="auto">
          <a:xfrm rot="1829667">
            <a:off x="3538499" y="1297543"/>
            <a:ext cx="445030" cy="576535"/>
          </a:xfrm>
          <a:prstGeom prst="downArrow">
            <a:avLst>
              <a:gd name="adj1" fmla="val 50000"/>
              <a:gd name="adj2" fmla="val 50784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  <p:sp>
        <p:nvSpPr>
          <p:cNvPr id="5" name="AutoShape 22">
            <a:extLst>
              <a:ext uri="{FF2B5EF4-FFF2-40B4-BE49-F238E27FC236}">
                <a16:creationId xmlns:a16="http://schemas.microsoft.com/office/drawing/2014/main" id="{FF9D1106-4D3D-C780-320B-BB301E1FF832}"/>
              </a:ext>
            </a:extLst>
          </p:cNvPr>
          <p:cNvSpPr>
            <a:spLocks noChangeArrowheads="1"/>
          </p:cNvSpPr>
          <p:nvPr/>
        </p:nvSpPr>
        <p:spPr bwMode="auto">
          <a:xfrm rot="20052733">
            <a:off x="7517291" y="1241774"/>
            <a:ext cx="445030" cy="608934"/>
          </a:xfrm>
          <a:prstGeom prst="downArrow">
            <a:avLst>
              <a:gd name="adj1" fmla="val 50000"/>
              <a:gd name="adj2" fmla="val 50784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  <p:sp>
        <p:nvSpPr>
          <p:cNvPr id="7" name="Text Box 30">
            <a:extLst>
              <a:ext uri="{FF2B5EF4-FFF2-40B4-BE49-F238E27FC236}">
                <a16:creationId xmlns:a16="http://schemas.microsoft.com/office/drawing/2014/main" id="{2D7AB63A-6A47-5719-76A2-8E857642E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00" y="1956474"/>
            <a:ext cx="2543772" cy="39212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Manažeři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EA45F74-86C4-45A1-8689-21CBD2C6D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21" y="2602731"/>
            <a:ext cx="3166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Zaměstnanecké benefity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0028ABA-D8E2-3E22-8403-FAD321504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21" y="3104060"/>
            <a:ext cx="3474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Náklady podniku na vzdělání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85AAFCA-B87A-A088-3FC1-ED3FB2F45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2579" y="2590964"/>
            <a:ext cx="35849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VH podniku jako celku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8498F-216A-E991-9A73-C3FA85E95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7920" y="3048994"/>
            <a:ext cx="4842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VH za hospodářská střediska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BD63B79-B5AE-92BC-A972-0F5B38DD1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9535" y="3529293"/>
            <a:ext cx="3163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Vývoj  nákladů a výnosů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928D90C-45EB-0653-C8E8-E42714A03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20" y="3633072"/>
            <a:ext cx="35280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Průměrná měsíční mzda dané kategorie zaměstnanců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6AF9094-4D52-FB78-EDC4-B82525DD8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729" y="4000989"/>
            <a:ext cx="3163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Hodnota aktiv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3453CB-7734-5489-9549-E28B39C77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576" y="4444673"/>
            <a:ext cx="3163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Výše závazků</a:t>
            </a: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B71B63C9-DC1D-BCA4-D8C5-376166A3E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555" y="5010444"/>
            <a:ext cx="2110938" cy="39212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400" b="1" cap="all" dirty="0">
                <a:latin typeface="+mn-lt"/>
                <a:cs typeface="Times New Roman" panose="02020603050405020304" pitchFamily="18" charset="0"/>
              </a:rPr>
              <a:t>Vlastník</a:t>
            </a:r>
            <a:endParaRPr lang="cs-CZ" altLang="cs-CZ" sz="2400" b="1" cap="all" dirty="0">
              <a:latin typeface="+mn-lt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2353C47-BBE0-931D-5F1B-96F4319E4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523" y="5677870"/>
            <a:ext cx="2484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Kapitálové výnosy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E6229A6E-0DCB-777E-CA56-721CACF5B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91" y="5677870"/>
            <a:ext cx="2484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Ziskovost vloženého kapitálu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A337A275-3A67-C799-BD28-9B67AF7AB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033" y="5677870"/>
            <a:ext cx="2484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Čistý zisk na akcii</a:t>
            </a:r>
          </a:p>
        </p:txBody>
      </p:sp>
      <p:sp>
        <p:nvSpPr>
          <p:cNvPr id="23" name="AutoShape 22">
            <a:extLst>
              <a:ext uri="{FF2B5EF4-FFF2-40B4-BE49-F238E27FC236}">
                <a16:creationId xmlns:a16="http://schemas.microsoft.com/office/drawing/2014/main" id="{C2A0E766-46DE-2A1B-0F5E-78E2D2E46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79" y="1417639"/>
            <a:ext cx="296703" cy="3433075"/>
          </a:xfrm>
          <a:prstGeom prst="downArrow">
            <a:avLst>
              <a:gd name="adj1" fmla="val 50000"/>
              <a:gd name="adj2" fmla="val 50784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719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5" grpId="0" animBg="1"/>
      <p:bldP spid="7" grpId="0" animBg="1"/>
      <p:bldP spid="9" grpId="0"/>
      <p:bldP spid="10" grpId="0"/>
      <p:bldP spid="16" grpId="0"/>
      <p:bldP spid="17" grpId="0"/>
      <p:bldP spid="18" grpId="0"/>
      <p:bldP spid="13" grpId="0"/>
      <p:bldP spid="15" grpId="0"/>
      <p:bldP spid="8" grpId="0"/>
      <p:bldP spid="12" grpId="0" animBg="1"/>
      <p:bldP spid="19" grpId="0"/>
      <p:bldP spid="20" grpId="0"/>
      <p:bldP spid="22" grpId="0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7529" y="1376772"/>
            <a:ext cx="8435975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b="1" dirty="0">
                <a:solidFill>
                  <a:srgbClr val="00B0F0"/>
                </a:solidFill>
              </a:rPr>
              <a:t>Zaměření interních reportů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77529" y="1952836"/>
            <a:ext cx="903605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U interních reportů se zaměřujeme na tyto oblasti:</a:t>
            </a:r>
          </a:p>
          <a:p>
            <a:pPr algn="just"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obchodní, 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výrobní,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zásobovací,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marketingovou,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personální aj.</a:t>
            </a: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57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459596" y="3032956"/>
            <a:ext cx="6588732" cy="23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KVÍZ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https://forms.gle/Dbv4gemZDRT4KYaVA</a:t>
            </a:r>
            <a:endParaRPr lang="cs-CZ" u="sng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Aktivní odkaz na otázky v Google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dotazník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596" y="1556792"/>
            <a:ext cx="8894204" cy="1325563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00B0F0"/>
                </a:solidFill>
              </a:rPr>
              <a:t>Kvíz</a:t>
            </a:r>
          </a:p>
        </p:txBody>
      </p:sp>
    </p:spTree>
    <p:extLst>
      <p:ext uri="{BB962C8B-B14F-4D97-AF65-F5344CB8AC3E}">
        <p14:creationId xmlns:p14="http://schemas.microsoft.com/office/powerpoint/2010/main" val="74576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1E2C0B5-38CE-C0F3-4ED2-326B9F8E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84684"/>
            <a:ext cx="9372600" cy="1325563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00B0F0"/>
                </a:solidFill>
              </a:rPr>
              <a:t>Základní účetní zásady a principy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2B8B7C8-0E8F-B002-AC29-502D1C158FEF}"/>
              </a:ext>
            </a:extLst>
          </p:cNvPr>
          <p:cNvSpPr txBox="1"/>
          <p:nvPr/>
        </p:nvSpPr>
        <p:spPr>
          <a:xfrm>
            <a:off x="1981200" y="1628801"/>
            <a:ext cx="8229600" cy="47557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Bef>
                <a:spcPts val="225"/>
              </a:spcBef>
              <a:spcAft>
                <a:spcPts val="800"/>
              </a:spcAft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Mezi základní zásady a principy patří: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Věrné a poctivé zobrazení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Předpoklad trvání účetní jednotky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concern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Zásada zjišťování výsledku hospodaření v pravidelných intervalech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Stálost účetních metod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Zásada oceňování v historických cenách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Zásada opatrnosti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Princip podvojnosti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Princip souvztažnosti účtů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Zásada bilanční kontinuity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6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15F7517-B33E-4A7A-A179-04C309148394}"/>
              </a:ext>
            </a:extLst>
          </p:cNvPr>
          <p:cNvSpPr/>
          <p:nvPr/>
        </p:nvSpPr>
        <p:spPr>
          <a:xfrm>
            <a:off x="0" y="2577159"/>
            <a:ext cx="12192000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DĚKUJI ZA POZORNOST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2668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736812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Co zobrazuje účetnictví</a:t>
            </a:r>
            <a:endParaRPr lang="cs-CZ" alt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7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>
            <a:extLst>
              <a:ext uri="{FF2B5EF4-FFF2-40B4-BE49-F238E27FC236}">
                <a16:creationId xmlns:a16="http://schemas.microsoft.com/office/drawing/2014/main" id="{8AFECD0E-2FBF-7372-7EB4-882F7E19B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413" y="-385082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49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cs-CZ" altLang="cs-CZ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A82FEED4-DDA3-800B-3C1C-CAA40877A5B8}"/>
              </a:ext>
            </a:extLst>
          </p:cNvPr>
          <p:cNvGrpSpPr/>
          <p:nvPr/>
        </p:nvGrpSpPr>
        <p:grpSpPr>
          <a:xfrm>
            <a:off x="2424159" y="376177"/>
            <a:ext cx="7343682" cy="3132346"/>
            <a:chOff x="0" y="-31569"/>
            <a:chExt cx="5632611" cy="1967932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6B442274-F97B-5B76-54F4-71C81131F6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543175" cy="841707"/>
              <a:chOff x="573" y="2453"/>
              <a:chExt cx="4427" cy="1920"/>
            </a:xfrm>
          </p:grpSpPr>
          <p:sp>
            <p:nvSpPr>
              <p:cNvPr id="16" name="AutoShape 41">
                <a:extLst>
                  <a:ext uri="{FF2B5EF4-FFF2-40B4-BE49-F238E27FC236}">
                    <a16:creationId xmlns:a16="http://schemas.microsoft.com/office/drawing/2014/main" id="{8FFAB2D7-C4E9-B17D-B9FC-558D8977B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" y="2453"/>
                <a:ext cx="4427" cy="192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D99594"/>
                  </a:gs>
                  <a:gs pos="50000">
                    <a:srgbClr val="F2DBDB"/>
                  </a:gs>
                  <a:gs pos="100000">
                    <a:srgbClr val="D99594"/>
                  </a:gs>
                </a:gsLst>
                <a:lin ang="18900000" scaled="1"/>
              </a:gradFill>
              <a:ln w="12700">
                <a:solidFill>
                  <a:srgbClr val="D99594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" name="Rectangle 42">
                <a:extLst>
                  <a:ext uri="{FF2B5EF4-FFF2-40B4-BE49-F238E27FC236}">
                    <a16:creationId xmlns:a16="http://schemas.microsoft.com/office/drawing/2014/main" id="{FABEBB13-BDF4-34C9-ED82-B6D0C21F4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641"/>
                <a:ext cx="2537" cy="64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4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Finanční úřad</a:t>
                </a:r>
              </a:p>
            </p:txBody>
          </p:sp>
          <p:sp>
            <p:nvSpPr>
              <p:cNvPr id="18" name="Rectangle 43">
                <a:extLst>
                  <a:ext uri="{FF2B5EF4-FFF2-40B4-BE49-F238E27FC236}">
                    <a16:creationId xmlns:a16="http://schemas.microsoft.com/office/drawing/2014/main" id="{B0558772-A9FE-3596-9E62-3B34C1375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2" y="3578"/>
                <a:ext cx="1908" cy="6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400" dirty="0">
                    <a:latin typeface="+mn-lt"/>
                    <a:cs typeface="Times New Roman" panose="02020603050405020304" pitchFamily="18" charset="0"/>
                  </a:rPr>
                  <a:t>ČSÚ</a:t>
                </a:r>
              </a:p>
            </p:txBody>
          </p:sp>
        </p:grp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F31B469D-CE3D-3F0B-06B9-CA442B732E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6904" y="-31569"/>
              <a:ext cx="2575707" cy="1124002"/>
              <a:chOff x="5672" y="2233"/>
              <a:chExt cx="4702" cy="2517"/>
            </a:xfrm>
          </p:grpSpPr>
          <p:sp>
            <p:nvSpPr>
              <p:cNvPr id="12" name="AutoShape 45">
                <a:extLst>
                  <a:ext uri="{FF2B5EF4-FFF2-40B4-BE49-F238E27FC236}">
                    <a16:creationId xmlns:a16="http://schemas.microsoft.com/office/drawing/2014/main" id="{1B60284E-D4A7-F30F-4C98-76EDECCF5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2" y="2233"/>
                <a:ext cx="4702" cy="251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D99594"/>
                  </a:gs>
                  <a:gs pos="50000">
                    <a:srgbClr val="F2DBDB"/>
                  </a:gs>
                  <a:gs pos="100000">
                    <a:srgbClr val="D99594"/>
                  </a:gs>
                </a:gsLst>
                <a:lin ang="18900000" scaled="1"/>
              </a:gradFill>
              <a:ln w="12700">
                <a:solidFill>
                  <a:srgbClr val="D99594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3" name="Rectangle 46">
                <a:extLst>
                  <a:ext uri="{FF2B5EF4-FFF2-40B4-BE49-F238E27FC236}">
                    <a16:creationId xmlns:a16="http://schemas.microsoft.com/office/drawing/2014/main" id="{D5005667-25BB-2CCD-EF92-694E1D14F4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3" y="2452"/>
                <a:ext cx="1908" cy="67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400" dirty="0">
                    <a:latin typeface="+mn-lt"/>
                    <a:cs typeface="Times New Roman" panose="02020603050405020304" pitchFamily="18" charset="0"/>
                  </a:rPr>
                  <a:t>Zákazníci</a:t>
                </a:r>
              </a:p>
            </p:txBody>
          </p:sp>
          <p:sp>
            <p:nvSpPr>
              <p:cNvPr id="14" name="Rectangle 47">
                <a:extLst>
                  <a:ext uri="{FF2B5EF4-FFF2-40B4-BE49-F238E27FC236}">
                    <a16:creationId xmlns:a16="http://schemas.microsoft.com/office/drawing/2014/main" id="{2CDA1155-EFB8-75B7-0A9E-B0007464D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0" y="3000"/>
                <a:ext cx="1720" cy="6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400" dirty="0">
                    <a:latin typeface="+mn-lt"/>
                    <a:cs typeface="Times New Roman" panose="02020603050405020304" pitchFamily="18" charset="0"/>
                  </a:rPr>
                  <a:t>Věřitelé</a:t>
                </a:r>
              </a:p>
            </p:txBody>
          </p:sp>
          <p:sp>
            <p:nvSpPr>
              <p:cNvPr id="15" name="Rectangle 48">
                <a:extLst>
                  <a:ext uri="{FF2B5EF4-FFF2-40B4-BE49-F238E27FC236}">
                    <a16:creationId xmlns:a16="http://schemas.microsoft.com/office/drawing/2014/main" id="{489BE53A-72F4-7417-C2D2-B54C74345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60" y="3757"/>
                <a:ext cx="2423" cy="6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2400" dirty="0">
                    <a:latin typeface="+mn-lt"/>
                    <a:cs typeface="Times New Roman" panose="02020603050405020304" pitchFamily="18" charset="0"/>
                  </a:rPr>
                  <a:t>Konkurence</a:t>
                </a:r>
              </a:p>
            </p:txBody>
          </p:sp>
        </p:grpSp>
        <p:sp>
          <p:nvSpPr>
            <p:cNvPr id="9" name="Krychle 8">
              <a:extLst>
                <a:ext uri="{FF2B5EF4-FFF2-40B4-BE49-F238E27FC236}">
                  <a16:creationId xmlns:a16="http://schemas.microsoft.com/office/drawing/2014/main" id="{FB76097C-745D-29E6-BA7A-A57A22E8F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7050" y="1475459"/>
              <a:ext cx="2938780" cy="460904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63500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800" b="1" dirty="0">
                  <a:latin typeface="+mn-lt"/>
                  <a:cs typeface="Times New Roman" panose="02020603050405020304" pitchFamily="18" charset="0"/>
                </a:rPr>
                <a:t>Podnikatelský proces</a:t>
              </a:r>
            </a:p>
          </p:txBody>
        </p:sp>
        <p:sp>
          <p:nvSpPr>
            <p:cNvPr id="10" name="Šipka: zahnutá doprava 9">
              <a:extLst>
                <a:ext uri="{FF2B5EF4-FFF2-40B4-BE49-F238E27FC236}">
                  <a16:creationId xmlns:a16="http://schemas.microsoft.com/office/drawing/2014/main" id="{3E7E474C-C21A-2C30-5F80-2CBD9BD16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5" y="1200121"/>
              <a:ext cx="427355" cy="714375"/>
            </a:xfrm>
            <a:prstGeom prst="curvedRightArrow">
              <a:avLst>
                <a:gd name="adj1" fmla="val 40382"/>
                <a:gd name="adj2" fmla="val 80764"/>
                <a:gd name="adj3" fmla="val 31287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11" name="Šipka: zahnutá doleva 10">
              <a:extLst>
                <a:ext uri="{FF2B5EF4-FFF2-40B4-BE49-F238E27FC236}">
                  <a16:creationId xmlns:a16="http://schemas.microsoft.com/office/drawing/2014/main" id="{30376530-BCCB-63E7-33AA-BEE0454FB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225" y="1200150"/>
              <a:ext cx="431165" cy="733425"/>
            </a:xfrm>
            <a:prstGeom prst="curvedLeftArrow">
              <a:avLst>
                <a:gd name="adj1" fmla="val 41095"/>
                <a:gd name="adj2" fmla="val 82190"/>
                <a:gd name="adj3" fmla="val 31172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19" name="Rectangle 21">
            <a:extLst>
              <a:ext uri="{FF2B5EF4-FFF2-40B4-BE49-F238E27FC236}">
                <a16:creationId xmlns:a16="http://schemas.microsoft.com/office/drawing/2014/main" id="{3164D447-382B-FE70-8010-A9895DB1A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778" y="-362222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" name="Šipka: nahoru 21">
            <a:extLst>
              <a:ext uri="{FF2B5EF4-FFF2-40B4-BE49-F238E27FC236}">
                <a16:creationId xmlns:a16="http://schemas.microsoft.com/office/drawing/2014/main" id="{F133C253-3AE0-2CC4-8801-6B77BFBCC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378" y="3679029"/>
            <a:ext cx="419100" cy="389112"/>
          </a:xfrm>
          <a:prstGeom prst="up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90F2AF84-EDA1-BB80-FEBF-BF9ADF1DD4E2}"/>
              </a:ext>
            </a:extLst>
          </p:cNvPr>
          <p:cNvGrpSpPr>
            <a:grpSpLocks/>
          </p:cNvGrpSpPr>
          <p:nvPr/>
        </p:nvGrpSpPr>
        <p:grpSpPr bwMode="auto">
          <a:xfrm>
            <a:off x="3526285" y="4307515"/>
            <a:ext cx="5339955" cy="1789067"/>
            <a:chOff x="3043" y="9177"/>
            <a:chExt cx="5414" cy="4279"/>
          </a:xfrm>
        </p:grpSpPr>
        <p:sp>
          <p:nvSpPr>
            <p:cNvPr id="24" name="AutoShape 74">
              <a:extLst>
                <a:ext uri="{FF2B5EF4-FFF2-40B4-BE49-F238E27FC236}">
                  <a16:creationId xmlns:a16="http://schemas.microsoft.com/office/drawing/2014/main" id="{B1A107D1-9E06-48EC-6A38-71BBECE90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" y="9177"/>
              <a:ext cx="5414" cy="427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2D050"/>
                </a:gs>
                <a:gs pos="50000">
                  <a:srgbClr val="92D050"/>
                </a:gs>
                <a:gs pos="100000">
                  <a:srgbClr val="92D050"/>
                </a:gs>
              </a:gsLst>
              <a:lin ang="18900000" scaled="1"/>
            </a:gradFill>
            <a:ln w="12700">
              <a:solidFill>
                <a:srgbClr val="92D05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5" name="Rectangle 75">
              <a:extLst>
                <a:ext uri="{FF2B5EF4-FFF2-40B4-BE49-F238E27FC236}">
                  <a16:creationId xmlns:a16="http://schemas.microsoft.com/office/drawing/2014/main" id="{3178540C-041B-2534-CFFE-8B8EDB722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10896"/>
              <a:ext cx="2792" cy="10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dirty="0">
                  <a:latin typeface="+mn-lt"/>
                  <a:cs typeface="Arial" panose="020B0604020202020204" pitchFamily="34" charset="0"/>
                </a:rPr>
                <a:t>Řídící pracovníci</a:t>
              </a:r>
            </a:p>
          </p:txBody>
        </p:sp>
        <p:sp>
          <p:nvSpPr>
            <p:cNvPr id="26" name="Rectangle 76">
              <a:extLst>
                <a:ext uri="{FF2B5EF4-FFF2-40B4-BE49-F238E27FC236}">
                  <a16:creationId xmlns:a16="http://schemas.microsoft.com/office/drawing/2014/main" id="{DE05BDE2-2DBA-AAFE-69DD-A062AC71F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9" y="12176"/>
              <a:ext cx="2792" cy="10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dirty="0">
                  <a:latin typeface="+mn-lt"/>
                  <a:cs typeface="Arial" panose="020B0604020202020204" pitchFamily="34" charset="0"/>
                </a:rPr>
                <a:t>Zaměstnanci</a:t>
              </a:r>
            </a:p>
          </p:txBody>
        </p:sp>
        <p:sp>
          <p:nvSpPr>
            <p:cNvPr id="27" name="Rectangle 77">
              <a:extLst>
                <a:ext uri="{FF2B5EF4-FFF2-40B4-BE49-F238E27FC236}">
                  <a16:creationId xmlns:a16="http://schemas.microsoft.com/office/drawing/2014/main" id="{E0520E46-09B5-FAB2-6491-5169E9087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1" y="9665"/>
              <a:ext cx="2380" cy="10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dirty="0">
                  <a:latin typeface="+mn-lt"/>
                  <a:cs typeface="Arial" panose="020B0604020202020204" pitchFamily="34" charset="0"/>
                </a:rPr>
                <a:t>Vlastníci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61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Jaké je využití účetních informací</a:t>
            </a:r>
            <a:endParaRPr lang="cs-CZ" alt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>
            <a:extLst>
              <a:ext uri="{FF2B5EF4-FFF2-40B4-BE49-F238E27FC236}">
                <a16:creationId xmlns:a16="http://schemas.microsoft.com/office/drawing/2014/main" id="{FE39B516-DDCD-EF31-7FC7-4D118D68C37D}"/>
              </a:ext>
            </a:extLst>
          </p:cNvPr>
          <p:cNvGrpSpPr/>
          <p:nvPr/>
        </p:nvGrpSpPr>
        <p:grpSpPr>
          <a:xfrm>
            <a:off x="2153563" y="332656"/>
            <a:ext cx="7859850" cy="5547582"/>
            <a:chOff x="9526" y="0"/>
            <a:chExt cx="6103871" cy="3446807"/>
          </a:xfrm>
        </p:grpSpPr>
        <p:sp>
          <p:nvSpPr>
            <p:cNvPr id="10" name="Krychle 9">
              <a:extLst>
                <a:ext uri="{FF2B5EF4-FFF2-40B4-BE49-F238E27FC236}">
                  <a16:creationId xmlns:a16="http://schemas.microsoft.com/office/drawing/2014/main" id="{C8BCD610-9804-DCBD-C09C-F77D67F92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775" y="0"/>
              <a:ext cx="2938780" cy="45720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63500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b="1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Podnikatelský proces</a:t>
              </a:r>
              <a:endParaRPr lang="cs-CZ" sz="2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Šipka: dolů 10">
              <a:extLst>
                <a:ext uri="{FF2B5EF4-FFF2-40B4-BE49-F238E27FC236}">
                  <a16:creationId xmlns:a16="http://schemas.microsoft.com/office/drawing/2014/main" id="{62EF2CB0-D40A-DCE1-E0C9-C41C2C26B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263" y="628492"/>
              <a:ext cx="371475" cy="43815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cs-CZ" sz="2400">
                <a:latin typeface="+mn-lt"/>
              </a:endParaRPr>
            </a:p>
          </p:txBody>
        </p:sp>
        <p:sp>
          <p:nvSpPr>
            <p:cNvPr id="12" name="Šipka: dolů 11">
              <a:extLst>
                <a:ext uri="{FF2B5EF4-FFF2-40B4-BE49-F238E27FC236}">
                  <a16:creationId xmlns:a16="http://schemas.microsoft.com/office/drawing/2014/main" id="{B6A4C6D8-C42F-7137-ED07-0CD0715EBC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498751">
              <a:off x="1330680" y="619126"/>
              <a:ext cx="393298" cy="39909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cs-CZ" sz="2400">
                <a:latin typeface="+mn-lt"/>
              </a:endParaRPr>
            </a:p>
          </p:txBody>
        </p:sp>
        <p:sp>
          <p:nvSpPr>
            <p:cNvPr id="13" name="Šipka: dolů 12">
              <a:extLst>
                <a:ext uri="{FF2B5EF4-FFF2-40B4-BE49-F238E27FC236}">
                  <a16:creationId xmlns:a16="http://schemas.microsoft.com/office/drawing/2014/main" id="{1F6957AC-4FD9-E3CE-6D7F-8B82C7C0D0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12546">
              <a:off x="4410074" y="611875"/>
              <a:ext cx="382511" cy="4253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cs-CZ" sz="2400">
                <a:latin typeface="+mn-lt"/>
              </a:endParaRPr>
            </a:p>
          </p:txBody>
        </p:sp>
        <p:sp>
          <p:nvSpPr>
            <p:cNvPr id="14" name="Textové pole 43">
              <a:extLst>
                <a:ext uri="{FF2B5EF4-FFF2-40B4-BE49-F238E27FC236}">
                  <a16:creationId xmlns:a16="http://schemas.microsoft.com/office/drawing/2014/main" id="{B6DC951B-8983-191E-81A1-4D4F1108A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6010" y="1101032"/>
              <a:ext cx="1617980" cy="438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b="1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Externí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b="1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uživatelé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ové pole 37">
              <a:extLst>
                <a:ext uri="{FF2B5EF4-FFF2-40B4-BE49-F238E27FC236}">
                  <a16:creationId xmlns:a16="http://schemas.microsoft.com/office/drawing/2014/main" id="{1AC7DE40-EA9F-8C84-1000-451A83A76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50" y="1147445"/>
              <a:ext cx="986790" cy="2920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b="1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STÁT</a:t>
              </a:r>
              <a:endParaRPr lang="cs-CZ" sz="2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ové pole 42">
              <a:extLst>
                <a:ext uri="{FF2B5EF4-FFF2-40B4-BE49-F238E27FC236}">
                  <a16:creationId xmlns:a16="http://schemas.microsoft.com/office/drawing/2014/main" id="{75654F58-BD48-8574-02B5-378D746C6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8301" y="1125277"/>
              <a:ext cx="1390650" cy="443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b="1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Interní uživatelé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Šipka: dolů 16">
              <a:extLst>
                <a:ext uri="{FF2B5EF4-FFF2-40B4-BE49-F238E27FC236}">
                  <a16:creationId xmlns:a16="http://schemas.microsoft.com/office/drawing/2014/main" id="{D9750F9B-D1F6-E4F1-5AFA-9F129F003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026" y="1749104"/>
              <a:ext cx="329565" cy="345324"/>
            </a:xfrm>
            <a:prstGeom prst="downArrow">
              <a:avLst>
                <a:gd name="adj1" fmla="val 50000"/>
                <a:gd name="adj2" fmla="val 30701"/>
              </a:avLst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cs-CZ" sz="2400">
                <a:latin typeface="+mn-lt"/>
              </a:endParaRPr>
            </a:p>
          </p:txBody>
        </p:sp>
        <p:sp>
          <p:nvSpPr>
            <p:cNvPr id="18" name="Šipka: dolů 17">
              <a:extLst>
                <a:ext uri="{FF2B5EF4-FFF2-40B4-BE49-F238E27FC236}">
                  <a16:creationId xmlns:a16="http://schemas.microsoft.com/office/drawing/2014/main" id="{4002D536-FF82-A94A-485B-FCAF4C759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312" y="1753194"/>
              <a:ext cx="333375" cy="341234"/>
            </a:xfrm>
            <a:prstGeom prst="downArrow">
              <a:avLst>
                <a:gd name="adj1" fmla="val 50000"/>
                <a:gd name="adj2" fmla="val 30701"/>
              </a:avLst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cs-CZ" sz="2400">
                <a:latin typeface="+mn-lt"/>
              </a:endParaRPr>
            </a:p>
          </p:txBody>
        </p:sp>
        <p:sp>
          <p:nvSpPr>
            <p:cNvPr id="19" name="Šipka: dolů 18">
              <a:extLst>
                <a:ext uri="{FF2B5EF4-FFF2-40B4-BE49-F238E27FC236}">
                  <a16:creationId xmlns:a16="http://schemas.microsoft.com/office/drawing/2014/main" id="{15B85BAE-7595-2F14-43CC-EAB3DEEAB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359" y="1753194"/>
              <a:ext cx="346710" cy="354850"/>
            </a:xfrm>
            <a:prstGeom prst="downArrow">
              <a:avLst>
                <a:gd name="adj1" fmla="val 50000"/>
                <a:gd name="adj2" fmla="val 30701"/>
              </a:avLst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cs-CZ" sz="2400">
                <a:latin typeface="+mn-lt"/>
              </a:endParaRPr>
            </a:p>
          </p:txBody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DB2FB99E-2C5E-3B8E-24D0-FAC2F36AA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6" y="2261566"/>
              <a:ext cx="1684655" cy="513715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Stanovení základu daně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délník 20">
              <a:extLst>
                <a:ext uri="{FF2B5EF4-FFF2-40B4-BE49-F238E27FC236}">
                  <a16:creationId xmlns:a16="http://schemas.microsoft.com/office/drawing/2014/main" id="{34E6433D-B424-EC37-13D4-34C9B7D9F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289" y="2261566"/>
              <a:ext cx="2163751" cy="1185241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Posouzení 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finanční stability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a 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výkonnosti 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1DA96144-4034-0552-1CAD-457670E29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742" y="2260270"/>
              <a:ext cx="1684655" cy="830898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Hodnotové řízení podniku</a:t>
              </a:r>
              <a:endParaRPr lang="cs-CZ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250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564904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Kde najdu účetní informace</a:t>
            </a:r>
            <a:endParaRPr lang="cs-CZ" alt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5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8AC750D1-B61E-4E51-B1D9-D4C7547E17CB}"/>
              </a:ext>
            </a:extLst>
          </p:cNvPr>
          <p:cNvSpPr txBox="1">
            <a:spLocks/>
          </p:cNvSpPr>
          <p:nvPr/>
        </p:nvSpPr>
        <p:spPr bwMode="auto">
          <a:xfrm>
            <a:off x="2225998" y="3193658"/>
            <a:ext cx="8229600" cy="129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cs-CZ" altLang="cs-CZ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6AE5EB32-1C85-26B0-E0CD-18EE05025E4C}"/>
              </a:ext>
            </a:extLst>
          </p:cNvPr>
          <p:cNvGrpSpPr/>
          <p:nvPr/>
        </p:nvGrpSpPr>
        <p:grpSpPr>
          <a:xfrm>
            <a:off x="2748193" y="1191953"/>
            <a:ext cx="7185210" cy="2001705"/>
            <a:chOff x="2298576" y="1798605"/>
            <a:chExt cx="5513784" cy="2001705"/>
          </a:xfrm>
        </p:grpSpPr>
        <p:sp>
          <p:nvSpPr>
            <p:cNvPr id="16" name="Bublinový popisek: se šipkou dolů 15">
              <a:extLst>
                <a:ext uri="{FF2B5EF4-FFF2-40B4-BE49-F238E27FC236}">
                  <a16:creationId xmlns:a16="http://schemas.microsoft.com/office/drawing/2014/main" id="{D1BC49DE-0308-354A-BC74-A26BA7F7F44E}"/>
                </a:ext>
              </a:extLst>
            </p:cNvPr>
            <p:cNvSpPr/>
            <p:nvPr/>
          </p:nvSpPr>
          <p:spPr>
            <a:xfrm>
              <a:off x="2298576" y="1798605"/>
              <a:ext cx="5513784" cy="2001705"/>
            </a:xfrm>
            <a:prstGeom prst="downArrowCallout">
              <a:avLst/>
            </a:prstGeom>
            <a:solidFill>
              <a:schemeClr val="bg1"/>
            </a:solidFill>
            <a:ln w="730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b="1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Podnikatelský proces</a:t>
              </a:r>
              <a:endPara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Nadpis 1">
              <a:extLst>
                <a:ext uri="{FF2B5EF4-FFF2-40B4-BE49-F238E27FC236}">
                  <a16:creationId xmlns:a16="http://schemas.microsoft.com/office/drawing/2014/main" id="{1FD1432C-2FB2-B759-724A-C64FFBCB6AF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298576" y="1798605"/>
              <a:ext cx="5282518" cy="1007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cs-CZ" altLang="cs-CZ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Podnikatelský proces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Motiv1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4.xml><?xml version="1.0" encoding="utf-8"?>
<a:theme xmlns:a="http://schemas.openxmlformats.org/drawingml/2006/main" name="1_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2900</TotalTime>
  <Words>770</Words>
  <Application>Microsoft Office PowerPoint</Application>
  <PresentationFormat>Širokoúhlá obrazovka</PresentationFormat>
  <Paragraphs>199</Paragraphs>
  <Slides>30</Slides>
  <Notes>3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Arial</vt:lpstr>
      <vt:lpstr>Calibri</vt:lpstr>
      <vt:lpstr>Symbol</vt:lpstr>
      <vt:lpstr>Tahoma</vt:lpstr>
      <vt:lpstr>Times New Roman</vt:lpstr>
      <vt:lpstr>Wingdings</vt:lpstr>
      <vt:lpstr>Motiv1</vt:lpstr>
      <vt:lpstr>1_Motiv systému Office</vt:lpstr>
      <vt:lpstr>Śablona_prezentace_NICE</vt:lpstr>
      <vt:lpstr>1_Śablona_prezentace_NICE</vt:lpstr>
      <vt:lpstr>Prezentace aplikace PowerPoint</vt:lpstr>
      <vt:lpstr>  Základní právní předpisy  v účetnictví podnikatelů  </vt:lpstr>
      <vt:lpstr>Základní účetní zásady a principy</vt:lpstr>
      <vt:lpstr>Co zobrazuje účetnictví</vt:lpstr>
      <vt:lpstr>Prezentace aplikace PowerPoint</vt:lpstr>
      <vt:lpstr>Jaké je využití účetních informací</vt:lpstr>
      <vt:lpstr>Prezentace aplikace PowerPoint</vt:lpstr>
      <vt:lpstr>Kde najdu účetní informace</vt:lpstr>
      <vt:lpstr>Prezentace aplikace PowerPoint</vt:lpstr>
      <vt:lpstr>  Účetní závěrka  </vt:lpstr>
      <vt:lpstr>  Jaká musí být účetní závěrka?  </vt:lpstr>
      <vt:lpstr>Jaké informace najdu v rozvaze</vt:lpstr>
      <vt:lpstr>Prezentace aplikace PowerPoint</vt:lpstr>
      <vt:lpstr>Jaké informace najdu ve výkazu zisku a ztráty</vt:lpstr>
      <vt:lpstr>Prezentace aplikace PowerPoint</vt:lpstr>
      <vt:lpstr>  Co obsahuje příloha k účetní závěrce?  </vt:lpstr>
      <vt:lpstr>  Jaké informace najdu v přehledu o peněžních tocích?  </vt:lpstr>
      <vt:lpstr>Jaké informace najdu v přehledu o peněžních tocích</vt:lpstr>
      <vt:lpstr>  Co obsahuje přehled o změnách vlastního kapitálu?  </vt:lpstr>
      <vt:lpstr>Kontrolní otázky ?</vt:lpstr>
      <vt:lpstr>Reporting</vt:lpstr>
      <vt:lpstr>Co musím vyřešit?</vt:lpstr>
      <vt:lpstr>  Podnikový reporting  </vt:lpstr>
      <vt:lpstr>Rozdělení reportingu</vt:lpstr>
      <vt:lpstr>Kontrolní otázky ?</vt:lpstr>
      <vt:lpstr>Externí uživatelé reportingu</vt:lpstr>
      <vt:lpstr>Interní uživatelé reportingu</vt:lpstr>
      <vt:lpstr>  Zaměření interních reportů  </vt:lpstr>
      <vt:lpstr>Kvíz</vt:lpstr>
      <vt:lpstr>Prezentace aplikace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Vnitropodnikové účetnictví</dc:title>
  <dc:creator>Marcik</dc:creator>
  <cp:lastModifiedBy>Kulihova Kublova Tereza</cp:lastModifiedBy>
  <cp:revision>240</cp:revision>
  <cp:lastPrinted>2021-10-27T16:15:04Z</cp:lastPrinted>
  <dcterms:created xsi:type="dcterms:W3CDTF">2008-02-12T16:20:47Z</dcterms:created>
  <dcterms:modified xsi:type="dcterms:W3CDTF">2023-09-24T12:04:08Z</dcterms:modified>
</cp:coreProperties>
</file>