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4"/>
    <p:sldMasterId id="2147483788" r:id="rId5"/>
    <p:sldMasterId id="2147483982" r:id="rId6"/>
  </p:sldMasterIdLst>
  <p:notesMasterIdLst>
    <p:notesMasterId r:id="rId56"/>
  </p:notesMasterIdLst>
  <p:sldIdLst>
    <p:sldId id="266" r:id="rId7"/>
    <p:sldId id="268" r:id="rId8"/>
    <p:sldId id="272" r:id="rId9"/>
    <p:sldId id="327" r:id="rId10"/>
    <p:sldId id="320" r:id="rId11"/>
    <p:sldId id="270" r:id="rId12"/>
    <p:sldId id="292" r:id="rId13"/>
    <p:sldId id="382" r:id="rId14"/>
    <p:sldId id="291" r:id="rId15"/>
    <p:sldId id="337" r:id="rId16"/>
    <p:sldId id="338" r:id="rId17"/>
    <p:sldId id="339" r:id="rId18"/>
    <p:sldId id="348" r:id="rId19"/>
    <p:sldId id="347" r:id="rId20"/>
    <p:sldId id="350" r:id="rId21"/>
    <p:sldId id="356" r:id="rId22"/>
    <p:sldId id="357" r:id="rId23"/>
    <p:sldId id="351" r:id="rId24"/>
    <p:sldId id="352" r:id="rId25"/>
    <p:sldId id="355" r:id="rId26"/>
    <p:sldId id="383" r:id="rId27"/>
    <p:sldId id="387" r:id="rId28"/>
    <p:sldId id="345" r:id="rId29"/>
    <p:sldId id="354" r:id="rId30"/>
    <p:sldId id="360" r:id="rId31"/>
    <p:sldId id="362" r:id="rId32"/>
    <p:sldId id="385" r:id="rId33"/>
    <p:sldId id="359" r:id="rId34"/>
    <p:sldId id="358" r:id="rId35"/>
    <p:sldId id="346" r:id="rId36"/>
    <p:sldId id="353" r:id="rId37"/>
    <p:sldId id="366" r:id="rId38"/>
    <p:sldId id="365" r:id="rId39"/>
    <p:sldId id="368" r:id="rId40"/>
    <p:sldId id="364" r:id="rId41"/>
    <p:sldId id="363" r:id="rId42"/>
    <p:sldId id="372" r:id="rId43"/>
    <p:sldId id="373" r:id="rId44"/>
    <p:sldId id="374" r:id="rId45"/>
    <p:sldId id="375" r:id="rId46"/>
    <p:sldId id="376" r:id="rId47"/>
    <p:sldId id="377" r:id="rId48"/>
    <p:sldId id="378" r:id="rId49"/>
    <p:sldId id="386" r:id="rId50"/>
    <p:sldId id="369" r:id="rId51"/>
    <p:sldId id="371" r:id="rId52"/>
    <p:sldId id="379" r:id="rId53"/>
    <p:sldId id="384" r:id="rId54"/>
    <p:sldId id="496" r:id="rId55"/>
  </p:sldIdLst>
  <p:sldSz cx="12192000" cy="6858000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ochova Marcela" initials="PM" lastIdx="1" clrIdx="0">
    <p:extLst>
      <p:ext uri="{19B8F6BF-5375-455C-9EA6-DF929625EA0E}">
        <p15:presenceInfo xmlns:p15="http://schemas.microsoft.com/office/powerpoint/2012/main" userId="S::pal36@vsb.cz::45e55f4b-6082-4edf-add0-ce37634f8d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45" autoAdjust="0"/>
  </p:normalViewPr>
  <p:slideViewPr>
    <p:cSldViewPr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B00982F-637B-4C58-89B6-DD40D5BCFFCE}" type="datetimeFigureOut">
              <a:rPr lang="cs-CZ"/>
              <a:pPr>
                <a:defRPr/>
              </a:pPr>
              <a:t>24.09.2023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F31726A-B224-4D79-AB50-7E8669B9E1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4479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2C5FB2-6A0E-42B0-BF7D-E0AD338283B1}" type="slidenum">
              <a:rPr lang="cs-CZ" altLang="cs-CZ">
                <a:solidFill>
                  <a:srgbClr val="000000"/>
                </a:solidFill>
              </a:rPr>
              <a:pPr/>
              <a:t>1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ABB52-D2F2-4D10-924A-B0263EBE67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66DE-CF35-4FF9-9860-1E84AE31AD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AEFBC-E538-4941-976F-3FF55099D8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266EF-A518-4237-9A61-024EBED99E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4DA0-4007-4BDE-8E78-0D737DFEB5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09F82-6D87-4C1C-A8B0-50977FD449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9A5B3-0E34-4376-9EC4-45CF6B3CED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4657A-AFE2-4322-99D4-A04889706E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E8FF-91F6-4FDF-80DD-FF71D165CC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EE011-43A4-43F8-8EE4-75F287933E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5FC8C-2F5A-458B-9CE8-5E8A500E92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2740B-9439-432B-93E6-5D6A36418A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CB55-3B8D-4B03-940E-2E20C6BB48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20615-17FB-434D-A076-FE01A3FB2F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F277-1DE1-4958-90BB-C7EA703FD2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59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2781786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252190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86698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48819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36E2-1505-43BD-B9AF-EB168B1FED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3ED19-9062-47D8-86FD-DCA96BEE03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356AA-C191-454F-AE5C-C349363117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9A0F0-4252-4234-B509-59E7B8B3F7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67D0C-6AD4-4D0B-8AB7-F7212FF402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1946E-95E7-41B8-8F90-5A93878E39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283E0-D363-45B1-AD78-DA14682EC9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AF5AD2B-6E06-4C0B-B901-94AE18C511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4BE4AA6-76F0-4D56-A8EC-F4F771B41F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7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bhoD3qRCKLkox7tq8" TargetMode="Externa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Dbv4gemZDRT4KYaVA" TargetMode="External"/><Relationship Id="rId1" Type="http://schemas.openxmlformats.org/officeDocument/2006/relationships/slideLayout" Target="../slideLayouts/slideLayout2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C3380FD-CFB9-4E0C-B549-5E4934FEE509}"/>
              </a:ext>
            </a:extLst>
          </p:cNvPr>
          <p:cNvSpPr txBox="1"/>
          <p:nvPr/>
        </p:nvSpPr>
        <p:spPr>
          <a:xfrm>
            <a:off x="2315580" y="2168860"/>
            <a:ext cx="88569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6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Otestuj si své znalosti v oblasti kalkulačního systému – účetní kvíz</a:t>
            </a:r>
            <a:endParaRPr lang="cs-CZ" sz="6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ED28440-D28E-4797-978F-9110C6E1F350}"/>
              </a:ext>
            </a:extLst>
          </p:cNvPr>
          <p:cNvSpPr txBox="1"/>
          <p:nvPr/>
        </p:nvSpPr>
        <p:spPr>
          <a:xfrm>
            <a:off x="2319805" y="5481228"/>
            <a:ext cx="2556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Marcela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Palochová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43372" y="1064767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Rozdělení kalkulací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5099532F-EBC5-4CA6-B8A8-A4445968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CB65204A-B3F7-4802-9093-A93DCABE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CDF9D2C6-DAB8-4990-8AD2-3D451C52C8F9}"/>
              </a:ext>
            </a:extLst>
          </p:cNvPr>
          <p:cNvGrpSpPr/>
          <p:nvPr/>
        </p:nvGrpSpPr>
        <p:grpSpPr>
          <a:xfrm>
            <a:off x="2139851" y="3459954"/>
            <a:ext cx="5573737" cy="1814811"/>
            <a:chOff x="0" y="628650"/>
            <a:chExt cx="4610100" cy="1428750"/>
          </a:xfrm>
        </p:grpSpPr>
        <p:sp>
          <p:nvSpPr>
            <p:cNvPr id="17" name="Textové pole 2">
              <a:extLst>
                <a:ext uri="{FF2B5EF4-FFF2-40B4-BE49-F238E27FC236}">
                  <a16:creationId xmlns:a16="http://schemas.microsoft.com/office/drawing/2014/main" id="{771AA136-E28D-45B5-B3B3-1D0DADC021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5" y="628650"/>
              <a:ext cx="1390650" cy="33293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NÁKLADŮ</a:t>
              </a:r>
              <a:endPara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ové pole 2">
              <a:extLst>
                <a:ext uri="{FF2B5EF4-FFF2-40B4-BE49-F238E27FC236}">
                  <a16:creationId xmlns:a16="http://schemas.microsoft.com/office/drawing/2014/main" id="{CA454261-65D5-4AF7-8509-D8BA77BA7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450" y="628650"/>
              <a:ext cx="1390650" cy="35583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CENY</a:t>
              </a:r>
              <a:endPara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Přímá spojnice 20">
              <a:extLst>
                <a:ext uri="{FF2B5EF4-FFF2-40B4-BE49-F238E27FC236}">
                  <a16:creationId xmlns:a16="http://schemas.microsoft.com/office/drawing/2014/main" id="{FBE508AB-E12D-46B6-9B34-695B3ACF6884}"/>
                </a:ext>
              </a:extLst>
            </p:cNvPr>
            <p:cNvCxnSpPr>
              <a:stCxn id="17" idx="2"/>
            </p:cNvCxnSpPr>
            <p:nvPr/>
          </p:nvCxnSpPr>
          <p:spPr>
            <a:xfrm>
              <a:off x="1485900" y="961588"/>
              <a:ext cx="9525" cy="33381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2" name="Skupina 21">
              <a:extLst>
                <a:ext uri="{FF2B5EF4-FFF2-40B4-BE49-F238E27FC236}">
                  <a16:creationId xmlns:a16="http://schemas.microsoft.com/office/drawing/2014/main" id="{BC8D55EA-55F5-4A03-BE25-50C7B2E4B80E}"/>
                </a:ext>
              </a:extLst>
            </p:cNvPr>
            <p:cNvGrpSpPr/>
            <p:nvPr/>
          </p:nvGrpSpPr>
          <p:grpSpPr>
            <a:xfrm>
              <a:off x="0" y="1295400"/>
              <a:ext cx="3371850" cy="762000"/>
              <a:chOff x="0" y="0"/>
              <a:chExt cx="3371850" cy="762000"/>
            </a:xfrm>
          </p:grpSpPr>
          <p:cxnSp>
            <p:nvCxnSpPr>
              <p:cNvPr id="23" name="Přímá spojnice 22">
                <a:extLst>
                  <a:ext uri="{FF2B5EF4-FFF2-40B4-BE49-F238E27FC236}">
                    <a16:creationId xmlns:a16="http://schemas.microsoft.com/office/drawing/2014/main" id="{37B85C41-1D63-4E27-B373-9962E1F82B6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81025" y="0"/>
                <a:ext cx="21513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4" name="Textové pole 2">
                <a:extLst>
                  <a:ext uri="{FF2B5EF4-FFF2-40B4-BE49-F238E27FC236}">
                    <a16:creationId xmlns:a16="http://schemas.microsoft.com/office/drawing/2014/main" id="{59497FE3-8F8A-48A8-AD65-BE390CDEE0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57175"/>
                <a:ext cx="1390650" cy="29527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PŘEDBĚŽNÁ</a:t>
                </a: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ové pole 2">
                <a:extLst>
                  <a:ext uri="{FF2B5EF4-FFF2-40B4-BE49-F238E27FC236}">
                    <a16:creationId xmlns:a16="http://schemas.microsoft.com/office/drawing/2014/main" id="{F00CF6FF-1F6B-4CEE-8828-3A8730F417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0" y="257175"/>
                <a:ext cx="1390650" cy="29527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cap="all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Výsledná</a:t>
                </a:r>
                <a:endParaRPr lang="cs-CZ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6" name="Přímá spojnice 25">
                <a:extLst>
                  <a:ext uri="{FF2B5EF4-FFF2-40B4-BE49-F238E27FC236}">
                    <a16:creationId xmlns:a16="http://schemas.microsoft.com/office/drawing/2014/main" id="{80988D8F-B1BC-4DE2-BCBA-A574CB6D3237}"/>
                  </a:ext>
                </a:extLst>
              </p:cNvPr>
              <p:cNvCxnSpPr/>
              <p:nvPr/>
            </p:nvCxnSpPr>
            <p:spPr>
              <a:xfrm>
                <a:off x="581025" y="0"/>
                <a:ext cx="0" cy="2565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26">
                <a:extLst>
                  <a:ext uri="{FF2B5EF4-FFF2-40B4-BE49-F238E27FC236}">
                    <a16:creationId xmlns:a16="http://schemas.microsoft.com/office/drawing/2014/main" id="{823E5B37-4FEE-4ABE-AF49-628CF1A9C7F5}"/>
                  </a:ext>
                </a:extLst>
              </p:cNvPr>
              <p:cNvCxnSpPr/>
              <p:nvPr/>
            </p:nvCxnSpPr>
            <p:spPr>
              <a:xfrm>
                <a:off x="2733675" y="0"/>
                <a:ext cx="0" cy="25654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" name="Přímá spojnice 27">
                <a:extLst>
                  <a:ext uri="{FF2B5EF4-FFF2-40B4-BE49-F238E27FC236}">
                    <a16:creationId xmlns:a16="http://schemas.microsoft.com/office/drawing/2014/main" id="{F483194D-2D5A-466C-81FC-CF4573CC50BD}"/>
                  </a:ext>
                </a:extLst>
              </p:cNvPr>
              <p:cNvCxnSpPr/>
              <p:nvPr/>
            </p:nvCxnSpPr>
            <p:spPr>
              <a:xfrm flipH="1">
                <a:off x="590550" y="561975"/>
                <a:ext cx="0" cy="20002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Skupina 7">
            <a:extLst>
              <a:ext uri="{FF2B5EF4-FFF2-40B4-BE49-F238E27FC236}">
                <a16:creationId xmlns:a16="http://schemas.microsoft.com/office/drawing/2014/main" id="{4E58E676-CB30-437B-BEDD-0BD81DBD5C1D}"/>
              </a:ext>
            </a:extLst>
          </p:cNvPr>
          <p:cNvGrpSpPr/>
          <p:nvPr/>
        </p:nvGrpSpPr>
        <p:grpSpPr>
          <a:xfrm>
            <a:off x="2103913" y="5296943"/>
            <a:ext cx="6253181" cy="614705"/>
            <a:chOff x="-1" y="0"/>
            <a:chExt cx="5172076" cy="483940"/>
          </a:xfrm>
        </p:grpSpPr>
        <p:sp>
          <p:nvSpPr>
            <p:cNvPr id="9" name="Textové pole 2">
              <a:extLst>
                <a:ext uri="{FF2B5EF4-FFF2-40B4-BE49-F238E27FC236}">
                  <a16:creationId xmlns:a16="http://schemas.microsoft.com/office/drawing/2014/main" id="{78DF0F5B-A77A-469D-AB98-F8623A5EC1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" y="123825"/>
              <a:ext cx="1485898" cy="34866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cap="all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Propočtová</a:t>
              </a:r>
              <a:endPara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ové pole 2">
              <a:extLst>
                <a:ext uri="{FF2B5EF4-FFF2-40B4-BE49-F238E27FC236}">
                  <a16:creationId xmlns:a16="http://schemas.microsoft.com/office/drawing/2014/main" id="{D4A9B5C5-3A7E-430A-BF29-B7F4A9808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6874" y="142876"/>
              <a:ext cx="1390650" cy="3296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cap="all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plánová</a:t>
              </a:r>
              <a:endPara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ové pole 2">
              <a:extLst>
                <a:ext uri="{FF2B5EF4-FFF2-40B4-BE49-F238E27FC236}">
                  <a16:creationId xmlns:a16="http://schemas.microsoft.com/office/drawing/2014/main" id="{E1E38FE6-1FAE-468E-94A4-5C7C0ACCA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425" y="133350"/>
              <a:ext cx="1390650" cy="35059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cap="all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operativní</a:t>
              </a:r>
              <a:endPara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1D1D6421-AB7F-422D-B7CA-8C06B4FEB1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61950" y="0"/>
              <a:ext cx="40195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52F64E3D-6E35-4F29-9AF8-DD22855B3355}"/>
                </a:ext>
              </a:extLst>
            </p:cNvPr>
            <p:cNvCxnSpPr/>
            <p:nvPr/>
          </p:nvCxnSpPr>
          <p:spPr>
            <a:xfrm>
              <a:off x="371475" y="952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829E645D-2D98-46BB-8A23-388F7FB200CB}"/>
                </a:ext>
              </a:extLst>
            </p:cNvPr>
            <p:cNvCxnSpPr/>
            <p:nvPr/>
          </p:nvCxnSpPr>
          <p:spPr>
            <a:xfrm>
              <a:off x="2705100" y="9525"/>
              <a:ext cx="0" cy="12382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5" name="Přímá spojnice 14">
              <a:extLst>
                <a:ext uri="{FF2B5EF4-FFF2-40B4-BE49-F238E27FC236}">
                  <a16:creationId xmlns:a16="http://schemas.microsoft.com/office/drawing/2014/main" id="{73790D08-4155-45D3-AE95-DC26D83CC089}"/>
                </a:ext>
              </a:extLst>
            </p:cNvPr>
            <p:cNvCxnSpPr/>
            <p:nvPr/>
          </p:nvCxnSpPr>
          <p:spPr>
            <a:xfrm>
              <a:off x="4381500" y="0"/>
              <a:ext cx="0" cy="12382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37" name="Skupina 36">
            <a:extLst>
              <a:ext uri="{FF2B5EF4-FFF2-40B4-BE49-F238E27FC236}">
                <a16:creationId xmlns:a16="http://schemas.microsoft.com/office/drawing/2014/main" id="{62298EB1-28D7-42BB-BC28-86AB37CFF66B}"/>
              </a:ext>
            </a:extLst>
          </p:cNvPr>
          <p:cNvGrpSpPr/>
          <p:nvPr/>
        </p:nvGrpSpPr>
        <p:grpSpPr>
          <a:xfrm>
            <a:off x="3683732" y="2492896"/>
            <a:ext cx="3381442" cy="762817"/>
            <a:chOff x="3126748" y="1577807"/>
            <a:chExt cx="3381442" cy="850334"/>
          </a:xfrm>
        </p:grpSpPr>
        <p:sp>
          <p:nvSpPr>
            <p:cNvPr id="33" name="Text Box 5">
              <a:extLst>
                <a:ext uri="{FF2B5EF4-FFF2-40B4-BE49-F238E27FC236}">
                  <a16:creationId xmlns:a16="http://schemas.microsoft.com/office/drawing/2014/main" id="{FE8F81DA-83D2-4E1C-B27C-945C19F02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6748" y="1577807"/>
              <a:ext cx="3381442" cy="49581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12700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b="1" cap="all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Kalkulace</a:t>
              </a:r>
              <a:endParaRPr lang="cs-CZ" altLang="cs-CZ" sz="2400" cap="all" dirty="0">
                <a:latin typeface="Arial" panose="020B0604020202020204" pitchFamily="34" charset="0"/>
              </a:endParaRPr>
            </a:p>
          </p:txBody>
        </p:sp>
        <p:sp>
          <p:nvSpPr>
            <p:cNvPr id="34" name="AutoShape 2">
              <a:extLst>
                <a:ext uri="{FF2B5EF4-FFF2-40B4-BE49-F238E27FC236}">
                  <a16:creationId xmlns:a16="http://schemas.microsoft.com/office/drawing/2014/main" id="{BF16A7E7-944E-452B-9715-71C810990D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44207">
              <a:off x="4169242" y="2129867"/>
              <a:ext cx="182182" cy="279169"/>
            </a:xfrm>
            <a:prstGeom prst="downArrow">
              <a:avLst>
                <a:gd name="adj1" fmla="val 50000"/>
                <a:gd name="adj2" fmla="val 45313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AutoShape 2">
              <a:extLst>
                <a:ext uri="{FF2B5EF4-FFF2-40B4-BE49-F238E27FC236}">
                  <a16:creationId xmlns:a16="http://schemas.microsoft.com/office/drawing/2014/main" id="{5450E670-B470-4BF6-B3F1-1A4E8F7CC7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219950">
              <a:off x="5273213" y="2148972"/>
              <a:ext cx="182182" cy="279169"/>
            </a:xfrm>
            <a:prstGeom prst="downArrow">
              <a:avLst>
                <a:gd name="adj1" fmla="val 50000"/>
                <a:gd name="adj2" fmla="val 45313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24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86357" y="1274181"/>
            <a:ext cx="10515600" cy="1325563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00B0F0"/>
                </a:solidFill>
              </a:rPr>
              <a:t>Propočtová kalkulace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5099532F-EBC5-4CA6-B8A8-A4445968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CB65204A-B3F7-4802-9093-A93DCABE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3B518C2C-59CB-43E2-9C1B-D8831F51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357" y="2569277"/>
            <a:ext cx="3312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Nový výrobek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0DF926A-53C1-469B-9DF1-9DC6EF64A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6351" y="3284984"/>
            <a:ext cx="5364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Odborný odhad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B8C41406-1853-477F-A215-F85A9C142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481" y="3791567"/>
            <a:ext cx="5364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Kalkulace podobného výrobku</a:t>
            </a:r>
          </a:p>
        </p:txBody>
      </p:sp>
      <p:sp>
        <p:nvSpPr>
          <p:cNvPr id="32" name="Nadpis 3">
            <a:extLst>
              <a:ext uri="{FF2B5EF4-FFF2-40B4-BE49-F238E27FC236}">
                <a16:creationId xmlns:a16="http://schemas.microsoft.com/office/drawing/2014/main" id="{808BC3A2-1B99-4A05-9BF8-83780D5AA925}"/>
              </a:ext>
            </a:extLst>
          </p:cNvPr>
          <p:cNvSpPr txBox="1">
            <a:spLocks/>
          </p:cNvSpPr>
          <p:nvPr/>
        </p:nvSpPr>
        <p:spPr bwMode="auto">
          <a:xfrm>
            <a:off x="2378718" y="4534995"/>
            <a:ext cx="7832082" cy="58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Plánová kalkulace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92CC8916-FBD9-469D-B26E-66D38710C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8718" y="5334003"/>
            <a:ext cx="5364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Přesné plánové normy - THN</a:t>
            </a:r>
          </a:p>
        </p:txBody>
      </p:sp>
    </p:spTree>
    <p:extLst>
      <p:ext uri="{BB962C8B-B14F-4D97-AF65-F5344CB8AC3E}">
        <p14:creationId xmlns:p14="http://schemas.microsoft.com/office/powerpoint/2010/main" val="46218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81200" y="881844"/>
            <a:ext cx="8229600" cy="1143000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00B0F0"/>
                </a:solidFill>
              </a:rPr>
              <a:t>Operativní kalkulace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5099532F-EBC5-4CA6-B8A8-A4445968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CB65204A-B3F7-4802-9093-A93DCABE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3B518C2C-59CB-43E2-9C1B-D8831F51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012055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Jsou propojeny s plánovou kalkulací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0DF926A-53C1-469B-9DF1-9DC6EF64A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911770"/>
            <a:ext cx="72355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Reflektují změny ve výrobním procesu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B8C41406-1853-477F-A215-F85A9C142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6114" y="3418912"/>
            <a:ext cx="62735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Sestavují se v položkách přímých nákladů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94B33C8-8A5D-4820-A8E7-183ACF259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567" y="4833156"/>
            <a:ext cx="23042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Aft>
                <a:spcPts val="600"/>
              </a:spcAft>
            </a:pPr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1. října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7E9F30-D56B-4935-A3E1-F15BEAB9C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367" y="4833156"/>
            <a:ext cx="295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spcAft>
                <a:spcPts val="600"/>
              </a:spcAft>
            </a:pPr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1. listopadu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4DC45D33-685B-4F23-8D2E-95BE1EA6FFE7}"/>
              </a:ext>
            </a:extLst>
          </p:cNvPr>
          <p:cNvCxnSpPr>
            <a:cxnSpLocks/>
          </p:cNvCxnSpPr>
          <p:nvPr/>
        </p:nvCxnSpPr>
        <p:spPr>
          <a:xfrm flipH="1" flipV="1">
            <a:off x="3596074" y="4526199"/>
            <a:ext cx="1116122" cy="121444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0503E5E1-5959-4022-A838-073504BF1A78}"/>
              </a:ext>
            </a:extLst>
          </p:cNvPr>
          <p:cNvCxnSpPr>
            <a:cxnSpLocks/>
          </p:cNvCxnSpPr>
          <p:nvPr/>
        </p:nvCxnSpPr>
        <p:spPr>
          <a:xfrm flipV="1">
            <a:off x="3431880" y="4526198"/>
            <a:ext cx="1168042" cy="124196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73A00757-D8E9-4D00-830F-6F905C09DD81}"/>
              </a:ext>
            </a:extLst>
          </p:cNvPr>
          <p:cNvCxnSpPr>
            <a:cxnSpLocks/>
          </p:cNvCxnSpPr>
          <p:nvPr/>
        </p:nvCxnSpPr>
        <p:spPr>
          <a:xfrm flipV="1">
            <a:off x="7138726" y="4630016"/>
            <a:ext cx="1168042" cy="124196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75811B94-33D1-43F8-B7AF-D9628254A95B}"/>
              </a:ext>
            </a:extLst>
          </p:cNvPr>
          <p:cNvCxnSpPr>
            <a:cxnSpLocks/>
          </p:cNvCxnSpPr>
          <p:nvPr/>
        </p:nvCxnSpPr>
        <p:spPr>
          <a:xfrm flipH="1" flipV="1">
            <a:off x="7244566" y="4585055"/>
            <a:ext cx="1116122" cy="121444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26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11" grpId="2"/>
      <p:bldP spid="1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Další členění kalkulací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A80ABBB4-AE0F-4030-9DA0-4CBB8A8B0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640" y="3965574"/>
            <a:ext cx="2751138" cy="9525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Přiřazuje výkonu všechny náklady </a:t>
            </a:r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(přímé i nepřímé</a:t>
            </a:r>
            <a:r>
              <a:rPr lang="cs-CZ" alt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které byly vynaloženy na jeho vytvoření.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885C0B37-8876-4C2E-88A8-C4635C549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509" y="3944935"/>
            <a:ext cx="2751138" cy="14557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Přiřazuje výkonu náklady, které jsou bezprostředně vyvolané výkonem </a:t>
            </a:r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(variabilní</a:t>
            </a:r>
            <a:r>
              <a:rPr lang="cs-CZ" alt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cs-CZ" altLang="cs-CZ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altLang="cs-CZ" sz="600" dirty="0">
              <a:latin typeface="Arial" panose="020B0604020202020204" pitchFamily="34" charset="0"/>
            </a:endParaRPr>
          </a:p>
          <a:p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Fixní</a:t>
            </a:r>
            <a:r>
              <a:rPr lang="cs-CZ" altLang="cs-CZ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náklady jsou považovány za náklady období.</a:t>
            </a:r>
            <a:endParaRPr lang="cs-CZ" altLang="cs-CZ" sz="600" dirty="0">
              <a:latin typeface="Arial" panose="020B0604020202020204" pitchFamily="34" charset="0"/>
            </a:endParaRPr>
          </a:p>
          <a:p>
            <a:endParaRPr lang="cs-CZ" altLang="cs-CZ" dirty="0">
              <a:latin typeface="Arial" panose="020B0604020202020204" pitchFamily="34" charset="0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67B5F358-38CB-4255-BCC7-BB1D070DD0D6}"/>
              </a:ext>
            </a:extLst>
          </p:cNvPr>
          <p:cNvGrpSpPr/>
          <p:nvPr/>
        </p:nvGrpSpPr>
        <p:grpSpPr>
          <a:xfrm>
            <a:off x="2861176" y="1791266"/>
            <a:ext cx="6168252" cy="1844109"/>
            <a:chOff x="1337176" y="1791265"/>
            <a:chExt cx="6168252" cy="1844109"/>
          </a:xfrm>
        </p:grpSpPr>
        <p:sp>
          <p:nvSpPr>
            <p:cNvPr id="5" name="Text Box 7">
              <a:extLst>
                <a:ext uri="{FF2B5EF4-FFF2-40B4-BE49-F238E27FC236}">
                  <a16:creationId xmlns:a16="http://schemas.microsoft.com/office/drawing/2014/main" id="{E339DD08-CA1E-4226-BBB4-3DCDA2733D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176" y="3209924"/>
              <a:ext cx="2751138" cy="425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Plných nákladů</a:t>
              </a:r>
              <a:endParaRPr lang="cs-CZ" altLang="cs-CZ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Box 1">
              <a:extLst>
                <a:ext uri="{FF2B5EF4-FFF2-40B4-BE49-F238E27FC236}">
                  <a16:creationId xmlns:a16="http://schemas.microsoft.com/office/drawing/2014/main" id="{85D289BF-9CCE-4D98-B726-0C08EB39FC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8728" y="3209924"/>
              <a:ext cx="2806700" cy="39846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Neúplných nákladů</a:t>
              </a:r>
              <a:endParaRPr lang="cs-CZ" altLang="cs-CZ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" name="Skupina 1">
              <a:extLst>
                <a:ext uri="{FF2B5EF4-FFF2-40B4-BE49-F238E27FC236}">
                  <a16:creationId xmlns:a16="http://schemas.microsoft.com/office/drawing/2014/main" id="{9EF4ACD7-6A92-4213-9DA2-47E3AB8AACD9}"/>
                </a:ext>
              </a:extLst>
            </p:cNvPr>
            <p:cNvGrpSpPr/>
            <p:nvPr/>
          </p:nvGrpSpPr>
          <p:grpSpPr>
            <a:xfrm>
              <a:off x="3032763" y="1791265"/>
              <a:ext cx="2936199" cy="1164542"/>
              <a:chOff x="3032763" y="1791265"/>
              <a:chExt cx="2936199" cy="1164542"/>
            </a:xfrm>
          </p:grpSpPr>
          <p:sp>
            <p:nvSpPr>
              <p:cNvPr id="8" name="AutoShape 6">
                <a:extLst>
                  <a:ext uri="{FF2B5EF4-FFF2-40B4-BE49-F238E27FC236}">
                    <a16:creationId xmlns:a16="http://schemas.microsoft.com/office/drawing/2014/main" id="{AAF4041D-F66D-4410-9298-49E362B24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29667">
                <a:off x="3160346" y="2317594"/>
                <a:ext cx="365125" cy="60236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AutoShape 2">
                <a:extLst>
                  <a:ext uri="{FF2B5EF4-FFF2-40B4-BE49-F238E27FC236}">
                    <a16:creationId xmlns:a16="http://schemas.microsoft.com/office/drawing/2014/main" id="{DEB24996-B640-4D26-AD77-27FA8EC07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660073">
                <a:off x="5575262" y="2343891"/>
                <a:ext cx="393700" cy="611916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Text Box 4">
                <a:extLst>
                  <a:ext uri="{FF2B5EF4-FFF2-40B4-BE49-F238E27FC236}">
                    <a16:creationId xmlns:a16="http://schemas.microsoft.com/office/drawing/2014/main" id="{FA1D8528-3957-4CA8-A0C7-B57EC72BD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763" y="1791265"/>
                <a:ext cx="2901950" cy="369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8DB3E2"/>
                  </a:gs>
                </a:gsLst>
                <a:lin ang="5400000" scaled="1"/>
              </a:gradFill>
              <a:ln w="12700">
                <a:solidFill>
                  <a:srgbClr val="548DD4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kumimoji="0" lang="cs-CZ" altLang="cs-CZ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KALKULACE</a:t>
                </a:r>
                <a:endPara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3" name="Rectangle 8">
            <a:extLst>
              <a:ext uri="{FF2B5EF4-FFF2-40B4-BE49-F238E27FC236}">
                <a16:creationId xmlns:a16="http://schemas.microsoft.com/office/drawing/2014/main" id="{1270BE12-1D30-44B8-9592-32F21214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247424B-54AC-499A-BEC3-447603574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93330"/>
            <a:ext cx="223138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altLang="cs-CZ" sz="600">
              <a:latin typeface="Arial" panose="020B0604020202020204" pitchFamily="34" charset="0"/>
            </a:endParaRPr>
          </a:p>
          <a:p>
            <a:br>
              <a:rPr lang="cs-CZ" altLang="cs-CZ">
                <a:latin typeface="Arial" panose="020B0604020202020204" pitchFamily="34" charset="0"/>
              </a:rPr>
            </a:br>
            <a:endParaRPr lang="cs-CZ" altLang="cs-CZ">
              <a:latin typeface="Arial" panose="020B0604020202020204" pitchFamily="34" charset="0"/>
            </a:endParaRPr>
          </a:p>
          <a:p>
            <a:r>
              <a:rPr lang="cs-CZ" altLang="cs-CZ" sz="11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altLang="cs-CZ" sz="600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33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4065B75F-1F2F-454B-BC5C-C165A709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Kalkulace plných nákladů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C881DB32-6A12-4E7F-94C7-D7098A3A8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3157" y="3257095"/>
            <a:ext cx="3507222" cy="3275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Přímo přiřaditelné danému výkonu</a:t>
            </a:r>
          </a:p>
          <a:p>
            <a:pPr algn="just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3BB4B700-2BCE-4D26-BFF0-77BE3E97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9787" y="3239200"/>
            <a:ext cx="3058070" cy="63619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Nedají se přímo přiřadit dané kalkulační jednici (výkonu)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1E494947-E6F9-44BF-8987-077DB256A127}"/>
              </a:ext>
            </a:extLst>
          </p:cNvPr>
          <p:cNvGrpSpPr/>
          <p:nvPr/>
        </p:nvGrpSpPr>
        <p:grpSpPr>
          <a:xfrm>
            <a:off x="2850861" y="1539302"/>
            <a:ext cx="6235627" cy="1426871"/>
            <a:chOff x="1326860" y="1539301"/>
            <a:chExt cx="6235627" cy="1426871"/>
          </a:xfrm>
        </p:grpSpPr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BDCA203E-7A24-400B-85E8-53C654CE2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6860" y="2540722"/>
              <a:ext cx="2751138" cy="425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Přímé náklady</a:t>
              </a:r>
              <a:endPara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1">
              <a:extLst>
                <a:ext uri="{FF2B5EF4-FFF2-40B4-BE49-F238E27FC236}">
                  <a16:creationId xmlns:a16="http://schemas.microsoft.com/office/drawing/2014/main" id="{3C1B3BC2-65F1-4699-9D85-76D5E5B0CA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5787" y="2540722"/>
              <a:ext cx="2806700" cy="39846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Nepřímé náklady</a:t>
              </a:r>
              <a:endPara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0134BAED-3DAB-46A1-9532-990CBE1E0C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9667">
              <a:off x="3028629" y="2057234"/>
              <a:ext cx="365125" cy="260350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AutoShape 2">
              <a:extLst>
                <a:ext uri="{FF2B5EF4-FFF2-40B4-BE49-F238E27FC236}">
                  <a16:creationId xmlns:a16="http://schemas.microsoft.com/office/drawing/2014/main" id="{A64D8FCF-45FC-47F2-9FA1-884B15D464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60073">
              <a:off x="5410831" y="2054774"/>
              <a:ext cx="393700" cy="288925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691DDBB5-340F-4AA8-B545-474A16D77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965" y="1539301"/>
              <a:ext cx="4334070" cy="36933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DB3E2"/>
                </a:gs>
              </a:gsLst>
              <a:lin ang="5400000" scaled="1"/>
            </a:gradFill>
            <a:ln w="12700">
              <a:solidFill>
                <a:srgbClr val="548DD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Vychází z „kalkulačního“ členění nákladů</a:t>
              </a:r>
              <a:endParaRPr kumimoji="0" lang="cs-CZ" altLang="cs-CZ" b="0" i="0" u="none" strike="noStrike" cap="all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BC2D3D2-C5CB-4F79-AAB3-37E12F394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174373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ks listového těsta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5BA77DC-6904-4B2E-BEBE-7FD101587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562435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3 ks větších jablek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514B7DD-5209-4227-B989-16EBF0E4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950497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ks vanilkového cukru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57B1201-BDA9-47FB-9D24-595C273A7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4234643"/>
            <a:ext cx="52676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Spotřeba elektrické energie - osvětlení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0E96422-B7BF-4EAA-86D8-ACCE1AA13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4644630"/>
            <a:ext cx="39756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Mzda účetní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B24CDC7-89E3-4876-93E6-5450F18EF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3596" y="5065378"/>
            <a:ext cx="39756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Technický olej do strojů</a:t>
            </a:r>
          </a:p>
        </p:txBody>
      </p:sp>
      <p:sp>
        <p:nvSpPr>
          <p:cNvPr id="21" name="AutoShape 2">
            <a:extLst>
              <a:ext uri="{FF2B5EF4-FFF2-40B4-BE49-F238E27FC236}">
                <a16:creationId xmlns:a16="http://schemas.microsoft.com/office/drawing/2014/main" id="{603C16F4-B086-4F25-B0F4-F023B9733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646" y="5460686"/>
            <a:ext cx="393700" cy="288925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69033C8-D83A-49EF-8384-BAE16325A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3793" y="5862848"/>
            <a:ext cx="50077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nutné použít vhodné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kalkulační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182902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>
                <a:solidFill>
                  <a:srgbClr val="00B0F0"/>
                </a:solidFill>
              </a:rPr>
              <a:t>Struktura kalkulace plných nákladů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3716"/>
              </p:ext>
            </p:extLst>
          </p:nvPr>
        </p:nvGraphicFramePr>
        <p:xfrm>
          <a:off x="3827748" y="1628800"/>
          <a:ext cx="5184576" cy="4248471"/>
        </p:xfrm>
        <a:graphic>
          <a:graphicData uri="http://schemas.openxmlformats.org/drawingml/2006/table">
            <a:tbl>
              <a:tblPr/>
              <a:tblGrid>
                <a:gridCol w="1051015">
                  <a:extLst>
                    <a:ext uri="{9D8B030D-6E8A-4147-A177-3AD203B41FA5}">
                      <a16:colId xmlns:a16="http://schemas.microsoft.com/office/drawing/2014/main" val="4083040370"/>
                    </a:ext>
                  </a:extLst>
                </a:gridCol>
                <a:gridCol w="4133561">
                  <a:extLst>
                    <a:ext uri="{9D8B030D-6E8A-4147-A177-3AD203B41FA5}">
                      <a16:colId xmlns:a16="http://schemas.microsoft.com/office/drawing/2014/main" val="1741501060"/>
                    </a:ext>
                  </a:extLst>
                </a:gridCol>
              </a:tblGrid>
              <a:tr h="29075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59026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68490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50133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845558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634174"/>
                  </a:ext>
                </a:extLst>
              </a:tr>
              <a:tr h="391261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výroby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3497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správní režie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845913"/>
                  </a:ext>
                </a:extLst>
              </a:tr>
              <a:tr h="438662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výkonu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103900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odbytová režie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709795"/>
                  </a:ext>
                </a:extLst>
              </a:tr>
              <a:tr h="441876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Úplné vlastní náklady výkonu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495306"/>
                  </a:ext>
                </a:extLst>
              </a:tr>
              <a:tr h="32172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zisk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11252"/>
                  </a:ext>
                </a:extLst>
              </a:tr>
              <a:tr h="433842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Odbytová cena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868466"/>
                  </a:ext>
                </a:extLst>
              </a:tr>
            </a:tbl>
          </a:graphicData>
        </a:graphic>
      </p:graphicFrame>
      <p:sp>
        <p:nvSpPr>
          <p:cNvPr id="3" name="Volný tvar: obrazec 2">
            <a:extLst>
              <a:ext uri="{FF2B5EF4-FFF2-40B4-BE49-F238E27FC236}">
                <a16:creationId xmlns:a16="http://schemas.microsoft.com/office/drawing/2014/main" id="{03D53C23-D3F9-4272-ADB9-BE34972EF2E0}"/>
              </a:ext>
            </a:extLst>
          </p:cNvPr>
          <p:cNvSpPr/>
          <p:nvPr/>
        </p:nvSpPr>
        <p:spPr>
          <a:xfrm>
            <a:off x="3371088" y="1874520"/>
            <a:ext cx="1219322" cy="923544"/>
          </a:xfrm>
          <a:custGeom>
            <a:avLst/>
            <a:gdLst>
              <a:gd name="connsiteX0" fmla="*/ 685800 w 1219322"/>
              <a:gd name="connsiteY0" fmla="*/ 54864 h 923544"/>
              <a:gd name="connsiteX1" fmla="*/ 457200 w 1219322"/>
              <a:gd name="connsiteY1" fmla="*/ 9144 h 923544"/>
              <a:gd name="connsiteX2" fmla="*/ 347472 w 1219322"/>
              <a:gd name="connsiteY2" fmla="*/ 0 h 923544"/>
              <a:gd name="connsiteX3" fmla="*/ 219456 w 1219322"/>
              <a:gd name="connsiteY3" fmla="*/ 27432 h 923544"/>
              <a:gd name="connsiteX4" fmla="*/ 137160 w 1219322"/>
              <a:gd name="connsiteY4" fmla="*/ 91440 h 923544"/>
              <a:gd name="connsiteX5" fmla="*/ 91440 w 1219322"/>
              <a:gd name="connsiteY5" fmla="*/ 128016 h 923544"/>
              <a:gd name="connsiteX6" fmla="*/ 27432 w 1219322"/>
              <a:gd name="connsiteY6" fmla="*/ 228600 h 923544"/>
              <a:gd name="connsiteX7" fmla="*/ 9144 w 1219322"/>
              <a:gd name="connsiteY7" fmla="*/ 292608 h 923544"/>
              <a:gd name="connsiteX8" fmla="*/ 0 w 1219322"/>
              <a:gd name="connsiteY8" fmla="*/ 356616 h 923544"/>
              <a:gd name="connsiteX9" fmla="*/ 36576 w 1219322"/>
              <a:gd name="connsiteY9" fmla="*/ 557784 h 923544"/>
              <a:gd name="connsiteX10" fmla="*/ 64008 w 1219322"/>
              <a:gd name="connsiteY10" fmla="*/ 603504 h 923544"/>
              <a:gd name="connsiteX11" fmla="*/ 82296 w 1219322"/>
              <a:gd name="connsiteY11" fmla="*/ 649224 h 923544"/>
              <a:gd name="connsiteX12" fmla="*/ 109728 w 1219322"/>
              <a:gd name="connsiteY12" fmla="*/ 676656 h 923544"/>
              <a:gd name="connsiteX13" fmla="*/ 137160 w 1219322"/>
              <a:gd name="connsiteY13" fmla="*/ 713232 h 923544"/>
              <a:gd name="connsiteX14" fmla="*/ 292608 w 1219322"/>
              <a:gd name="connsiteY14" fmla="*/ 813816 h 923544"/>
              <a:gd name="connsiteX15" fmla="*/ 338328 w 1219322"/>
              <a:gd name="connsiteY15" fmla="*/ 841248 h 923544"/>
              <a:gd name="connsiteX16" fmla="*/ 466344 w 1219322"/>
              <a:gd name="connsiteY16" fmla="*/ 877824 h 923544"/>
              <a:gd name="connsiteX17" fmla="*/ 521208 w 1219322"/>
              <a:gd name="connsiteY17" fmla="*/ 886968 h 923544"/>
              <a:gd name="connsiteX18" fmla="*/ 548640 w 1219322"/>
              <a:gd name="connsiteY18" fmla="*/ 896112 h 923544"/>
              <a:gd name="connsiteX19" fmla="*/ 603504 w 1219322"/>
              <a:gd name="connsiteY19" fmla="*/ 905256 h 923544"/>
              <a:gd name="connsiteX20" fmla="*/ 640080 w 1219322"/>
              <a:gd name="connsiteY20" fmla="*/ 914400 h 923544"/>
              <a:gd name="connsiteX21" fmla="*/ 685800 w 1219322"/>
              <a:gd name="connsiteY21" fmla="*/ 923544 h 923544"/>
              <a:gd name="connsiteX22" fmla="*/ 868680 w 1219322"/>
              <a:gd name="connsiteY22" fmla="*/ 905256 h 923544"/>
              <a:gd name="connsiteX23" fmla="*/ 896112 w 1219322"/>
              <a:gd name="connsiteY23" fmla="*/ 886968 h 923544"/>
              <a:gd name="connsiteX24" fmla="*/ 987552 w 1219322"/>
              <a:gd name="connsiteY24" fmla="*/ 822960 h 923544"/>
              <a:gd name="connsiteX25" fmla="*/ 1124712 w 1219322"/>
              <a:gd name="connsiteY25" fmla="*/ 649224 h 923544"/>
              <a:gd name="connsiteX26" fmla="*/ 1161288 w 1219322"/>
              <a:gd name="connsiteY26" fmla="*/ 585216 h 923544"/>
              <a:gd name="connsiteX27" fmla="*/ 1179576 w 1219322"/>
              <a:gd name="connsiteY27" fmla="*/ 539496 h 923544"/>
              <a:gd name="connsiteX28" fmla="*/ 1207008 w 1219322"/>
              <a:gd name="connsiteY28" fmla="*/ 484632 h 923544"/>
              <a:gd name="connsiteX29" fmla="*/ 1207008 w 1219322"/>
              <a:gd name="connsiteY29" fmla="*/ 237744 h 923544"/>
              <a:gd name="connsiteX30" fmla="*/ 1179576 w 1219322"/>
              <a:gd name="connsiteY30" fmla="*/ 155448 h 923544"/>
              <a:gd name="connsiteX31" fmla="*/ 1161288 w 1219322"/>
              <a:gd name="connsiteY31" fmla="*/ 128016 h 923544"/>
              <a:gd name="connsiteX32" fmla="*/ 1042416 w 1219322"/>
              <a:gd name="connsiteY32" fmla="*/ 54864 h 923544"/>
              <a:gd name="connsiteX33" fmla="*/ 1005840 w 1219322"/>
              <a:gd name="connsiteY33" fmla="*/ 45720 h 923544"/>
              <a:gd name="connsiteX34" fmla="*/ 950976 w 1219322"/>
              <a:gd name="connsiteY34" fmla="*/ 27432 h 923544"/>
              <a:gd name="connsiteX35" fmla="*/ 868680 w 1219322"/>
              <a:gd name="connsiteY35" fmla="*/ 18288 h 923544"/>
              <a:gd name="connsiteX36" fmla="*/ 658368 w 1219322"/>
              <a:gd name="connsiteY36" fmla="*/ 27432 h 923544"/>
              <a:gd name="connsiteX37" fmla="*/ 630936 w 1219322"/>
              <a:gd name="connsiteY37" fmla="*/ 54864 h 92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19322" h="923544">
                <a:moveTo>
                  <a:pt x="685800" y="54864"/>
                </a:moveTo>
                <a:cubicBezTo>
                  <a:pt x="637092" y="44427"/>
                  <a:pt x="512772" y="16393"/>
                  <a:pt x="457200" y="9144"/>
                </a:cubicBezTo>
                <a:cubicBezTo>
                  <a:pt x="420806" y="4397"/>
                  <a:pt x="384048" y="3048"/>
                  <a:pt x="347472" y="0"/>
                </a:cubicBezTo>
                <a:cubicBezTo>
                  <a:pt x="304800" y="9144"/>
                  <a:pt x="261071" y="14290"/>
                  <a:pt x="219456" y="27432"/>
                </a:cubicBezTo>
                <a:cubicBezTo>
                  <a:pt x="179136" y="40165"/>
                  <a:pt x="166721" y="65163"/>
                  <a:pt x="137160" y="91440"/>
                </a:cubicBezTo>
                <a:cubicBezTo>
                  <a:pt x="122573" y="104406"/>
                  <a:pt x="105240" y="114216"/>
                  <a:pt x="91440" y="128016"/>
                </a:cubicBezTo>
                <a:cubicBezTo>
                  <a:pt x="62745" y="156711"/>
                  <a:pt x="41954" y="190843"/>
                  <a:pt x="27432" y="228600"/>
                </a:cubicBezTo>
                <a:cubicBezTo>
                  <a:pt x="19466" y="249311"/>
                  <a:pt x="13793" y="270911"/>
                  <a:pt x="9144" y="292608"/>
                </a:cubicBezTo>
                <a:cubicBezTo>
                  <a:pt x="4628" y="313682"/>
                  <a:pt x="3048" y="335280"/>
                  <a:pt x="0" y="356616"/>
                </a:cubicBezTo>
                <a:cubicBezTo>
                  <a:pt x="7341" y="411670"/>
                  <a:pt x="12294" y="499507"/>
                  <a:pt x="36576" y="557784"/>
                </a:cubicBezTo>
                <a:cubicBezTo>
                  <a:pt x="43412" y="574190"/>
                  <a:pt x="56060" y="587608"/>
                  <a:pt x="64008" y="603504"/>
                </a:cubicBezTo>
                <a:cubicBezTo>
                  <a:pt x="71349" y="618185"/>
                  <a:pt x="73597" y="635305"/>
                  <a:pt x="82296" y="649224"/>
                </a:cubicBezTo>
                <a:cubicBezTo>
                  <a:pt x="89150" y="660190"/>
                  <a:pt x="101312" y="666838"/>
                  <a:pt x="109728" y="676656"/>
                </a:cubicBezTo>
                <a:cubicBezTo>
                  <a:pt x="119646" y="688227"/>
                  <a:pt x="125589" y="703314"/>
                  <a:pt x="137160" y="713232"/>
                </a:cubicBezTo>
                <a:cubicBezTo>
                  <a:pt x="232667" y="795095"/>
                  <a:pt x="211323" y="769479"/>
                  <a:pt x="292608" y="813816"/>
                </a:cubicBezTo>
                <a:cubicBezTo>
                  <a:pt x="308211" y="822327"/>
                  <a:pt x="322148" y="833894"/>
                  <a:pt x="338328" y="841248"/>
                </a:cubicBezTo>
                <a:cubicBezTo>
                  <a:pt x="363503" y="852691"/>
                  <a:pt x="444289" y="874148"/>
                  <a:pt x="466344" y="877824"/>
                </a:cubicBezTo>
                <a:cubicBezTo>
                  <a:pt x="484632" y="880872"/>
                  <a:pt x="503109" y="882946"/>
                  <a:pt x="521208" y="886968"/>
                </a:cubicBezTo>
                <a:cubicBezTo>
                  <a:pt x="530617" y="889059"/>
                  <a:pt x="539231" y="894021"/>
                  <a:pt x="548640" y="896112"/>
                </a:cubicBezTo>
                <a:cubicBezTo>
                  <a:pt x="566739" y="900134"/>
                  <a:pt x="585324" y="901620"/>
                  <a:pt x="603504" y="905256"/>
                </a:cubicBezTo>
                <a:cubicBezTo>
                  <a:pt x="615827" y="907721"/>
                  <a:pt x="627812" y="911674"/>
                  <a:pt x="640080" y="914400"/>
                </a:cubicBezTo>
                <a:cubicBezTo>
                  <a:pt x="655252" y="917771"/>
                  <a:pt x="670560" y="920496"/>
                  <a:pt x="685800" y="923544"/>
                </a:cubicBezTo>
                <a:cubicBezTo>
                  <a:pt x="746760" y="917448"/>
                  <a:pt x="808322" y="915753"/>
                  <a:pt x="868680" y="905256"/>
                </a:cubicBezTo>
                <a:cubicBezTo>
                  <a:pt x="879507" y="903373"/>
                  <a:pt x="886570" y="892420"/>
                  <a:pt x="896112" y="886968"/>
                </a:cubicBezTo>
                <a:cubicBezTo>
                  <a:pt x="945153" y="858945"/>
                  <a:pt x="937633" y="875816"/>
                  <a:pt x="987552" y="822960"/>
                </a:cubicBezTo>
                <a:cubicBezTo>
                  <a:pt x="1043317" y="763915"/>
                  <a:pt x="1084335" y="714837"/>
                  <a:pt x="1124712" y="649224"/>
                </a:cubicBezTo>
                <a:cubicBezTo>
                  <a:pt x="1137591" y="628296"/>
                  <a:pt x="1150298" y="607195"/>
                  <a:pt x="1161288" y="585216"/>
                </a:cubicBezTo>
                <a:cubicBezTo>
                  <a:pt x="1168629" y="570535"/>
                  <a:pt x="1172784" y="554439"/>
                  <a:pt x="1179576" y="539496"/>
                </a:cubicBezTo>
                <a:cubicBezTo>
                  <a:pt x="1188037" y="520882"/>
                  <a:pt x="1197864" y="502920"/>
                  <a:pt x="1207008" y="484632"/>
                </a:cubicBezTo>
                <a:cubicBezTo>
                  <a:pt x="1225465" y="373888"/>
                  <a:pt x="1221255" y="422959"/>
                  <a:pt x="1207008" y="237744"/>
                </a:cubicBezTo>
                <a:cubicBezTo>
                  <a:pt x="1204234" y="201677"/>
                  <a:pt x="1196883" y="185736"/>
                  <a:pt x="1179576" y="155448"/>
                </a:cubicBezTo>
                <a:cubicBezTo>
                  <a:pt x="1174124" y="145906"/>
                  <a:pt x="1169502" y="135317"/>
                  <a:pt x="1161288" y="128016"/>
                </a:cubicBezTo>
                <a:cubicBezTo>
                  <a:pt x="1129986" y="100192"/>
                  <a:pt x="1082252" y="70799"/>
                  <a:pt x="1042416" y="54864"/>
                </a:cubicBezTo>
                <a:cubicBezTo>
                  <a:pt x="1030748" y="50197"/>
                  <a:pt x="1017877" y="49331"/>
                  <a:pt x="1005840" y="45720"/>
                </a:cubicBezTo>
                <a:cubicBezTo>
                  <a:pt x="987376" y="40181"/>
                  <a:pt x="969879" y="31213"/>
                  <a:pt x="950976" y="27432"/>
                </a:cubicBezTo>
                <a:cubicBezTo>
                  <a:pt x="923911" y="22019"/>
                  <a:pt x="896112" y="21336"/>
                  <a:pt x="868680" y="18288"/>
                </a:cubicBezTo>
                <a:cubicBezTo>
                  <a:pt x="798576" y="21336"/>
                  <a:pt x="728076" y="19389"/>
                  <a:pt x="658368" y="27432"/>
                </a:cubicBezTo>
                <a:cubicBezTo>
                  <a:pt x="628400" y="30890"/>
                  <a:pt x="630936" y="39312"/>
                  <a:pt x="630936" y="54864"/>
                </a:cubicBezTo>
              </a:path>
            </a:pathLst>
          </a:cu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75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080716"/>
            <a:ext cx="8229600" cy="526070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solidFill>
                  <a:srgbClr val="00B0F0"/>
                </a:solidFill>
              </a:rPr>
              <a:t>Mohu položky kalkulace měnit?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743346"/>
              </p:ext>
            </p:extLst>
          </p:nvPr>
        </p:nvGraphicFramePr>
        <p:xfrm>
          <a:off x="4169786" y="2024844"/>
          <a:ext cx="3852428" cy="2448274"/>
        </p:xfrm>
        <a:graphic>
          <a:graphicData uri="http://schemas.openxmlformats.org/drawingml/2006/table">
            <a:tbl>
              <a:tblPr/>
              <a:tblGrid>
                <a:gridCol w="906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5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293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POLOŽKA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293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93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přímé mzdy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93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3.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zisk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102">
                <a:tc>
                  <a:txBody>
                    <a:bodyPr/>
                    <a:lstStyle/>
                    <a:p>
                      <a:pPr marL="0" marR="53975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∑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39750" indent="0" algn="l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Odbytová cena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E75F9FF9-1A4C-4875-9167-786047A59DC4}"/>
              </a:ext>
            </a:extLst>
          </p:cNvPr>
          <p:cNvSpPr txBox="1">
            <a:spLocks/>
          </p:cNvSpPr>
          <p:nvPr/>
        </p:nvSpPr>
        <p:spPr bwMode="auto">
          <a:xfrm>
            <a:off x="5118162" y="4725144"/>
            <a:ext cx="1955676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</p:spTree>
    <p:extLst>
      <p:ext uri="{BB962C8B-B14F-4D97-AF65-F5344CB8AC3E}">
        <p14:creationId xmlns:p14="http://schemas.microsoft.com/office/powerpoint/2010/main" val="366314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429266"/>
            <a:ext cx="8229600" cy="526070"/>
          </a:xfrm>
        </p:spPr>
        <p:txBody>
          <a:bodyPr>
            <a:noAutofit/>
          </a:bodyPr>
          <a:lstStyle/>
          <a:p>
            <a:r>
              <a:rPr lang="cs-CZ" altLang="cs-CZ" sz="3600" dirty="0">
                <a:solidFill>
                  <a:srgbClr val="00B0F0"/>
                </a:solidFill>
              </a:rPr>
              <a:t>Mohu položky kalkulace měnit?</a:t>
            </a:r>
            <a:endParaRPr lang="cs-CZ" altLang="cs-CZ" sz="3600" b="1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46782"/>
              </p:ext>
            </p:extLst>
          </p:nvPr>
        </p:nvGraphicFramePr>
        <p:xfrm>
          <a:off x="4223792" y="1232756"/>
          <a:ext cx="3886200" cy="935992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POLOŽKA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přímé mzdy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3.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223792" y="2317559"/>
            <a:ext cx="3888432" cy="307777"/>
          </a:xfrm>
          <a:prstGeom prst="rect">
            <a:avLst/>
          </a:prstGeom>
          <a:noFill/>
          <a:ln w="2222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altLang="cs-CZ" sz="1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Zásobovací režie</a:t>
            </a:r>
            <a:endParaRPr lang="cs-CZ" altLang="cs-CZ" sz="6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405423"/>
              </p:ext>
            </p:extLst>
          </p:nvPr>
        </p:nvGraphicFramePr>
        <p:xfrm>
          <a:off x="4229975" y="2744925"/>
          <a:ext cx="3886200" cy="54857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332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4.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Vlastní náklady výroby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77692"/>
              </p:ext>
            </p:extLst>
          </p:nvPr>
        </p:nvGraphicFramePr>
        <p:xfrm>
          <a:off x="4226024" y="3825044"/>
          <a:ext cx="3886200" cy="1870966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správní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Vlastní náklady výkonu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odbytová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Úplné vlastní náklady výkonu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zisk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∑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Odbytová cena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223792" y="3392997"/>
            <a:ext cx="3888432" cy="307777"/>
          </a:xfrm>
          <a:prstGeom prst="rect">
            <a:avLst/>
          </a:prstGeom>
          <a:noFill/>
          <a:ln w="2222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altLang="cs-CZ" sz="1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Dopravní režie</a:t>
            </a:r>
            <a:endParaRPr lang="cs-CZ" altLang="cs-CZ" sz="6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E5230068-D486-4400-B39A-8BB181137512}"/>
              </a:ext>
            </a:extLst>
          </p:cNvPr>
          <p:cNvSpPr txBox="1">
            <a:spLocks/>
          </p:cNvSpPr>
          <p:nvPr/>
        </p:nvSpPr>
        <p:spPr bwMode="auto">
          <a:xfrm>
            <a:off x="5051884" y="6021288"/>
            <a:ext cx="1955676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</p:spTree>
    <p:extLst>
      <p:ext uri="{BB962C8B-B14F-4D97-AF65-F5344CB8AC3E}">
        <p14:creationId xmlns:p14="http://schemas.microsoft.com/office/powerpoint/2010/main" val="367912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4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4065B75F-1F2F-454B-BC5C-C165A709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Kalkulace neúplných nákladů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C881DB32-6A12-4E7F-94C7-D7098A3A8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977" y="3410227"/>
            <a:ext cx="3507222" cy="3275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Rostou přímo úměrně s objemem výkonů</a:t>
            </a:r>
          </a:p>
          <a:p>
            <a:pPr algn="just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3BB4B700-2BCE-4D26-BFF0-77BE3E97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417" y="3377883"/>
            <a:ext cx="3058070" cy="79649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 krátkém období jsou konstantní</a:t>
            </a:r>
          </a:p>
          <a:p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 dlouhém období se mění skokem</a:t>
            </a:r>
          </a:p>
          <a:p>
            <a:pPr algn="ctr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AE07B610-E562-45BD-BD9B-AF6617067E73}"/>
              </a:ext>
            </a:extLst>
          </p:cNvPr>
          <p:cNvGrpSpPr/>
          <p:nvPr/>
        </p:nvGrpSpPr>
        <p:grpSpPr>
          <a:xfrm>
            <a:off x="2457874" y="1574247"/>
            <a:ext cx="7026223" cy="1544859"/>
            <a:chOff x="933873" y="1574246"/>
            <a:chExt cx="7026223" cy="1544859"/>
          </a:xfrm>
        </p:grpSpPr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BDCA203E-7A24-400B-85E8-53C654CE2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3873" y="2693655"/>
              <a:ext cx="2751138" cy="425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Variabilní náklady</a:t>
              </a:r>
              <a:endPara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1">
              <a:extLst>
                <a:ext uri="{FF2B5EF4-FFF2-40B4-BE49-F238E27FC236}">
                  <a16:creationId xmlns:a16="http://schemas.microsoft.com/office/drawing/2014/main" id="{3C1B3BC2-65F1-4699-9D85-76D5E5B0CA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5102" y="2693655"/>
              <a:ext cx="2806700" cy="39846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Fixní náklady</a:t>
              </a:r>
              <a:endPara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" name="Skupina 1">
              <a:extLst>
                <a:ext uri="{FF2B5EF4-FFF2-40B4-BE49-F238E27FC236}">
                  <a16:creationId xmlns:a16="http://schemas.microsoft.com/office/drawing/2014/main" id="{7977292F-7D9A-4F40-997E-FEB8EBFCD013}"/>
                </a:ext>
              </a:extLst>
            </p:cNvPr>
            <p:cNvGrpSpPr/>
            <p:nvPr/>
          </p:nvGrpSpPr>
          <p:grpSpPr>
            <a:xfrm>
              <a:off x="1161678" y="1574246"/>
              <a:ext cx="6798418" cy="965277"/>
              <a:chOff x="1161678" y="1574246"/>
              <a:chExt cx="6798418" cy="965277"/>
            </a:xfrm>
          </p:grpSpPr>
          <p:sp>
            <p:nvSpPr>
              <p:cNvPr id="10" name="AutoShape 6">
                <a:extLst>
                  <a:ext uri="{FF2B5EF4-FFF2-40B4-BE49-F238E27FC236}">
                    <a16:creationId xmlns:a16="http://schemas.microsoft.com/office/drawing/2014/main" id="{0134BAED-3DAB-46A1-9532-990CBE1E0C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829667">
                <a:off x="2776602" y="2264885"/>
                <a:ext cx="365125" cy="260350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AutoShape 2">
                <a:extLst>
                  <a:ext uri="{FF2B5EF4-FFF2-40B4-BE49-F238E27FC236}">
                    <a16:creationId xmlns:a16="http://schemas.microsoft.com/office/drawing/2014/main" id="{A64D8FCF-45FC-47F2-9FA1-884B15D46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660073">
                <a:off x="5505734" y="2250598"/>
                <a:ext cx="393700" cy="288925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2CDDC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Text Box 4">
                <a:extLst>
                  <a:ext uri="{FF2B5EF4-FFF2-40B4-BE49-F238E27FC236}">
                    <a16:creationId xmlns:a16="http://schemas.microsoft.com/office/drawing/2014/main" id="{691DDBB5-340F-4AA8-B545-474A16D77E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1678" y="1574246"/>
                <a:ext cx="6798418" cy="369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8DB3E2"/>
                  </a:gs>
                </a:gsLst>
                <a:lin ang="5400000" scaled="1"/>
              </a:gradFill>
              <a:ln w="12700">
                <a:solidFill>
                  <a:srgbClr val="548DD4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kumimoji="0" lang="cs-CZ" altLang="cs-CZ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Vychází z členění nákladů podle „závislosti na objemu výkonů“</a:t>
                </a:r>
                <a:endParaRPr kumimoji="0" lang="cs-CZ" altLang="cs-CZ" b="0" i="0" u="none" strike="noStrike" cap="all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BC2D3D2-C5CB-4F79-AAB3-37E12F394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494587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Spotřeba materiálu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57B1201-BDA9-47FB-9D24-595C273A7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60" y="4607093"/>
            <a:ext cx="39756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Nájem kancelářské budovy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0E96422-B7BF-4EAA-86D8-ACCE1AA13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461" y="5056379"/>
            <a:ext cx="39756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Nákup nového stroje = zvýšení odpisů</a:t>
            </a:r>
          </a:p>
        </p:txBody>
      </p:sp>
    </p:spTree>
    <p:extLst>
      <p:ext uri="{BB962C8B-B14F-4D97-AF65-F5344CB8AC3E}">
        <p14:creationId xmlns:p14="http://schemas.microsoft.com/office/powerpoint/2010/main" val="166353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9516" y="274638"/>
            <a:ext cx="8676964" cy="1143000"/>
          </a:xfrm>
        </p:spPr>
        <p:txBody>
          <a:bodyPr>
            <a:normAutofit fontScale="90000"/>
          </a:bodyPr>
          <a:lstStyle/>
          <a:p>
            <a:r>
              <a:rPr lang="cs-CZ" altLang="cs-CZ" sz="4000" b="1" dirty="0">
                <a:solidFill>
                  <a:srgbClr val="00B0F0"/>
                </a:solidFill>
              </a:rPr>
              <a:t>Struktura kalkulace neúplných nákladů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5F2BABD-60DA-4278-99FE-6E849D818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98633"/>
              </p:ext>
            </p:extLst>
          </p:nvPr>
        </p:nvGraphicFramePr>
        <p:xfrm>
          <a:off x="911424" y="1534337"/>
          <a:ext cx="4833161" cy="2163587"/>
        </p:xfrm>
        <a:graphic>
          <a:graphicData uri="http://schemas.openxmlformats.org/drawingml/2006/table">
            <a:tbl>
              <a:tblPr/>
              <a:tblGrid>
                <a:gridCol w="4833161">
                  <a:extLst>
                    <a:ext uri="{9D8B030D-6E8A-4147-A177-3AD203B41FA5}">
                      <a16:colId xmlns:a16="http://schemas.microsoft.com/office/drawing/2014/main" val="3308305793"/>
                    </a:ext>
                  </a:extLst>
                </a:gridCol>
              </a:tblGrid>
              <a:tr h="315398"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078291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Prodejní cena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442897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mínus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Variabilní 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369079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cs-CZ" sz="16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 Marže </a:t>
                      </a:r>
                    </a:p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(krycí příspěvek, příspěvek na úhradu</a:t>
                      </a: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61034"/>
                  </a:ext>
                </a:extLst>
              </a:tr>
              <a:tr h="338997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mínus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Průměrné fixní náklady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575186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cs-CZ" sz="16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 Zisk/ztráta</a:t>
                      </a:r>
                      <a:endParaRPr lang="cs-CZ" sz="1600" b="1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306883"/>
                  </a:ext>
                </a:extLst>
              </a:tr>
            </a:tbl>
          </a:graphicData>
        </a:graphic>
      </p:graphicFrame>
      <p:grpSp>
        <p:nvGrpSpPr>
          <p:cNvPr id="4" name="Skupina 3">
            <a:extLst>
              <a:ext uri="{FF2B5EF4-FFF2-40B4-BE49-F238E27FC236}">
                <a16:creationId xmlns:a16="http://schemas.microsoft.com/office/drawing/2014/main" id="{ADB1D240-FFF5-4F64-A06E-E295A26FED79}"/>
              </a:ext>
            </a:extLst>
          </p:cNvPr>
          <p:cNvGrpSpPr/>
          <p:nvPr/>
        </p:nvGrpSpPr>
        <p:grpSpPr>
          <a:xfrm>
            <a:off x="1897723" y="4329100"/>
            <a:ext cx="8739342" cy="1543548"/>
            <a:chOff x="1336736" y="4520177"/>
            <a:chExt cx="6973622" cy="1543548"/>
          </a:xfrm>
        </p:grpSpPr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BC447987-EDF7-4941-BC21-F9164C93C63E}"/>
                </a:ext>
              </a:extLst>
            </p:cNvPr>
            <p:cNvSpPr txBox="1"/>
            <p:nvPr/>
          </p:nvSpPr>
          <p:spPr>
            <a:xfrm>
              <a:off x="1336736" y="4520177"/>
              <a:ext cx="6406308" cy="7023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cs-CZ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Kalkulace neúplných nákladů = kalkulace variabilních nákladů</a:t>
              </a:r>
              <a:endPara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6B9E05AC-3251-4FBF-9061-B38A145EEBCE}"/>
                </a:ext>
              </a:extLst>
            </p:cNvPr>
            <p:cNvSpPr txBox="1"/>
            <p:nvPr/>
          </p:nvSpPr>
          <p:spPr>
            <a:xfrm>
              <a:off x="1336736" y="4938012"/>
              <a:ext cx="6973622" cy="3838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cs-CZ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Fixní náklady jsou nedělitelné a jsou náklady časového období</a:t>
              </a:r>
              <a:endPara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F5AF8BFF-C948-40B9-A36D-4DBC2B4D47C9}"/>
                </a:ext>
              </a:extLst>
            </p:cNvPr>
            <p:cNvSpPr txBox="1"/>
            <p:nvPr/>
          </p:nvSpPr>
          <p:spPr>
            <a:xfrm>
              <a:off x="1336736" y="5353018"/>
              <a:ext cx="6406308" cy="7107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cs-CZ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Ekonomický přínos při prodeji výrobku je vyjádřen pomocí </a:t>
              </a:r>
              <a:r>
                <a:rPr lang="cs-CZ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příspěvku na úhradu fixních nákladů a tvorby zisku</a:t>
              </a:r>
              <a:endPara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8AB1383A-993D-42FF-8E9F-BED4AAF16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9716"/>
              </p:ext>
            </p:extLst>
          </p:nvPr>
        </p:nvGraphicFramePr>
        <p:xfrm>
          <a:off x="6267394" y="1527829"/>
          <a:ext cx="4653141" cy="2016222"/>
        </p:xfrm>
        <a:graphic>
          <a:graphicData uri="http://schemas.openxmlformats.org/drawingml/2006/table">
            <a:tbl>
              <a:tblPr/>
              <a:tblGrid>
                <a:gridCol w="4653141">
                  <a:extLst>
                    <a:ext uri="{9D8B030D-6E8A-4147-A177-3AD203B41FA5}">
                      <a16:colId xmlns:a16="http://schemas.microsoft.com/office/drawing/2014/main" val="3308305793"/>
                    </a:ext>
                  </a:extLst>
                </a:gridCol>
              </a:tblGrid>
              <a:tr h="335445"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078291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Přímé 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442897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plus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Variabilní část režijních nákladů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369079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cs-CZ" sz="16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 Variabilní náklady na jednotku</a:t>
                      </a: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61034"/>
                  </a:ext>
                </a:extLst>
              </a:tr>
              <a:tr h="338997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plus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Krycí příspěvek (obsahuje FN + zisk)</a:t>
                      </a: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575186"/>
                  </a:ext>
                </a:extLst>
              </a:tr>
              <a:tr h="335445">
                <a:tc>
                  <a:txBody>
                    <a:bodyPr/>
                    <a:lstStyle/>
                    <a:p>
                      <a:pPr marL="264795" fontAlgn="base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cs-CZ" sz="16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 Prodejní cena</a:t>
                      </a:r>
                      <a:endParaRPr lang="cs-CZ" sz="1600" b="1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30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83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7488" y="13767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solidFill>
                  <a:srgbClr val="00B0F0"/>
                </a:solidFill>
              </a:rPr>
              <a:t>Kalkulace</a:t>
            </a:r>
            <a:endParaRPr lang="cs-CZ" altLang="cs-CZ" sz="4000" b="1" dirty="0">
              <a:solidFill>
                <a:srgbClr val="00B0F0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487488" y="2384884"/>
            <a:ext cx="8229600" cy="129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Představuje výpočet, zjišťování nebo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vlastních nákladů na výrobek nebo službu </a:t>
            </a:r>
            <a:endParaRPr lang="cs-CZ" alt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8AC750D1-B61E-4E51-B1D9-D4C7547E17CB}"/>
              </a:ext>
            </a:extLst>
          </p:cNvPr>
          <p:cNvSpPr txBox="1">
            <a:spLocks/>
          </p:cNvSpPr>
          <p:nvPr/>
        </p:nvSpPr>
        <p:spPr bwMode="auto">
          <a:xfrm>
            <a:off x="1487488" y="3831554"/>
            <a:ext cx="8229600" cy="129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cs-CZ" altLang="cs-CZ" sz="2400" b="1" dirty="0"/>
              <a:t>=</a:t>
            </a:r>
          </a:p>
          <a:p>
            <a:pPr algn="l">
              <a:lnSpc>
                <a:spcPct val="150000"/>
              </a:lnSpc>
            </a:pPr>
            <a:r>
              <a:rPr lang="cs-CZ" altLang="cs-CZ" sz="2400" b="1" dirty="0"/>
              <a:t>výkon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84731" y="2273722"/>
            <a:ext cx="9573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je rozdíl mezi kalkulací předem stanovenou a výslednou?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DCB0D9-7DB8-4321-96F3-405B4BD4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8810" y="2948236"/>
            <a:ext cx="8064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vhodné je obě sestavovat?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3A5787-06AB-47FD-ABA2-2356F175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389" y="3646277"/>
            <a:ext cx="88748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jakým členěním nákladů pracuje kalkulace plných nákladů?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84" y="1029015"/>
            <a:ext cx="9560646" cy="1325563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00B0F0"/>
                </a:solidFill>
              </a:rPr>
              <a:t>Kontrolní otázky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01E34FB-0FCE-4FD5-B7ED-47D397887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154" y="4335206"/>
            <a:ext cx="9883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jakým členěním nákladů pracuje kalkulace neúplných nákladů?</a:t>
            </a:r>
          </a:p>
        </p:txBody>
      </p:sp>
    </p:spTree>
    <p:extLst>
      <p:ext uri="{BB962C8B-B14F-4D97-AF65-F5344CB8AC3E}">
        <p14:creationId xmlns:p14="http://schemas.microsoft.com/office/powerpoint/2010/main" val="2309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243572" y="2356248"/>
            <a:ext cx="7164796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Varianta A: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https://forms.gle/bhoD3qRCKLkox7tq8</a:t>
            </a:r>
            <a:endParaRPr 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Aktivní odkaz na otázky v Google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dotazník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3572" y="1030685"/>
            <a:ext cx="8570168" cy="1325563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00B0F0"/>
                </a:solidFill>
              </a:rPr>
              <a:t>Kvíz</a:t>
            </a:r>
          </a:p>
        </p:txBody>
      </p:sp>
    </p:spTree>
    <p:extLst>
      <p:ext uri="{BB962C8B-B14F-4D97-AF65-F5344CB8AC3E}">
        <p14:creationId xmlns:p14="http://schemas.microsoft.com/office/powerpoint/2010/main" val="1500259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>
            <a:extLst>
              <a:ext uri="{FF2B5EF4-FFF2-40B4-BE49-F238E27FC236}">
                <a16:creationId xmlns:a16="http://schemas.microsoft.com/office/drawing/2014/main" id="{4065B75F-1F2F-454B-BC5C-C165A709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Kalkulace plných nákladů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C881DB32-6A12-4E7F-94C7-D7098A3A8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3157" y="3257095"/>
            <a:ext cx="3507222" cy="3275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1400" dirty="0">
                <a:latin typeface="Arial" panose="020B0604020202020204" pitchFamily="34" charset="0"/>
              </a:rPr>
              <a:t>Přímo přiřaditelné danému výkonu</a:t>
            </a:r>
          </a:p>
          <a:p>
            <a:pPr algn="just"/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3BB4B700-2BCE-4D26-BFF0-77BE3E97C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9787" y="3239200"/>
            <a:ext cx="3058070" cy="63619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BE5F1"/>
              </a:gs>
            </a:gsLst>
            <a:lin ang="5400000" scaled="1"/>
          </a:gradFill>
          <a:ln w="12700">
            <a:solidFill>
              <a:srgbClr val="8DB3E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altLang="cs-CZ" sz="1400" dirty="0">
                <a:latin typeface="Arial" panose="020B0604020202020204" pitchFamily="34" charset="0"/>
              </a:rPr>
              <a:t>Nedají se přímo přiřadit dané kalkulační jednici (výkonu)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1E494947-E6F9-44BF-8987-077DB256A127}"/>
              </a:ext>
            </a:extLst>
          </p:cNvPr>
          <p:cNvGrpSpPr/>
          <p:nvPr/>
        </p:nvGrpSpPr>
        <p:grpSpPr>
          <a:xfrm>
            <a:off x="2850861" y="1539302"/>
            <a:ext cx="6235627" cy="1426871"/>
            <a:chOff x="1326860" y="1539301"/>
            <a:chExt cx="6235627" cy="1426871"/>
          </a:xfrm>
        </p:grpSpPr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BDCA203E-7A24-400B-85E8-53C654CE2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6860" y="2540722"/>
              <a:ext cx="2751138" cy="425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Přímé náklady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9" name="Text Box 1">
              <a:extLst>
                <a:ext uri="{FF2B5EF4-FFF2-40B4-BE49-F238E27FC236}">
                  <a16:creationId xmlns:a16="http://schemas.microsoft.com/office/drawing/2014/main" id="{3C1B3BC2-65F1-4699-9D85-76D5E5B0CA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5787" y="2540722"/>
              <a:ext cx="2806700" cy="39846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b="1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Nepřímé náklady</a:t>
              </a:r>
              <a:endParaRPr lang="cs-CZ" altLang="cs-CZ" sz="1600" b="1" dirty="0">
                <a:latin typeface="Arial" panose="020B0604020202020204" pitchFamily="34" charset="0"/>
              </a:endParaRPr>
            </a:p>
          </p:txBody>
        </p:sp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0134BAED-3DAB-46A1-9532-990CBE1E0C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9667">
              <a:off x="3028629" y="2057234"/>
              <a:ext cx="365125" cy="260350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AutoShape 2">
              <a:extLst>
                <a:ext uri="{FF2B5EF4-FFF2-40B4-BE49-F238E27FC236}">
                  <a16:creationId xmlns:a16="http://schemas.microsoft.com/office/drawing/2014/main" id="{A64D8FCF-45FC-47F2-9FA1-884B15D464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660073">
              <a:off x="5410831" y="2054774"/>
              <a:ext cx="393700" cy="288925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691DDBB5-340F-4AA8-B545-474A16D77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965" y="1539301"/>
              <a:ext cx="4334070" cy="36933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8DB3E2"/>
                </a:gs>
              </a:gsLst>
              <a:lin ang="5400000" scaled="1"/>
            </a:gradFill>
            <a:ln w="12700">
              <a:solidFill>
                <a:srgbClr val="548DD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Vychází z „kalkulačního“ členění nákladů</a:t>
              </a:r>
              <a:endParaRPr kumimoji="0" lang="cs-CZ" altLang="cs-CZ" b="0" i="0" u="none" strike="noStrike" cap="all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BC2D3D2-C5CB-4F79-AAB3-37E12F394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174373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ks listového těsta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5BA77DC-6904-4B2E-BEBE-7FD101587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562435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3 ks větších jablek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514B7DD-5209-4227-B989-16EBF0E4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831" y="4950497"/>
            <a:ext cx="35072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ks vanilkového cukru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357B1201-BDA9-47FB-9D24-595C273A7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4234643"/>
            <a:ext cx="5195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Spotřeba elektrické energie - osvětlení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0E96422-B7BF-4EAA-86D8-ACCE1AA13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4644630"/>
            <a:ext cx="39756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Mzda účetní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B24CDC7-89E3-4876-93E6-5450F18EF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3596" y="5065378"/>
            <a:ext cx="39756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Technický olej do strojů</a:t>
            </a:r>
          </a:p>
        </p:txBody>
      </p:sp>
      <p:sp>
        <p:nvSpPr>
          <p:cNvPr id="21" name="AutoShape 2">
            <a:extLst>
              <a:ext uri="{FF2B5EF4-FFF2-40B4-BE49-F238E27FC236}">
                <a16:creationId xmlns:a16="http://schemas.microsoft.com/office/drawing/2014/main" id="{603C16F4-B086-4F25-B0F4-F023B9733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646" y="5460686"/>
            <a:ext cx="393700" cy="288925"/>
          </a:xfrm>
          <a:prstGeom prst="downArrow">
            <a:avLst>
              <a:gd name="adj1" fmla="val 50000"/>
              <a:gd name="adj2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869033C8-D83A-49EF-8384-BAE16325A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2782" y="5864850"/>
            <a:ext cx="5195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 nutné použít vhodné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kalkulační techniky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A5A14D2E-39E6-4FC6-A395-2E2ACCB70109}"/>
              </a:ext>
            </a:extLst>
          </p:cNvPr>
          <p:cNvSpPr/>
          <p:nvPr/>
        </p:nvSpPr>
        <p:spPr>
          <a:xfrm>
            <a:off x="7375276" y="5648885"/>
            <a:ext cx="3044774" cy="833751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9472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1D339036-2CF4-486F-B76A-D2FAAF74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0308" y="490815"/>
            <a:ext cx="9371384" cy="114300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00B0F0"/>
                </a:solidFill>
              </a:rPr>
              <a:t>Metody kalkulace</a:t>
            </a:r>
            <a:br>
              <a:rPr lang="cs-CZ" altLang="cs-CZ" sz="3200" b="1" dirty="0">
                <a:solidFill>
                  <a:srgbClr val="00B0F0"/>
                </a:solidFill>
              </a:rPr>
            </a:br>
            <a:r>
              <a:rPr lang="cs-CZ" altLang="cs-CZ" sz="3200" b="1" dirty="0">
                <a:solidFill>
                  <a:srgbClr val="00B0F0"/>
                </a:solidFill>
              </a:rPr>
              <a:t>aneb „jak si poradit s nepřímými náklady“</a:t>
            </a:r>
          </a:p>
        </p:txBody>
      </p: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0A41E2EB-5B46-4B52-B9C9-1E3AB7440FF1}"/>
              </a:ext>
            </a:extLst>
          </p:cNvPr>
          <p:cNvGrpSpPr/>
          <p:nvPr/>
        </p:nvGrpSpPr>
        <p:grpSpPr>
          <a:xfrm>
            <a:off x="4151276" y="1891070"/>
            <a:ext cx="3528392" cy="1012357"/>
            <a:chOff x="2995762" y="1509076"/>
            <a:chExt cx="2962305" cy="1012357"/>
          </a:xfrm>
        </p:grpSpPr>
        <p:sp>
          <p:nvSpPr>
            <p:cNvPr id="16" name="Text Box 24">
              <a:extLst>
                <a:ext uri="{FF2B5EF4-FFF2-40B4-BE49-F238E27FC236}">
                  <a16:creationId xmlns:a16="http://schemas.microsoft.com/office/drawing/2014/main" id="{75716A38-9256-49DB-B5C5-69D4718BE3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762" y="1509076"/>
              <a:ext cx="2962305" cy="4616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cs-CZ" altLang="cs-CZ" sz="24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Metody kalkulace</a:t>
              </a:r>
              <a:endParaRPr lang="cs-CZ" altLang="cs-CZ" sz="2400" dirty="0">
                <a:latin typeface="Arial" panose="020B0604020202020204" pitchFamily="34" charset="0"/>
              </a:endParaRPr>
            </a:p>
          </p:txBody>
        </p:sp>
        <p:sp>
          <p:nvSpPr>
            <p:cNvPr id="18" name="AutoShape 22">
              <a:extLst>
                <a:ext uri="{FF2B5EF4-FFF2-40B4-BE49-F238E27FC236}">
                  <a16:creationId xmlns:a16="http://schemas.microsoft.com/office/drawing/2014/main" id="{595FE639-6FE0-4F14-A528-7312F18974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354312">
              <a:off x="3528251" y="2123868"/>
              <a:ext cx="241194" cy="397565"/>
            </a:xfrm>
            <a:prstGeom prst="downArrow">
              <a:avLst>
                <a:gd name="adj1" fmla="val 50000"/>
                <a:gd name="adj2" fmla="val 40268"/>
              </a:avLst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AutoShape 19">
              <a:extLst>
                <a:ext uri="{FF2B5EF4-FFF2-40B4-BE49-F238E27FC236}">
                  <a16:creationId xmlns:a16="http://schemas.microsoft.com/office/drawing/2014/main" id="{D5B53620-68B8-47A9-B0BF-2FDD45516D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81186">
              <a:off x="5344231" y="2093205"/>
              <a:ext cx="241485" cy="397566"/>
            </a:xfrm>
            <a:prstGeom prst="downArrow">
              <a:avLst>
                <a:gd name="adj1" fmla="val 50000"/>
                <a:gd name="adj2" fmla="val 40214"/>
              </a:avLst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A9EB0CB2-2161-4FAD-8017-184315888C4E}"/>
              </a:ext>
            </a:extLst>
          </p:cNvPr>
          <p:cNvGrpSpPr/>
          <p:nvPr/>
        </p:nvGrpSpPr>
        <p:grpSpPr>
          <a:xfrm>
            <a:off x="6561495" y="3182455"/>
            <a:ext cx="3033779" cy="1549114"/>
            <a:chOff x="5350620" y="2700888"/>
            <a:chExt cx="1759353" cy="1549114"/>
          </a:xfrm>
        </p:grpSpPr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C415A4A6-7994-4B0E-8695-A28930577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620" y="2700888"/>
              <a:ext cx="1759353" cy="45720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9BBB5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Kalkulace přirážková</a:t>
              </a: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D7F9B64F-9229-407A-B513-18A7667C0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4127" y="3877616"/>
              <a:ext cx="1755846" cy="3723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diferencovaná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17">
              <a:extLst>
                <a:ext uri="{FF2B5EF4-FFF2-40B4-BE49-F238E27FC236}">
                  <a16:creationId xmlns:a16="http://schemas.microsoft.com/office/drawing/2014/main" id="{36E09CF3-2178-4087-852D-AFBA8F9A8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620" y="3356375"/>
              <a:ext cx="1759353" cy="3496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sumační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" name="Rectangle 32">
            <a:extLst>
              <a:ext uri="{FF2B5EF4-FFF2-40B4-BE49-F238E27FC236}">
                <a16:creationId xmlns:a16="http://schemas.microsoft.com/office/drawing/2014/main" id="{F623D87E-A7F5-4028-B09E-CC506DD6F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7668" y="167435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026FA6DC-5262-4707-A511-7F4C2102F8F4}"/>
              </a:ext>
            </a:extLst>
          </p:cNvPr>
          <p:cNvGrpSpPr/>
          <p:nvPr/>
        </p:nvGrpSpPr>
        <p:grpSpPr>
          <a:xfrm>
            <a:off x="2577869" y="3221781"/>
            <a:ext cx="3086085" cy="1517759"/>
            <a:chOff x="2051551" y="2782700"/>
            <a:chExt cx="1648296" cy="1238582"/>
          </a:xfrm>
        </p:grpSpPr>
        <p:sp>
          <p:nvSpPr>
            <p:cNvPr id="17" name="Text Box 23">
              <a:extLst>
                <a:ext uri="{FF2B5EF4-FFF2-40B4-BE49-F238E27FC236}">
                  <a16:creationId xmlns:a16="http://schemas.microsoft.com/office/drawing/2014/main" id="{60ED1050-5E19-442A-AF7F-933A48D9A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9488" y="2782700"/>
              <a:ext cx="1620359" cy="35027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9BBB5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Kalkulace dělením</a:t>
              </a:r>
              <a:endPara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B11F6A74-0C3C-4017-B10F-170BE5A08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1551" y="3286797"/>
              <a:ext cx="1620359" cy="2853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prostá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33">
              <a:extLst>
                <a:ext uri="{FF2B5EF4-FFF2-40B4-BE49-F238E27FC236}">
                  <a16:creationId xmlns:a16="http://schemas.microsoft.com/office/drawing/2014/main" id="{75CCED7E-593F-4331-91AE-9B6F12DC3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148" y="3717391"/>
              <a:ext cx="1617129" cy="30389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>
                <a:spcAft>
                  <a:spcPts val="800"/>
                </a:spcAft>
              </a:pPr>
              <a:r>
                <a:rPr lang="cs-CZ" alt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 poměrovými čísly</a:t>
              </a:r>
            </a:p>
          </p:txBody>
        </p:sp>
      </p:grpSp>
      <p:sp>
        <p:nvSpPr>
          <p:cNvPr id="8" name="Ovál 7">
            <a:extLst>
              <a:ext uri="{FF2B5EF4-FFF2-40B4-BE49-F238E27FC236}">
                <a16:creationId xmlns:a16="http://schemas.microsoft.com/office/drawing/2014/main" id="{15C92C75-8DBF-43C2-BC21-F6F00E0C3E2B}"/>
              </a:ext>
            </a:extLst>
          </p:cNvPr>
          <p:cNvSpPr/>
          <p:nvPr/>
        </p:nvSpPr>
        <p:spPr>
          <a:xfrm>
            <a:off x="2158272" y="2708920"/>
            <a:ext cx="4045740" cy="2736304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10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44146" y="784819"/>
            <a:ext cx="8229600" cy="488099"/>
          </a:xfrm>
        </p:spPr>
        <p:txBody>
          <a:bodyPr>
            <a:noAutofit/>
          </a:bodyPr>
          <a:lstStyle/>
          <a:p>
            <a:pPr algn="l"/>
            <a:r>
              <a:rPr lang="cs-CZ" altLang="cs-CZ" sz="4000" b="1" dirty="0">
                <a:solidFill>
                  <a:srgbClr val="00B0F0"/>
                </a:solidFill>
              </a:rPr>
              <a:t>Kalkulace dělením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7B8F9D1-2005-4CAB-8E7A-5B48405C900D}"/>
              </a:ext>
            </a:extLst>
          </p:cNvPr>
          <p:cNvSpPr txBox="1"/>
          <p:nvPr/>
        </p:nvSpPr>
        <p:spPr>
          <a:xfrm>
            <a:off x="2243572" y="1617147"/>
            <a:ext cx="8532948" cy="1497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Kalkulace dělením - prostá: </a:t>
            </a:r>
            <a:endParaRPr lang="cs-CZ" sz="20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přiřazuje společné náklady výkonům,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základnou je množství kalkulačních jednic,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výkony jsou z hlediska nákladové náročnosti relativně ekvivalentní.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8D04BED-D781-4B56-863B-09C03AA35A2B}"/>
              </a:ext>
            </a:extLst>
          </p:cNvPr>
          <p:cNvSpPr txBox="1"/>
          <p:nvPr/>
        </p:nvSpPr>
        <p:spPr>
          <a:xfrm>
            <a:off x="2243572" y="3429000"/>
            <a:ext cx="8784976" cy="2236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Příklad:</a:t>
            </a:r>
          </a:p>
          <a:p>
            <a:pPr>
              <a:spcAft>
                <a:spcPts val="0"/>
              </a:spcAft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výrobu 100 kg chleba (50 kg kmínový a 50 kg obyčejný) je potřeba elektrické energie za 200 Kč.</a:t>
            </a:r>
          </a:p>
          <a:p>
            <a:pPr>
              <a:spcAft>
                <a:spcPts val="0"/>
              </a:spcAft>
            </a:pP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Úkol: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Jaká je výše nákladů na elektrickou energii na 1 kg chleba?</a:t>
            </a:r>
          </a:p>
          <a:p>
            <a:pPr>
              <a:spcAft>
                <a:spcPts val="0"/>
              </a:spcAft>
            </a:pP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Řešení: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Kč : 100 kg = 2 Kč/ 1 kg chleba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endParaRPr lang="cs-CZ" dirty="0">
              <a:solidFill>
                <a:srgbClr val="00B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61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03020" y="274639"/>
            <a:ext cx="8007779" cy="488099"/>
          </a:xfrm>
        </p:spPr>
        <p:txBody>
          <a:bodyPr>
            <a:noAutofit/>
          </a:bodyPr>
          <a:lstStyle/>
          <a:p>
            <a:pPr algn="l"/>
            <a:r>
              <a:rPr lang="cs-CZ" altLang="cs-CZ" sz="4000" b="1" dirty="0">
                <a:solidFill>
                  <a:srgbClr val="00B0F0"/>
                </a:solidFill>
              </a:rPr>
              <a:t>Kalkulace dělením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B6364F-94E4-4A8C-A4C4-8344440096E1}"/>
              </a:ext>
            </a:extLst>
          </p:cNvPr>
          <p:cNvSpPr txBox="1"/>
          <p:nvPr/>
        </p:nvSpPr>
        <p:spPr>
          <a:xfrm>
            <a:off x="2207568" y="791495"/>
            <a:ext cx="9289032" cy="1497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Kalkulace dělením - s poměrovými čísly: </a:t>
            </a:r>
            <a:endParaRPr lang="cs-CZ" sz="20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přiřazuje společné náklady výkonům na základě jejich vztahu k tzv. přepočtené jednici,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výkony jsou z hlediska nákladové náročnosti rozdílné.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8D04BED-D781-4B56-863B-09C03AA35A2B}"/>
              </a:ext>
            </a:extLst>
          </p:cNvPr>
          <p:cNvSpPr txBox="1"/>
          <p:nvPr/>
        </p:nvSpPr>
        <p:spPr>
          <a:xfrm>
            <a:off x="2203022" y="2297121"/>
            <a:ext cx="9437594" cy="1031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Notář vyhotovuje smlouvy a ověřuje podpisy. Odhadl, že vyhotovení smluv je 1 000krát náročnější než ověření podpisů. Za sledované období vynaložil nepřímé náklady ve výši </a:t>
            </a: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120 000 Kč</a:t>
            </a: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b="1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7E9B03E3-1635-4F8C-968B-84BF5B575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828293"/>
              </p:ext>
            </p:extLst>
          </p:nvPr>
        </p:nvGraphicFramePr>
        <p:xfrm>
          <a:off x="2207569" y="3781204"/>
          <a:ext cx="9289031" cy="1935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7778">
                  <a:extLst>
                    <a:ext uri="{9D8B030D-6E8A-4147-A177-3AD203B41FA5}">
                      <a16:colId xmlns:a16="http://schemas.microsoft.com/office/drawing/2014/main" val="4200344580"/>
                    </a:ext>
                  </a:extLst>
                </a:gridCol>
                <a:gridCol w="2733441">
                  <a:extLst>
                    <a:ext uri="{9D8B030D-6E8A-4147-A177-3AD203B41FA5}">
                      <a16:colId xmlns:a16="http://schemas.microsoft.com/office/drawing/2014/main" val="1229020097"/>
                    </a:ext>
                  </a:extLst>
                </a:gridCol>
                <a:gridCol w="2681157">
                  <a:extLst>
                    <a:ext uri="{9D8B030D-6E8A-4147-A177-3AD203B41FA5}">
                      <a16:colId xmlns:a16="http://schemas.microsoft.com/office/drawing/2014/main" val="2826622577"/>
                    </a:ext>
                  </a:extLst>
                </a:gridCol>
                <a:gridCol w="1306655">
                  <a:extLst>
                    <a:ext uri="{9D8B030D-6E8A-4147-A177-3AD203B41FA5}">
                      <a16:colId xmlns:a16="http://schemas.microsoft.com/office/drawing/2014/main" val="2675160708"/>
                    </a:ext>
                  </a:extLst>
                </a:gridCol>
              </a:tblGrid>
              <a:tr h="4416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Položky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Ověřování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podpisů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Návrh smluv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3202949"/>
                  </a:ext>
                </a:extLst>
              </a:tr>
              <a:tr h="3122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úkonů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48 000</a:t>
                      </a:r>
                      <a:endParaRPr lang="cs-CZ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cs-CZ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09113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Poměrové číslo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cs-CZ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407331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Přepočtený počet úkonů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48 000 x 1 = 48 000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x 1 000 = 500 000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548 000</a:t>
                      </a:r>
                      <a:endParaRPr lang="cs-CZ" sz="1600" b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2383282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Nepřímé náklady na všechny úkony v Kč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0,219 x 48 000 = 10 512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167765" algn="l"/>
                        </a:tabLs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0,219 x 500 000 = 109 500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120 012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812025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0F3112F5-4BBD-49F8-9B31-DD23BDA69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1892" y="3427261"/>
            <a:ext cx="10823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Řešení: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D525CE8-513C-43BE-8DA7-8F98A41E7735}"/>
              </a:ext>
            </a:extLst>
          </p:cNvPr>
          <p:cNvSpPr txBox="1"/>
          <p:nvPr/>
        </p:nvSpPr>
        <p:spPr>
          <a:xfrm>
            <a:off x="2203021" y="5907656"/>
            <a:ext cx="75968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Výpočet nepřímých nákladů na 1 úkon: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120 000 : </a:t>
            </a:r>
            <a:r>
              <a:rPr lang="cs-CZ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548 000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0,219 Kč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0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658247" y="2273722"/>
            <a:ext cx="8875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Jakým způsobem jsou přiřazeny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přímé náklady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na výrobek?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DCB0D9-7DB8-4321-96F3-405B4BD4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062" y="3100584"/>
            <a:ext cx="8744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Jaké metody kalkulace je možné využít pro přiřazení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nepřímých nákladů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podniku, který vyrábí dva různé druhy výrobků?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3A5787-06AB-47FD-ABA2-2356F175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482" y="466611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 jakých podmínek lze použít kalkulaci dělením s poměrovými čísly?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062" y="1178991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solidFill>
                  <a:srgbClr val="00B0F0"/>
                </a:solidFill>
              </a:rPr>
              <a:t>Kontrolní otázky</a:t>
            </a:r>
            <a:endParaRPr lang="cs-CZ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82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1D339036-2CF4-486F-B76A-D2FAAF74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1797" y="535957"/>
            <a:ext cx="9479396" cy="1143000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solidFill>
                  <a:srgbClr val="00B0F0"/>
                </a:solidFill>
              </a:rPr>
              <a:t>Metody kalkulace</a:t>
            </a:r>
            <a:br>
              <a:rPr lang="cs-CZ" altLang="cs-CZ" sz="3600" b="1" dirty="0">
                <a:solidFill>
                  <a:srgbClr val="00B0F0"/>
                </a:solidFill>
              </a:rPr>
            </a:br>
            <a:r>
              <a:rPr lang="cs-CZ" altLang="cs-CZ" sz="3600" b="1" dirty="0">
                <a:solidFill>
                  <a:srgbClr val="00B0F0"/>
                </a:solidFill>
              </a:rPr>
              <a:t>aneb „jak si poradit s nepřímými náklady“</a:t>
            </a:r>
          </a:p>
        </p:txBody>
      </p: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0A41E2EB-5B46-4B52-B9C9-1E3AB7440FF1}"/>
              </a:ext>
            </a:extLst>
          </p:cNvPr>
          <p:cNvGrpSpPr/>
          <p:nvPr/>
        </p:nvGrpSpPr>
        <p:grpSpPr>
          <a:xfrm>
            <a:off x="4151276" y="1891070"/>
            <a:ext cx="3528392" cy="1012357"/>
            <a:chOff x="2995762" y="1509076"/>
            <a:chExt cx="2962305" cy="1012357"/>
          </a:xfrm>
        </p:grpSpPr>
        <p:sp>
          <p:nvSpPr>
            <p:cNvPr id="16" name="Text Box 24">
              <a:extLst>
                <a:ext uri="{FF2B5EF4-FFF2-40B4-BE49-F238E27FC236}">
                  <a16:creationId xmlns:a16="http://schemas.microsoft.com/office/drawing/2014/main" id="{75716A38-9256-49DB-B5C5-69D4718BE3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762" y="1509076"/>
              <a:ext cx="2962305" cy="4616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cs-CZ" altLang="cs-CZ" sz="24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Metody kalkulace</a:t>
              </a:r>
              <a:endParaRPr lang="cs-CZ" altLang="cs-CZ" sz="2400" dirty="0">
                <a:latin typeface="Arial" panose="020B0604020202020204" pitchFamily="34" charset="0"/>
              </a:endParaRPr>
            </a:p>
          </p:txBody>
        </p:sp>
        <p:sp>
          <p:nvSpPr>
            <p:cNvPr id="18" name="AutoShape 22">
              <a:extLst>
                <a:ext uri="{FF2B5EF4-FFF2-40B4-BE49-F238E27FC236}">
                  <a16:creationId xmlns:a16="http://schemas.microsoft.com/office/drawing/2014/main" id="{595FE639-6FE0-4F14-A528-7312F18974A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354312">
              <a:off x="3528251" y="2123868"/>
              <a:ext cx="241194" cy="397565"/>
            </a:xfrm>
            <a:prstGeom prst="downArrow">
              <a:avLst>
                <a:gd name="adj1" fmla="val 50000"/>
                <a:gd name="adj2" fmla="val 40268"/>
              </a:avLst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AutoShape 19">
              <a:extLst>
                <a:ext uri="{FF2B5EF4-FFF2-40B4-BE49-F238E27FC236}">
                  <a16:creationId xmlns:a16="http://schemas.microsoft.com/office/drawing/2014/main" id="{D5B53620-68B8-47A9-B0BF-2FDD45516D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81186">
              <a:off x="5344231" y="2093205"/>
              <a:ext cx="241485" cy="397566"/>
            </a:xfrm>
            <a:prstGeom prst="downArrow">
              <a:avLst>
                <a:gd name="adj1" fmla="val 50000"/>
                <a:gd name="adj2" fmla="val 40214"/>
              </a:avLst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34" name="Skupina 33">
            <a:extLst>
              <a:ext uri="{FF2B5EF4-FFF2-40B4-BE49-F238E27FC236}">
                <a16:creationId xmlns:a16="http://schemas.microsoft.com/office/drawing/2014/main" id="{A9EB0CB2-2161-4FAD-8017-184315888C4E}"/>
              </a:ext>
            </a:extLst>
          </p:cNvPr>
          <p:cNvGrpSpPr/>
          <p:nvPr/>
        </p:nvGrpSpPr>
        <p:grpSpPr>
          <a:xfrm>
            <a:off x="6561495" y="3182455"/>
            <a:ext cx="3033779" cy="1549114"/>
            <a:chOff x="5350620" y="2700888"/>
            <a:chExt cx="1759353" cy="1549114"/>
          </a:xfrm>
        </p:grpSpPr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C415A4A6-7994-4B0E-8695-A28930577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620" y="2700888"/>
              <a:ext cx="1759353" cy="457200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9BBB5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b="1" dirty="0">
                  <a:latin typeface="Arial" panose="020B0604020202020204" pitchFamily="34" charset="0"/>
                  <a:cs typeface="Times New Roman" panose="02020603050405020304" pitchFamily="18" charset="0"/>
                </a:rPr>
                <a:t>Kalkulace přirážková</a:t>
              </a: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D7F9B64F-9229-407A-B513-18A7667C0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4127" y="3877616"/>
              <a:ext cx="1755846" cy="37238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diferencovaná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17">
              <a:extLst>
                <a:ext uri="{FF2B5EF4-FFF2-40B4-BE49-F238E27FC236}">
                  <a16:creationId xmlns:a16="http://schemas.microsoft.com/office/drawing/2014/main" id="{36E09CF3-2178-4087-852D-AFBA8F9A8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0620" y="3356375"/>
              <a:ext cx="1759353" cy="34960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sumační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" name="Rectangle 32">
            <a:extLst>
              <a:ext uri="{FF2B5EF4-FFF2-40B4-BE49-F238E27FC236}">
                <a16:creationId xmlns:a16="http://schemas.microsoft.com/office/drawing/2014/main" id="{F623D87E-A7F5-4028-B09E-CC506DD6F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7668" y="167435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026FA6DC-5262-4707-A511-7F4C2102F8F4}"/>
              </a:ext>
            </a:extLst>
          </p:cNvPr>
          <p:cNvGrpSpPr/>
          <p:nvPr/>
        </p:nvGrpSpPr>
        <p:grpSpPr>
          <a:xfrm>
            <a:off x="2577869" y="3221781"/>
            <a:ext cx="3086085" cy="1517759"/>
            <a:chOff x="2051551" y="2782700"/>
            <a:chExt cx="1648296" cy="1238582"/>
          </a:xfrm>
        </p:grpSpPr>
        <p:sp>
          <p:nvSpPr>
            <p:cNvPr id="17" name="Text Box 23">
              <a:extLst>
                <a:ext uri="{FF2B5EF4-FFF2-40B4-BE49-F238E27FC236}">
                  <a16:creationId xmlns:a16="http://schemas.microsoft.com/office/drawing/2014/main" id="{60ED1050-5E19-442A-AF7F-933A48D9A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9488" y="2782700"/>
              <a:ext cx="1620359" cy="35027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9BBB5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Kalkulace dělením</a:t>
              </a:r>
              <a:endPara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B11F6A74-0C3C-4017-B10F-170BE5A08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1551" y="3286797"/>
              <a:ext cx="1620359" cy="2853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prostá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33">
              <a:extLst>
                <a:ext uri="{FF2B5EF4-FFF2-40B4-BE49-F238E27FC236}">
                  <a16:creationId xmlns:a16="http://schemas.microsoft.com/office/drawing/2014/main" id="{75CCED7E-593F-4331-91AE-9B6F12DC3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148" y="3717391"/>
              <a:ext cx="1617129" cy="30389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BBB59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>
                <a:spcAft>
                  <a:spcPts val="800"/>
                </a:spcAft>
              </a:pPr>
              <a:r>
                <a:rPr lang="cs-CZ" alt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 poměrovými čísly</a:t>
              </a:r>
            </a:p>
          </p:txBody>
        </p:sp>
      </p:grpSp>
      <p:sp>
        <p:nvSpPr>
          <p:cNvPr id="3" name="Ovál 2">
            <a:extLst>
              <a:ext uri="{FF2B5EF4-FFF2-40B4-BE49-F238E27FC236}">
                <a16:creationId xmlns:a16="http://schemas.microsoft.com/office/drawing/2014/main" id="{4CA6B3F6-A8BB-4CC2-A0C0-5A97E38F7A06}"/>
              </a:ext>
            </a:extLst>
          </p:cNvPr>
          <p:cNvSpPr/>
          <p:nvPr/>
        </p:nvSpPr>
        <p:spPr>
          <a:xfrm>
            <a:off x="5915980" y="2816932"/>
            <a:ext cx="4536506" cy="2412268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55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07468" y="1016732"/>
            <a:ext cx="9218240" cy="1325563"/>
          </a:xfrm>
        </p:spPr>
        <p:txBody>
          <a:bodyPr/>
          <a:lstStyle/>
          <a:p>
            <a:pPr algn="l"/>
            <a:r>
              <a:rPr lang="cs-CZ" altLang="cs-CZ" b="1" dirty="0">
                <a:solidFill>
                  <a:srgbClr val="00B0F0"/>
                </a:solidFill>
              </a:rPr>
              <a:t>Kalkulace přirážková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EF134BE-77B9-4029-9CCD-CAEAE3F8DDB1}"/>
              </a:ext>
            </a:extLst>
          </p:cNvPr>
          <p:cNvSpPr txBox="1"/>
          <p:nvPr/>
        </p:nvSpPr>
        <p:spPr>
          <a:xfrm>
            <a:off x="1307468" y="2246239"/>
            <a:ext cx="10081120" cy="1959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Kalkulace přirážková - sumační: </a:t>
            </a:r>
            <a:endParaRPr lang="cs-CZ" sz="20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přiřazuje společné náklady výkonům,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rozvrh nepřímých nákladů se využívá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jedna rozvrhová základna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(hodnotově nebo naturálně vyjádřená),</a:t>
            </a: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předpokladem je, že náklady se vyvíjejí úměrně jedné veličině, která je zvolena za základnu (</a:t>
            </a:r>
            <a:r>
              <a:rPr lang="cs-CZ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hodina práce, spotřeba strojového času, spotřeba materiálu).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CCA036D-DEA5-4AC4-9BE8-DA4222F63860}"/>
              </a:ext>
            </a:extLst>
          </p:cNvPr>
          <p:cNvSpPr txBox="1"/>
          <p:nvPr/>
        </p:nvSpPr>
        <p:spPr>
          <a:xfrm>
            <a:off x="1307468" y="4594001"/>
            <a:ext cx="10081120" cy="1682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Kalkulace přirážková - diferencovaná: </a:t>
            </a:r>
            <a:endParaRPr lang="cs-CZ" sz="2000" dirty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přiřazuje společné náklady výkonům,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rozvrh nepřímých nákladů se využívá </a:t>
            </a: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rozdílných rozvrhových základen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 volbě základny se vychází z příčinného vtahu mezi společnými náklady a rozvrhovou základnou.</a:t>
            </a:r>
            <a:endParaRPr lang="cs-CZ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8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816339"/>
            <a:ext cx="10515600" cy="1325563"/>
          </a:xfrm>
        </p:spPr>
        <p:txBody>
          <a:bodyPr/>
          <a:lstStyle/>
          <a:p>
            <a:r>
              <a:rPr lang="cs-CZ" altLang="cs-CZ" b="1" dirty="0">
                <a:solidFill>
                  <a:srgbClr val="00B0F0"/>
                </a:solidFill>
              </a:rPr>
              <a:t>Typy rozvrhových základen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B10591-9DF5-4D4F-B247-106987B15AEB}"/>
              </a:ext>
            </a:extLst>
          </p:cNvPr>
          <p:cNvSpPr txBox="1"/>
          <p:nvPr/>
        </p:nvSpPr>
        <p:spPr>
          <a:xfrm>
            <a:off x="1055440" y="3645024"/>
            <a:ext cx="9444765" cy="770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Hodnotová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(peněžně) vyjádřená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rozvrhová základna (například přímé mzdy, přímý materiál v Kč). Výsledná přirážka nepřímých nákladů je vyjádřena %.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63F8082D-BE51-49EC-93DC-D0640E1E2DAF}"/>
              </a:ext>
            </a:extLst>
          </p:cNvPr>
          <p:cNvGrpSpPr/>
          <p:nvPr/>
        </p:nvGrpSpPr>
        <p:grpSpPr>
          <a:xfrm>
            <a:off x="2759418" y="1956478"/>
            <a:ext cx="6036808" cy="1329417"/>
            <a:chOff x="1090329" y="1232482"/>
            <a:chExt cx="6720630" cy="1329417"/>
          </a:xfrm>
        </p:grpSpPr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F44D8CD4-64D3-4613-9947-E9FE7D0B85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329" y="2136449"/>
              <a:ext cx="2751138" cy="425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Hodnotová základna</a:t>
              </a:r>
              <a:endParaRPr lang="cs-CZ" altLang="cs-CZ" sz="1600" dirty="0">
                <a:latin typeface="Arial" panose="020B0604020202020204" pitchFamily="34" charset="0"/>
              </a:endParaRPr>
            </a:p>
          </p:txBody>
        </p: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015391B-E975-4EB5-BC55-14F971156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6056" y="2120646"/>
              <a:ext cx="2734903" cy="425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6D9F1"/>
                </a:gs>
              </a:gsLst>
              <a:lin ang="5400000" scaled="1"/>
            </a:gradFill>
            <a:ln w="12700">
              <a:solidFill>
                <a:srgbClr val="8DB3E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cs typeface="Times New Roman" panose="02020603050405020304" pitchFamily="18" charset="0"/>
                </a:rPr>
                <a:t>Naturální základna</a:t>
              </a:r>
              <a:endParaRPr lang="cs-CZ" altLang="cs-CZ" sz="1600" dirty="0">
                <a:latin typeface="Arial" panose="020B0604020202020204" pitchFamily="34" charset="0"/>
              </a:endParaRPr>
            </a:p>
          </p:txBody>
        </p:sp>
        <p:sp>
          <p:nvSpPr>
            <p:cNvPr id="12" name="AutoShape 6">
              <a:extLst>
                <a:ext uri="{FF2B5EF4-FFF2-40B4-BE49-F238E27FC236}">
                  <a16:creationId xmlns:a16="http://schemas.microsoft.com/office/drawing/2014/main" id="{600300BF-DDC1-40CC-ACFF-9DA8E8834F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15242">
              <a:off x="2719379" y="1276110"/>
              <a:ext cx="298240" cy="741664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AutoShape 6">
              <a:extLst>
                <a:ext uri="{FF2B5EF4-FFF2-40B4-BE49-F238E27FC236}">
                  <a16:creationId xmlns:a16="http://schemas.microsoft.com/office/drawing/2014/main" id="{B79F9C58-537F-4EDC-9D53-48531D6230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450888">
              <a:off x="5433771" y="1232482"/>
              <a:ext cx="312560" cy="741664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AF2A134-3238-4249-8A28-D64CD96F2EF8}"/>
              </a:ext>
            </a:extLst>
          </p:cNvPr>
          <p:cNvSpPr txBox="1"/>
          <p:nvPr/>
        </p:nvSpPr>
        <p:spPr>
          <a:xfrm>
            <a:off x="1055442" y="4648912"/>
            <a:ext cx="10515600" cy="112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Naturální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rozvrhová základna (například hodiny práce, strojové hodiny, množství zpracovaného materiálu). Výsledná přirážka nepřímých nákladů je stanovena v Kč/jednotku.</a:t>
            </a:r>
          </a:p>
        </p:txBody>
      </p:sp>
    </p:spTree>
    <p:extLst>
      <p:ext uri="{BB962C8B-B14F-4D97-AF65-F5344CB8AC3E}">
        <p14:creationId xmlns:p14="http://schemas.microsoft.com/office/powerpoint/2010/main" val="2051103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 bwMode="auto">
          <a:xfrm>
            <a:off x="1794367" y="4301539"/>
            <a:ext cx="5472608" cy="255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Kalkulační jednice?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Druh výkonu: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tele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Měrná jednotka: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 ks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Kalkulační jednice?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Druh výkonu: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ostraha objektu </a:t>
            </a:r>
            <a:endParaRPr lang="cs-CZ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Měrná jednotka: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 měsíc</a:t>
            </a:r>
            <a:endParaRPr lang="cs-CZ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Kalkulační jednice?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Druh výrobku: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Ovocný sirup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Měrná jednotka: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1 hl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67A628C6-E827-4870-9B6E-91AE92FF3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3699FADD-AAFB-4FAF-8FAB-35633BF983EF}"/>
              </a:ext>
            </a:extLst>
          </p:cNvPr>
          <p:cNvGrpSpPr/>
          <p:nvPr/>
        </p:nvGrpSpPr>
        <p:grpSpPr>
          <a:xfrm>
            <a:off x="2090869" y="2943589"/>
            <a:ext cx="1259595" cy="1112726"/>
            <a:chOff x="2255706" y="2327632"/>
            <a:chExt cx="1259595" cy="1112726"/>
          </a:xfrm>
        </p:grpSpPr>
        <p:sp>
          <p:nvSpPr>
            <p:cNvPr id="34" name="Text Box 28">
              <a:extLst>
                <a:ext uri="{FF2B5EF4-FFF2-40B4-BE49-F238E27FC236}">
                  <a16:creationId xmlns:a16="http://schemas.microsoft.com/office/drawing/2014/main" id="{61241B16-9829-46A5-90F3-8FF9AE0AB9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5706" y="2855583"/>
              <a:ext cx="1259595" cy="5847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4BACC6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kalkulační jednice</a:t>
              </a:r>
              <a:endParaRPr lang="cs-CZ" altLang="cs-CZ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AutoShape 27">
              <a:extLst>
                <a:ext uri="{FF2B5EF4-FFF2-40B4-BE49-F238E27FC236}">
                  <a16:creationId xmlns:a16="http://schemas.microsoft.com/office/drawing/2014/main" id="{86F0F50C-3BFF-4ED1-89E6-94EE8E62E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4396" y="2327632"/>
              <a:ext cx="363316" cy="400050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Skupina 51">
            <a:extLst>
              <a:ext uri="{FF2B5EF4-FFF2-40B4-BE49-F238E27FC236}">
                <a16:creationId xmlns:a16="http://schemas.microsoft.com/office/drawing/2014/main" id="{43AE94C4-583A-46F0-963B-6F66B9568448}"/>
              </a:ext>
            </a:extLst>
          </p:cNvPr>
          <p:cNvGrpSpPr/>
          <p:nvPr/>
        </p:nvGrpSpPr>
        <p:grpSpPr>
          <a:xfrm>
            <a:off x="5192660" y="2885431"/>
            <a:ext cx="1259595" cy="1170884"/>
            <a:chOff x="5512787" y="2249609"/>
            <a:chExt cx="1259595" cy="1170884"/>
          </a:xfrm>
        </p:grpSpPr>
        <p:sp>
          <p:nvSpPr>
            <p:cNvPr id="36" name="Text Box 26">
              <a:extLst>
                <a:ext uri="{FF2B5EF4-FFF2-40B4-BE49-F238E27FC236}">
                  <a16:creationId xmlns:a16="http://schemas.microsoft.com/office/drawing/2014/main" id="{485FF557-4744-40D7-BE15-76F9E18E13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2787" y="2835718"/>
              <a:ext cx="1259595" cy="5847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4BACC6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kalkulační vzorec</a:t>
              </a:r>
              <a:endParaRPr lang="cs-CZ" altLang="cs-CZ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AutoShape 24">
              <a:extLst>
                <a:ext uri="{FF2B5EF4-FFF2-40B4-BE49-F238E27FC236}">
                  <a16:creationId xmlns:a16="http://schemas.microsoft.com/office/drawing/2014/main" id="{BACC7937-D691-42BD-A1EF-4D41EDCB6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6265" y="2249609"/>
              <a:ext cx="363316" cy="399995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4" name="Skupina 53">
            <a:extLst>
              <a:ext uri="{FF2B5EF4-FFF2-40B4-BE49-F238E27FC236}">
                <a16:creationId xmlns:a16="http://schemas.microsoft.com/office/drawing/2014/main" id="{6C7BF2B2-6AEA-4EAC-9585-7C316C66CEEC}"/>
              </a:ext>
            </a:extLst>
          </p:cNvPr>
          <p:cNvGrpSpPr/>
          <p:nvPr/>
        </p:nvGrpSpPr>
        <p:grpSpPr>
          <a:xfrm>
            <a:off x="1721679" y="1376772"/>
            <a:ext cx="4959557" cy="1415602"/>
            <a:chOff x="2048443" y="438510"/>
            <a:chExt cx="4959557" cy="1415602"/>
          </a:xfrm>
        </p:grpSpPr>
        <p:sp>
          <p:nvSpPr>
            <p:cNvPr id="33" name="Text Box 29">
              <a:extLst>
                <a:ext uri="{FF2B5EF4-FFF2-40B4-BE49-F238E27FC236}">
                  <a16:creationId xmlns:a16="http://schemas.microsoft.com/office/drawing/2014/main" id="{6E37ABCA-F9A5-41C5-98FB-D6C9B51EA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0137" y="1511212"/>
              <a:ext cx="1947863" cy="342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struktura nákladů</a:t>
              </a:r>
              <a:endParaRPr lang="cs-CZ" altLang="cs-CZ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 Box 30">
              <a:extLst>
                <a:ext uri="{FF2B5EF4-FFF2-40B4-BE49-F238E27FC236}">
                  <a16:creationId xmlns:a16="http://schemas.microsoft.com/office/drawing/2014/main" id="{DB5605A6-CFEB-4CB1-BB3E-2AD54F7DD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0524" y="438510"/>
              <a:ext cx="2895600" cy="3746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Kalkulace</a:t>
              </a:r>
              <a:endPara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 Box 23">
              <a:extLst>
                <a:ext uri="{FF2B5EF4-FFF2-40B4-BE49-F238E27FC236}">
                  <a16:creationId xmlns:a16="http://schemas.microsoft.com/office/drawing/2014/main" id="{55C5D9F9-B699-43FE-8A75-17B854373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8443" y="1495024"/>
              <a:ext cx="1948048" cy="35174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předmět kalkulace</a:t>
              </a:r>
              <a:endParaRPr lang="cs-CZ" altLang="cs-CZ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AutoShape 22">
              <a:extLst>
                <a:ext uri="{FF2B5EF4-FFF2-40B4-BE49-F238E27FC236}">
                  <a16:creationId xmlns:a16="http://schemas.microsoft.com/office/drawing/2014/main" id="{2E78CF17-52FA-4B79-B654-5CB2DEFDE7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9667">
              <a:off x="3529558" y="101494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22">
              <a:extLst>
                <a:ext uri="{FF2B5EF4-FFF2-40B4-BE49-F238E27FC236}">
                  <a16:creationId xmlns:a16="http://schemas.microsoft.com/office/drawing/2014/main" id="{AA7C433B-BBEF-4E2B-984F-51BE066DF2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37247">
              <a:off x="5607084" y="102601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Nadpis 1">
            <a:extLst>
              <a:ext uri="{FF2B5EF4-FFF2-40B4-BE49-F238E27FC236}">
                <a16:creationId xmlns:a16="http://schemas.microsoft.com/office/drawing/2014/main" id="{951EFCC3-C1B9-4D5D-BB95-66EB28D0CE6F}"/>
              </a:ext>
            </a:extLst>
          </p:cNvPr>
          <p:cNvSpPr txBox="1">
            <a:spLocks/>
          </p:cNvSpPr>
          <p:nvPr/>
        </p:nvSpPr>
        <p:spPr bwMode="auto">
          <a:xfrm>
            <a:off x="1728846" y="658490"/>
            <a:ext cx="9844231" cy="415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Představuje přiřazení nákladů na kalkulační jednici</a:t>
            </a:r>
            <a:endParaRPr lang="cs-CZ" alt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79476" y="124276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cs-CZ" altLang="cs-CZ" sz="3600" b="1" dirty="0">
                <a:solidFill>
                  <a:srgbClr val="00B0F0"/>
                </a:solidFill>
              </a:rPr>
              <a:t>Pět nejčastějších typů rozvrhových základen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5AC205E-3646-4AF0-A88F-DB291CA7E546}"/>
              </a:ext>
            </a:extLst>
          </p:cNvPr>
          <p:cNvSpPr txBox="1"/>
          <p:nvPr/>
        </p:nvSpPr>
        <p:spPr>
          <a:xfrm>
            <a:off x="1379476" y="2382388"/>
            <a:ext cx="4583016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Hodnota přímých mezd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6D5AC56-F49C-4328-BE63-04BA0A0971D0}"/>
              </a:ext>
            </a:extLst>
          </p:cNvPr>
          <p:cNvSpPr txBox="1"/>
          <p:nvPr/>
        </p:nvSpPr>
        <p:spPr>
          <a:xfrm>
            <a:off x="1392224" y="3080903"/>
            <a:ext cx="4583016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Hodnota přímého materiálu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830B0F7-7799-444E-ADCD-8839D7197DD2}"/>
              </a:ext>
            </a:extLst>
          </p:cNvPr>
          <p:cNvSpPr txBox="1"/>
          <p:nvPr/>
        </p:nvSpPr>
        <p:spPr>
          <a:xfrm>
            <a:off x="1392224" y="3773025"/>
            <a:ext cx="4583016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Celkové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přímé náklady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C84F41-624E-4881-8E2A-FA5D7F77DBF0}"/>
              </a:ext>
            </a:extLst>
          </p:cNvPr>
          <p:cNvSpPr txBox="1"/>
          <p:nvPr/>
        </p:nvSpPr>
        <p:spPr>
          <a:xfrm>
            <a:off x="1392223" y="4460962"/>
            <a:ext cx="9404969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vyprodukovaných výkonů (naturální jednotky)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9DA247F-D594-4B0E-8F31-CB2AAA2B27C2}"/>
              </a:ext>
            </a:extLst>
          </p:cNvPr>
          <p:cNvSpPr txBox="1"/>
          <p:nvPr/>
        </p:nvSpPr>
        <p:spPr>
          <a:xfrm>
            <a:off x="1394807" y="5137084"/>
            <a:ext cx="4583016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tržeb</a:t>
            </a:r>
          </a:p>
        </p:txBody>
      </p:sp>
    </p:spTree>
    <p:extLst>
      <p:ext uri="{BB962C8B-B14F-4D97-AF65-F5344CB8AC3E}">
        <p14:creationId xmlns:p14="http://schemas.microsoft.com/office/powerpoint/2010/main" val="2702823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04061" y="1096989"/>
            <a:ext cx="10515600" cy="708351"/>
          </a:xfrm>
        </p:spPr>
        <p:txBody>
          <a:bodyPr/>
          <a:lstStyle/>
          <a:p>
            <a:pPr algn="l"/>
            <a:r>
              <a:rPr lang="cs-CZ" altLang="cs-CZ" b="1" dirty="0">
                <a:solidFill>
                  <a:srgbClr val="00B0F0"/>
                </a:solidFill>
              </a:rPr>
              <a:t>Přirážková kalkulace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757B56-EA84-4FED-8A32-0FC03535CF17}"/>
              </a:ext>
            </a:extLst>
          </p:cNvPr>
          <p:cNvSpPr txBox="1"/>
          <p:nvPr/>
        </p:nvSpPr>
        <p:spPr>
          <a:xfrm>
            <a:off x="1875835" y="2004943"/>
            <a:ext cx="8790204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Přirážková kalkulace pracuje s procentní režijní přirážkou nebo režijní sazbou v Kč.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DF468E51-005E-4372-866D-6494B77651DA}"/>
              </a:ext>
            </a:extLst>
          </p:cNvPr>
          <p:cNvGrpSpPr/>
          <p:nvPr/>
        </p:nvGrpSpPr>
        <p:grpSpPr>
          <a:xfrm>
            <a:off x="1875835" y="2700638"/>
            <a:ext cx="5408922" cy="1092333"/>
            <a:chOff x="992989" y="2177631"/>
            <a:chExt cx="5408922" cy="1092333"/>
          </a:xfrm>
        </p:grpSpPr>
        <p:grpSp>
          <p:nvGrpSpPr>
            <p:cNvPr id="8" name="Skupina 7">
              <a:extLst>
                <a:ext uri="{FF2B5EF4-FFF2-40B4-BE49-F238E27FC236}">
                  <a16:creationId xmlns:a16="http://schemas.microsoft.com/office/drawing/2014/main" id="{25C80FB8-DDB0-4E41-9CBC-04EFC811E27C}"/>
                </a:ext>
              </a:extLst>
            </p:cNvPr>
            <p:cNvGrpSpPr/>
            <p:nvPr/>
          </p:nvGrpSpPr>
          <p:grpSpPr>
            <a:xfrm>
              <a:off x="1006533" y="2639122"/>
              <a:ext cx="5395378" cy="630842"/>
              <a:chOff x="0" y="-636"/>
              <a:chExt cx="3815174" cy="630842"/>
            </a:xfrm>
          </p:grpSpPr>
          <p:sp>
            <p:nvSpPr>
              <p:cNvPr id="9" name="Textové pole 238">
                <a:extLst>
                  <a:ext uri="{FF2B5EF4-FFF2-40B4-BE49-F238E27FC236}">
                    <a16:creationId xmlns:a16="http://schemas.microsoft.com/office/drawing/2014/main" id="{6467CB96-8B1F-4A19-9BBA-BAED28E782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0201" y="0"/>
                <a:ext cx="2050989" cy="63020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u="sng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nepřímé režijní náklady</a:t>
                </a:r>
                <a:endParaRPr lang="cs-CZ" sz="16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rozvrhová základna hodnotová</a:t>
                </a:r>
              </a:p>
              <a:p>
                <a:pPr>
                  <a:spcAft>
                    <a:spcPts val="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(v Kč)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0" name="Textové pole 240">
                <a:extLst>
                  <a:ext uri="{FF2B5EF4-FFF2-40B4-BE49-F238E27FC236}">
                    <a16:creationId xmlns:a16="http://schemas.microsoft.com/office/drawing/2014/main" id="{3C6EAE25-2CBC-472A-B555-B915FEE4F5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6327" y="0"/>
                <a:ext cx="285115" cy="3632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11" name="Textové pole 241">
                <a:extLst>
                  <a:ext uri="{FF2B5EF4-FFF2-40B4-BE49-F238E27FC236}">
                    <a16:creationId xmlns:a16="http://schemas.microsoft.com/office/drawing/2014/main" id="{BA5AF4FB-8DFE-4732-B416-2DFC6B2A07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71775" y="38100"/>
                <a:ext cx="533400" cy="4203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x 100</a:t>
                </a:r>
              </a:p>
            </p:txBody>
          </p:sp>
          <p:sp>
            <p:nvSpPr>
              <p:cNvPr id="12" name="Textové pole 239">
                <a:extLst>
                  <a:ext uri="{FF2B5EF4-FFF2-40B4-BE49-F238E27FC236}">
                    <a16:creationId xmlns:a16="http://schemas.microsoft.com/office/drawing/2014/main" id="{FE9703C3-94CD-4C04-A433-FF7AE481E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7984" y="-636"/>
                <a:ext cx="377190" cy="3536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%</a:t>
                </a:r>
              </a:p>
            </p:txBody>
          </p:sp>
          <p:sp>
            <p:nvSpPr>
              <p:cNvPr id="13" name="Textové pole 246">
                <a:extLst>
                  <a:ext uri="{FF2B5EF4-FFF2-40B4-BE49-F238E27FC236}">
                    <a16:creationId xmlns:a16="http://schemas.microsoft.com/office/drawing/2014/main" id="{9E9DA337-BA41-496F-A3DE-49068BFFE9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7625"/>
                <a:ext cx="1181100" cy="2571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režijní přirážka =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67523CB5-045B-4601-914D-0593BAE35440}"/>
                </a:ext>
              </a:extLst>
            </p:cNvPr>
            <p:cNvSpPr txBox="1"/>
            <p:nvPr/>
          </p:nvSpPr>
          <p:spPr>
            <a:xfrm>
              <a:off x="992989" y="2177631"/>
              <a:ext cx="4583016" cy="3740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b="1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Procentní režijní přirážka: </a:t>
              </a:r>
              <a:endParaRPr lang="cs-CZ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Skupina 2">
            <a:extLst>
              <a:ext uri="{FF2B5EF4-FFF2-40B4-BE49-F238E27FC236}">
                <a16:creationId xmlns:a16="http://schemas.microsoft.com/office/drawing/2014/main" id="{715AD93C-85ED-49EA-9E54-F5CE37F48713}"/>
              </a:ext>
            </a:extLst>
          </p:cNvPr>
          <p:cNvGrpSpPr/>
          <p:nvPr/>
        </p:nvGrpSpPr>
        <p:grpSpPr>
          <a:xfrm>
            <a:off x="1875835" y="4396887"/>
            <a:ext cx="6603463" cy="1330804"/>
            <a:chOff x="1006533" y="3972243"/>
            <a:chExt cx="6603463" cy="1330804"/>
          </a:xfrm>
        </p:grpSpPr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DA800CB1-07F2-4763-9EF2-97E4C89DEBF6}"/>
                </a:ext>
              </a:extLst>
            </p:cNvPr>
            <p:cNvSpPr txBox="1"/>
            <p:nvPr/>
          </p:nvSpPr>
          <p:spPr>
            <a:xfrm>
              <a:off x="1006533" y="3972243"/>
              <a:ext cx="4583016" cy="3740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cs-CZ" b="1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Režijní sazba v Kč: </a:t>
              </a:r>
              <a:endParaRPr lang="cs-CZ" sz="1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Skupina 16">
              <a:extLst>
                <a:ext uri="{FF2B5EF4-FFF2-40B4-BE49-F238E27FC236}">
                  <a16:creationId xmlns:a16="http://schemas.microsoft.com/office/drawing/2014/main" id="{3B97B7C0-42A3-4317-8B46-24D93BA6171F}"/>
                </a:ext>
              </a:extLst>
            </p:cNvPr>
            <p:cNvGrpSpPr/>
            <p:nvPr/>
          </p:nvGrpSpPr>
          <p:grpSpPr>
            <a:xfrm>
              <a:off x="1039191" y="4376528"/>
              <a:ext cx="6570805" cy="926519"/>
              <a:chOff x="0" y="-23009"/>
              <a:chExt cx="4755252" cy="627380"/>
            </a:xfrm>
          </p:grpSpPr>
          <p:sp>
            <p:nvSpPr>
              <p:cNvPr id="18" name="Textové pole 242">
                <a:extLst>
                  <a:ext uri="{FF2B5EF4-FFF2-40B4-BE49-F238E27FC236}">
                    <a16:creationId xmlns:a16="http://schemas.microsoft.com/office/drawing/2014/main" id="{E243F85C-586E-42F6-9EDD-675BE97788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2896" y="-23009"/>
                <a:ext cx="1886816" cy="6273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u="sng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nepřímé režijní náklady</a:t>
                </a:r>
                <a:endParaRPr lang="cs-CZ" sz="16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rozvrhová základna</a:t>
                </a:r>
              </a:p>
              <a:p>
                <a:pPr>
                  <a:spcAft>
                    <a:spcPts val="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(naturální jednotky)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19" name="Textové pole 243">
                <a:extLst>
                  <a:ext uri="{FF2B5EF4-FFF2-40B4-BE49-F238E27FC236}">
                    <a16:creationId xmlns:a16="http://schemas.microsoft.com/office/drawing/2014/main" id="{28CB67B8-AAFB-4DCA-B103-8F8C1CB67F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3067" y="17900"/>
                <a:ext cx="285115" cy="36302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20" name="Textové pole 244">
                <a:extLst>
                  <a:ext uri="{FF2B5EF4-FFF2-40B4-BE49-F238E27FC236}">
                    <a16:creationId xmlns:a16="http://schemas.microsoft.com/office/drawing/2014/main" id="{08FA802A-84D3-4205-BB5C-A9D739BBD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9712" y="1067"/>
                <a:ext cx="1145540" cy="35369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b="1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Kč/jednotku</a:t>
                </a:r>
              </a:p>
            </p:txBody>
          </p:sp>
          <p:sp>
            <p:nvSpPr>
              <p:cNvPr id="21" name="Textové pole 245">
                <a:extLst>
                  <a:ext uri="{FF2B5EF4-FFF2-40B4-BE49-F238E27FC236}">
                    <a16:creationId xmlns:a16="http://schemas.microsoft.com/office/drawing/2014/main" id="{0524FEBB-F906-4EDD-A21B-52C8ACDC1F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5668"/>
                <a:ext cx="1776055" cy="3911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sazba nepřímých nákladů =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6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6351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78868" y="672648"/>
            <a:ext cx="8229600" cy="488099"/>
          </a:xfrm>
        </p:spPr>
        <p:txBody>
          <a:bodyPr>
            <a:noAutofit/>
          </a:bodyPr>
          <a:lstStyle/>
          <a:p>
            <a:pPr algn="l"/>
            <a:r>
              <a:rPr lang="cs-CZ" altLang="cs-CZ" sz="3600" b="1" dirty="0">
                <a:solidFill>
                  <a:srgbClr val="00B0F0"/>
                </a:solidFill>
              </a:rPr>
              <a:t>Kalkulace přirážková sumační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8D04BED-D781-4B56-863B-09C03AA35A2B}"/>
              </a:ext>
            </a:extLst>
          </p:cNvPr>
          <p:cNvSpPr txBox="1"/>
          <p:nvPr/>
        </p:nvSpPr>
        <p:spPr>
          <a:xfrm>
            <a:off x="2045550" y="1169010"/>
            <a:ext cx="8442938" cy="1313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Společnost ALFA s.r.o. vyrábí 3 druhy výrobků X, Y a Z. Společnost pro příští rok plánuje </a:t>
            </a: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výrobní režii </a:t>
            </a: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výši 577 600 Kč, </a:t>
            </a: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správní režii </a:t>
            </a: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výši 324 000 Kč. Další vstupní informace najdete v tabulce.</a:t>
            </a:r>
            <a:endParaRPr lang="cs-CZ" sz="1600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4BDB635-C452-47F6-B78A-BD24E1254D4C}"/>
              </a:ext>
            </a:extLst>
          </p:cNvPr>
          <p:cNvSpPr txBox="1"/>
          <p:nvPr/>
        </p:nvSpPr>
        <p:spPr>
          <a:xfrm>
            <a:off x="2078867" y="2471634"/>
            <a:ext cx="2118677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Plán výroby: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C83A2E2-A968-4ADE-850B-8A65F8F93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298173"/>
              </p:ext>
            </p:extLst>
          </p:nvPr>
        </p:nvGraphicFramePr>
        <p:xfrm>
          <a:off x="2088538" y="2953498"/>
          <a:ext cx="8015574" cy="1313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976">
                  <a:extLst>
                    <a:ext uri="{9D8B030D-6E8A-4147-A177-3AD203B41FA5}">
                      <a16:colId xmlns:a16="http://schemas.microsoft.com/office/drawing/2014/main" val="2315758760"/>
                    </a:ext>
                  </a:extLst>
                </a:gridCol>
                <a:gridCol w="1381372">
                  <a:extLst>
                    <a:ext uri="{9D8B030D-6E8A-4147-A177-3AD203B41FA5}">
                      <a16:colId xmlns:a16="http://schemas.microsoft.com/office/drawing/2014/main" val="1508139311"/>
                    </a:ext>
                  </a:extLst>
                </a:gridCol>
                <a:gridCol w="1949788">
                  <a:extLst>
                    <a:ext uri="{9D8B030D-6E8A-4147-A177-3AD203B41FA5}">
                      <a16:colId xmlns:a16="http://schemas.microsoft.com/office/drawing/2014/main" val="2926421096"/>
                    </a:ext>
                  </a:extLst>
                </a:gridCol>
                <a:gridCol w="1706972">
                  <a:extLst>
                    <a:ext uri="{9D8B030D-6E8A-4147-A177-3AD203B41FA5}">
                      <a16:colId xmlns:a16="http://schemas.microsoft.com/office/drawing/2014/main" val="3506099109"/>
                    </a:ext>
                  </a:extLst>
                </a:gridCol>
                <a:gridCol w="1879466">
                  <a:extLst>
                    <a:ext uri="{9D8B030D-6E8A-4147-A177-3AD203B41FA5}">
                      <a16:colId xmlns:a16="http://schemas.microsoft.com/office/drawing/2014/main" val="1887140956"/>
                    </a:ext>
                  </a:extLst>
                </a:gridCol>
              </a:tblGrid>
              <a:tr h="439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Výrobky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Přímý materiál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Kč/1 ks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Přímé mzdy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Kč/1 ks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mzdové náklady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1453854"/>
                  </a:ext>
                </a:extLst>
              </a:tr>
              <a:tr h="218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500 000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8441706"/>
                  </a:ext>
                </a:extLst>
              </a:tr>
              <a:tr h="218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80 000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6 000 000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3727315"/>
                  </a:ext>
                </a:extLst>
              </a:tr>
              <a:tr h="218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12 000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720 000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691433"/>
                  </a:ext>
                </a:extLst>
              </a:tr>
              <a:tr h="2183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102 000</a:t>
                      </a: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7 220 000</a:t>
                      </a: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005977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06779268-7729-4637-808D-473509BC1473}"/>
              </a:ext>
            </a:extLst>
          </p:cNvPr>
          <p:cNvSpPr txBox="1"/>
          <p:nvPr/>
        </p:nvSpPr>
        <p:spPr>
          <a:xfrm>
            <a:off x="2045550" y="4398694"/>
            <a:ext cx="133214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Úkol č.1: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65FD8E0-4AE7-4222-A8DD-B9B6F1CF5D65}"/>
              </a:ext>
            </a:extLst>
          </p:cNvPr>
          <p:cNvSpPr txBox="1"/>
          <p:nvPr/>
        </p:nvSpPr>
        <p:spPr>
          <a:xfrm>
            <a:off x="2045550" y="4691156"/>
            <a:ext cx="7416824" cy="607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Stanovte výši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procentní</a:t>
            </a: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režijní přirážky u výrobní a správní režie. Rozvahovou základnou byly </a:t>
            </a: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zvoleny plánované přímé mzdy.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93A4C6E-71D2-48CA-83FE-C1C7FFB0F547}"/>
              </a:ext>
            </a:extLst>
          </p:cNvPr>
          <p:cNvSpPr txBox="1"/>
          <p:nvPr/>
        </p:nvSpPr>
        <p:spPr>
          <a:xfrm>
            <a:off x="2045550" y="5409988"/>
            <a:ext cx="133214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Řešení: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78B89325-FA08-42BA-948E-D0206782187C}"/>
              </a:ext>
            </a:extLst>
          </p:cNvPr>
          <p:cNvGrpSpPr/>
          <p:nvPr/>
        </p:nvGrpSpPr>
        <p:grpSpPr>
          <a:xfrm>
            <a:off x="2045550" y="5707542"/>
            <a:ext cx="3608276" cy="528357"/>
            <a:chOff x="-84517" y="76200"/>
            <a:chExt cx="3208082" cy="528614"/>
          </a:xfrm>
        </p:grpSpPr>
        <p:sp>
          <p:nvSpPr>
            <p:cNvPr id="14" name="Textové pole 235">
              <a:extLst>
                <a:ext uri="{FF2B5EF4-FFF2-40B4-BE49-F238E27FC236}">
                  <a16:creationId xmlns:a16="http://schemas.microsoft.com/office/drawing/2014/main" id="{176F113F-ECE4-4AF7-8B48-A2F6F12FB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3950" y="76200"/>
              <a:ext cx="1142365" cy="5286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577 600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7 220 000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Textové pole 237">
              <a:extLst>
                <a:ext uri="{FF2B5EF4-FFF2-40B4-BE49-F238E27FC236}">
                  <a16:creationId xmlns:a16="http://schemas.microsoft.com/office/drawing/2014/main" id="{4BAB9C31-2E87-42A4-8325-0EDB0FDB6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6315" y="195716"/>
              <a:ext cx="857250" cy="3442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100 = 8 %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Textové pole 236">
              <a:extLst>
                <a:ext uri="{FF2B5EF4-FFF2-40B4-BE49-F238E27FC236}">
                  <a16:creationId xmlns:a16="http://schemas.microsoft.com/office/drawing/2014/main" id="{F65D452A-D5BB-49BD-9F85-05A78A8C7B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180975"/>
              <a:ext cx="285115" cy="2542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7" name="Textové pole 250">
              <a:extLst>
                <a:ext uri="{FF2B5EF4-FFF2-40B4-BE49-F238E27FC236}">
                  <a16:creationId xmlns:a16="http://schemas.microsoft.com/office/drawing/2014/main" id="{228BA822-39BA-4DC0-BDEC-3858C21EB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84517" y="228600"/>
              <a:ext cx="1265616" cy="304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b="1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Výrobní režie </a:t>
              </a: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</a:p>
          </p:txBody>
        </p:sp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7AD07ED8-6FA0-45D4-A109-937DFB7A83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23950" y="352425"/>
              <a:ext cx="7048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97A2B620-FA40-459E-B255-C975B552D3CE}"/>
              </a:ext>
            </a:extLst>
          </p:cNvPr>
          <p:cNvGrpSpPr/>
          <p:nvPr/>
        </p:nvGrpSpPr>
        <p:grpSpPr>
          <a:xfrm>
            <a:off x="6085876" y="5692388"/>
            <a:ext cx="4018236" cy="664210"/>
            <a:chOff x="0" y="114935"/>
            <a:chExt cx="3497057" cy="664210"/>
          </a:xfrm>
        </p:grpSpPr>
        <p:sp>
          <p:nvSpPr>
            <p:cNvPr id="20" name="Textové pole 227">
              <a:extLst>
                <a:ext uri="{FF2B5EF4-FFF2-40B4-BE49-F238E27FC236}">
                  <a16:creationId xmlns:a16="http://schemas.microsoft.com/office/drawing/2014/main" id="{76597225-2BA6-4C6F-9BC1-2B481F7826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1100" y="114935"/>
              <a:ext cx="1215141" cy="6642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324 900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7 220 000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FAC1E459-C400-4E9B-9BC7-7F3A56A81E3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0930" y="356870"/>
              <a:ext cx="70485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ové pole 226">
              <a:extLst>
                <a:ext uri="{FF2B5EF4-FFF2-40B4-BE49-F238E27FC236}">
                  <a16:creationId xmlns:a16="http://schemas.microsoft.com/office/drawing/2014/main" id="{CDFAE457-0FB4-4FBE-9DC9-5F192218CB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569" y="179012"/>
              <a:ext cx="285115" cy="309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3" name="Textové pole 233">
              <a:extLst>
                <a:ext uri="{FF2B5EF4-FFF2-40B4-BE49-F238E27FC236}">
                  <a16:creationId xmlns:a16="http://schemas.microsoft.com/office/drawing/2014/main" id="{722D0F5A-693A-474B-9769-C3B446AE3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3082" y="176603"/>
              <a:ext cx="1323975" cy="4527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100 = 4,5 %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4" name="Textové pole 252">
              <a:extLst>
                <a:ext uri="{FF2B5EF4-FFF2-40B4-BE49-F238E27FC236}">
                  <a16:creationId xmlns:a16="http://schemas.microsoft.com/office/drawing/2014/main" id="{2166B532-C06C-4B18-9326-FAD64F6DF0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9075"/>
              <a:ext cx="1181100" cy="2978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b="1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Správní režie</a:t>
              </a: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 =</a:t>
              </a:r>
            </a:p>
          </p:txBody>
        </p:sp>
      </p:grpSp>
      <p:sp>
        <p:nvSpPr>
          <p:cNvPr id="2" name="Volný tvar: obrazec 1">
            <a:extLst>
              <a:ext uri="{FF2B5EF4-FFF2-40B4-BE49-F238E27FC236}">
                <a16:creationId xmlns:a16="http://schemas.microsoft.com/office/drawing/2014/main" id="{D8F9D058-222E-4D6F-8B6A-6F358F74D914}"/>
              </a:ext>
            </a:extLst>
          </p:cNvPr>
          <p:cNvSpPr/>
          <p:nvPr/>
        </p:nvSpPr>
        <p:spPr>
          <a:xfrm>
            <a:off x="3335045" y="2237173"/>
            <a:ext cx="949910" cy="62682"/>
          </a:xfrm>
          <a:custGeom>
            <a:avLst/>
            <a:gdLst>
              <a:gd name="connsiteX0" fmla="*/ 0 w 949910"/>
              <a:gd name="connsiteY0" fmla="*/ 0 h 62682"/>
              <a:gd name="connsiteX1" fmla="*/ 568171 w 949910"/>
              <a:gd name="connsiteY1" fmla="*/ 8877 h 62682"/>
              <a:gd name="connsiteX2" fmla="*/ 781235 w 949910"/>
              <a:gd name="connsiteY2" fmla="*/ 35510 h 62682"/>
              <a:gd name="connsiteX3" fmla="*/ 816745 w 949910"/>
              <a:gd name="connsiteY3" fmla="*/ 62144 h 62682"/>
              <a:gd name="connsiteX4" fmla="*/ 852256 w 949910"/>
              <a:gd name="connsiteY4" fmla="*/ 53266 h 62682"/>
              <a:gd name="connsiteX5" fmla="*/ 949910 w 949910"/>
              <a:gd name="connsiteY5" fmla="*/ 44388 h 62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9910" h="62682">
                <a:moveTo>
                  <a:pt x="0" y="0"/>
                </a:moveTo>
                <a:cubicBezTo>
                  <a:pt x="189390" y="2959"/>
                  <a:pt x="378884" y="1952"/>
                  <a:pt x="568171" y="8877"/>
                </a:cubicBezTo>
                <a:cubicBezTo>
                  <a:pt x="644043" y="11653"/>
                  <a:pt x="709301" y="23522"/>
                  <a:pt x="781235" y="35510"/>
                </a:cubicBezTo>
                <a:cubicBezTo>
                  <a:pt x="793072" y="44388"/>
                  <a:pt x="802391" y="58555"/>
                  <a:pt x="816745" y="62144"/>
                </a:cubicBezTo>
                <a:cubicBezTo>
                  <a:pt x="828582" y="65103"/>
                  <a:pt x="840177" y="54992"/>
                  <a:pt x="852256" y="53266"/>
                </a:cubicBezTo>
                <a:cubicBezTo>
                  <a:pt x="916461" y="44094"/>
                  <a:pt x="914031" y="44388"/>
                  <a:pt x="949910" y="443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: obrazec 4">
            <a:extLst>
              <a:ext uri="{FF2B5EF4-FFF2-40B4-BE49-F238E27FC236}">
                <a16:creationId xmlns:a16="http://schemas.microsoft.com/office/drawing/2014/main" id="{0EE12A8B-3724-4A35-BE7A-522C9E45694C}"/>
              </a:ext>
            </a:extLst>
          </p:cNvPr>
          <p:cNvSpPr/>
          <p:nvPr/>
        </p:nvSpPr>
        <p:spPr>
          <a:xfrm>
            <a:off x="6291309" y="2263806"/>
            <a:ext cx="914400" cy="44388"/>
          </a:xfrm>
          <a:custGeom>
            <a:avLst/>
            <a:gdLst>
              <a:gd name="connsiteX0" fmla="*/ 0 w 914400"/>
              <a:gd name="connsiteY0" fmla="*/ 44388 h 44388"/>
              <a:gd name="connsiteX1" fmla="*/ 44388 w 914400"/>
              <a:gd name="connsiteY1" fmla="*/ 17755 h 44388"/>
              <a:gd name="connsiteX2" fmla="*/ 159798 w 914400"/>
              <a:gd name="connsiteY2" fmla="*/ 8877 h 44388"/>
              <a:gd name="connsiteX3" fmla="*/ 363984 w 914400"/>
              <a:gd name="connsiteY3" fmla="*/ 0 h 44388"/>
              <a:gd name="connsiteX4" fmla="*/ 745724 w 914400"/>
              <a:gd name="connsiteY4" fmla="*/ 8877 h 44388"/>
              <a:gd name="connsiteX5" fmla="*/ 843378 w 914400"/>
              <a:gd name="connsiteY5" fmla="*/ 17755 h 44388"/>
              <a:gd name="connsiteX6" fmla="*/ 914400 w 914400"/>
              <a:gd name="connsiteY6" fmla="*/ 35511 h 4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44388">
                <a:moveTo>
                  <a:pt x="0" y="44388"/>
                </a:moveTo>
                <a:cubicBezTo>
                  <a:pt x="14796" y="35510"/>
                  <a:pt x="27544" y="21498"/>
                  <a:pt x="44388" y="17755"/>
                </a:cubicBezTo>
                <a:cubicBezTo>
                  <a:pt x="82053" y="9385"/>
                  <a:pt x="121274" y="11017"/>
                  <a:pt x="159798" y="8877"/>
                </a:cubicBezTo>
                <a:cubicBezTo>
                  <a:pt x="227819" y="5098"/>
                  <a:pt x="295922" y="2959"/>
                  <a:pt x="363984" y="0"/>
                </a:cubicBezTo>
                <a:lnTo>
                  <a:pt x="745724" y="8877"/>
                </a:lnTo>
                <a:cubicBezTo>
                  <a:pt x="778387" y="10087"/>
                  <a:pt x="811092" y="12657"/>
                  <a:pt x="843378" y="17755"/>
                </a:cubicBezTo>
                <a:cubicBezTo>
                  <a:pt x="867482" y="21561"/>
                  <a:pt x="914400" y="35511"/>
                  <a:pt x="914400" y="35511"/>
                </a:cubicBezTo>
              </a:path>
            </a:pathLst>
          </a:cu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: obrazec 7">
            <a:extLst>
              <a:ext uri="{FF2B5EF4-FFF2-40B4-BE49-F238E27FC236}">
                <a16:creationId xmlns:a16="http://schemas.microsoft.com/office/drawing/2014/main" id="{5B4C595F-DC94-48F1-B671-50653EBA5816}"/>
              </a:ext>
            </a:extLst>
          </p:cNvPr>
          <p:cNvSpPr/>
          <p:nvPr/>
        </p:nvSpPr>
        <p:spPr>
          <a:xfrm>
            <a:off x="3319783" y="5709069"/>
            <a:ext cx="224064" cy="303125"/>
          </a:xfrm>
          <a:custGeom>
            <a:avLst/>
            <a:gdLst>
              <a:gd name="connsiteX0" fmla="*/ 224064 w 224064"/>
              <a:gd name="connsiteY0" fmla="*/ 1284 h 303125"/>
              <a:gd name="connsiteX1" fmla="*/ 46511 w 224064"/>
              <a:gd name="connsiteY1" fmla="*/ 27917 h 303125"/>
              <a:gd name="connsiteX2" fmla="*/ 28756 w 224064"/>
              <a:gd name="connsiteY2" fmla="*/ 45673 h 303125"/>
              <a:gd name="connsiteX3" fmla="*/ 11000 w 224064"/>
              <a:gd name="connsiteY3" fmla="*/ 81183 h 303125"/>
              <a:gd name="connsiteX4" fmla="*/ 11000 w 224064"/>
              <a:gd name="connsiteY4" fmla="*/ 223226 h 303125"/>
              <a:gd name="connsiteX5" fmla="*/ 28756 w 224064"/>
              <a:gd name="connsiteY5" fmla="*/ 249859 h 303125"/>
              <a:gd name="connsiteX6" fmla="*/ 82022 w 224064"/>
              <a:gd name="connsiteY6" fmla="*/ 285370 h 303125"/>
              <a:gd name="connsiteX7" fmla="*/ 82022 w 224064"/>
              <a:gd name="connsiteY7" fmla="*/ 303125 h 30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4064" h="303125">
                <a:moveTo>
                  <a:pt x="224064" y="1284"/>
                </a:moveTo>
                <a:cubicBezTo>
                  <a:pt x="120759" y="7361"/>
                  <a:pt x="102738" y="-17065"/>
                  <a:pt x="46511" y="27917"/>
                </a:cubicBezTo>
                <a:cubicBezTo>
                  <a:pt x="39975" y="33146"/>
                  <a:pt x="33399" y="38709"/>
                  <a:pt x="28756" y="45673"/>
                </a:cubicBezTo>
                <a:cubicBezTo>
                  <a:pt x="21415" y="56684"/>
                  <a:pt x="16919" y="69346"/>
                  <a:pt x="11000" y="81183"/>
                </a:cubicBezTo>
                <a:cubicBezTo>
                  <a:pt x="-1188" y="142130"/>
                  <a:pt x="-5955" y="144105"/>
                  <a:pt x="11000" y="223226"/>
                </a:cubicBezTo>
                <a:cubicBezTo>
                  <a:pt x="13236" y="233659"/>
                  <a:pt x="20726" y="242833"/>
                  <a:pt x="28756" y="249859"/>
                </a:cubicBezTo>
                <a:cubicBezTo>
                  <a:pt x="44816" y="263911"/>
                  <a:pt x="82022" y="264031"/>
                  <a:pt x="82022" y="285370"/>
                </a:cubicBezTo>
                <a:lnTo>
                  <a:pt x="82022" y="30312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Volný tvar: obrazec 25">
            <a:extLst>
              <a:ext uri="{FF2B5EF4-FFF2-40B4-BE49-F238E27FC236}">
                <a16:creationId xmlns:a16="http://schemas.microsoft.com/office/drawing/2014/main" id="{1061D6D3-057A-400C-B727-A1E3D5EE5D40}"/>
              </a:ext>
            </a:extLst>
          </p:cNvPr>
          <p:cNvSpPr/>
          <p:nvPr/>
        </p:nvSpPr>
        <p:spPr>
          <a:xfrm>
            <a:off x="7339391" y="5686542"/>
            <a:ext cx="343762" cy="359286"/>
          </a:xfrm>
          <a:custGeom>
            <a:avLst/>
            <a:gdLst>
              <a:gd name="connsiteX0" fmla="*/ 210594 w 343762"/>
              <a:gd name="connsiteY0" fmla="*/ 0 h 359286"/>
              <a:gd name="connsiteX1" fmla="*/ 104062 w 343762"/>
              <a:gd name="connsiteY1" fmla="*/ 17755 h 359286"/>
              <a:gd name="connsiteX2" fmla="*/ 50796 w 343762"/>
              <a:gd name="connsiteY2" fmla="*/ 53266 h 359286"/>
              <a:gd name="connsiteX3" fmla="*/ 41918 w 343762"/>
              <a:gd name="connsiteY3" fmla="*/ 79899 h 359286"/>
              <a:gd name="connsiteX4" fmla="*/ 41918 w 343762"/>
              <a:gd name="connsiteY4" fmla="*/ 301840 h 359286"/>
              <a:gd name="connsiteX5" fmla="*/ 183961 w 343762"/>
              <a:gd name="connsiteY5" fmla="*/ 328473 h 359286"/>
              <a:gd name="connsiteX6" fmla="*/ 343759 w 343762"/>
              <a:gd name="connsiteY6" fmla="*/ 328473 h 35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762" h="359286">
                <a:moveTo>
                  <a:pt x="210594" y="0"/>
                </a:moveTo>
                <a:cubicBezTo>
                  <a:pt x="175083" y="5918"/>
                  <a:pt x="138215" y="6371"/>
                  <a:pt x="104062" y="17755"/>
                </a:cubicBezTo>
                <a:cubicBezTo>
                  <a:pt x="83818" y="24503"/>
                  <a:pt x="50796" y="53266"/>
                  <a:pt x="50796" y="53266"/>
                </a:cubicBezTo>
                <a:cubicBezTo>
                  <a:pt x="47837" y="62144"/>
                  <a:pt x="45604" y="71298"/>
                  <a:pt x="41918" y="79899"/>
                </a:cubicBezTo>
                <a:cubicBezTo>
                  <a:pt x="7967" y="159118"/>
                  <a:pt x="-32381" y="159434"/>
                  <a:pt x="41918" y="301840"/>
                </a:cubicBezTo>
                <a:cubicBezTo>
                  <a:pt x="42364" y="302695"/>
                  <a:pt x="164141" y="326821"/>
                  <a:pt x="183961" y="328473"/>
                </a:cubicBezTo>
                <a:cubicBezTo>
                  <a:pt x="346714" y="342035"/>
                  <a:pt x="343759" y="390448"/>
                  <a:pt x="343759" y="328473"/>
                </a:cubicBezTo>
              </a:path>
            </a:pathLst>
          </a:cu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29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2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A1F8050-FE14-4C73-B5D0-D39277081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149972"/>
              </p:ext>
            </p:extLst>
          </p:nvPr>
        </p:nvGraphicFramePr>
        <p:xfrm>
          <a:off x="2135561" y="1944552"/>
          <a:ext cx="6660741" cy="1484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466">
                  <a:extLst>
                    <a:ext uri="{9D8B030D-6E8A-4147-A177-3AD203B41FA5}">
                      <a16:colId xmlns:a16="http://schemas.microsoft.com/office/drawing/2014/main" val="1997945866"/>
                    </a:ext>
                  </a:extLst>
                </a:gridCol>
                <a:gridCol w="1621906">
                  <a:extLst>
                    <a:ext uri="{9D8B030D-6E8A-4147-A177-3AD203B41FA5}">
                      <a16:colId xmlns:a16="http://schemas.microsoft.com/office/drawing/2014/main" val="1954522015"/>
                    </a:ext>
                  </a:extLst>
                </a:gridCol>
                <a:gridCol w="1636344">
                  <a:extLst>
                    <a:ext uri="{9D8B030D-6E8A-4147-A177-3AD203B41FA5}">
                      <a16:colId xmlns:a16="http://schemas.microsoft.com/office/drawing/2014/main" val="3972779023"/>
                    </a:ext>
                  </a:extLst>
                </a:gridCol>
                <a:gridCol w="1676025">
                  <a:extLst>
                    <a:ext uri="{9D8B030D-6E8A-4147-A177-3AD203B41FA5}">
                      <a16:colId xmlns:a16="http://schemas.microsoft.com/office/drawing/2014/main" val="1927622308"/>
                    </a:ext>
                  </a:extLst>
                </a:gridCol>
              </a:tblGrid>
              <a:tr h="2474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3689876"/>
                  </a:ext>
                </a:extLst>
              </a:tr>
              <a:tr h="2474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6054458"/>
                  </a:ext>
                </a:extLst>
              </a:tr>
              <a:tr h="2474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208391"/>
                  </a:ext>
                </a:extLst>
              </a:tr>
              <a:tr h="2474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200" b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200" b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cs-CZ" sz="1200" b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9710479"/>
                  </a:ext>
                </a:extLst>
              </a:tr>
              <a:tr h="2474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Správní režie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</a:t>
                      </a:r>
                      <a:endParaRPr lang="cs-CZ" sz="12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3,37</a:t>
                      </a:r>
                      <a:endParaRPr lang="cs-CZ" sz="12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  <a:endParaRPr lang="cs-CZ" sz="12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8399834"/>
                  </a:ext>
                </a:extLst>
              </a:tr>
              <a:tr h="2474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176,25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299,37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207,5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393955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2D7394C5-A4EE-4568-A780-5459B6C31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561" y="3594252"/>
            <a:ext cx="618349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cs-CZ" altLang="cs-CZ" sz="1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Kalkulace </a:t>
            </a:r>
            <a:r>
              <a:rPr lang="cs-CZ" alt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nákladů</a:t>
            </a:r>
            <a:r>
              <a:rPr lang="cs-CZ" altLang="cs-CZ" sz="1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v Kč:</a:t>
            </a:r>
          </a:p>
          <a:p>
            <a:pPr algn="just"/>
            <a:endParaRPr lang="cs-CZ" altLang="cs-CZ" sz="1600" dirty="0">
              <a:latin typeface="+mn-lt"/>
            </a:endParaRPr>
          </a:p>
          <a:p>
            <a:pPr algn="just"/>
            <a:r>
              <a:rPr lang="cs-CZ" alt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Výpočet výše nákladů výrobní režie na jednotlivé výrobky: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Výrobek X: (50 : 100) x 8 = </a:t>
            </a:r>
            <a:r>
              <a:rPr lang="cs-CZ" altLang="cs-CZ" sz="16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Kč</a:t>
            </a:r>
            <a:endParaRPr lang="cs-CZ" altLang="cs-CZ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Výrobek Y: (75 : 100) x 8 = </a:t>
            </a:r>
            <a:r>
              <a:rPr lang="cs-CZ" altLang="cs-CZ" sz="16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Kč</a:t>
            </a:r>
            <a:endParaRPr lang="cs-CZ" altLang="cs-CZ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Výrobek Z: (60 : 100) x 8 = </a:t>
            </a:r>
            <a:r>
              <a:rPr lang="cs-CZ" altLang="cs-CZ" sz="16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4,8 Kč</a:t>
            </a:r>
          </a:p>
          <a:p>
            <a:pPr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Výpočet výše nákladů správní režie na jednotlivé výrobky: 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Výrobek X: (50 : 100) x 4,5 = </a:t>
            </a:r>
            <a:r>
              <a:rPr lang="cs-CZ" altLang="cs-CZ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2,25 Kč</a:t>
            </a:r>
            <a:endParaRPr lang="cs-CZ" altLang="cs-CZ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Výrobek Y: (75 : 100) x 4,5 = </a:t>
            </a:r>
            <a:r>
              <a:rPr lang="cs-CZ" altLang="cs-CZ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3,37 Kč</a:t>
            </a:r>
            <a:endParaRPr lang="cs-CZ" altLang="cs-CZ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Výrobek Z: (60 : 100) x 4,5 = </a:t>
            </a:r>
            <a:r>
              <a:rPr lang="cs-CZ" altLang="cs-CZ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2,7 Kč</a:t>
            </a:r>
            <a:endParaRPr lang="cs-CZ" altLang="cs-CZ" sz="1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52B1FE7-71C5-44B1-9D70-6638EC1BD9FA}"/>
              </a:ext>
            </a:extLst>
          </p:cNvPr>
          <p:cNvSpPr txBox="1"/>
          <p:nvPr/>
        </p:nvSpPr>
        <p:spPr>
          <a:xfrm>
            <a:off x="2039278" y="861814"/>
            <a:ext cx="133214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Úkol č. 2: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90A0656-4ED3-4B86-B6B8-79080F97B8FA}"/>
              </a:ext>
            </a:extLst>
          </p:cNvPr>
          <p:cNvSpPr txBox="1"/>
          <p:nvPr/>
        </p:nvSpPr>
        <p:spPr>
          <a:xfrm>
            <a:off x="2027548" y="1359776"/>
            <a:ext cx="71287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Sestavte plánovanou kalkulaci nákladů na jednotlivé výrobky X, Y, Z.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914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47274" y="1031328"/>
            <a:ext cx="8229600" cy="488099"/>
          </a:xfrm>
        </p:spPr>
        <p:txBody>
          <a:bodyPr>
            <a:noAutofit/>
          </a:bodyPr>
          <a:lstStyle/>
          <a:p>
            <a:pPr algn="l"/>
            <a:r>
              <a:rPr lang="cs-CZ" altLang="cs-CZ" sz="3600" b="1" dirty="0">
                <a:solidFill>
                  <a:srgbClr val="00B0F0"/>
                </a:solidFill>
              </a:rPr>
              <a:t>Kalkulace přirážková diferencovaná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8D04BED-D781-4B56-863B-09C03AA35A2B}"/>
              </a:ext>
            </a:extLst>
          </p:cNvPr>
          <p:cNvSpPr txBox="1"/>
          <p:nvPr/>
        </p:nvSpPr>
        <p:spPr>
          <a:xfrm>
            <a:off x="1847274" y="1592796"/>
            <a:ext cx="9577317" cy="820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Příklad: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Společnost BETA s.r.o. je zaměřena na výrobu cukrářských výrobků. K dispozici jsou následující údaje.</a:t>
            </a:r>
            <a:endParaRPr lang="cs-CZ" sz="1600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4BDB635-C452-47F6-B78A-BD24E1254D4C}"/>
              </a:ext>
            </a:extLst>
          </p:cNvPr>
          <p:cNvSpPr txBox="1"/>
          <p:nvPr/>
        </p:nvSpPr>
        <p:spPr>
          <a:xfrm>
            <a:off x="1847274" y="2486903"/>
            <a:ext cx="1503359" cy="336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Plán výroby: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5C6048B-C595-4EF1-B09A-E829DF08B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069937"/>
              </p:ext>
            </p:extLst>
          </p:nvPr>
        </p:nvGraphicFramePr>
        <p:xfrm>
          <a:off x="1847275" y="2960948"/>
          <a:ext cx="8893240" cy="280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3133">
                  <a:extLst>
                    <a:ext uri="{9D8B030D-6E8A-4147-A177-3AD203B41FA5}">
                      <a16:colId xmlns:a16="http://schemas.microsoft.com/office/drawing/2014/main" val="4164303421"/>
                    </a:ext>
                  </a:extLst>
                </a:gridCol>
                <a:gridCol w="1995889">
                  <a:extLst>
                    <a:ext uri="{9D8B030D-6E8A-4147-A177-3AD203B41FA5}">
                      <a16:colId xmlns:a16="http://schemas.microsoft.com/office/drawing/2014/main" val="2450328375"/>
                    </a:ext>
                  </a:extLst>
                </a:gridCol>
                <a:gridCol w="2148586">
                  <a:extLst>
                    <a:ext uri="{9D8B030D-6E8A-4147-A177-3AD203B41FA5}">
                      <a16:colId xmlns:a16="http://schemas.microsoft.com/office/drawing/2014/main" val="1823356788"/>
                    </a:ext>
                  </a:extLst>
                </a:gridCol>
                <a:gridCol w="1535632">
                  <a:extLst>
                    <a:ext uri="{9D8B030D-6E8A-4147-A177-3AD203B41FA5}">
                      <a16:colId xmlns:a16="http://schemas.microsoft.com/office/drawing/2014/main" val="25637661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Položky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Ovocný dort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Jablečný závin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978977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Počet vyrobených v ks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1 400</a:t>
                      </a:r>
                      <a:endParaRPr lang="cs-CZ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578188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Přímá práce v hod/1ks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443006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∑ počet hodin přímé práce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 x 4 = 2 400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 x 2 = 1 600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4 000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423037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∑ Přímý materiál v Kč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114 000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918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∑ Přímá mzda v Kč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84 000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063228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Položky režií v Kč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5605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∑ Výrobní režie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100 000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58384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Správní režie 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210 000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343491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 Odbytová režie 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120 000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804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269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CFE7528-70C6-428F-A43D-8BCBC2803513}"/>
              </a:ext>
            </a:extLst>
          </p:cNvPr>
          <p:cNvSpPr txBox="1"/>
          <p:nvPr/>
        </p:nvSpPr>
        <p:spPr>
          <a:xfrm>
            <a:off x="1861410" y="1047456"/>
            <a:ext cx="133214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Úkol:</a:t>
            </a:r>
            <a:endParaRPr lang="cs-CZ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A2FCC1E-D507-4303-874F-6DEC5C9A0737}"/>
              </a:ext>
            </a:extLst>
          </p:cNvPr>
          <p:cNvSpPr txBox="1"/>
          <p:nvPr/>
        </p:nvSpPr>
        <p:spPr>
          <a:xfrm>
            <a:off x="1881568" y="1422889"/>
            <a:ext cx="9507020" cy="2133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Zjistěte kalkulaci plných nákladů na jednotlivé výrobky za předpokladu, že: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Výrobní režie se rozvrhuje pomocí kalkulace přirážkové (základnou je počet hodin přímé práce); 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Správní režie se rozvrhuje pomocí kalkulace dělením (prostá);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Odbytová režie se rozvrhuje pomocí kalkulace přirážkové (základnou jsou přímé mzdy), výsledek zaokrouhlete na celá procenta;</a:t>
            </a:r>
          </a:p>
          <a:p>
            <a:pPr marL="342900" indent="-342900">
              <a:lnSpc>
                <a:spcPct val="115000"/>
              </a:lnSpc>
              <a:buFont typeface="+mj-lt"/>
              <a:buAutoNum type="alphaLcParenR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Zisková přirážka činí 10 % z přímého materiálu;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cs-CZ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Kterou z výše uvedených režijních přirážek byste změnili a proč?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E05A98-4326-4F70-892B-36966655C403}"/>
              </a:ext>
            </a:extLst>
          </p:cNvPr>
          <p:cNvSpPr txBox="1"/>
          <p:nvPr/>
        </p:nvSpPr>
        <p:spPr>
          <a:xfrm>
            <a:off x="1881568" y="3679241"/>
            <a:ext cx="1332148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16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B95B4CE9-9C84-4575-A172-E48761AA43EC}"/>
              </a:ext>
            </a:extLst>
          </p:cNvPr>
          <p:cNvGrpSpPr/>
          <p:nvPr/>
        </p:nvGrpSpPr>
        <p:grpSpPr>
          <a:xfrm>
            <a:off x="1881569" y="4254712"/>
            <a:ext cx="3532747" cy="305750"/>
            <a:chOff x="357568" y="3588606"/>
            <a:chExt cx="3084745" cy="305750"/>
          </a:xfrm>
        </p:grpSpPr>
        <p:sp>
          <p:nvSpPr>
            <p:cNvPr id="11" name="Textové pole 11">
              <a:extLst>
                <a:ext uri="{FF2B5EF4-FFF2-40B4-BE49-F238E27FC236}">
                  <a16:creationId xmlns:a16="http://schemas.microsoft.com/office/drawing/2014/main" id="{BBAB8DF1-FB27-4A5C-8915-BA32CEABA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1327" y="3588606"/>
              <a:ext cx="1070986" cy="2455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= 25 Kč/1 hod</a:t>
              </a:r>
            </a:p>
          </p:txBody>
        </p:sp>
        <p:sp>
          <p:nvSpPr>
            <p:cNvPr id="12" name="Textové pole 18">
              <a:extLst>
                <a:ext uri="{FF2B5EF4-FFF2-40B4-BE49-F238E27FC236}">
                  <a16:creationId xmlns:a16="http://schemas.microsoft.com/office/drawing/2014/main" id="{F8C71B3D-AC1E-48E5-BE4F-6377BAE640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68" y="3588606"/>
              <a:ext cx="1378248" cy="3057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b="1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Výrobní režie </a:t>
              </a: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DB0F7B53-ECDC-4B62-A7BB-D8DBF4E1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360022"/>
              </p:ext>
            </p:extLst>
          </p:nvPr>
        </p:nvGraphicFramePr>
        <p:xfrm>
          <a:off x="3180104" y="4214682"/>
          <a:ext cx="935677" cy="436372"/>
        </p:xfrm>
        <a:graphic>
          <a:graphicData uri="http://schemas.openxmlformats.org/drawingml/2006/table">
            <a:tbl>
              <a:tblPr firstRow="1" firstCol="1" bandRow="1"/>
              <a:tblGrid>
                <a:gridCol w="935677">
                  <a:extLst>
                    <a:ext uri="{9D8B030D-6E8A-4147-A177-3AD203B41FA5}">
                      <a16:colId xmlns:a16="http://schemas.microsoft.com/office/drawing/2014/main" val="46751452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100 000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70666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4 000 hod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417957"/>
                  </a:ext>
                </a:extLst>
              </a:tr>
            </a:tbl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id="{5842C051-BE3C-4374-B183-132767A65A41}"/>
              </a:ext>
            </a:extLst>
          </p:cNvPr>
          <p:cNvSpPr txBox="1"/>
          <p:nvPr/>
        </p:nvSpPr>
        <p:spPr>
          <a:xfrm>
            <a:off x="6494596" y="4277623"/>
            <a:ext cx="3420380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(kalkulace přirážková – naturální základna)</a:t>
            </a:r>
          </a:p>
        </p:txBody>
      </p: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D728E8A0-7B87-4AF8-96AF-0E61F9B32727}"/>
              </a:ext>
            </a:extLst>
          </p:cNvPr>
          <p:cNvGrpSpPr/>
          <p:nvPr/>
        </p:nvGrpSpPr>
        <p:grpSpPr>
          <a:xfrm>
            <a:off x="1881569" y="5001258"/>
            <a:ext cx="7363559" cy="348490"/>
            <a:chOff x="357568" y="4335152"/>
            <a:chExt cx="7363559" cy="348490"/>
          </a:xfrm>
        </p:grpSpPr>
        <p:sp>
          <p:nvSpPr>
            <p:cNvPr id="19" name="Textové pole 13">
              <a:extLst>
                <a:ext uri="{FF2B5EF4-FFF2-40B4-BE49-F238E27FC236}">
                  <a16:creationId xmlns:a16="http://schemas.microsoft.com/office/drawing/2014/main" id="{15AEA200-A58A-4C02-9A8A-971E6DECA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3788" y="4389002"/>
              <a:ext cx="1548798" cy="294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= 150 Kč/1 ks</a:t>
              </a:r>
            </a:p>
          </p:txBody>
        </p:sp>
        <p:sp>
          <p:nvSpPr>
            <p:cNvPr id="20" name="Textové pole 20">
              <a:extLst>
                <a:ext uri="{FF2B5EF4-FFF2-40B4-BE49-F238E27FC236}">
                  <a16:creationId xmlns:a16="http://schemas.microsoft.com/office/drawing/2014/main" id="{BAC3D721-0984-4024-A533-B19C6499A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568" y="4358964"/>
              <a:ext cx="1548798" cy="2476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b="1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Správní režie </a:t>
              </a: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21" name="Textové pole 23">
              <a:extLst>
                <a:ext uri="{FF2B5EF4-FFF2-40B4-BE49-F238E27FC236}">
                  <a16:creationId xmlns:a16="http://schemas.microsoft.com/office/drawing/2014/main" id="{5FFC4EF2-BBE2-4DB6-97E7-B5489A1AAC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0906" y="4335152"/>
              <a:ext cx="2880221" cy="2952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cs-CZ" sz="1400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    (kalkulace dělením prostá)</a:t>
              </a:r>
            </a:p>
          </p:txBody>
        </p:sp>
      </p:grpSp>
      <p:graphicFrame>
        <p:nvGraphicFramePr>
          <p:cNvPr id="25" name="Tabulka 24">
            <a:extLst>
              <a:ext uri="{FF2B5EF4-FFF2-40B4-BE49-F238E27FC236}">
                <a16:creationId xmlns:a16="http://schemas.microsoft.com/office/drawing/2014/main" id="{28348ADA-74E3-4EC8-93AE-5E1CE5404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875341"/>
              </p:ext>
            </p:extLst>
          </p:nvPr>
        </p:nvGraphicFramePr>
        <p:xfrm>
          <a:off x="3213717" y="5001258"/>
          <a:ext cx="935677" cy="436372"/>
        </p:xfrm>
        <a:graphic>
          <a:graphicData uri="http://schemas.openxmlformats.org/drawingml/2006/table">
            <a:tbl>
              <a:tblPr firstRow="1" firstCol="1" bandRow="1"/>
              <a:tblGrid>
                <a:gridCol w="935677">
                  <a:extLst>
                    <a:ext uri="{9D8B030D-6E8A-4147-A177-3AD203B41FA5}">
                      <a16:colId xmlns:a16="http://schemas.microsoft.com/office/drawing/2014/main" val="46751452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210 000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70666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1 400 ks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417957"/>
                  </a:ext>
                </a:extLst>
              </a:tr>
            </a:tbl>
          </a:graphicData>
        </a:graphic>
      </p:graphicFrame>
      <p:sp>
        <p:nvSpPr>
          <p:cNvPr id="32" name="Textové pole 14">
            <a:extLst>
              <a:ext uri="{FF2B5EF4-FFF2-40B4-BE49-F238E27FC236}">
                <a16:creationId xmlns:a16="http://schemas.microsoft.com/office/drawing/2014/main" id="{81045F62-9361-4D2F-81DB-348259B5A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812" y="5732936"/>
            <a:ext cx="2178244" cy="45979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x 100 = 142,85 % = 143 %</a:t>
            </a:r>
          </a:p>
        </p:txBody>
      </p:sp>
      <p:sp>
        <p:nvSpPr>
          <p:cNvPr id="33" name="Textové pole 24">
            <a:extLst>
              <a:ext uri="{FF2B5EF4-FFF2-40B4-BE49-F238E27FC236}">
                <a16:creationId xmlns:a16="http://schemas.microsoft.com/office/drawing/2014/main" id="{0D853A82-E269-4543-8A53-E5A5F9176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2056" y="5682472"/>
            <a:ext cx="3649548" cy="444499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(kalkulace přirážková – hodnotová základna)</a:t>
            </a:r>
          </a:p>
        </p:txBody>
      </p:sp>
      <p:sp>
        <p:nvSpPr>
          <p:cNvPr id="34" name="Textové pole 25">
            <a:extLst>
              <a:ext uri="{FF2B5EF4-FFF2-40B4-BE49-F238E27FC236}">
                <a16:creationId xmlns:a16="http://schemas.microsoft.com/office/drawing/2014/main" id="{8FB08F4D-5764-405F-BB0B-0A8C08586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568" y="5795664"/>
            <a:ext cx="1548798" cy="36368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Odbytová režie </a:t>
            </a:r>
            <a:r>
              <a:rPr lang="cs-CZ" sz="1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35" name="Tabulka 34">
            <a:extLst>
              <a:ext uri="{FF2B5EF4-FFF2-40B4-BE49-F238E27FC236}">
                <a16:creationId xmlns:a16="http://schemas.microsoft.com/office/drawing/2014/main" id="{722CA7AA-E1C9-4248-8CAC-523E455FB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329216"/>
              </p:ext>
            </p:extLst>
          </p:nvPr>
        </p:nvGraphicFramePr>
        <p:xfrm>
          <a:off x="3389517" y="5732936"/>
          <a:ext cx="935677" cy="436372"/>
        </p:xfrm>
        <a:graphic>
          <a:graphicData uri="http://schemas.openxmlformats.org/drawingml/2006/table">
            <a:tbl>
              <a:tblPr firstRow="1" firstCol="1" bandRow="1"/>
              <a:tblGrid>
                <a:gridCol w="935677">
                  <a:extLst>
                    <a:ext uri="{9D8B030D-6E8A-4147-A177-3AD203B41FA5}">
                      <a16:colId xmlns:a16="http://schemas.microsoft.com/office/drawing/2014/main" val="467514522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120 000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70666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84 000 Kč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417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497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EFF5D5A4-AD5D-4FC6-96C7-BA107EFC0A5C}"/>
              </a:ext>
            </a:extLst>
          </p:cNvPr>
          <p:cNvSpPr txBox="1"/>
          <p:nvPr/>
        </p:nvSpPr>
        <p:spPr>
          <a:xfrm>
            <a:off x="2171564" y="980728"/>
            <a:ext cx="259228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0B0F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Kalkulace nákladů v Kč</a:t>
            </a:r>
            <a:endParaRPr lang="cs-CZ" sz="2000" dirty="0">
              <a:solidFill>
                <a:srgbClr val="00B0F0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CA08FCC5-FE6D-498C-8D86-030A716BD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211034"/>
              </p:ext>
            </p:extLst>
          </p:nvPr>
        </p:nvGraphicFramePr>
        <p:xfrm>
          <a:off x="2261574" y="1592797"/>
          <a:ext cx="7902878" cy="2992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8830">
                  <a:extLst>
                    <a:ext uri="{9D8B030D-6E8A-4147-A177-3AD203B41FA5}">
                      <a16:colId xmlns:a16="http://schemas.microsoft.com/office/drawing/2014/main" val="677711688"/>
                    </a:ext>
                  </a:extLst>
                </a:gridCol>
                <a:gridCol w="2523540">
                  <a:extLst>
                    <a:ext uri="{9D8B030D-6E8A-4147-A177-3AD203B41FA5}">
                      <a16:colId xmlns:a16="http://schemas.microsoft.com/office/drawing/2014/main" val="355233576"/>
                    </a:ext>
                  </a:extLst>
                </a:gridCol>
                <a:gridCol w="2170508">
                  <a:extLst>
                    <a:ext uri="{9D8B030D-6E8A-4147-A177-3AD203B41FA5}">
                      <a16:colId xmlns:a16="http://schemas.microsoft.com/office/drawing/2014/main" val="42735884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Položky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</a:rPr>
                        <a:t>Ovocný dort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Závin jablečný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133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Přímý materiál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78 000 : 600 = 130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36 000 : 800 = 45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5349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Přímé mzdy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36 000 : 600 = 60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48 000 : 800 = 60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5187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Výrobní režie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25 Kč/1 hod x 4 = 100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25 x 2 = 50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9104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Správní režie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150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150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21417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Odbytová režie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143 % z 60 = 85,80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143 % z 60 = 85,80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1003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Úplné vlastní náklady výkonu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525,80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390,80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0723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Zisk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10 % z 130 = 13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10 % z 45 = 4,5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6741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 defTabSz="914400" rtl="0" eaLnBrk="1" latinLnBrk="0" hangingPunct="1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Odbytová cena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</a:rPr>
                        <a:t>538,80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dirty="0">
                          <a:effectLst/>
                        </a:rPr>
                        <a:t>395,30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18072"/>
                  </a:ext>
                </a:extLst>
              </a:tr>
            </a:tbl>
          </a:graphicData>
        </a:graphic>
      </p:graphicFrame>
      <p:sp>
        <p:nvSpPr>
          <p:cNvPr id="8" name="Volný tvar: obrazec 7">
            <a:extLst>
              <a:ext uri="{FF2B5EF4-FFF2-40B4-BE49-F238E27FC236}">
                <a16:creationId xmlns:a16="http://schemas.microsoft.com/office/drawing/2014/main" id="{86118544-813B-4773-94CE-BEF9D4C4722A}"/>
              </a:ext>
            </a:extLst>
          </p:cNvPr>
          <p:cNvSpPr/>
          <p:nvPr/>
        </p:nvSpPr>
        <p:spPr>
          <a:xfrm>
            <a:off x="6788459" y="2404693"/>
            <a:ext cx="1100831" cy="968822"/>
          </a:xfrm>
          <a:custGeom>
            <a:avLst/>
            <a:gdLst>
              <a:gd name="connsiteX0" fmla="*/ 0 w 1100831"/>
              <a:gd name="connsiteY0" fmla="*/ 968822 h 968822"/>
              <a:gd name="connsiteX1" fmla="*/ 532660 w 1100831"/>
              <a:gd name="connsiteY1" fmla="*/ 959944 h 968822"/>
              <a:gd name="connsiteX2" fmla="*/ 603682 w 1100831"/>
              <a:gd name="connsiteY2" fmla="*/ 942189 h 968822"/>
              <a:gd name="connsiteX3" fmla="*/ 772358 w 1100831"/>
              <a:gd name="connsiteY3" fmla="*/ 862290 h 968822"/>
              <a:gd name="connsiteX4" fmla="*/ 914400 w 1100831"/>
              <a:gd name="connsiteY4" fmla="*/ 782390 h 968822"/>
              <a:gd name="connsiteX5" fmla="*/ 967666 w 1100831"/>
              <a:gd name="connsiteY5" fmla="*/ 729124 h 968822"/>
              <a:gd name="connsiteX6" fmla="*/ 1083076 w 1100831"/>
              <a:gd name="connsiteY6" fmla="*/ 498305 h 968822"/>
              <a:gd name="connsiteX7" fmla="*/ 1100831 w 1100831"/>
              <a:gd name="connsiteY7" fmla="*/ 427284 h 968822"/>
              <a:gd name="connsiteX8" fmla="*/ 1083076 w 1100831"/>
              <a:gd name="connsiteY8" fmla="*/ 223097 h 968822"/>
              <a:gd name="connsiteX9" fmla="*/ 1065321 w 1100831"/>
              <a:gd name="connsiteY9" fmla="*/ 169831 h 968822"/>
              <a:gd name="connsiteX10" fmla="*/ 1047565 w 1100831"/>
              <a:gd name="connsiteY10" fmla="*/ 143198 h 968822"/>
              <a:gd name="connsiteX11" fmla="*/ 1012055 w 1100831"/>
              <a:gd name="connsiteY11" fmla="*/ 98810 h 968822"/>
              <a:gd name="connsiteX12" fmla="*/ 994299 w 1100831"/>
              <a:gd name="connsiteY12" fmla="*/ 72177 h 968822"/>
              <a:gd name="connsiteX13" fmla="*/ 949911 w 1100831"/>
              <a:gd name="connsiteY13" fmla="*/ 63299 h 968822"/>
              <a:gd name="connsiteX14" fmla="*/ 923278 w 1100831"/>
              <a:gd name="connsiteY14" fmla="*/ 54422 h 968822"/>
              <a:gd name="connsiteX15" fmla="*/ 878890 w 1100831"/>
              <a:gd name="connsiteY15" fmla="*/ 45544 h 968822"/>
              <a:gd name="connsiteX16" fmla="*/ 772358 w 1100831"/>
              <a:gd name="connsiteY16" fmla="*/ 54422 h 968822"/>
              <a:gd name="connsiteX17" fmla="*/ 745725 w 1100831"/>
              <a:gd name="connsiteY17" fmla="*/ 63299 h 968822"/>
              <a:gd name="connsiteX18" fmla="*/ 781235 w 1100831"/>
              <a:gd name="connsiteY18" fmla="*/ 27789 h 968822"/>
              <a:gd name="connsiteX19" fmla="*/ 816746 w 1100831"/>
              <a:gd name="connsiteY19" fmla="*/ 1156 h 968822"/>
              <a:gd name="connsiteX20" fmla="*/ 745725 w 1100831"/>
              <a:gd name="connsiteY20" fmla="*/ 54422 h 968822"/>
              <a:gd name="connsiteX21" fmla="*/ 727969 w 1100831"/>
              <a:gd name="connsiteY21" fmla="*/ 98810 h 968822"/>
              <a:gd name="connsiteX22" fmla="*/ 754602 w 1100831"/>
              <a:gd name="connsiteY22" fmla="*/ 116565 h 968822"/>
              <a:gd name="connsiteX23" fmla="*/ 807868 w 1100831"/>
              <a:gd name="connsiteY23" fmla="*/ 134321 h 968822"/>
              <a:gd name="connsiteX24" fmla="*/ 870012 w 1100831"/>
              <a:gd name="connsiteY24" fmla="*/ 160954 h 968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00831" h="968822">
                <a:moveTo>
                  <a:pt x="0" y="968822"/>
                </a:moveTo>
                <a:cubicBezTo>
                  <a:pt x="177553" y="965863"/>
                  <a:pt x="355255" y="967771"/>
                  <a:pt x="532660" y="959944"/>
                </a:cubicBezTo>
                <a:cubicBezTo>
                  <a:pt x="557039" y="958868"/>
                  <a:pt x="580532" y="949906"/>
                  <a:pt x="603682" y="942189"/>
                </a:cubicBezTo>
                <a:cubicBezTo>
                  <a:pt x="645949" y="928100"/>
                  <a:pt x="744971" y="875983"/>
                  <a:pt x="772358" y="862290"/>
                </a:cubicBezTo>
                <a:cubicBezTo>
                  <a:pt x="818504" y="839217"/>
                  <a:pt x="873508" y="814520"/>
                  <a:pt x="914400" y="782390"/>
                </a:cubicBezTo>
                <a:cubicBezTo>
                  <a:pt x="934144" y="766877"/>
                  <a:pt x="951446" y="748292"/>
                  <a:pt x="967666" y="729124"/>
                </a:cubicBezTo>
                <a:cubicBezTo>
                  <a:pt x="1024503" y="661954"/>
                  <a:pt x="1056866" y="581302"/>
                  <a:pt x="1083076" y="498305"/>
                </a:cubicBezTo>
                <a:cubicBezTo>
                  <a:pt x="1090424" y="475035"/>
                  <a:pt x="1094913" y="450958"/>
                  <a:pt x="1100831" y="427284"/>
                </a:cubicBezTo>
                <a:cubicBezTo>
                  <a:pt x="1094913" y="359222"/>
                  <a:pt x="1092411" y="290775"/>
                  <a:pt x="1083076" y="223097"/>
                </a:cubicBezTo>
                <a:cubicBezTo>
                  <a:pt x="1080519" y="204557"/>
                  <a:pt x="1075703" y="185403"/>
                  <a:pt x="1065321" y="169831"/>
                </a:cubicBezTo>
                <a:lnTo>
                  <a:pt x="1047565" y="143198"/>
                </a:lnTo>
                <a:cubicBezTo>
                  <a:pt x="1030284" y="91350"/>
                  <a:pt x="1052210" y="138964"/>
                  <a:pt x="1012055" y="98810"/>
                </a:cubicBezTo>
                <a:cubicBezTo>
                  <a:pt x="1004510" y="91265"/>
                  <a:pt x="1003563" y="77471"/>
                  <a:pt x="994299" y="72177"/>
                </a:cubicBezTo>
                <a:cubicBezTo>
                  <a:pt x="981198" y="64691"/>
                  <a:pt x="964550" y="66959"/>
                  <a:pt x="949911" y="63299"/>
                </a:cubicBezTo>
                <a:cubicBezTo>
                  <a:pt x="940833" y="61029"/>
                  <a:pt x="932356" y="56692"/>
                  <a:pt x="923278" y="54422"/>
                </a:cubicBezTo>
                <a:cubicBezTo>
                  <a:pt x="908639" y="50762"/>
                  <a:pt x="893686" y="48503"/>
                  <a:pt x="878890" y="45544"/>
                </a:cubicBezTo>
                <a:cubicBezTo>
                  <a:pt x="843379" y="48503"/>
                  <a:pt x="807679" y="49713"/>
                  <a:pt x="772358" y="54422"/>
                </a:cubicBezTo>
                <a:cubicBezTo>
                  <a:pt x="763082" y="55659"/>
                  <a:pt x="742766" y="72177"/>
                  <a:pt x="745725" y="63299"/>
                </a:cubicBezTo>
                <a:cubicBezTo>
                  <a:pt x="751018" y="47418"/>
                  <a:pt x="768637" y="38812"/>
                  <a:pt x="781235" y="27789"/>
                </a:cubicBezTo>
                <a:cubicBezTo>
                  <a:pt x="792370" y="18046"/>
                  <a:pt x="829980" y="-5461"/>
                  <a:pt x="816746" y="1156"/>
                </a:cubicBezTo>
                <a:cubicBezTo>
                  <a:pt x="776591" y="21232"/>
                  <a:pt x="770694" y="29451"/>
                  <a:pt x="745725" y="54422"/>
                </a:cubicBezTo>
                <a:cubicBezTo>
                  <a:pt x="739806" y="69218"/>
                  <a:pt x="725715" y="83034"/>
                  <a:pt x="727969" y="98810"/>
                </a:cubicBezTo>
                <a:cubicBezTo>
                  <a:pt x="729478" y="109372"/>
                  <a:pt x="744852" y="112232"/>
                  <a:pt x="754602" y="116565"/>
                </a:cubicBezTo>
                <a:cubicBezTo>
                  <a:pt x="771705" y="124166"/>
                  <a:pt x="790279" y="127925"/>
                  <a:pt x="807868" y="134321"/>
                </a:cubicBezTo>
                <a:cubicBezTo>
                  <a:pt x="844933" y="147799"/>
                  <a:pt x="843595" y="147745"/>
                  <a:pt x="870012" y="16095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45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282441" y="3692640"/>
            <a:ext cx="102501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je rozdíl mezi kalkulací přirážkovou sumační a kalkulací přirážkovou diferencovanou?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DCB0D9-7DB8-4321-96F3-405B4BD4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463" y="2816932"/>
            <a:ext cx="100989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typ rozvrhových základen může podnik zvolit?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3A5787-06AB-47FD-ABA2-2356F175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440" y="4899101"/>
            <a:ext cx="9519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Jaká je v praxi nejčastěji využívaná rozvrhová základna?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88" y="1354750"/>
            <a:ext cx="10515600" cy="1325563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00B0F0"/>
                </a:solidFill>
              </a:rPr>
              <a:t>Kontrolní otázky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77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4154" y="757053"/>
            <a:ext cx="9739646" cy="1325563"/>
          </a:xfrm>
        </p:spPr>
        <p:txBody>
          <a:bodyPr>
            <a:normAutofit/>
          </a:bodyPr>
          <a:lstStyle/>
          <a:p>
            <a:pPr algn="l"/>
            <a:r>
              <a:rPr lang="cs-CZ" altLang="cs-CZ" sz="4000" b="1" dirty="0">
                <a:solidFill>
                  <a:srgbClr val="00B0F0"/>
                </a:solidFill>
              </a:rPr>
              <a:t>Využití kalkulací v praxi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5AC205E-3646-4AF0-A88F-DB291CA7E546}"/>
              </a:ext>
            </a:extLst>
          </p:cNvPr>
          <p:cNvSpPr txBox="1"/>
          <p:nvPr/>
        </p:nvSpPr>
        <p:spPr>
          <a:xfrm>
            <a:off x="1614154" y="1748350"/>
            <a:ext cx="4583016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Stanovení prodejní ceny</a:t>
            </a: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id="{1653A107-BCDD-451A-8321-FFC64DABC35B}"/>
              </a:ext>
            </a:extLst>
          </p:cNvPr>
          <p:cNvGrpSpPr/>
          <p:nvPr/>
        </p:nvGrpSpPr>
        <p:grpSpPr>
          <a:xfrm>
            <a:off x="1614154" y="2564443"/>
            <a:ext cx="9558410" cy="1726965"/>
            <a:chOff x="1079612" y="2469389"/>
            <a:chExt cx="7531302" cy="1726965"/>
          </a:xfrm>
        </p:grpSpPr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C6D5AC56-F49C-4328-BE63-04BA0A0971D0}"/>
                </a:ext>
              </a:extLst>
            </p:cNvPr>
            <p:cNvSpPr txBox="1"/>
            <p:nvPr/>
          </p:nvSpPr>
          <p:spPr>
            <a:xfrm>
              <a:off x="1079612" y="2469389"/>
              <a:ext cx="4583016" cy="9056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cs-CZ" sz="2400" dirty="0">
                  <a:latin typeface="Arial" panose="020B0604020202020204" pitchFamily="34" charset="0"/>
                  <a:cs typeface="Arial" panose="020B0604020202020204" pitchFamily="34" charset="0"/>
                </a:rPr>
                <a:t>Ocenění zásob vlastní činnosti</a:t>
              </a:r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A9DA247F-D594-4B0E-8F31-CB2AAA2B27C2}"/>
                </a:ext>
              </a:extLst>
            </p:cNvPr>
            <p:cNvSpPr txBox="1"/>
            <p:nvPr/>
          </p:nvSpPr>
          <p:spPr>
            <a:xfrm>
              <a:off x="1475656" y="3005953"/>
              <a:ext cx="2664296" cy="7023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Nedokončená výroba</a:t>
              </a:r>
            </a:p>
          </p:txBody>
        </p:sp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BAD57960-E5CD-4C41-AA2A-DA5DC517087E}"/>
                </a:ext>
              </a:extLst>
            </p:cNvPr>
            <p:cNvSpPr txBox="1"/>
            <p:nvPr/>
          </p:nvSpPr>
          <p:spPr>
            <a:xfrm>
              <a:off x="1492209" y="3468989"/>
              <a:ext cx="2664296" cy="3921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Polotovary</a:t>
              </a:r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7AA31ABD-CACF-4F44-829D-486DEBA7F222}"/>
                </a:ext>
              </a:extLst>
            </p:cNvPr>
            <p:cNvSpPr txBox="1"/>
            <p:nvPr/>
          </p:nvSpPr>
          <p:spPr>
            <a:xfrm>
              <a:off x="4431386" y="3493982"/>
              <a:ext cx="4179528" cy="7023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Mladá a ostatní zvířata a jejich skupiny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B5D2DFC7-9781-4E82-925E-BACC202AD1CB}"/>
                </a:ext>
              </a:extLst>
            </p:cNvPr>
            <p:cNvSpPr txBox="1"/>
            <p:nvPr/>
          </p:nvSpPr>
          <p:spPr>
            <a:xfrm>
              <a:off x="4428199" y="3034369"/>
              <a:ext cx="2664296" cy="3921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Hotové výrobky</a:t>
              </a:r>
            </a:p>
          </p:txBody>
        </p:sp>
      </p:grpSp>
      <p:grpSp>
        <p:nvGrpSpPr>
          <p:cNvPr id="3" name="Skupina 2">
            <a:extLst>
              <a:ext uri="{FF2B5EF4-FFF2-40B4-BE49-F238E27FC236}">
                <a16:creationId xmlns:a16="http://schemas.microsoft.com/office/drawing/2014/main" id="{A5220CE1-B120-44C8-8003-CB74BECD23B5}"/>
              </a:ext>
            </a:extLst>
          </p:cNvPr>
          <p:cNvGrpSpPr/>
          <p:nvPr/>
        </p:nvGrpSpPr>
        <p:grpSpPr>
          <a:xfrm>
            <a:off x="1617264" y="4353211"/>
            <a:ext cx="6959065" cy="1901503"/>
            <a:chOff x="1177331" y="4345755"/>
            <a:chExt cx="6959065" cy="1901503"/>
          </a:xfrm>
        </p:grpSpPr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2830B0F7-7799-444E-ADCD-8839D7197DD2}"/>
                </a:ext>
              </a:extLst>
            </p:cNvPr>
            <p:cNvSpPr txBox="1"/>
            <p:nvPr/>
          </p:nvSpPr>
          <p:spPr>
            <a:xfrm>
              <a:off x="1177331" y="4345755"/>
              <a:ext cx="4583016" cy="4921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cs-CZ" sz="2400" dirty="0">
                  <a:latin typeface="Arial" panose="020B0604020202020204" pitchFamily="34" charset="0"/>
                  <a:cs typeface="Arial" panose="020B0604020202020204" pitchFamily="34" charset="0"/>
                </a:rPr>
                <a:t>Ocenění výsledků aktivace</a:t>
              </a:r>
            </a:p>
          </p:txBody>
        </p: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660C4863-8786-4EEC-AEE2-5848FD41D3C2}"/>
                </a:ext>
              </a:extLst>
            </p:cNvPr>
            <p:cNvSpPr txBox="1"/>
            <p:nvPr/>
          </p:nvSpPr>
          <p:spPr>
            <a:xfrm>
              <a:off x="1469612" y="4972369"/>
              <a:ext cx="3310889" cy="3921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Aktivace materiálu a zboží</a:t>
              </a:r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3957F624-D60B-4463-B182-FB66ADF5397D}"/>
                </a:ext>
              </a:extLst>
            </p:cNvPr>
            <p:cNvSpPr txBox="1"/>
            <p:nvPr/>
          </p:nvSpPr>
          <p:spPr>
            <a:xfrm>
              <a:off x="1492209" y="5426538"/>
              <a:ext cx="3310889" cy="3921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Aktivace služeb</a:t>
              </a:r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578F8232-1D86-4E3F-ACD3-4795D0E0BBE9}"/>
                </a:ext>
              </a:extLst>
            </p:cNvPr>
            <p:cNvSpPr txBox="1"/>
            <p:nvPr/>
          </p:nvSpPr>
          <p:spPr>
            <a:xfrm>
              <a:off x="1493706" y="5855099"/>
              <a:ext cx="6642690" cy="3921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15000"/>
                </a:lnSpc>
                <a:spcAft>
                  <a:spcPts val="1000"/>
                </a:spcAft>
                <a:buFont typeface="Wingdings" panose="05000000000000000000" pitchFamily="2" charset="2"/>
                <a:buChar char="Ø"/>
              </a:pPr>
              <a:r>
                <a:rPr lang="cs-CZ" dirty="0">
                  <a:latin typeface="Arial" panose="020B0604020202020204" pitchFamily="34" charset="0"/>
                  <a:cs typeface="Arial" panose="020B0604020202020204" pitchFamily="34" charset="0"/>
                </a:rPr>
                <a:t>Aktivace dlouhodobého majetku – hmotného a nehmotného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988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803174" y="728302"/>
            <a:ext cx="748823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cs-CZ" sz="3200" b="1" cap="all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ocenění zásob vlastní činnosti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11525" y="1808821"/>
            <a:ext cx="8135937" cy="432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Zásoby vlastní činnosti se oceňují 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ve vlastních nákladech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(§ 25) :</a:t>
            </a:r>
          </a:p>
          <a:p>
            <a:pPr>
              <a:lnSpc>
                <a:spcPct val="150000"/>
              </a:lnSpc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Vlastními náklady u zásob vytvořených vlastní činností se rozumí: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přímé náklady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vynaložené na výrobu nebo jinou činnost, popřípadě i přiřaditelné,</a:t>
            </a: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nepřímé náklady,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které se vztahují k výrobě nebo k jiné činnosti.</a:t>
            </a:r>
          </a:p>
          <a:p>
            <a:pPr lvl="1">
              <a:lnSpc>
                <a:spcPct val="150000"/>
              </a:lnSpc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 přímých nákladů se zahrnuje pořizovací cena materiálu a jiných spotřebovaných výkonů a další náklady, které vzniknou v přímé souvislosti s danou výrobou nebo jinou činností.</a:t>
            </a:r>
          </a:p>
          <a:p>
            <a:pPr lvl="1">
              <a:lnSpc>
                <a:spcPct val="15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1811525" y="1467508"/>
            <a:ext cx="536575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zákon č. 563/1991 Sb. o účetnictví</a:t>
            </a: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7428148" y="3897052"/>
            <a:ext cx="1646271" cy="576064"/>
          </a:xfrm>
          <a:custGeom>
            <a:avLst/>
            <a:gdLst>
              <a:gd name="T0" fmla="*/ 293439 w 548963"/>
              <a:gd name="T1" fmla="*/ 17603 h 441241"/>
              <a:gd name="T2" fmla="*/ 107662 w 548963"/>
              <a:gd name="T3" fmla="*/ 17603 h 441241"/>
              <a:gd name="T4" fmla="*/ 45737 w 548963"/>
              <a:gd name="T5" fmla="*/ 38183 h 441241"/>
              <a:gd name="T6" fmla="*/ 4456 w 548963"/>
              <a:gd name="T7" fmla="*/ 120504 h 441241"/>
              <a:gd name="T8" fmla="*/ 66381 w 548963"/>
              <a:gd name="T9" fmla="*/ 336590 h 441241"/>
              <a:gd name="T10" fmla="*/ 138626 w 548963"/>
              <a:gd name="T11" fmla="*/ 388040 h 441241"/>
              <a:gd name="T12" fmla="*/ 200552 w 548963"/>
              <a:gd name="T13" fmla="*/ 408621 h 441241"/>
              <a:gd name="T14" fmla="*/ 231513 w 548963"/>
              <a:gd name="T15" fmla="*/ 418911 h 441241"/>
              <a:gd name="T16" fmla="*/ 417290 w 548963"/>
              <a:gd name="T17" fmla="*/ 408621 h 441241"/>
              <a:gd name="T18" fmla="*/ 448254 w 548963"/>
              <a:gd name="T19" fmla="*/ 398331 h 441241"/>
              <a:gd name="T20" fmla="*/ 489538 w 548963"/>
              <a:gd name="T21" fmla="*/ 388040 h 441241"/>
              <a:gd name="T22" fmla="*/ 530821 w 548963"/>
              <a:gd name="T23" fmla="*/ 326300 h 441241"/>
              <a:gd name="T24" fmla="*/ 551464 w 548963"/>
              <a:gd name="T25" fmla="*/ 264559 h 441241"/>
              <a:gd name="T26" fmla="*/ 541142 w 548963"/>
              <a:gd name="T27" fmla="*/ 130795 h 441241"/>
              <a:gd name="T28" fmla="*/ 479216 w 548963"/>
              <a:gd name="T29" fmla="*/ 69054 h 441241"/>
              <a:gd name="T30" fmla="*/ 448254 w 548963"/>
              <a:gd name="T31" fmla="*/ 58763 h 441241"/>
              <a:gd name="T32" fmla="*/ 417290 w 548963"/>
              <a:gd name="T33" fmla="*/ 38183 h 441241"/>
              <a:gd name="T34" fmla="*/ 355366 w 548963"/>
              <a:gd name="T35" fmla="*/ 17603 h 441241"/>
              <a:gd name="T36" fmla="*/ 324403 w 548963"/>
              <a:gd name="T37" fmla="*/ 7313 h 441241"/>
              <a:gd name="T38" fmla="*/ 293439 w 548963"/>
              <a:gd name="T39" fmla="*/ 17603 h 4412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48963"/>
              <a:gd name="T61" fmla="*/ 0 h 441241"/>
              <a:gd name="T62" fmla="*/ 548963 w 548963"/>
              <a:gd name="T63" fmla="*/ 441241 h 4412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48963" h="441241">
                <a:moveTo>
                  <a:pt x="292109" y="17579"/>
                </a:moveTo>
                <a:cubicBezTo>
                  <a:pt x="205013" y="6692"/>
                  <a:pt x="200929" y="0"/>
                  <a:pt x="107174" y="17579"/>
                </a:cubicBezTo>
                <a:cubicBezTo>
                  <a:pt x="85885" y="21571"/>
                  <a:pt x="45529" y="38127"/>
                  <a:pt x="45529" y="38127"/>
                </a:cubicBezTo>
                <a:cubicBezTo>
                  <a:pt x="30495" y="60679"/>
                  <a:pt x="6054" y="92757"/>
                  <a:pt x="4432" y="120320"/>
                </a:cubicBezTo>
                <a:cubicBezTo>
                  <a:pt x="0" y="195654"/>
                  <a:pt x="9793" y="279796"/>
                  <a:pt x="66077" y="336078"/>
                </a:cubicBezTo>
                <a:cubicBezTo>
                  <a:pt x="99177" y="369177"/>
                  <a:pt x="92919" y="369417"/>
                  <a:pt x="137996" y="387448"/>
                </a:cubicBezTo>
                <a:cubicBezTo>
                  <a:pt x="158107" y="395492"/>
                  <a:pt x="179093" y="401147"/>
                  <a:pt x="199641" y="407997"/>
                </a:cubicBezTo>
                <a:lnTo>
                  <a:pt x="230464" y="418271"/>
                </a:lnTo>
                <a:cubicBezTo>
                  <a:pt x="292109" y="414846"/>
                  <a:pt x="353936" y="413850"/>
                  <a:pt x="415398" y="407997"/>
                </a:cubicBezTo>
                <a:cubicBezTo>
                  <a:pt x="426179" y="406970"/>
                  <a:pt x="435808" y="400698"/>
                  <a:pt x="446221" y="397723"/>
                </a:cubicBezTo>
                <a:cubicBezTo>
                  <a:pt x="459798" y="393844"/>
                  <a:pt x="473619" y="390873"/>
                  <a:pt x="487318" y="387448"/>
                </a:cubicBezTo>
                <a:cubicBezTo>
                  <a:pt x="521307" y="285482"/>
                  <a:pt x="464282" y="441241"/>
                  <a:pt x="528414" y="325804"/>
                </a:cubicBezTo>
                <a:cubicBezTo>
                  <a:pt x="538933" y="306870"/>
                  <a:pt x="548963" y="264159"/>
                  <a:pt x="548963" y="264159"/>
                </a:cubicBezTo>
                <a:cubicBezTo>
                  <a:pt x="545538" y="219638"/>
                  <a:pt x="546917" y="174483"/>
                  <a:pt x="538688" y="130595"/>
                </a:cubicBezTo>
                <a:cubicBezTo>
                  <a:pt x="534207" y="106696"/>
                  <a:pt x="492566" y="77821"/>
                  <a:pt x="477043" y="68950"/>
                </a:cubicBezTo>
                <a:cubicBezTo>
                  <a:pt x="467640" y="63577"/>
                  <a:pt x="455907" y="63518"/>
                  <a:pt x="446221" y="58675"/>
                </a:cubicBezTo>
                <a:cubicBezTo>
                  <a:pt x="435177" y="53153"/>
                  <a:pt x="426682" y="43142"/>
                  <a:pt x="415398" y="38127"/>
                </a:cubicBezTo>
                <a:cubicBezTo>
                  <a:pt x="395605" y="29330"/>
                  <a:pt x="374302" y="24428"/>
                  <a:pt x="353754" y="17579"/>
                </a:cubicBezTo>
                <a:cubicBezTo>
                  <a:pt x="343480" y="14154"/>
                  <a:pt x="333761" y="7305"/>
                  <a:pt x="322931" y="7305"/>
                </a:cubicBezTo>
                <a:lnTo>
                  <a:pt x="292109" y="17579"/>
                </a:lnTo>
                <a:close/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600723" y="1126407"/>
            <a:ext cx="5079867" cy="1325563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Rozdělení kalkulací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5099532F-EBC5-4CA6-B8A8-A4445968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CB65204A-B3F7-4802-9093-A93DCABE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C844FE7E-5779-4086-84E7-3CE8277974E3}"/>
              </a:ext>
            </a:extLst>
          </p:cNvPr>
          <p:cNvGrpSpPr/>
          <p:nvPr/>
        </p:nvGrpSpPr>
        <p:grpSpPr>
          <a:xfrm>
            <a:off x="1510579" y="2636912"/>
            <a:ext cx="6964885" cy="2829723"/>
            <a:chOff x="2048443" y="439045"/>
            <a:chExt cx="4959557" cy="1415067"/>
          </a:xfrm>
        </p:grpSpPr>
        <p:sp>
          <p:nvSpPr>
            <p:cNvPr id="13" name="Text Box 29">
              <a:extLst>
                <a:ext uri="{FF2B5EF4-FFF2-40B4-BE49-F238E27FC236}">
                  <a16:creationId xmlns:a16="http://schemas.microsoft.com/office/drawing/2014/main" id="{504C45EC-4DF2-4E78-9AF9-077256ABB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0137" y="1511212"/>
              <a:ext cx="1947863" cy="342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Ceny</a:t>
              </a:r>
              <a:endParaRPr lang="cs-CZ" altLang="cs-CZ" sz="1600" cap="all" dirty="0">
                <a:latin typeface="+mn-lt"/>
              </a:endParaRPr>
            </a:p>
          </p:txBody>
        </p:sp>
        <p:sp>
          <p:nvSpPr>
            <p:cNvPr id="14" name="Text Box 30">
              <a:extLst>
                <a:ext uri="{FF2B5EF4-FFF2-40B4-BE49-F238E27FC236}">
                  <a16:creationId xmlns:a16="http://schemas.microsoft.com/office/drawing/2014/main" id="{1B10CB79-837B-4318-B273-58C98455D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5550" y="439045"/>
              <a:ext cx="2895600" cy="3746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b="1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Kalkulace</a:t>
              </a:r>
              <a:endParaRPr lang="cs-CZ" altLang="cs-CZ" sz="2400" b="1" cap="all" dirty="0">
                <a:latin typeface="+mn-lt"/>
              </a:endParaRPr>
            </a:p>
          </p:txBody>
        </p:sp>
        <p:sp>
          <p:nvSpPr>
            <p:cNvPr id="15" name="Text Box 23">
              <a:extLst>
                <a:ext uri="{FF2B5EF4-FFF2-40B4-BE49-F238E27FC236}">
                  <a16:creationId xmlns:a16="http://schemas.microsoft.com/office/drawing/2014/main" id="{E645A390-FC65-49F1-AA27-C24F46720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8443" y="1495024"/>
              <a:ext cx="1948048" cy="35174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Nákladů</a:t>
              </a:r>
              <a:endParaRPr lang="cs-CZ" altLang="cs-CZ" sz="1600" cap="all" dirty="0">
                <a:latin typeface="+mn-lt"/>
              </a:endParaRP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F3CE5E13-B24A-41CB-A75E-EA26D1D54C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9667">
              <a:off x="3529558" y="101494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+mn-lt"/>
              </a:endParaRPr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73BE00EA-0EFD-4C5E-ABB1-9036B447EF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37247">
              <a:off x="5607084" y="102601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732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03173" y="669816"/>
            <a:ext cx="926793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cs-CZ" sz="3200" b="1" cap="all" dirty="0">
                <a:solidFill>
                  <a:srgbClr val="00B0F0"/>
                </a:solidFill>
              </a:rPr>
              <a:t>ocenění zásob vlastní činnosti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80590" y="1976787"/>
            <a:ext cx="10088017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152000"/>
              <a:buFont typeface="Wingdings" pitchFamily="2" charset="2"/>
              <a:buChar char="v"/>
              <a:defRPr/>
            </a:pPr>
            <a:r>
              <a:rPr lang="cs-CZ" sz="1600" dirty="0"/>
              <a:t>       Vlastní náklady zásob vytvořených vlastní činností se oceňují ve skutečné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/>
              <a:t>            výši, nebo na základě kalkulace výroby, stanovené účetní jednotkou.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/>
              <a:t>           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cs-CZ" sz="1600" dirty="0"/>
              <a:t> náklady zahrnují přímé náklady a mohou zahrnovat také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>
                <a:solidFill>
                  <a:srgbClr val="FFFF00"/>
                </a:solidFill>
              </a:rPr>
              <a:t>            </a:t>
            </a:r>
            <a:r>
              <a:rPr lang="cs-CZ" sz="1600" b="1" dirty="0">
                <a:solidFill>
                  <a:srgbClr val="FF0000"/>
                </a:solidFill>
              </a:rPr>
              <a:t>poměrnou část variabilních a fixních nepřímých nákladů</a:t>
            </a:r>
            <a:r>
              <a:rPr lang="cs-CZ" sz="1600" dirty="0"/>
              <a:t>, příčinně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/>
              <a:t>            přiřaditelných danému výkonu a vztahujících se k období činnosti.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/>
              <a:t>            </a:t>
            </a:r>
            <a:r>
              <a:rPr lang="cs-CZ" sz="1600" b="1" dirty="0">
                <a:solidFill>
                  <a:srgbClr val="00B0F0"/>
                </a:solidFill>
              </a:rPr>
              <a:t>Náklady na prodej se do těchto nákladů nezahrnují. </a:t>
            </a:r>
            <a:endParaRPr lang="cs-CZ" sz="1600" b="1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80591" y="4833156"/>
            <a:ext cx="8424863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152000"/>
              <a:buFont typeface="Wingdings" pitchFamily="2" charset="2"/>
              <a:buChar char="v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Volbu metody ocenění provede účetní jednotka s ohledem na povinnosti</a:t>
            </a:r>
          </a:p>
          <a:p>
            <a:pPr algn="just"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stanovené zákonem, zejména respektováním principu významnosti </a:t>
            </a:r>
          </a:p>
          <a:p>
            <a:pPr algn="just" ea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a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věrného a poctivého zobrazení majetku.</a:t>
            </a:r>
            <a:endParaRPr lang="cs-CZ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2207568" y="1444517"/>
            <a:ext cx="41402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vyhláška 500/2002 Sb.</a:t>
            </a: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3838170" y="3165391"/>
            <a:ext cx="4310728" cy="655067"/>
          </a:xfrm>
          <a:custGeom>
            <a:avLst/>
            <a:gdLst>
              <a:gd name="T0" fmla="*/ 293439 w 548963"/>
              <a:gd name="T1" fmla="*/ 17603 h 441241"/>
              <a:gd name="T2" fmla="*/ 107662 w 548963"/>
              <a:gd name="T3" fmla="*/ 17603 h 441241"/>
              <a:gd name="T4" fmla="*/ 45737 w 548963"/>
              <a:gd name="T5" fmla="*/ 38183 h 441241"/>
              <a:gd name="T6" fmla="*/ 4456 w 548963"/>
              <a:gd name="T7" fmla="*/ 120504 h 441241"/>
              <a:gd name="T8" fmla="*/ 66381 w 548963"/>
              <a:gd name="T9" fmla="*/ 336590 h 441241"/>
              <a:gd name="T10" fmla="*/ 138626 w 548963"/>
              <a:gd name="T11" fmla="*/ 388040 h 441241"/>
              <a:gd name="T12" fmla="*/ 200552 w 548963"/>
              <a:gd name="T13" fmla="*/ 408621 h 441241"/>
              <a:gd name="T14" fmla="*/ 231513 w 548963"/>
              <a:gd name="T15" fmla="*/ 418911 h 441241"/>
              <a:gd name="T16" fmla="*/ 417290 w 548963"/>
              <a:gd name="T17" fmla="*/ 408621 h 441241"/>
              <a:gd name="T18" fmla="*/ 448254 w 548963"/>
              <a:gd name="T19" fmla="*/ 398331 h 441241"/>
              <a:gd name="T20" fmla="*/ 489538 w 548963"/>
              <a:gd name="T21" fmla="*/ 388040 h 441241"/>
              <a:gd name="T22" fmla="*/ 530821 w 548963"/>
              <a:gd name="T23" fmla="*/ 326300 h 441241"/>
              <a:gd name="T24" fmla="*/ 551464 w 548963"/>
              <a:gd name="T25" fmla="*/ 264559 h 441241"/>
              <a:gd name="T26" fmla="*/ 541142 w 548963"/>
              <a:gd name="T27" fmla="*/ 130795 h 441241"/>
              <a:gd name="T28" fmla="*/ 479216 w 548963"/>
              <a:gd name="T29" fmla="*/ 69054 h 441241"/>
              <a:gd name="T30" fmla="*/ 448254 w 548963"/>
              <a:gd name="T31" fmla="*/ 58763 h 441241"/>
              <a:gd name="T32" fmla="*/ 417290 w 548963"/>
              <a:gd name="T33" fmla="*/ 38183 h 441241"/>
              <a:gd name="T34" fmla="*/ 355366 w 548963"/>
              <a:gd name="T35" fmla="*/ 17603 h 441241"/>
              <a:gd name="T36" fmla="*/ 324403 w 548963"/>
              <a:gd name="T37" fmla="*/ 7313 h 441241"/>
              <a:gd name="T38" fmla="*/ 293439 w 548963"/>
              <a:gd name="T39" fmla="*/ 17603 h 4412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48963"/>
              <a:gd name="T61" fmla="*/ 0 h 441241"/>
              <a:gd name="T62" fmla="*/ 548963 w 548963"/>
              <a:gd name="T63" fmla="*/ 441241 h 4412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48963" h="441241">
                <a:moveTo>
                  <a:pt x="292109" y="17579"/>
                </a:moveTo>
                <a:cubicBezTo>
                  <a:pt x="205013" y="6692"/>
                  <a:pt x="200929" y="0"/>
                  <a:pt x="107174" y="17579"/>
                </a:cubicBezTo>
                <a:cubicBezTo>
                  <a:pt x="85885" y="21571"/>
                  <a:pt x="45529" y="38127"/>
                  <a:pt x="45529" y="38127"/>
                </a:cubicBezTo>
                <a:cubicBezTo>
                  <a:pt x="30495" y="60679"/>
                  <a:pt x="6054" y="92757"/>
                  <a:pt x="4432" y="120320"/>
                </a:cubicBezTo>
                <a:cubicBezTo>
                  <a:pt x="0" y="195654"/>
                  <a:pt x="9793" y="279796"/>
                  <a:pt x="66077" y="336078"/>
                </a:cubicBezTo>
                <a:cubicBezTo>
                  <a:pt x="99177" y="369177"/>
                  <a:pt x="92919" y="369417"/>
                  <a:pt x="137996" y="387448"/>
                </a:cubicBezTo>
                <a:cubicBezTo>
                  <a:pt x="158107" y="395492"/>
                  <a:pt x="179093" y="401147"/>
                  <a:pt x="199641" y="407997"/>
                </a:cubicBezTo>
                <a:lnTo>
                  <a:pt x="230464" y="418271"/>
                </a:lnTo>
                <a:cubicBezTo>
                  <a:pt x="292109" y="414846"/>
                  <a:pt x="353936" y="413850"/>
                  <a:pt x="415398" y="407997"/>
                </a:cubicBezTo>
                <a:cubicBezTo>
                  <a:pt x="426179" y="406970"/>
                  <a:pt x="435808" y="400698"/>
                  <a:pt x="446221" y="397723"/>
                </a:cubicBezTo>
                <a:cubicBezTo>
                  <a:pt x="459798" y="393844"/>
                  <a:pt x="473619" y="390873"/>
                  <a:pt x="487318" y="387448"/>
                </a:cubicBezTo>
                <a:cubicBezTo>
                  <a:pt x="521307" y="285482"/>
                  <a:pt x="464282" y="441241"/>
                  <a:pt x="528414" y="325804"/>
                </a:cubicBezTo>
                <a:cubicBezTo>
                  <a:pt x="538933" y="306870"/>
                  <a:pt x="548963" y="264159"/>
                  <a:pt x="548963" y="264159"/>
                </a:cubicBezTo>
                <a:cubicBezTo>
                  <a:pt x="545538" y="219638"/>
                  <a:pt x="546917" y="174483"/>
                  <a:pt x="538688" y="130595"/>
                </a:cubicBezTo>
                <a:cubicBezTo>
                  <a:pt x="534207" y="106696"/>
                  <a:pt x="492566" y="77821"/>
                  <a:pt x="477043" y="68950"/>
                </a:cubicBezTo>
                <a:cubicBezTo>
                  <a:pt x="467640" y="63577"/>
                  <a:pt x="455907" y="63518"/>
                  <a:pt x="446221" y="58675"/>
                </a:cubicBezTo>
                <a:cubicBezTo>
                  <a:pt x="435177" y="53153"/>
                  <a:pt x="426682" y="43142"/>
                  <a:pt x="415398" y="38127"/>
                </a:cubicBezTo>
                <a:cubicBezTo>
                  <a:pt x="395605" y="29330"/>
                  <a:pt x="374302" y="24428"/>
                  <a:pt x="353754" y="17579"/>
                </a:cubicBezTo>
                <a:cubicBezTo>
                  <a:pt x="343480" y="14154"/>
                  <a:pt x="333761" y="7305"/>
                  <a:pt x="322931" y="7305"/>
                </a:cubicBezTo>
                <a:lnTo>
                  <a:pt x="292109" y="17579"/>
                </a:lnTo>
                <a:close/>
              </a:path>
            </a:pathLst>
          </a:custGeom>
          <a:noFill/>
          <a:ln w="349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4294" y="692695"/>
            <a:ext cx="9623412" cy="526070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solidFill>
                  <a:srgbClr val="00B0F0"/>
                </a:solidFill>
              </a:rPr>
              <a:t>Kdo o způsobu ocenění zásob rozhoduje ?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414039"/>
              </p:ext>
            </p:extLst>
          </p:nvPr>
        </p:nvGraphicFramePr>
        <p:xfrm>
          <a:off x="3791744" y="1454014"/>
          <a:ext cx="3886200" cy="3294482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408304037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741501060"/>
                    </a:ext>
                  </a:extLst>
                </a:gridCol>
              </a:tblGrid>
              <a:tr h="254479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5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684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845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634174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výroby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3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správní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845913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výkonu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103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odbytová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709795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Úplné vlastní náklady výkonu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495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zisk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112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Odbytová cena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868466"/>
                  </a:ext>
                </a:extLst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 rot="10800000">
            <a:off x="8061196" y="1736812"/>
            <a:ext cx="324036" cy="219624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8BEE6D90-8DA6-4137-B185-4C4E9FDEF986}"/>
              </a:ext>
            </a:extLst>
          </p:cNvPr>
          <p:cNvGrpSpPr/>
          <p:nvPr/>
        </p:nvGrpSpPr>
        <p:grpSpPr>
          <a:xfrm>
            <a:off x="1613633" y="5026361"/>
            <a:ext cx="8242422" cy="1202819"/>
            <a:chOff x="287524" y="4977172"/>
            <a:chExt cx="8242422" cy="1202819"/>
          </a:xfrm>
        </p:grpSpPr>
        <p:sp>
          <p:nvSpPr>
            <p:cNvPr id="7" name="Nadpis 1"/>
            <p:cNvSpPr txBox="1">
              <a:spLocks/>
            </p:cNvSpPr>
            <p:nvPr/>
          </p:nvSpPr>
          <p:spPr bwMode="auto">
            <a:xfrm>
              <a:off x="287524" y="4977172"/>
              <a:ext cx="8229600" cy="526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36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Ekonom podniku</a:t>
              </a:r>
            </a:p>
          </p:txBody>
        </p:sp>
        <p:sp>
          <p:nvSpPr>
            <p:cNvPr id="8" name="Nadpis 1"/>
            <p:cNvSpPr txBox="1">
              <a:spLocks/>
            </p:cNvSpPr>
            <p:nvPr/>
          </p:nvSpPr>
          <p:spPr bwMode="auto">
            <a:xfrm>
              <a:off x="300346" y="5653921"/>
              <a:ext cx="8229600" cy="526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sz="36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spolupráce s hlavní účetní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019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6282" y="1309831"/>
            <a:ext cx="9839436" cy="52607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00B0F0"/>
                </a:solidFill>
              </a:rPr>
              <a:t>Jak oceňovat různé druhy zásob vlastní výroby?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011008"/>
              </p:ext>
            </p:extLst>
          </p:nvPr>
        </p:nvGraphicFramePr>
        <p:xfrm>
          <a:off x="3957564" y="2874950"/>
          <a:ext cx="3886200" cy="596392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53975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POLOŽKA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přímý materiál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Nadpis 1"/>
          <p:cNvSpPr txBox="1">
            <a:spLocks/>
          </p:cNvSpPr>
          <p:nvPr/>
        </p:nvSpPr>
        <p:spPr bwMode="auto">
          <a:xfrm>
            <a:off x="1981200" y="2099853"/>
            <a:ext cx="8229600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Nedokončená výroba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 bwMode="auto">
          <a:xfrm>
            <a:off x="1981200" y="3738203"/>
            <a:ext cx="8229600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Polotovary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74925"/>
              </p:ext>
            </p:extLst>
          </p:nvPr>
        </p:nvGraphicFramePr>
        <p:xfrm>
          <a:off x="3875212" y="4531134"/>
          <a:ext cx="3886200" cy="89458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36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POLOŽKA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3975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přímý materiál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39750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39750" lvl="0" indent="0" algn="ctr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přímé mzdy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52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9516" y="736835"/>
            <a:ext cx="9551404" cy="526070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solidFill>
                  <a:srgbClr val="00B0F0"/>
                </a:solidFill>
              </a:rPr>
              <a:t>Jak oceňovat různé druhy zásob vlastní výroby?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 bwMode="auto">
          <a:xfrm>
            <a:off x="1654932" y="1262905"/>
            <a:ext cx="8229600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Hotové výrobky</a:t>
            </a:r>
          </a:p>
        </p:txBody>
      </p:sp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47907"/>
              </p:ext>
            </p:extLst>
          </p:nvPr>
        </p:nvGraphicFramePr>
        <p:xfrm>
          <a:off x="1883532" y="3214248"/>
          <a:ext cx="3886200" cy="157629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408304037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7415010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59026"/>
                  </a:ext>
                </a:extLst>
              </a:tr>
              <a:tr h="25698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68490"/>
                  </a:ext>
                </a:extLst>
              </a:tr>
              <a:tr h="25698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50133"/>
                  </a:ext>
                </a:extLst>
              </a:tr>
              <a:tr h="25698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845558"/>
                  </a:ext>
                </a:extLst>
              </a:tr>
              <a:tr h="25698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634174"/>
                  </a:ext>
                </a:extLst>
              </a:tr>
              <a:tr h="323890">
                <a:tc>
                  <a:txBody>
                    <a:bodyPr/>
                    <a:lstStyle/>
                    <a:p>
                      <a:pPr marL="0" marR="540385" algn="l" defTabSz="914400" rtl="0" eaLnBrk="1" fontAlgn="base" latin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algn="l" defTabSz="914400" rtl="0" eaLnBrk="1" fontAlgn="base" latin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výroby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3497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60823"/>
              </p:ext>
            </p:extLst>
          </p:nvPr>
        </p:nvGraphicFramePr>
        <p:xfrm>
          <a:off x="6101342" y="4002397"/>
          <a:ext cx="3886200" cy="203279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408304037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741501060"/>
                    </a:ext>
                  </a:extLst>
                </a:gridCol>
              </a:tblGrid>
              <a:tr h="254479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5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684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845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634174"/>
                  </a:ext>
                </a:extLst>
              </a:tr>
              <a:tr h="309245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výroby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3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správní režie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845913"/>
                  </a:ext>
                </a:extLst>
              </a:tr>
              <a:tr h="34671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výkonu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03900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39977"/>
              </p:ext>
            </p:extLst>
          </p:nvPr>
        </p:nvGraphicFramePr>
        <p:xfrm>
          <a:off x="6096000" y="2059668"/>
          <a:ext cx="3886200" cy="140401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408304037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74150106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59026"/>
                  </a:ext>
                </a:extLst>
              </a:tr>
              <a:tr h="25698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68490"/>
                  </a:ext>
                </a:extLst>
              </a:tr>
              <a:tr h="25698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50133"/>
                  </a:ext>
                </a:extLst>
              </a:tr>
              <a:tr h="27812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845558"/>
                  </a:ext>
                </a:extLst>
              </a:tr>
              <a:tr h="323890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náklady 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3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29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5AC205E-3646-4AF0-A88F-DB291CA7E546}"/>
              </a:ext>
            </a:extLst>
          </p:cNvPr>
          <p:cNvSpPr txBox="1"/>
          <p:nvPr/>
        </p:nvSpPr>
        <p:spPr>
          <a:xfrm>
            <a:off x="4169786" y="2986385"/>
            <a:ext cx="3852428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Nedokončená výroba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6D5AC56-F49C-4328-BE63-04BA0A0971D0}"/>
              </a:ext>
            </a:extLst>
          </p:cNvPr>
          <p:cNvSpPr txBox="1"/>
          <p:nvPr/>
        </p:nvSpPr>
        <p:spPr>
          <a:xfrm>
            <a:off x="2459596" y="3932502"/>
            <a:ext cx="2898973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Přímý materiál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DF54D612-21FD-4697-B310-3022B2FDBAA2}"/>
              </a:ext>
            </a:extLst>
          </p:cNvPr>
          <p:cNvSpPr txBox="1">
            <a:spLocks/>
          </p:cNvSpPr>
          <p:nvPr/>
        </p:nvSpPr>
        <p:spPr bwMode="auto">
          <a:xfrm>
            <a:off x="5118162" y="4697202"/>
            <a:ext cx="1955676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99F31BE6-F372-44C5-8CF9-706A2EED9015}"/>
              </a:ext>
            </a:extLst>
          </p:cNvPr>
          <p:cNvSpPr txBox="1">
            <a:spLocks/>
          </p:cNvSpPr>
          <p:nvPr/>
        </p:nvSpPr>
        <p:spPr bwMode="auto">
          <a:xfrm>
            <a:off x="1127159" y="1528978"/>
            <a:ext cx="10621180" cy="52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Mohu změnit ocenění zásoby vlastní výroby?</a:t>
            </a:r>
          </a:p>
        </p:txBody>
      </p:sp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D362F824-7FBB-4F12-A8DC-30DDCB87D557}"/>
              </a:ext>
            </a:extLst>
          </p:cNvPr>
          <p:cNvSpPr/>
          <p:nvPr/>
        </p:nvSpPr>
        <p:spPr>
          <a:xfrm>
            <a:off x="5754251" y="4060188"/>
            <a:ext cx="683498" cy="296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E5C2A0F3-9F9E-4653-A308-8E3D1F801911}"/>
              </a:ext>
            </a:extLst>
          </p:cNvPr>
          <p:cNvSpPr txBox="1"/>
          <p:nvPr/>
        </p:nvSpPr>
        <p:spPr>
          <a:xfrm>
            <a:off x="7176120" y="3932501"/>
            <a:ext cx="4038191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Přímé náklady celkem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BF7FA261-1A1A-4DE4-A350-2CBE88593EBC}"/>
              </a:ext>
            </a:extLst>
          </p:cNvPr>
          <p:cNvSpPr txBox="1"/>
          <p:nvPr/>
        </p:nvSpPr>
        <p:spPr>
          <a:xfrm>
            <a:off x="2161309" y="5597374"/>
            <a:ext cx="7869381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 tuto změnu ocenění mohu účetně zachytit??</a:t>
            </a:r>
          </a:p>
        </p:txBody>
      </p:sp>
    </p:spTree>
    <p:extLst>
      <p:ext uri="{BB962C8B-B14F-4D97-AF65-F5344CB8AC3E}">
        <p14:creationId xmlns:p14="http://schemas.microsoft.com/office/powerpoint/2010/main" val="19737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9" grpId="0"/>
      <p:bldP spid="20" grpId="0"/>
      <p:bldP spid="21" grpId="0" animBg="1"/>
      <p:bldP spid="22" grpId="0"/>
      <p:bldP spid="2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23492" y="950966"/>
            <a:ext cx="9578822" cy="56207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solidFill>
                  <a:srgbClr val="00B0F0"/>
                </a:solidFill>
              </a:rPr>
              <a:t>Účtování změny ocenění zásob vlastní činnosti</a:t>
            </a:r>
            <a:endParaRPr lang="cs-CZ" sz="3200" dirty="0">
              <a:solidFill>
                <a:srgbClr val="00B0F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3EF36F-ADF2-4A5F-80BC-DD5844BBF1CC}"/>
              </a:ext>
            </a:extLst>
          </p:cNvPr>
          <p:cNvSpPr txBox="1"/>
          <p:nvPr/>
        </p:nvSpPr>
        <p:spPr>
          <a:xfrm>
            <a:off x="1523492" y="1664165"/>
            <a:ext cx="3432001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Účtování v roce 2022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8E8220F-FDBC-4585-93B5-2FCCC246E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37984"/>
              </p:ext>
            </p:extLst>
          </p:nvPr>
        </p:nvGraphicFramePr>
        <p:xfrm>
          <a:off x="1665750" y="2222325"/>
          <a:ext cx="8532947" cy="3036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485">
                  <a:extLst>
                    <a:ext uri="{9D8B030D-6E8A-4147-A177-3AD203B41FA5}">
                      <a16:colId xmlns:a16="http://schemas.microsoft.com/office/drawing/2014/main" val="3227806709"/>
                    </a:ext>
                  </a:extLst>
                </a:gridCol>
                <a:gridCol w="4995911">
                  <a:extLst>
                    <a:ext uri="{9D8B030D-6E8A-4147-A177-3AD203B41FA5}">
                      <a16:colId xmlns:a16="http://schemas.microsoft.com/office/drawing/2014/main" val="2497385277"/>
                    </a:ext>
                  </a:extLst>
                </a:gridCol>
                <a:gridCol w="1282069">
                  <a:extLst>
                    <a:ext uri="{9D8B030D-6E8A-4147-A177-3AD203B41FA5}">
                      <a16:colId xmlns:a16="http://schemas.microsoft.com/office/drawing/2014/main" val="3240669310"/>
                    </a:ext>
                  </a:extLst>
                </a:gridCol>
                <a:gridCol w="862277">
                  <a:extLst>
                    <a:ext uri="{9D8B030D-6E8A-4147-A177-3AD203B41FA5}">
                      <a16:colId xmlns:a16="http://schemas.microsoft.com/office/drawing/2014/main" val="240035941"/>
                    </a:ext>
                  </a:extLst>
                </a:gridCol>
                <a:gridCol w="898205">
                  <a:extLst>
                    <a:ext uri="{9D8B030D-6E8A-4147-A177-3AD203B41FA5}">
                      <a16:colId xmlns:a16="http://schemas.microsoft.com/office/drawing/2014/main" val="3166695955"/>
                    </a:ext>
                  </a:extLst>
                </a:gridCol>
              </a:tblGrid>
              <a:tr h="3518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Účetní operace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383573"/>
                  </a:ext>
                </a:extLst>
              </a:tr>
              <a:tr h="12155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Počáteční stav 1 ks výrobku v ocenění původní metodou: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4295292"/>
                  </a:ext>
                </a:extLst>
              </a:tr>
              <a:tr h="6221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Změna ocenění 1 ks výrobku: + </a:t>
                      </a: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lang="cs-CZ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128560"/>
                  </a:ext>
                </a:extLst>
              </a:tr>
              <a:tr h="8474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Vyskladnění výrobků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(přímý materiál + </a:t>
                      </a: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přímé mzdy)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1 200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583</a:t>
                      </a:r>
                      <a:endParaRPr lang="cs-CZ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735540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9B4B2A0D-274E-4FFD-B489-0763EA3AAD64}"/>
              </a:ext>
            </a:extLst>
          </p:cNvPr>
          <p:cNvSpPr txBox="1"/>
          <p:nvPr/>
        </p:nvSpPr>
        <p:spPr>
          <a:xfrm>
            <a:off x="1665750" y="5561516"/>
            <a:ext cx="6780373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Poznámka: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účet 425 – Jiný výsledek hospodaření</a:t>
            </a:r>
          </a:p>
        </p:txBody>
      </p:sp>
    </p:spTree>
    <p:extLst>
      <p:ext uri="{BB962C8B-B14F-4D97-AF65-F5344CB8AC3E}">
        <p14:creationId xmlns:p14="http://schemas.microsoft.com/office/powerpoint/2010/main" val="15345086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95500" y="1792635"/>
            <a:ext cx="8676964" cy="1325563"/>
          </a:xfrm>
        </p:spPr>
        <p:txBody>
          <a:bodyPr/>
          <a:lstStyle/>
          <a:p>
            <a:pPr algn="l"/>
            <a:r>
              <a:rPr lang="cs-CZ" altLang="cs-CZ" b="1" dirty="0">
                <a:solidFill>
                  <a:srgbClr val="00B0F0"/>
                </a:solidFill>
              </a:rPr>
              <a:t>Co by mělo platit?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C987E49-7D44-4D0F-B41F-2FAFFAB7A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500" y="3198167"/>
            <a:ext cx="9758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Změna ocenění by měla být vždy na začátku účetního období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BE6EA0C-6E55-4F30-85DA-66EE42E08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500" y="3892189"/>
            <a:ext cx="9758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Zveřejnit informaci o změně ocenění v příloze účetní závěrky</a:t>
            </a:r>
          </a:p>
        </p:txBody>
      </p:sp>
    </p:spTree>
    <p:extLst>
      <p:ext uri="{BB962C8B-B14F-4D97-AF65-F5344CB8AC3E}">
        <p14:creationId xmlns:p14="http://schemas.microsoft.com/office/powerpoint/2010/main" val="86748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822502" y="3675361"/>
            <a:ext cx="99629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 možné oceňovat zásoby vlastní činnosti pouze skutečnými náklady?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DCB0D9-7DB8-4321-96F3-405B4BD4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524" y="2799653"/>
            <a:ext cx="981597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 čemu se využívají kalkulace v praxi?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3A5787-06AB-47FD-ABA2-2356F175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524" y="4546579"/>
            <a:ext cx="972858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 možné změnit metodu oceňování zásob vlastní činnosti?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502" y="1251679"/>
            <a:ext cx="9531298" cy="1325563"/>
          </a:xfrm>
        </p:spPr>
        <p:txBody>
          <a:bodyPr/>
          <a:lstStyle/>
          <a:p>
            <a:pPr algn="l"/>
            <a:r>
              <a:rPr lang="cs-CZ" b="1" dirty="0">
                <a:solidFill>
                  <a:srgbClr val="00B0F0"/>
                </a:solidFill>
              </a:rPr>
              <a:t>Kontrolní otázky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567608" y="3212976"/>
            <a:ext cx="5103358" cy="237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Varianta B: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https://forms.gle/Dbv4gemZDRT4KYaVA</a:t>
            </a:r>
            <a:endParaRPr lang="cs-CZ" u="sng" dirty="0">
              <a:solidFill>
                <a:srgbClr val="0000F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u="sng" dirty="0">
              <a:solidFill>
                <a:srgbClr val="0000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Aktivní odkaz na otázky v Google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dotazník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608" y="1700808"/>
            <a:ext cx="8786192" cy="1325563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00B0F0"/>
                </a:solidFill>
              </a:rPr>
              <a:t>Kvíz</a:t>
            </a:r>
          </a:p>
        </p:txBody>
      </p:sp>
    </p:spTree>
    <p:extLst>
      <p:ext uri="{BB962C8B-B14F-4D97-AF65-F5344CB8AC3E}">
        <p14:creationId xmlns:p14="http://schemas.microsoft.com/office/powerpoint/2010/main" val="7457689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15F7517-B33E-4A7A-A179-04C309148394}"/>
              </a:ext>
            </a:extLst>
          </p:cNvPr>
          <p:cNvSpPr/>
          <p:nvPr/>
        </p:nvSpPr>
        <p:spPr>
          <a:xfrm>
            <a:off x="0" y="2577159"/>
            <a:ext cx="12192000" cy="132343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DĚKUJI ZA POZORNOST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2668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78052" y="522169"/>
            <a:ext cx="4366220" cy="739703"/>
          </a:xfrm>
        </p:spPr>
        <p:txBody>
          <a:bodyPr/>
          <a:lstStyle/>
          <a:p>
            <a:pPr algn="l"/>
            <a:r>
              <a:rPr lang="cs-CZ" altLang="cs-CZ" b="1" dirty="0">
                <a:solidFill>
                  <a:srgbClr val="00B0F0"/>
                </a:solidFill>
              </a:rPr>
              <a:t>Kalkulace ceny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E04A9D-57C9-4B45-B70C-EDA5920FAACD}"/>
              </a:ext>
            </a:extLst>
          </p:cNvPr>
          <p:cNvSpPr txBox="1"/>
          <p:nvPr/>
        </p:nvSpPr>
        <p:spPr>
          <a:xfrm>
            <a:off x="2067426" y="3958662"/>
            <a:ext cx="3854479" cy="1227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úředně stanovené ceny,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věcně usměrňované ceny,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cenového moratoria.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FADC44F-F95E-460A-A79F-415701224962}"/>
              </a:ext>
            </a:extLst>
          </p:cNvPr>
          <p:cNvSpPr txBox="1"/>
          <p:nvPr/>
        </p:nvSpPr>
        <p:spPr>
          <a:xfrm>
            <a:off x="6942179" y="3861048"/>
            <a:ext cx="4956651" cy="448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působení nabídky a poptávky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8AEFC1D0-159F-4D6B-851C-F790FB05E2B2}"/>
              </a:ext>
            </a:extLst>
          </p:cNvPr>
          <p:cNvGrpSpPr/>
          <p:nvPr/>
        </p:nvGrpSpPr>
        <p:grpSpPr>
          <a:xfrm>
            <a:off x="1847528" y="1523461"/>
            <a:ext cx="7783240" cy="1775266"/>
            <a:chOff x="1466319" y="439045"/>
            <a:chExt cx="5541681" cy="1415067"/>
          </a:xfrm>
        </p:grpSpPr>
        <p:sp>
          <p:nvSpPr>
            <p:cNvPr id="16" name="Text Box 29">
              <a:extLst>
                <a:ext uri="{FF2B5EF4-FFF2-40B4-BE49-F238E27FC236}">
                  <a16:creationId xmlns:a16="http://schemas.microsoft.com/office/drawing/2014/main" id="{6550CEAC-BEC3-466E-907C-BDF9C6EF2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1869" y="1511212"/>
              <a:ext cx="2076131" cy="342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Tržní přístup</a:t>
              </a:r>
              <a:endParaRPr lang="cs-CZ" altLang="cs-CZ" sz="2400" cap="all" dirty="0">
                <a:latin typeface="+mn-lt"/>
              </a:endParaRPr>
            </a:p>
          </p:txBody>
        </p:sp>
        <p:sp>
          <p:nvSpPr>
            <p:cNvPr id="17" name="Text Box 30">
              <a:extLst>
                <a:ext uri="{FF2B5EF4-FFF2-40B4-BE49-F238E27FC236}">
                  <a16:creationId xmlns:a16="http://schemas.microsoft.com/office/drawing/2014/main" id="{82879EA8-82D0-4D5D-BCAF-3739C95459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9801" y="439045"/>
              <a:ext cx="2895600" cy="3746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b="1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Kalkulace CENY</a:t>
              </a:r>
              <a:endParaRPr lang="cs-CZ" altLang="cs-CZ" sz="2400" b="1" cap="all" dirty="0">
                <a:latin typeface="+mn-lt"/>
              </a:endParaRPr>
            </a:p>
          </p:txBody>
        </p:sp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8E47A8E8-D0D4-4682-B46A-C18F94EC2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6319" y="1502371"/>
              <a:ext cx="3016495" cy="35174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Administrativní </a:t>
              </a:r>
              <a:r>
                <a:rPr lang="cs-CZ" altLang="cs-CZ" sz="2400" cap="all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přístup</a:t>
              </a:r>
              <a:endParaRPr lang="cs-CZ" altLang="cs-CZ" sz="2400" cap="al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AutoShape 22">
              <a:extLst>
                <a:ext uri="{FF2B5EF4-FFF2-40B4-BE49-F238E27FC236}">
                  <a16:creationId xmlns:a16="http://schemas.microsoft.com/office/drawing/2014/main" id="{2E9D7B13-43B2-4B6E-BB65-80358CFEAF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9667">
              <a:off x="3529558" y="101494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+mn-lt"/>
              </a:endParaRP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29DC7718-606D-4E27-9C6F-72A45D7884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37247">
              <a:off x="5607084" y="102601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8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B0F0"/>
                </a:solidFill>
              </a:rPr>
              <a:t>Kalkulace ceny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30407"/>
              </p:ext>
            </p:extLst>
          </p:nvPr>
        </p:nvGraphicFramePr>
        <p:xfrm>
          <a:off x="2387588" y="1952835"/>
          <a:ext cx="3886200" cy="3757946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408304037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1741501060"/>
                    </a:ext>
                  </a:extLst>
                </a:gridCol>
              </a:tblGrid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572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859026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přímý materiál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668490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přímé mzdy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750133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ostatní přímé náklady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845558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výrobní režie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634174"/>
                  </a:ext>
                </a:extLst>
              </a:tr>
              <a:tr h="35106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výroby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3497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správní režie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845913"/>
                  </a:ext>
                </a:extLst>
              </a:tr>
              <a:tr h="393594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Vlastní náklady výkonu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103900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odbytová režie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709795"/>
                  </a:ext>
                </a:extLst>
              </a:tr>
              <a:tr h="396478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Úplné vlastní náklady výkonu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495306"/>
                  </a:ext>
                </a:extLst>
              </a:tr>
              <a:tr h="260883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zisk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511252"/>
                  </a:ext>
                </a:extLst>
              </a:tr>
              <a:tr h="389269"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∑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540385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Odbytová cena</a:t>
                      </a:r>
                      <a:endParaRPr lang="cs-CZ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868466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174066" y="5923284"/>
            <a:ext cx="6372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Vyhláška č. 21/1990 Sb. o kalkulaci </a:t>
            </a:r>
            <a:r>
              <a:rPr lang="cs-CZ" b="1" i="1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byla zrušena.</a:t>
            </a:r>
            <a:endParaRPr lang="cs-CZ" b="1" i="0" dirty="0">
              <a:solidFill>
                <a:srgbClr val="07070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6744072" y="1952835"/>
            <a:ext cx="864096" cy="255582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Šipka dolů 6"/>
          <p:cNvSpPr/>
          <p:nvPr/>
        </p:nvSpPr>
        <p:spPr>
          <a:xfrm>
            <a:off x="7968208" y="1952836"/>
            <a:ext cx="864096" cy="3311017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ové pole 2"/>
          <p:cNvSpPr txBox="1">
            <a:spLocks noChangeArrowheads="1"/>
          </p:cNvSpPr>
          <p:nvPr/>
        </p:nvSpPr>
        <p:spPr bwMode="auto">
          <a:xfrm>
            <a:off x="7032104" y="2128421"/>
            <a:ext cx="288032" cy="172819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800"/>
              </a:spcAft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nákladů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 pole 2"/>
          <p:cNvSpPr txBox="1">
            <a:spLocks noChangeArrowheads="1"/>
          </p:cNvSpPr>
          <p:nvPr/>
        </p:nvSpPr>
        <p:spPr bwMode="auto">
          <a:xfrm>
            <a:off x="8256240" y="2128421"/>
            <a:ext cx="288032" cy="172819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800"/>
              </a:spcAft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cenová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291570" y="2265432"/>
            <a:ext cx="80645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Uveďte příklad kalkulační jednice.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4DCB0D9-7DB8-4321-96F3-405B4BD4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570" y="2993290"/>
            <a:ext cx="80645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Jaké existují přístupy k tvorbě cenové kalkulace?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B3A5787-06AB-47FD-ABA2-2356F175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570" y="3846797"/>
            <a:ext cx="8317468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 které kategorie administrativně stanové ceny zařadíte:</a:t>
            </a:r>
          </a:p>
          <a:p>
            <a:pPr>
              <a:spcAft>
                <a:spcPts val="1800"/>
              </a:spcAft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Kč za bezplatnou přepravu dětí do 6 let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0AA479C9-AC48-42EF-8A82-BF2018499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2" y="954693"/>
            <a:ext cx="10119419" cy="132556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solidFill>
                  <a:srgbClr val="00B0F0"/>
                </a:solidFill>
              </a:rPr>
              <a:t>Kontrolní otázky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D8958A3-6F0C-4F87-8D38-DAEA92234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570" y="5251880"/>
            <a:ext cx="8317468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charset="0"/>
              <a:buChar char="•"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 které kategorie administrativně stanové ceny zařadíte:</a:t>
            </a:r>
          </a:p>
          <a:p>
            <a:pPr>
              <a:spcAft>
                <a:spcPts val="1800"/>
              </a:spcAft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 bytu nelze po dobu epidemie zvyšovat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6585" y="1280778"/>
            <a:ext cx="10515600" cy="1325563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Rozdělení kalkulací</a:t>
            </a:r>
          </a:p>
        </p:txBody>
      </p:sp>
      <p:sp>
        <p:nvSpPr>
          <p:cNvPr id="2" name="Rectangle 24">
            <a:extLst>
              <a:ext uri="{FF2B5EF4-FFF2-40B4-BE49-F238E27FC236}">
                <a16:creationId xmlns:a16="http://schemas.microsoft.com/office/drawing/2014/main" id="{5099532F-EBC5-4CA6-B8A8-A4445968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CB65204A-B3F7-4802-9093-A93DCABEA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C844FE7E-5779-4086-84E7-3CE8277974E3}"/>
              </a:ext>
            </a:extLst>
          </p:cNvPr>
          <p:cNvGrpSpPr/>
          <p:nvPr/>
        </p:nvGrpSpPr>
        <p:grpSpPr>
          <a:xfrm>
            <a:off x="3035660" y="2816932"/>
            <a:ext cx="5868652" cy="2700299"/>
            <a:chOff x="2048443" y="439045"/>
            <a:chExt cx="4959557" cy="1415067"/>
          </a:xfrm>
        </p:grpSpPr>
        <p:sp>
          <p:nvSpPr>
            <p:cNvPr id="13" name="Text Box 29">
              <a:extLst>
                <a:ext uri="{FF2B5EF4-FFF2-40B4-BE49-F238E27FC236}">
                  <a16:creationId xmlns:a16="http://schemas.microsoft.com/office/drawing/2014/main" id="{504C45EC-4DF2-4E78-9AF9-077256ABB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0137" y="1511212"/>
              <a:ext cx="1947863" cy="342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Ceny</a:t>
              </a:r>
              <a:endParaRPr lang="cs-CZ" altLang="cs-CZ" sz="1600" cap="all" dirty="0">
                <a:latin typeface="+mn-lt"/>
              </a:endParaRPr>
            </a:p>
          </p:txBody>
        </p:sp>
        <p:sp>
          <p:nvSpPr>
            <p:cNvPr id="14" name="Text Box 30">
              <a:extLst>
                <a:ext uri="{FF2B5EF4-FFF2-40B4-BE49-F238E27FC236}">
                  <a16:creationId xmlns:a16="http://schemas.microsoft.com/office/drawing/2014/main" id="{1B10CB79-837B-4318-B273-58C98455D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5550" y="439045"/>
              <a:ext cx="2895600" cy="3746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b="1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Kalkulace</a:t>
              </a:r>
              <a:endParaRPr lang="cs-CZ" altLang="cs-CZ" sz="2400" b="1" cap="all" dirty="0">
                <a:latin typeface="+mn-lt"/>
              </a:endParaRPr>
            </a:p>
          </p:txBody>
        </p:sp>
        <p:sp>
          <p:nvSpPr>
            <p:cNvPr id="15" name="Text Box 23">
              <a:extLst>
                <a:ext uri="{FF2B5EF4-FFF2-40B4-BE49-F238E27FC236}">
                  <a16:creationId xmlns:a16="http://schemas.microsoft.com/office/drawing/2014/main" id="{E645A390-FC65-49F1-AA27-C24F46720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8443" y="1495024"/>
              <a:ext cx="1948048" cy="35174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1600" cap="all" dirty="0"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Nákladů</a:t>
              </a:r>
              <a:endParaRPr lang="cs-CZ" altLang="cs-CZ" sz="1600" cap="all" dirty="0">
                <a:latin typeface="+mn-lt"/>
              </a:endParaRP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F3CE5E13-B24A-41CB-A75E-EA26D1D54C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9667">
              <a:off x="3529558" y="101494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+mn-lt"/>
              </a:endParaRPr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73BE00EA-0EFD-4C5E-ABB1-9036B447EF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537247">
              <a:off x="5607084" y="1026012"/>
              <a:ext cx="251049" cy="411423"/>
            </a:xfrm>
            <a:prstGeom prst="downArrow">
              <a:avLst>
                <a:gd name="adj1" fmla="val 50000"/>
                <a:gd name="adj2" fmla="val 50784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73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>
            <a:extLst>
              <a:ext uri="{FF2B5EF4-FFF2-40B4-BE49-F238E27FC236}">
                <a16:creationId xmlns:a16="http://schemas.microsoft.com/office/drawing/2014/main" id="{795969B5-8DF9-40F5-844A-317CF392B950}"/>
              </a:ext>
            </a:extLst>
          </p:cNvPr>
          <p:cNvGrpSpPr/>
          <p:nvPr/>
        </p:nvGrpSpPr>
        <p:grpSpPr>
          <a:xfrm>
            <a:off x="2257767" y="1484784"/>
            <a:ext cx="7676466" cy="3737028"/>
            <a:chOff x="827584" y="1567001"/>
            <a:chExt cx="7676466" cy="3737028"/>
          </a:xfrm>
        </p:grpSpPr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3222749" y="1567001"/>
              <a:ext cx="3381442" cy="49581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12700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altLang="cs-CZ" sz="2400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Úkoly kalkulace</a:t>
              </a:r>
              <a:endParaRPr lang="cs-CZ" altLang="cs-CZ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 Box 1"/>
            <p:cNvSpPr txBox="1">
              <a:spLocks noChangeArrowheads="1"/>
            </p:cNvSpPr>
            <p:nvPr/>
          </p:nvSpPr>
          <p:spPr bwMode="auto">
            <a:xfrm>
              <a:off x="827584" y="3338465"/>
              <a:ext cx="3600401" cy="1272638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Stanovení nákladového úkolu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 konkrétní výkon</a:t>
              </a:r>
            </a:p>
            <a:p>
              <a:pPr algn="ctr"/>
              <a:r>
                <a:rPr lang="cs-CZ" altLang="cs-CZ" dirty="0">
                  <a:latin typeface="Arial" panose="020B0604020202020204" pitchFamily="34" charset="0"/>
                  <a:cs typeface="Arial" panose="020B0604020202020204" pitchFamily="34" charset="0"/>
                </a:rPr>
                <a:t>(předem)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364088" y="3338465"/>
              <a:ext cx="3139962" cy="646331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Zjištění skutečných nákladů 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kumimoji="0" lang="cs-CZ" altLang="cs-CZ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výkonu</a:t>
              </a:r>
              <a:endPara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AutoShape 2"/>
            <p:cNvSpPr>
              <a:spLocks noChangeArrowheads="1"/>
            </p:cNvSpPr>
            <p:nvPr/>
          </p:nvSpPr>
          <p:spPr bwMode="auto">
            <a:xfrm rot="2144207">
              <a:off x="3326139" y="2365967"/>
              <a:ext cx="354968" cy="674004"/>
            </a:xfrm>
            <a:prstGeom prst="downArrow">
              <a:avLst>
                <a:gd name="adj1" fmla="val 50000"/>
                <a:gd name="adj2" fmla="val 45313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 rot="19648136">
              <a:off x="6068676" y="2330151"/>
              <a:ext cx="354968" cy="674004"/>
            </a:xfrm>
            <a:prstGeom prst="downArrow">
              <a:avLst>
                <a:gd name="adj1" fmla="val 50000"/>
                <a:gd name="adj2" fmla="val 45313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1"/>
            <p:cNvSpPr txBox="1">
              <a:spLocks noChangeArrowheads="1"/>
            </p:cNvSpPr>
            <p:nvPr/>
          </p:nvSpPr>
          <p:spPr bwMode="auto">
            <a:xfrm>
              <a:off x="1241855" y="4794057"/>
              <a:ext cx="2434859" cy="496942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Předběžná</a:t>
              </a:r>
              <a:r>
                <a:rPr kumimoji="0" lang="cs-CZ" altLang="cs-CZ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kalkulace</a:t>
              </a:r>
              <a:endPara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1"/>
            <p:cNvSpPr txBox="1">
              <a:spLocks noChangeArrowheads="1"/>
            </p:cNvSpPr>
            <p:nvPr/>
          </p:nvSpPr>
          <p:spPr bwMode="auto">
            <a:xfrm>
              <a:off x="5832140" y="4807087"/>
              <a:ext cx="2434859" cy="496942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chemeClr val="tx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cs-CZ" altLang="cs-CZ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Výsledná</a:t>
              </a:r>
              <a:r>
                <a:rPr kumimoji="0" lang="cs-CZ" altLang="cs-CZ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kalkulace</a:t>
              </a:r>
              <a:endPara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Rectangle 8">
            <a:extLst>
              <a:ext uri="{FF2B5EF4-FFF2-40B4-BE49-F238E27FC236}">
                <a16:creationId xmlns:a16="http://schemas.microsoft.com/office/drawing/2014/main" id="{CE8730EC-58DF-4293-956A-AD3539FDE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3652" y="278096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ADBB425A-988A-402B-AD79-47F3D033CBA9}"/>
              </a:ext>
            </a:extLst>
          </p:cNvPr>
          <p:cNvSpPr txBox="1">
            <a:spLocks/>
          </p:cNvSpPr>
          <p:nvPr/>
        </p:nvSpPr>
        <p:spPr bwMode="auto">
          <a:xfrm>
            <a:off x="3647728" y="613253"/>
            <a:ext cx="5177485" cy="60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Kalkulace nákladů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FC7FBE28-8F17-434F-82A0-6E54568902D7}"/>
              </a:ext>
            </a:extLst>
          </p:cNvPr>
          <p:cNvSpPr txBox="1">
            <a:spLocks/>
          </p:cNvSpPr>
          <p:nvPr/>
        </p:nvSpPr>
        <p:spPr bwMode="auto">
          <a:xfrm>
            <a:off x="1908484" y="5819030"/>
            <a:ext cx="8655974" cy="47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Kalkulace představuje výpočet, zjišťování nebo stanovení vlastních nákladů na výrobek nebo službu. </a:t>
            </a:r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B1F50C6-97E0-4988-BCFD-6CE25358EE2B}"/>
              </a:ext>
            </a:extLst>
          </p:cNvPr>
          <p:cNvCxnSpPr/>
          <p:nvPr/>
        </p:nvCxnSpPr>
        <p:spPr>
          <a:xfrm flipV="1">
            <a:off x="4151784" y="5373216"/>
            <a:ext cx="0" cy="432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85D04302-130C-41E6-8788-CF95975BD42E}"/>
              </a:ext>
            </a:extLst>
          </p:cNvPr>
          <p:cNvCxnSpPr/>
          <p:nvPr/>
        </p:nvCxnSpPr>
        <p:spPr>
          <a:xfrm flipV="1">
            <a:off x="6852084" y="5337212"/>
            <a:ext cx="824259" cy="39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theme/theme1.xml><?xml version="1.0" encoding="utf-8"?>
<a:theme xmlns:a="http://schemas.openxmlformats.org/drawingml/2006/main" name="Motiv1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80334D2C3CA24F9B60010E7D460BC3" ma:contentTypeVersion="14" ma:contentTypeDescription="Vytvoří nový dokument" ma:contentTypeScope="" ma:versionID="0da33eb0b2011135b1495cea25aae1f0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03ecc31f9e49a7d68463d3aec90bfb9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Značky obrázků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Props1.xml><?xml version="1.0" encoding="utf-8"?>
<ds:datastoreItem xmlns:ds="http://schemas.openxmlformats.org/officeDocument/2006/customXml" ds:itemID="{830B3149-3D64-4451-8C49-9B6B2EEA55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3CC22-DD03-46B7-94E4-52AC021628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F9EA4C-9B0D-46DA-99A0-961552FA7496}">
  <ds:schemaRefs>
    <ds:schemaRef ds:uri="http://schemas.microsoft.com/office/2006/metadata/properties"/>
    <ds:schemaRef ds:uri="http://schemas.microsoft.com/office/infopath/2007/PartnerControls"/>
    <ds:schemaRef ds:uri="19c10944-04f6-4a56-b45b-bf26d6f81d58"/>
    <ds:schemaRef ds:uri="62a0cf90-df98-468d-8e62-9dacbd9cd03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2754</TotalTime>
  <Words>2614</Words>
  <Application>Microsoft Office PowerPoint</Application>
  <PresentationFormat>Širokoúhlá obrazovka</PresentationFormat>
  <Paragraphs>699</Paragraphs>
  <Slides>49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9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Motiv1</vt:lpstr>
      <vt:lpstr>1_Motiv systému Office</vt:lpstr>
      <vt:lpstr>Śablona_prezentace_NICE</vt:lpstr>
      <vt:lpstr>Prezentace aplikace PowerPoint</vt:lpstr>
      <vt:lpstr>Kalkulace</vt:lpstr>
      <vt:lpstr>Prezentace aplikace PowerPoint</vt:lpstr>
      <vt:lpstr>Rozdělení kalkulací</vt:lpstr>
      <vt:lpstr>Kalkulace ceny</vt:lpstr>
      <vt:lpstr>Kalkulace ceny</vt:lpstr>
      <vt:lpstr>Kontrolní otázky</vt:lpstr>
      <vt:lpstr>Rozdělení kalkulací</vt:lpstr>
      <vt:lpstr>Prezentace aplikace PowerPoint</vt:lpstr>
      <vt:lpstr>Rozdělení kalkulací</vt:lpstr>
      <vt:lpstr>Propočtová kalkulace</vt:lpstr>
      <vt:lpstr>Operativní kalkulace</vt:lpstr>
      <vt:lpstr>Další členění kalkulací</vt:lpstr>
      <vt:lpstr>Kalkulace plných nákladů</vt:lpstr>
      <vt:lpstr>Struktura kalkulace plných nákladů</vt:lpstr>
      <vt:lpstr>Mohu položky kalkulace měnit?</vt:lpstr>
      <vt:lpstr>Mohu položky kalkulace měnit?</vt:lpstr>
      <vt:lpstr>Kalkulace neúplných nákladů</vt:lpstr>
      <vt:lpstr>Struktura kalkulace neúplných nákladů</vt:lpstr>
      <vt:lpstr>Kontrolní otázky</vt:lpstr>
      <vt:lpstr>Kvíz</vt:lpstr>
      <vt:lpstr>Kalkulace plných nákladů</vt:lpstr>
      <vt:lpstr>Metody kalkulace aneb „jak si poradit s nepřímými náklady“</vt:lpstr>
      <vt:lpstr>Kalkulace dělením</vt:lpstr>
      <vt:lpstr>Kalkulace dělením</vt:lpstr>
      <vt:lpstr>Kontrolní otázky</vt:lpstr>
      <vt:lpstr>Metody kalkulace aneb „jak si poradit s nepřímými náklady“</vt:lpstr>
      <vt:lpstr>Kalkulace přirážková</vt:lpstr>
      <vt:lpstr>Typy rozvrhových základen</vt:lpstr>
      <vt:lpstr>Pět nejčastějších typů rozvrhových základen</vt:lpstr>
      <vt:lpstr>Přirážková kalkulace</vt:lpstr>
      <vt:lpstr>Kalkulace přirážková sumační</vt:lpstr>
      <vt:lpstr>Prezentace aplikace PowerPoint</vt:lpstr>
      <vt:lpstr>Kalkulace přirážková diferencovaná</vt:lpstr>
      <vt:lpstr>Prezentace aplikace PowerPoint</vt:lpstr>
      <vt:lpstr>Prezentace aplikace PowerPoint</vt:lpstr>
      <vt:lpstr>Kontrolní otázky</vt:lpstr>
      <vt:lpstr>Využití kalkulací v praxi</vt:lpstr>
      <vt:lpstr>Prezentace aplikace PowerPoint</vt:lpstr>
      <vt:lpstr>Prezentace aplikace PowerPoint</vt:lpstr>
      <vt:lpstr>Kdo o způsobu ocenění zásob rozhoduje ?</vt:lpstr>
      <vt:lpstr>Jak oceňovat různé druhy zásob vlastní výroby?</vt:lpstr>
      <vt:lpstr>Jak oceňovat různé druhy zásob vlastní výroby?</vt:lpstr>
      <vt:lpstr>Prezentace aplikace PowerPoint</vt:lpstr>
      <vt:lpstr>Účtování změny ocenění zásob vlastní činnosti</vt:lpstr>
      <vt:lpstr>Co by mělo platit?</vt:lpstr>
      <vt:lpstr>Kontrolní otázky</vt:lpstr>
      <vt:lpstr>Kvíz</vt:lpstr>
      <vt:lpstr>Prezentace aplikace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Vnitropodnikové účetnictví</dc:title>
  <dc:creator>Marcik</dc:creator>
  <cp:lastModifiedBy>Kulihova Kublova Tereza</cp:lastModifiedBy>
  <cp:revision>214</cp:revision>
  <cp:lastPrinted>2021-10-27T16:15:04Z</cp:lastPrinted>
  <dcterms:created xsi:type="dcterms:W3CDTF">2008-02-12T16:20:47Z</dcterms:created>
  <dcterms:modified xsi:type="dcterms:W3CDTF">2023-09-24T12:20:12Z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