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6" r:id="rId4"/>
    <p:sldMasterId id="2147483667" r:id="rId5"/>
    <p:sldMasterId id="2147483673" r:id="rId6"/>
  </p:sldMasterIdLst>
  <p:notesMasterIdLst>
    <p:notesMasterId r:id="rId23"/>
  </p:notesMasterIdLst>
  <p:handoutMasterIdLst>
    <p:handoutMasterId r:id="rId24"/>
  </p:handoutMasterIdLst>
  <p:sldIdLst>
    <p:sldId id="486" r:id="rId7"/>
    <p:sldId id="271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49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3"/>
  </p:normalViewPr>
  <p:slideViewPr>
    <p:cSldViewPr snapToGrid="0" snapToObjects="1" showGuides="1">
      <p:cViewPr varScale="1">
        <p:scale>
          <a:sx n="64" d="100"/>
          <a:sy n="64" d="100"/>
        </p:scale>
        <p:origin x="716" y="3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77E90-4C3A-1A40-BB34-28A95E688A1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48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36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51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99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04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94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5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5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4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7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89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23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41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5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6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63746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2551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2558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0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8352915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144640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6643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6523533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71A8B-34C4-409C-ACA7-00046D461C2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710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0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2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0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0027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748-752E-9E47-952B-1B6B12A8FBC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  <p:pic>
        <p:nvPicPr>
          <p:cNvPr id="8" name="Obrázek 7" descr="Obsah obrázku objekt, interiér&#10;&#10;&#10;&#10;Popis se vygeneroval automaticky.">
            <a:extLst>
              <a:ext uri="{FF2B5EF4-FFF2-40B4-BE49-F238E27FC236}">
                <a16:creationId xmlns:a16="http://schemas.microsoft.com/office/drawing/2014/main" id="{AC495983-AC06-4D47-8142-754112AFF29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0196" y="199669"/>
            <a:ext cx="4216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2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7" y="2235200"/>
            <a:ext cx="8908967" cy="23876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SPOTŘEBITELSKÝ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A KOMERČNÍ ÚVĚR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64842"/>
            <a:ext cx="7751806" cy="1655762"/>
          </a:xfrm>
        </p:spPr>
        <p:txBody>
          <a:bodyPr/>
          <a:lstStyle/>
          <a:p>
            <a:r>
              <a:rPr lang="cs-CZ" sz="2000" dirty="0"/>
              <a:t>Josef Novotný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44BAA-1A06-B141-8215-9D88CF6A7203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40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299" y="639301"/>
            <a:ext cx="9996335" cy="1447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3600" b="1" dirty="0"/>
              <a:t>Charakteristika úvěru – otázky k procvičení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299" y="2087101"/>
            <a:ext cx="10221622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Charakterizujte úvěr.</a:t>
            </a:r>
          </a:p>
          <a:p>
            <a:pPr eaLnBrk="1" hangingPunct="1"/>
            <a:endParaRPr lang="cs-CZ" altLang="cs-CZ" sz="2200" dirty="0"/>
          </a:p>
          <a:p>
            <a:pPr eaLnBrk="1" hangingPunct="1"/>
            <a:r>
              <a:rPr lang="cs-CZ" altLang="cs-CZ" sz="2200" dirty="0"/>
              <a:t>Komu jsou poskytované spotřebitelské úvěry? </a:t>
            </a:r>
          </a:p>
          <a:p>
            <a:pPr eaLnBrk="1" hangingPunct="1"/>
            <a:endParaRPr lang="cs-CZ" altLang="cs-CZ" sz="2200" dirty="0"/>
          </a:p>
          <a:p>
            <a:pPr eaLnBrk="1" hangingPunct="1"/>
            <a:r>
              <a:rPr lang="cs-CZ" altLang="cs-CZ" sz="2200" dirty="0"/>
              <a:t>Mají spotřebitelské úvěry vlastní právní úpravu? </a:t>
            </a:r>
          </a:p>
          <a:p>
            <a:pPr eaLnBrk="1" hangingPunct="1"/>
            <a:endParaRPr lang="cs-CZ" altLang="cs-CZ" sz="2200" dirty="0"/>
          </a:p>
          <a:p>
            <a:pPr eaLnBrk="1" hangingPunct="1"/>
            <a:r>
              <a:rPr lang="cs-CZ" altLang="cs-CZ" sz="2200" dirty="0"/>
              <a:t>Co je podstatou kontokorentního úvěru?</a:t>
            </a:r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15753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299" y="639301"/>
            <a:ext cx="9996335" cy="1447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000" b="1" dirty="0"/>
              <a:t>Splácení úvěru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299" y="2087101"/>
            <a:ext cx="10221622" cy="5024329"/>
          </a:xfrm>
        </p:spPr>
        <p:txBody>
          <a:bodyPr>
            <a:normAutofit/>
          </a:bodyPr>
          <a:lstStyle/>
          <a:p>
            <a:r>
              <a:rPr lang="cs-CZ" sz="2200" dirty="0"/>
              <a:t>Úvěry lze splácet:</a:t>
            </a:r>
          </a:p>
          <a:p>
            <a:pPr lvl="1"/>
            <a:r>
              <a:rPr lang="cs-CZ" sz="2200" dirty="0"/>
              <a:t>najednou v době splatnosti</a:t>
            </a:r>
          </a:p>
          <a:p>
            <a:pPr lvl="1"/>
            <a:r>
              <a:rPr lang="cs-CZ" sz="2200" dirty="0"/>
              <a:t>ve výpovědní lhůtě</a:t>
            </a:r>
          </a:p>
          <a:p>
            <a:pPr lvl="1"/>
            <a:r>
              <a:rPr lang="cs-CZ" sz="2200" dirty="0"/>
              <a:t>v pravidelných splátkách (konstantních úmorech)</a:t>
            </a:r>
          </a:p>
          <a:p>
            <a:pPr lvl="1"/>
            <a:r>
              <a:rPr lang="cs-CZ" sz="2200" dirty="0"/>
              <a:t>v pravidelných anuitách</a:t>
            </a:r>
          </a:p>
          <a:p>
            <a:r>
              <a:rPr lang="cs-CZ" sz="2200" dirty="0"/>
              <a:t>Základní pojmy:</a:t>
            </a:r>
          </a:p>
          <a:p>
            <a:pPr lvl="1"/>
            <a:r>
              <a:rPr lang="cs-CZ" sz="2200" dirty="0"/>
              <a:t>Anuita</a:t>
            </a:r>
          </a:p>
          <a:p>
            <a:pPr lvl="1"/>
            <a:r>
              <a:rPr lang="cs-CZ" sz="2200" dirty="0"/>
              <a:t>Úmor</a:t>
            </a:r>
          </a:p>
          <a:p>
            <a:pPr lvl="1"/>
            <a:r>
              <a:rPr lang="cs-CZ" sz="2200" dirty="0"/>
              <a:t>úrok</a:t>
            </a:r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E65C78-4E44-4682-BF46-E543B0AC9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088" y="3626589"/>
            <a:ext cx="2181846" cy="8299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9F19E05-D943-4EC3-BDAD-3EBD4A6D5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273" y="40124"/>
            <a:ext cx="6105727" cy="286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399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299" y="639301"/>
            <a:ext cx="9996335" cy="1447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000" b="1" dirty="0"/>
              <a:t>Splácení úvěru – splátkový kalendář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786" y="2116802"/>
            <a:ext cx="10221622" cy="5024329"/>
          </a:xfrm>
        </p:spPr>
        <p:txBody>
          <a:bodyPr>
            <a:normAutofit/>
          </a:bodyPr>
          <a:lstStyle/>
          <a:p>
            <a:r>
              <a:rPr lang="cs-CZ" sz="2200" dirty="0"/>
              <a:t>Splátkový kalendář při anuitním splácení.</a:t>
            </a:r>
          </a:p>
          <a:p>
            <a:pPr lvl="1"/>
            <a:r>
              <a:rPr lang="cs-CZ" sz="2200" dirty="0"/>
              <a:t>anuitami jsou splátky po celou dobu stejné</a:t>
            </a:r>
          </a:p>
          <a:p>
            <a:pPr lvl="1"/>
            <a:r>
              <a:rPr lang="cs-CZ" sz="2200" dirty="0"/>
              <a:t>Změna jen poměru úmoru a úroku</a:t>
            </a:r>
          </a:p>
          <a:p>
            <a:pPr marL="457200" lvl="1" indent="0">
              <a:buNone/>
            </a:pPr>
            <a:endParaRPr lang="cs-CZ" sz="2200" dirty="0"/>
          </a:p>
          <a:p>
            <a:pPr marL="457200" lvl="1" indent="0">
              <a:buNone/>
            </a:pPr>
            <a:endParaRPr lang="cs-CZ" sz="2200" dirty="0"/>
          </a:p>
          <a:p>
            <a:r>
              <a:rPr lang="cs-CZ" sz="2200" dirty="0"/>
              <a:t>Splátkový kalendář při splácení konstantním úmorem</a:t>
            </a:r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426F1D-145E-48EE-B0E8-4250F6007FF0}"/>
              </a:ext>
            </a:extLst>
          </p:cNvPr>
          <p:cNvSpPr txBox="1"/>
          <p:nvPr/>
        </p:nvSpPr>
        <p:spPr>
          <a:xfrm>
            <a:off x="711275" y="4833704"/>
            <a:ext cx="4670322" cy="1384995"/>
          </a:xfrm>
          <a:prstGeom prst="rect">
            <a:avLst/>
          </a:prstGeom>
          <a:ln>
            <a:solidFill>
              <a:srgbClr val="00A4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Obecně platí, že čím déle úvěr splácíme, tím zaplatíme více na úrocích.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E258DD9-CB44-45CC-BBF7-27BCE1918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948" y="1799104"/>
            <a:ext cx="5584723" cy="21654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7498AD2-A881-4BB6-BCB8-6050FE3C4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948" y="4656401"/>
            <a:ext cx="5602052" cy="22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665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299" y="1046806"/>
            <a:ext cx="9996335" cy="1447800"/>
          </a:xfrm>
        </p:spPr>
        <p:txBody>
          <a:bodyPr>
            <a:normAutofit/>
          </a:bodyPr>
          <a:lstStyle/>
          <a:p>
            <a:pPr algn="l"/>
            <a:r>
              <a:rPr lang="cs-CZ" altLang="cs-CZ" sz="4000" dirty="0"/>
              <a:t>Splácení úvěru – příklad</a:t>
            </a:r>
            <a:endParaRPr lang="cs-CZ" altLang="cs-CZ" sz="4000" b="1" dirty="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655" y="2258735"/>
            <a:ext cx="10221622" cy="5024329"/>
          </a:xfrm>
        </p:spPr>
        <p:txBody>
          <a:bodyPr>
            <a:normAutofit/>
          </a:bodyPr>
          <a:lstStyle/>
          <a:p>
            <a:pPr algn="just"/>
            <a:r>
              <a:rPr lang="cs-CZ" sz="2200" dirty="0"/>
              <a:t>Podnikatel se rozhodl, že si koupí notebook ve </a:t>
            </a:r>
            <a:r>
              <a:rPr lang="cs-CZ" sz="2200" b="1" dirty="0"/>
              <a:t>výši 40 000 Kč</a:t>
            </a:r>
            <a:r>
              <a:rPr lang="cs-CZ" sz="2200" dirty="0"/>
              <a:t>, bude splácet po dobu </a:t>
            </a:r>
            <a:r>
              <a:rPr lang="cs-CZ" sz="2200" b="1" dirty="0"/>
              <a:t>6 let </a:t>
            </a:r>
            <a:r>
              <a:rPr lang="cs-CZ" sz="2200" dirty="0"/>
              <a:t>formou </a:t>
            </a:r>
            <a:r>
              <a:rPr lang="cs-CZ" sz="2200" b="1" dirty="0"/>
              <a:t>ročních</a:t>
            </a:r>
            <a:r>
              <a:rPr lang="cs-CZ" sz="2200" dirty="0"/>
              <a:t> polhůtních splátek (platit bude jednou ročně). S bankou se domluvil na roční úrokové sazbě ve </a:t>
            </a:r>
            <a:r>
              <a:rPr lang="cs-CZ" sz="2200" b="1" dirty="0"/>
              <a:t>výši 5 %.</a:t>
            </a:r>
          </a:p>
          <a:p>
            <a:pPr marL="457200" lvl="1" indent="0">
              <a:buNone/>
            </a:pPr>
            <a:endParaRPr lang="cs-CZ" sz="2200" dirty="0"/>
          </a:p>
          <a:p>
            <a:pPr marL="457200" lvl="1" indent="0">
              <a:buNone/>
            </a:pPr>
            <a:endParaRPr lang="cs-CZ" sz="2200" dirty="0"/>
          </a:p>
          <a:p>
            <a:r>
              <a:rPr lang="cs-CZ" sz="2200" b="1" dirty="0"/>
              <a:t>Vypočítejte velikost anuity a sestavte umořovací plán pro podnikatele.</a:t>
            </a:r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0826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299" y="1046806"/>
            <a:ext cx="9996335" cy="1447800"/>
          </a:xfrm>
        </p:spPr>
        <p:txBody>
          <a:bodyPr>
            <a:normAutofit/>
          </a:bodyPr>
          <a:lstStyle/>
          <a:p>
            <a:pPr algn="l"/>
            <a:r>
              <a:rPr lang="cs-CZ" altLang="cs-CZ" sz="4000" dirty="0"/>
              <a:t>Splácení úvěru – příklad řešení</a:t>
            </a:r>
            <a:endParaRPr lang="cs-CZ" altLang="cs-CZ" sz="40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47C5BC-3A3E-4DAE-893C-6D0DBEFC4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560" y="2169518"/>
            <a:ext cx="7634598" cy="110784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A6B96D-A326-483C-8F8B-88E6D52E8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299" y="3467780"/>
            <a:ext cx="11429367" cy="307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117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299" y="1046806"/>
            <a:ext cx="9996335" cy="1447800"/>
          </a:xfrm>
        </p:spPr>
        <p:txBody>
          <a:bodyPr>
            <a:normAutofit/>
          </a:bodyPr>
          <a:lstStyle/>
          <a:p>
            <a:pPr algn="l"/>
            <a:r>
              <a:rPr lang="cs-CZ" altLang="cs-CZ" sz="4000" dirty="0"/>
              <a:t>Splácení úvěru – otázky k procvičení</a:t>
            </a:r>
            <a:endParaRPr lang="cs-CZ" altLang="cs-CZ" sz="4000" b="1" dirty="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655" y="2258735"/>
            <a:ext cx="10221622" cy="5024329"/>
          </a:xfrm>
        </p:spPr>
        <p:txBody>
          <a:bodyPr>
            <a:normAutofit/>
          </a:bodyPr>
          <a:lstStyle/>
          <a:p>
            <a:pPr algn="just"/>
            <a:r>
              <a:rPr lang="cs-CZ" sz="2200" dirty="0"/>
              <a:t>Co to je anuita? </a:t>
            </a:r>
          </a:p>
          <a:p>
            <a:pPr marL="0" indent="0" algn="just">
              <a:buNone/>
            </a:pPr>
            <a:r>
              <a:rPr lang="cs-CZ" sz="2200" dirty="0"/>
              <a:t>                           </a:t>
            </a:r>
          </a:p>
          <a:p>
            <a:pPr algn="just"/>
            <a:r>
              <a:rPr lang="cs-CZ" sz="2200" dirty="0"/>
              <a:t>Proč jsou při anuitním splácení na počátku nejvyšší úroky? </a:t>
            </a:r>
          </a:p>
          <a:p>
            <a:pPr algn="just"/>
            <a:endParaRPr lang="cs-CZ" sz="2200" dirty="0"/>
          </a:p>
          <a:p>
            <a:pPr algn="just"/>
            <a:r>
              <a:rPr lang="cs-CZ" sz="2200" dirty="0"/>
              <a:t>Jaký bude mít dopad zvyšující se výše úrokové sazby na velkost úroků? </a:t>
            </a:r>
          </a:p>
          <a:p>
            <a:pPr algn="just"/>
            <a:endParaRPr lang="cs-CZ" sz="2200" dirty="0"/>
          </a:p>
          <a:p>
            <a:pPr algn="just"/>
            <a:r>
              <a:rPr lang="cs-CZ" sz="2200" dirty="0"/>
              <a:t>Pokud se zvýší doba splatnosti úvěru, bude to mít dopad na celkovou výši zaplacených úroků?</a:t>
            </a:r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9953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15F7517-B33E-4A7A-A179-04C309148394}"/>
              </a:ext>
            </a:extLst>
          </p:cNvPr>
          <p:cNvSpPr/>
          <p:nvPr/>
        </p:nvSpPr>
        <p:spPr>
          <a:xfrm>
            <a:off x="0" y="2577159"/>
            <a:ext cx="12192000" cy="132343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2668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78" y="241736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Úvod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378" y="1525065"/>
            <a:ext cx="10221622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Všechno se v životě točí kolem peněz.</a:t>
            </a:r>
          </a:p>
          <a:p>
            <a:pPr eaLnBrk="1" hangingPunct="1"/>
            <a:r>
              <a:rPr lang="cs-CZ" altLang="cs-CZ" sz="2200" dirty="0"/>
              <a:t>Koupit se dá téměř vše, otázkou je často jen za kolik.</a:t>
            </a:r>
          </a:p>
          <a:p>
            <a:pPr marL="0" indent="0" eaLnBrk="1" hangingPunct="1">
              <a:buNone/>
            </a:pPr>
            <a:endParaRPr lang="cs-CZ" altLang="cs-CZ" sz="2200" dirty="0"/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430574-DE1F-441B-9472-357F77F30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83" y="2871019"/>
            <a:ext cx="6623925" cy="378443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78" y="241736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Úvod – finanční systém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300" y="1711463"/>
            <a:ext cx="10221622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V ekonomice jsou subjekty, které mají </a:t>
            </a:r>
            <a:r>
              <a:rPr lang="cs-CZ" altLang="cs-CZ" sz="2200" b="1" dirty="0"/>
              <a:t>přebytek peněz</a:t>
            </a:r>
          </a:p>
          <a:p>
            <a:pPr eaLnBrk="1" hangingPunct="1"/>
            <a:r>
              <a:rPr lang="cs-CZ" altLang="cs-CZ" sz="2200" dirty="0"/>
              <a:t>V ekonomice jsou také subjekty, které mají </a:t>
            </a:r>
            <a:r>
              <a:rPr lang="cs-CZ" altLang="cs-CZ" sz="2200" b="1" dirty="0"/>
              <a:t>nedostatek peněz</a:t>
            </a:r>
          </a:p>
          <a:p>
            <a:pPr eaLnBrk="1" hangingPunct="1"/>
            <a:r>
              <a:rPr lang="cs-CZ" altLang="cs-CZ" sz="2200" b="1" dirty="0">
                <a:solidFill>
                  <a:srgbClr val="00B0F0"/>
                </a:solidFill>
              </a:rPr>
              <a:t>Tok peněz mezi přebytkovými a deficitními subjekty je přes </a:t>
            </a:r>
            <a:r>
              <a:rPr lang="cs-CZ" altLang="cs-CZ" sz="2200" b="1" dirty="0" err="1">
                <a:solidFill>
                  <a:srgbClr val="00B0F0"/>
                </a:solidFill>
              </a:rPr>
              <a:t>fin</a:t>
            </a:r>
            <a:r>
              <a:rPr lang="cs-CZ" altLang="cs-CZ" sz="2200" b="1" dirty="0">
                <a:solidFill>
                  <a:srgbClr val="00B0F0"/>
                </a:solidFill>
              </a:rPr>
              <a:t>. systém</a:t>
            </a:r>
          </a:p>
          <a:p>
            <a:pPr marL="0" indent="0" eaLnBrk="1" hangingPunct="1">
              <a:buNone/>
            </a:pPr>
            <a:endParaRPr lang="cs-CZ" altLang="cs-CZ" sz="2200" dirty="0"/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306A014-D14B-4632-8D72-EA1976B200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40" y="3288035"/>
            <a:ext cx="5389657" cy="277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36BE912-8AB1-424D-B85F-FD019A7C6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78" y="3108928"/>
            <a:ext cx="5370994" cy="14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9266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300" y="639301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Bonita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300" y="1711463"/>
            <a:ext cx="10221622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Je to schopnost dlužníka splatit dluhy dle smlouvy.</a:t>
            </a:r>
          </a:p>
          <a:p>
            <a:pPr eaLnBrk="1" hangingPunct="1"/>
            <a:r>
              <a:rPr lang="cs-CZ" altLang="cs-CZ" sz="2200" dirty="0"/>
              <a:t>Vyjadřuje riziko dlužníka.</a:t>
            </a:r>
          </a:p>
          <a:p>
            <a:pPr eaLnBrk="1" hangingPunct="1"/>
            <a:r>
              <a:rPr lang="cs-CZ" altLang="cs-CZ" sz="2200" dirty="0"/>
              <a:t>Nižší riziko (vyšší bonita)                    nižší úroková sazba.</a:t>
            </a:r>
          </a:p>
          <a:p>
            <a:pPr eaLnBrk="1" hangingPunct="1"/>
            <a:r>
              <a:rPr lang="cs-CZ" altLang="cs-CZ" sz="2200" dirty="0"/>
              <a:t>Pokud dlužník nemá dostatečnou bonitu, věřitel mu nepůjčí peníze. </a:t>
            </a:r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Šipka doprava 1">
            <a:extLst>
              <a:ext uri="{FF2B5EF4-FFF2-40B4-BE49-F238E27FC236}">
                <a16:creationId xmlns:a16="http://schemas.microsoft.com/office/drawing/2014/main" id="{CA5E5D20-D205-4AA4-B4A9-2A143B17383E}"/>
              </a:ext>
            </a:extLst>
          </p:cNvPr>
          <p:cNvSpPr/>
          <p:nvPr/>
        </p:nvSpPr>
        <p:spPr>
          <a:xfrm>
            <a:off x="5255440" y="2502643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ABB7A3-7035-493E-8AFE-D287A3D7C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120" y="3876260"/>
            <a:ext cx="3707880" cy="270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7839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300" y="639301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Bonita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300" y="1711463"/>
            <a:ext cx="10221622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Při posuzování bonity je nutní zjistit informace o klientovi (dlužníkovi)</a:t>
            </a:r>
          </a:p>
          <a:p>
            <a:pPr eaLnBrk="1" hangingPunct="1"/>
            <a:r>
              <a:rPr lang="cs-CZ" altLang="cs-CZ" sz="2200" b="1" dirty="0"/>
              <a:t>Spotřebitel</a:t>
            </a:r>
          </a:p>
          <a:p>
            <a:pPr lvl="1"/>
            <a:r>
              <a:rPr lang="cs-CZ" altLang="cs-CZ" sz="2200" dirty="0"/>
              <a:t>Příjmy</a:t>
            </a:r>
          </a:p>
          <a:p>
            <a:pPr lvl="1"/>
            <a:r>
              <a:rPr lang="cs-CZ" altLang="cs-CZ" sz="2200" dirty="0"/>
              <a:t>Výdaje domácnosti </a:t>
            </a:r>
          </a:p>
          <a:p>
            <a:pPr lvl="1"/>
            <a:r>
              <a:rPr lang="cs-CZ" altLang="cs-CZ" sz="2200" dirty="0"/>
              <a:t>Dluhy</a:t>
            </a:r>
          </a:p>
          <a:p>
            <a:pPr lvl="1"/>
            <a:r>
              <a:rPr lang="cs-CZ" altLang="cs-CZ" sz="2200" dirty="0"/>
              <a:t>Věk, vzdělání, zaměstnání</a:t>
            </a:r>
          </a:p>
          <a:p>
            <a:pPr lvl="1"/>
            <a:r>
              <a:rPr lang="cs-CZ" altLang="cs-CZ" sz="2200" dirty="0"/>
              <a:t>Zjišťují se informace z úvěrových registrů</a:t>
            </a:r>
          </a:p>
          <a:p>
            <a:pPr eaLnBrk="1" hangingPunct="1"/>
            <a:r>
              <a:rPr lang="cs-CZ" altLang="cs-CZ" sz="2200" b="1" dirty="0"/>
              <a:t>Podnikatel – firma </a:t>
            </a:r>
          </a:p>
          <a:p>
            <a:pPr lvl="1"/>
            <a:r>
              <a:rPr lang="cs-CZ" altLang="cs-CZ" sz="2200" dirty="0"/>
              <a:t>Finanční data</a:t>
            </a:r>
          </a:p>
          <a:p>
            <a:pPr lvl="1"/>
            <a:r>
              <a:rPr lang="cs-CZ" altLang="cs-CZ" sz="2200" dirty="0"/>
              <a:t>Soft data</a:t>
            </a:r>
          </a:p>
          <a:p>
            <a:pPr lvl="1"/>
            <a:r>
              <a:rPr lang="cs-CZ" altLang="cs-CZ" sz="2200" dirty="0" err="1"/>
              <a:t>Behavioral</a:t>
            </a:r>
            <a:endParaRPr lang="cs-CZ" altLang="cs-CZ" sz="2200" dirty="0"/>
          </a:p>
          <a:p>
            <a:pPr eaLnBrk="1" hangingPunct="1"/>
            <a:r>
              <a:rPr lang="cs-CZ" altLang="cs-CZ" sz="2200" b="1" dirty="0"/>
              <a:t>SOLUS </a:t>
            </a:r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77265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300" y="639301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Bonita – otázky k procvičení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300" y="1711463"/>
            <a:ext cx="10221622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Co vyjadřuje bonita klienta?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 </a:t>
            </a:r>
          </a:p>
          <a:p>
            <a:pPr eaLnBrk="1" hangingPunct="1"/>
            <a:r>
              <a:rPr lang="cs-CZ" altLang="cs-CZ" sz="2200" dirty="0"/>
              <a:t>Jak ovlivňuje bonita výši úrokové sazby?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    </a:t>
            </a:r>
          </a:p>
          <a:p>
            <a:pPr eaLnBrk="1" hangingPunct="1"/>
            <a:r>
              <a:rPr lang="cs-CZ" altLang="cs-CZ" sz="2200" dirty="0"/>
              <a:t>Jaké informace zjišťuje poskytovatel úvěru u spotřebitele pro účely stanovení bonity?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                         </a:t>
            </a:r>
          </a:p>
          <a:p>
            <a:pPr eaLnBrk="1" hangingPunct="1"/>
            <a:r>
              <a:rPr lang="cs-CZ" altLang="cs-CZ" sz="2200" dirty="0"/>
              <a:t>Jaké oblasti jsou posuzovány u podnikatelů pro účely stanovení bonity?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                       </a:t>
            </a:r>
          </a:p>
          <a:p>
            <a:pPr eaLnBrk="1" hangingPunct="1"/>
            <a:r>
              <a:rPr lang="cs-CZ" altLang="cs-CZ" sz="2200" dirty="0"/>
              <a:t>Co to je SOLUS?</a:t>
            </a:r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64838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300" y="639301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Úrok a úroková sazba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300" y="2087101"/>
            <a:ext cx="10221622" cy="5024329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rgbClr val="00B0F0"/>
                </a:solidFill>
              </a:rPr>
              <a:t>Úrok -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dirty="0"/>
              <a:t>částka, kterou je dlužník povinen zaplatit za půjčení peněz</a:t>
            </a:r>
          </a:p>
          <a:p>
            <a:r>
              <a:rPr lang="cs-CZ" sz="2200" b="1" dirty="0">
                <a:solidFill>
                  <a:srgbClr val="00B0F0"/>
                </a:solidFill>
              </a:rPr>
              <a:t>Úroková sazba</a:t>
            </a:r>
            <a:r>
              <a:rPr lang="cs-CZ" sz="2200" dirty="0">
                <a:solidFill>
                  <a:srgbClr val="00B0F0"/>
                </a:solidFill>
              </a:rPr>
              <a:t> – </a:t>
            </a:r>
            <a:r>
              <a:rPr lang="cs-CZ" sz="2200" dirty="0"/>
              <a:t>cena za půjčení peněz (</a:t>
            </a:r>
            <a:r>
              <a:rPr lang="cs-CZ" sz="2200" dirty="0" err="1"/>
              <a:t>p.a</a:t>
            </a:r>
            <a:r>
              <a:rPr lang="cs-CZ" sz="2200" dirty="0"/>
              <a:t>.; p.s.; </a:t>
            </a:r>
            <a:r>
              <a:rPr lang="cs-CZ" sz="2200" dirty="0" err="1"/>
              <a:t>p.q</a:t>
            </a:r>
            <a:r>
              <a:rPr lang="cs-CZ" sz="2200" dirty="0"/>
              <a:t>. </a:t>
            </a:r>
            <a:r>
              <a:rPr lang="cs-CZ" sz="2200" dirty="0" err="1"/>
              <a:t>p.m</a:t>
            </a:r>
            <a:r>
              <a:rPr lang="cs-CZ" sz="2200" dirty="0"/>
              <a:t>.)</a:t>
            </a:r>
          </a:p>
          <a:p>
            <a:r>
              <a:rPr lang="cs-CZ" sz="2200" dirty="0"/>
              <a:t>Fixní úroková sazba</a:t>
            </a:r>
          </a:p>
          <a:p>
            <a:r>
              <a:rPr lang="cs-CZ" sz="2200" dirty="0"/>
              <a:t>Variabilní úroková sazba</a:t>
            </a:r>
          </a:p>
          <a:p>
            <a:r>
              <a:rPr lang="cs-CZ" sz="2200" b="1" dirty="0">
                <a:solidFill>
                  <a:srgbClr val="00B0F0"/>
                </a:solidFill>
              </a:rPr>
              <a:t>RPSN</a:t>
            </a:r>
          </a:p>
          <a:p>
            <a:pPr lvl="1"/>
            <a:r>
              <a:rPr lang="cs-CZ" sz="2200" dirty="0"/>
              <a:t>Roční procentní sazba nákladů</a:t>
            </a:r>
          </a:p>
          <a:p>
            <a:pPr lvl="1"/>
            <a:r>
              <a:rPr lang="cs-CZ" sz="2200" b="1" dirty="0"/>
              <a:t>Vyjadřuje jaké jsou náklady na jednu korunu úvěru ročně</a:t>
            </a:r>
          </a:p>
          <a:p>
            <a:pPr lvl="1"/>
            <a:r>
              <a:rPr lang="cs-CZ" sz="2200" dirty="0"/>
              <a:t>Do výpočtu se zahrnují všechny náklady, které přímo souvisí s úvěrem</a:t>
            </a:r>
          </a:p>
          <a:p>
            <a:pPr lvl="1"/>
            <a:r>
              <a:rPr lang="cs-CZ" sz="2200" dirty="0"/>
              <a:t>Musí být uvedena u spotřebitelského úvěru</a:t>
            </a:r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altLang="cs-CZ" sz="2200" dirty="0"/>
              <a:t>	</a:t>
            </a: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84793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300" y="639301"/>
            <a:ext cx="10503230" cy="1447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3800" b="1" dirty="0"/>
              <a:t>Úrok a úroková sazba – otázky k procvičení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300" y="2087101"/>
            <a:ext cx="10221622" cy="5024329"/>
          </a:xfrm>
        </p:spPr>
        <p:txBody>
          <a:bodyPr>
            <a:normAutofit/>
          </a:bodyPr>
          <a:lstStyle/>
          <a:p>
            <a:r>
              <a:rPr lang="cs-CZ" sz="2400" b="1" dirty="0"/>
              <a:t>Co to je úrok</a:t>
            </a:r>
            <a:r>
              <a:rPr lang="cs-CZ" altLang="cs-CZ" sz="2400" b="1" i="1" dirty="0"/>
              <a:t>?</a:t>
            </a:r>
          </a:p>
          <a:p>
            <a:pPr marL="0" indent="0" eaLnBrk="1" hangingPunct="1">
              <a:buNone/>
            </a:pPr>
            <a:r>
              <a:rPr lang="cs-CZ" altLang="cs-CZ" sz="2400" b="1" i="1" dirty="0"/>
              <a:t>	</a:t>
            </a:r>
            <a:r>
              <a:rPr lang="cs-CZ" altLang="cs-CZ" sz="2400" b="1" i="1" dirty="0">
                <a:solidFill>
                  <a:srgbClr val="00A499"/>
                </a:solidFill>
              </a:rPr>
              <a:t> </a:t>
            </a:r>
            <a:endParaRPr lang="cs-CZ" altLang="cs-CZ" sz="2400" b="1" i="1" dirty="0"/>
          </a:p>
          <a:p>
            <a:r>
              <a:rPr lang="cs-CZ" sz="2400" b="1" dirty="0"/>
              <a:t>Co vyjadřuje úroková sazba?</a:t>
            </a:r>
            <a:endParaRPr lang="cs-CZ" altLang="cs-CZ" sz="2400" b="1" i="1" dirty="0"/>
          </a:p>
          <a:p>
            <a:pPr marL="0" indent="0" eaLnBrk="1" hangingPunct="1">
              <a:buNone/>
            </a:pPr>
            <a:r>
              <a:rPr lang="cs-CZ" altLang="cs-CZ" sz="2400" b="1" i="1" dirty="0"/>
              <a:t>           </a:t>
            </a:r>
          </a:p>
          <a:p>
            <a:r>
              <a:rPr lang="cs-CZ" altLang="cs-CZ" sz="2400" b="1" dirty="0"/>
              <a:t>Co vyjadřuje roční procentní sazba nákladů</a:t>
            </a:r>
            <a:r>
              <a:rPr lang="cs-CZ" altLang="cs-CZ" sz="2400" b="1" i="1" dirty="0"/>
              <a:t>?</a:t>
            </a:r>
          </a:p>
          <a:p>
            <a:pPr marL="0" indent="0" eaLnBrk="1" hangingPunct="1">
              <a:buNone/>
            </a:pPr>
            <a:r>
              <a:rPr lang="cs-CZ" altLang="cs-CZ" sz="2400" b="1" i="1" dirty="0"/>
              <a:t>                            </a:t>
            </a:r>
            <a:endParaRPr lang="cs-CZ" altLang="cs-CZ" sz="2400" b="1" i="1" dirty="0">
              <a:solidFill>
                <a:srgbClr val="00A499"/>
              </a:solidFill>
            </a:endParaRPr>
          </a:p>
          <a:p>
            <a:r>
              <a:rPr lang="cs-CZ" sz="2400" b="1" dirty="0"/>
              <a:t>Musí být RPSN uvedeno u spotřebitelského úvěru?</a:t>
            </a:r>
            <a:endParaRPr lang="cs-CZ" altLang="cs-CZ" sz="2400" b="1" i="1" dirty="0"/>
          </a:p>
          <a:p>
            <a:pPr marL="0" indent="0">
              <a:buNone/>
            </a:pPr>
            <a:r>
              <a:rPr lang="cs-CZ" altLang="cs-CZ" sz="2400" b="1" i="1" dirty="0"/>
              <a:t>                            </a:t>
            </a:r>
            <a:endParaRPr lang="cs-CZ" altLang="cs-CZ" sz="2400" b="1" i="1" dirty="0">
              <a:solidFill>
                <a:srgbClr val="00A499"/>
              </a:solidFill>
            </a:endParaRPr>
          </a:p>
          <a:p>
            <a:pPr marL="0" indent="0">
              <a:buNone/>
            </a:pPr>
            <a:endParaRPr lang="cs-CZ" altLang="cs-CZ" sz="24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29118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385" y="1255527"/>
            <a:ext cx="10503230" cy="1447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000" b="1" dirty="0"/>
              <a:t>Charakteristika úvěru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865" y="2434970"/>
            <a:ext cx="10221622" cy="5024329"/>
          </a:xfrm>
        </p:spPr>
        <p:txBody>
          <a:bodyPr>
            <a:normAutofit/>
          </a:bodyPr>
          <a:lstStyle/>
          <a:p>
            <a:r>
              <a:rPr lang="cs-CZ" sz="2400" dirty="0"/>
              <a:t>Je to odložená platba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Spotřebitelský úvěr</a:t>
            </a:r>
          </a:p>
          <a:p>
            <a:pPr lvl="1"/>
            <a:r>
              <a:rPr lang="cs-CZ" dirty="0"/>
              <a:t>Poskytován FO na nepodnikatelské účely</a:t>
            </a:r>
          </a:p>
          <a:p>
            <a:pPr lvl="1"/>
            <a:r>
              <a:rPr lang="cs-CZ" dirty="0"/>
              <a:t>Je splácen z příjmu domácnosti</a:t>
            </a:r>
          </a:p>
          <a:p>
            <a:pPr lvl="1"/>
            <a:r>
              <a:rPr lang="cs-CZ" dirty="0"/>
              <a:t>Upraven zákonem o spotřebitelském úvěru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Komerční úvěr</a:t>
            </a:r>
          </a:p>
          <a:p>
            <a:pPr lvl="1"/>
            <a:r>
              <a:rPr lang="cs-CZ" dirty="0"/>
              <a:t>Financování podnikatelských potřeb</a:t>
            </a:r>
          </a:p>
          <a:p>
            <a:pPr lvl="1"/>
            <a:r>
              <a:rPr lang="cs-CZ" dirty="0"/>
              <a:t>Kontokorent</a:t>
            </a:r>
          </a:p>
          <a:p>
            <a:pPr lvl="1"/>
            <a:r>
              <a:rPr lang="cs-CZ" dirty="0"/>
              <a:t>Eskontní úvěr </a:t>
            </a:r>
          </a:p>
          <a:p>
            <a:pPr marL="0" indent="0">
              <a:buNone/>
            </a:pPr>
            <a:r>
              <a:rPr lang="cs-CZ" altLang="cs-CZ" sz="2400" b="1" i="1" dirty="0"/>
              <a:t>                            </a:t>
            </a:r>
            <a:endParaRPr lang="cs-CZ" altLang="cs-CZ" sz="2400" b="1" i="1" dirty="0">
              <a:solidFill>
                <a:srgbClr val="00A499"/>
              </a:solidFill>
            </a:endParaRPr>
          </a:p>
          <a:p>
            <a:pPr marL="0" indent="0">
              <a:buNone/>
            </a:pPr>
            <a:endParaRPr lang="cs-CZ" altLang="cs-CZ" sz="24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F16E3F-903D-4B89-8F87-5C0BDB5C10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17026" y="46353"/>
            <a:ext cx="5076651" cy="32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070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3 EKF CZ verze" id="{3BFA46F1-D61F-4948-9614-7306B45BC706}" vid="{81063B21-D654-774E-8A88-C7B425F9B5BE}"/>
    </a:ext>
  </a:extLst>
</a:theme>
</file>

<file path=ppt/theme/theme2.xml><?xml version="1.0" encoding="utf-8"?>
<a:theme xmlns:a="http://schemas.openxmlformats.org/drawingml/2006/main" name="1_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3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9BEFC40016D542B97B3CECEDAD1438" ma:contentTypeVersion="13" ma:contentTypeDescription="Vytvoří nový dokument" ma:contentTypeScope="" ma:versionID="55e34bae3b08574b49df1b0ac9624dfb">
  <xsd:schema xmlns:xsd="http://www.w3.org/2001/XMLSchema" xmlns:xs="http://www.w3.org/2001/XMLSchema" xmlns:p="http://schemas.microsoft.com/office/2006/metadata/properties" xmlns:ns3="559622e3-5475-48c4-a008-e18d0e3967e1" xmlns:ns4="975bcf53-7142-4d4b-9a18-403eb3dfcfe5" targetNamespace="http://schemas.microsoft.com/office/2006/metadata/properties" ma:root="true" ma:fieldsID="ddc5294c797276a2e034155a90c9dd23" ns3:_="" ns4:_="">
    <xsd:import namespace="559622e3-5475-48c4-a008-e18d0e3967e1"/>
    <xsd:import namespace="975bcf53-7142-4d4b-9a18-403eb3dfcf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622e3-5475-48c4-a008-e18d0e396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bcf53-7142-4d4b-9a18-403eb3dfcfe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03A11F-A4AA-42F6-B0B5-9B7A69EF79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537250-8725-4438-A014-754A2A7B0B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622e3-5475-48c4-a008-e18d0e3967e1"/>
    <ds:schemaRef ds:uri="975bcf53-7142-4d4b-9a18-403eb3dfcf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7490A5-8E1A-444E-B273-EFC7E125FCE3}">
  <ds:schemaRefs>
    <ds:schemaRef ds:uri="http://schemas.microsoft.com/office/2006/metadata/properties"/>
    <ds:schemaRef ds:uri="559622e3-5475-48c4-a008-e18d0e3967e1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975bcf53-7142-4d4b-9a18-403eb3dfcfe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154 (9)</Template>
  <TotalTime>3454</TotalTime>
  <Words>587</Words>
  <Application>Microsoft Office PowerPoint</Application>
  <PresentationFormat>Širokoúhlá obrazovka</PresentationFormat>
  <Paragraphs>142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Custom Design</vt:lpstr>
      <vt:lpstr>1_Śablona_prezentace_NICE</vt:lpstr>
      <vt:lpstr>Śablona_prezentace_NICE</vt:lpstr>
      <vt:lpstr>SPOTŘEBITELSKÝ A KOMERČNÍ ÚVĚR</vt:lpstr>
      <vt:lpstr>Úvod</vt:lpstr>
      <vt:lpstr>Úvod – finanční systém</vt:lpstr>
      <vt:lpstr>Bonita</vt:lpstr>
      <vt:lpstr>Bonita</vt:lpstr>
      <vt:lpstr>Bonita – otázky k procvičení</vt:lpstr>
      <vt:lpstr>Úrok a úroková sazba</vt:lpstr>
      <vt:lpstr>Úrok a úroková sazba – otázky k procvičení</vt:lpstr>
      <vt:lpstr>Charakteristika úvěru</vt:lpstr>
      <vt:lpstr>Charakteristika úvěru – otázky k procvičení</vt:lpstr>
      <vt:lpstr>Splácení úvěru</vt:lpstr>
      <vt:lpstr>Splácení úvěru – splátkový kalendář</vt:lpstr>
      <vt:lpstr>Splácení úvěru – příklad</vt:lpstr>
      <vt:lpstr>Splácení úvěru – příklad řešení</vt:lpstr>
      <vt:lpstr>Splácení úvěru – otázky k procvičení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Korena Katerina</dc:creator>
  <cp:lastModifiedBy>Kulihova Kublova Tereza</cp:lastModifiedBy>
  <cp:revision>107</cp:revision>
  <dcterms:created xsi:type="dcterms:W3CDTF">2021-08-18T19:37:40Z</dcterms:created>
  <dcterms:modified xsi:type="dcterms:W3CDTF">2023-09-24T10:55:40Z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0x0101007B9BEFC40016D542B97B3CECEDAD1438</vt:lpwstr>
  </property>
</Properties>
</file>