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6" r:id="rId4"/>
    <p:sldMasterId id="2147483667" r:id="rId5"/>
    <p:sldMasterId id="2147483674" r:id="rId6"/>
  </p:sldMasterIdLst>
  <p:notesMasterIdLst>
    <p:notesMasterId r:id="rId28"/>
  </p:notesMasterIdLst>
  <p:handoutMasterIdLst>
    <p:handoutMasterId r:id="rId29"/>
  </p:handoutMasterIdLst>
  <p:sldIdLst>
    <p:sldId id="486" r:id="rId7"/>
    <p:sldId id="271" r:id="rId8"/>
    <p:sldId id="497" r:id="rId9"/>
    <p:sldId id="498" r:id="rId10"/>
    <p:sldId id="499" r:id="rId11"/>
    <p:sldId id="500" r:id="rId12"/>
    <p:sldId id="501" r:id="rId13"/>
    <p:sldId id="502" r:id="rId14"/>
    <p:sldId id="503" r:id="rId15"/>
    <p:sldId id="504" r:id="rId16"/>
    <p:sldId id="505" r:id="rId17"/>
    <p:sldId id="506" r:id="rId18"/>
    <p:sldId id="507" r:id="rId19"/>
    <p:sldId id="508" r:id="rId20"/>
    <p:sldId id="509" r:id="rId21"/>
    <p:sldId id="510" r:id="rId22"/>
    <p:sldId id="511" r:id="rId23"/>
    <p:sldId id="512" r:id="rId24"/>
    <p:sldId id="513" r:id="rId25"/>
    <p:sldId id="514" r:id="rId26"/>
    <p:sldId id="496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63"/>
  </p:normalViewPr>
  <p:slideViewPr>
    <p:cSldViewPr snapToGrid="0" snapToObjects="1" showGuides="1">
      <p:cViewPr varScale="1">
        <p:scale>
          <a:sx n="64" d="100"/>
          <a:sy n="64" d="100"/>
        </p:scale>
        <p:origin x="716" y="40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A7E84B11-8086-A046-B6B7-F7A9DB5EAD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E5F8304-EF8E-7A48-A3EC-256BB4EB24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746FA-9F78-5A43-BFD1-03D27A7F3C92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E85A97-9D2F-A74D-874B-B462CB8C63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B02496D-CD03-4446-AD06-43B91E1688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CC9C5-FF55-F544-A6D3-2B14C7549C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2182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2D10F-BC7E-0545-A8D3-D708044527A6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77E90-4C3A-1A40-BB34-28A95E688A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2421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477E90-4C3A-1A40-BB34-28A95E688A1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763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827CD8A-1427-4941-A626-65EDEFEE4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BC15-9EEF-49B5-A26D-1F088596073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9EC8F6A-94EC-4DBA-AA7C-FA67EAC65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2394953-C7A7-44B4-86DC-C4D5AD51E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cs-CZ" altLang="cs-CZ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615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827CD8A-1427-4941-A626-65EDEFEE4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BC15-9EEF-49B5-A26D-1F088596073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9EC8F6A-94EC-4DBA-AA7C-FA67EAC65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2394953-C7A7-44B4-86DC-C4D5AD51E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cs-CZ" altLang="cs-CZ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658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827CD8A-1427-4941-A626-65EDEFEE4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BC15-9EEF-49B5-A26D-1F088596073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9EC8F6A-94EC-4DBA-AA7C-FA67EAC65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2394953-C7A7-44B4-86DC-C4D5AD51E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cs-CZ" altLang="cs-CZ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501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827CD8A-1427-4941-A626-65EDEFEE4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BC15-9EEF-49B5-A26D-1F088596073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9EC8F6A-94EC-4DBA-AA7C-FA67EAC65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2394953-C7A7-44B4-86DC-C4D5AD51E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cs-CZ" altLang="cs-CZ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035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827CD8A-1427-4941-A626-65EDEFEE4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BC15-9EEF-49B5-A26D-1F088596073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9EC8F6A-94EC-4DBA-AA7C-FA67EAC65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2394953-C7A7-44B4-86DC-C4D5AD51E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cs-CZ" altLang="cs-CZ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409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827CD8A-1427-4941-A626-65EDEFEE4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BC15-9EEF-49B5-A26D-1F088596073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9EC8F6A-94EC-4DBA-AA7C-FA67EAC65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2394953-C7A7-44B4-86DC-C4D5AD51E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cs-CZ" altLang="cs-CZ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385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827CD8A-1427-4941-A626-65EDEFEE4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BC15-9EEF-49B5-A26D-1F088596073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9EC8F6A-94EC-4DBA-AA7C-FA67EAC65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2394953-C7A7-44B4-86DC-C4D5AD51E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cs-CZ" altLang="cs-CZ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0537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827CD8A-1427-4941-A626-65EDEFEE4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BC15-9EEF-49B5-A26D-1F088596073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9EC8F6A-94EC-4DBA-AA7C-FA67EAC65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2394953-C7A7-44B4-86DC-C4D5AD51E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cs-CZ" altLang="cs-CZ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7152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827CD8A-1427-4941-A626-65EDEFEE4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BC15-9EEF-49B5-A26D-1F088596073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9EC8F6A-94EC-4DBA-AA7C-FA67EAC65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2394953-C7A7-44B4-86DC-C4D5AD51E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cs-CZ" altLang="cs-CZ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39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827CD8A-1427-4941-A626-65EDEFEE4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BC15-9EEF-49B5-A26D-1F088596073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9EC8F6A-94EC-4DBA-AA7C-FA67EAC65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2394953-C7A7-44B4-86DC-C4D5AD51E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cs-CZ" altLang="cs-CZ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821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827CD8A-1427-4941-A626-65EDEFEE4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BC15-9EEF-49B5-A26D-1F088596073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9EC8F6A-94EC-4DBA-AA7C-FA67EAC65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2394953-C7A7-44B4-86DC-C4D5AD51E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cs-CZ" altLang="cs-CZ" sz="8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827CD8A-1427-4941-A626-65EDEFEE4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BC15-9EEF-49B5-A26D-1F088596073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9EC8F6A-94EC-4DBA-AA7C-FA67EAC65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2394953-C7A7-44B4-86DC-C4D5AD51E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cs-CZ" altLang="cs-CZ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458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827CD8A-1427-4941-A626-65EDEFEE4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BC15-9EEF-49B5-A26D-1F088596073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9EC8F6A-94EC-4DBA-AA7C-FA67EAC65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2394953-C7A7-44B4-86DC-C4D5AD51E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cs-CZ" altLang="cs-CZ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457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827CD8A-1427-4941-A626-65EDEFEE4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BC15-9EEF-49B5-A26D-1F088596073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9EC8F6A-94EC-4DBA-AA7C-FA67EAC65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2394953-C7A7-44B4-86DC-C4D5AD51E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cs-CZ" altLang="cs-CZ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763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827CD8A-1427-4941-A626-65EDEFEE4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BC15-9EEF-49B5-A26D-1F088596073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9EC8F6A-94EC-4DBA-AA7C-FA67EAC65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2394953-C7A7-44B4-86DC-C4D5AD51E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cs-CZ" altLang="cs-CZ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148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827CD8A-1427-4941-A626-65EDEFEE4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BC15-9EEF-49B5-A26D-1F088596073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9EC8F6A-94EC-4DBA-AA7C-FA67EAC65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2394953-C7A7-44B4-86DC-C4D5AD51E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cs-CZ" altLang="cs-CZ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358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827CD8A-1427-4941-A626-65EDEFEE4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BC15-9EEF-49B5-A26D-1F088596073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9EC8F6A-94EC-4DBA-AA7C-FA67EAC65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2394953-C7A7-44B4-86DC-C4D5AD51E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cs-CZ" altLang="cs-CZ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872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827CD8A-1427-4941-A626-65EDEFEE4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BC15-9EEF-49B5-A26D-1F088596073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9EC8F6A-94EC-4DBA-AA7C-FA67EAC65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2394953-C7A7-44B4-86DC-C4D5AD51E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cs-CZ" altLang="cs-CZ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893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827CD8A-1427-4941-A626-65EDEFEE4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BC15-9EEF-49B5-A26D-1F088596073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9EC8F6A-94EC-4DBA-AA7C-FA67EAC65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2394953-C7A7-44B4-86DC-C4D5AD51E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cs-CZ" altLang="cs-CZ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435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827CD8A-1427-4941-A626-65EDEFEE4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BC15-9EEF-49B5-A26D-1F088596073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9EC8F6A-94EC-4DBA-AA7C-FA67EAC65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2394953-C7A7-44B4-86DC-C4D5AD51E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cs-CZ" altLang="cs-CZ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480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8A41D-18F5-2B4E-BE99-D6457D846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00582C-01B7-3F42-AD28-9B7DF4DD5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C3A37-4F77-534E-9AF3-D82BFE15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DCCB8-70AD-574C-9AA9-B02DA9D9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117F-487E-494C-9FA1-CB037C2C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165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E2E82-3A08-4406-970D-0BF0B305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FD0A80-C25E-48AB-ABAA-6FA451D46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71800561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E939B-BCE0-45D2-B16D-41C78D41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60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A8293E-F3D4-4048-8D1B-5997F2E29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79915F5-46E8-47F6-BF11-5BC0A9F33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134071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72F62-CCBA-4507-BF5D-6E31F320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298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72944248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71A8B-34C4-409C-ACA7-00046D461C2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5571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04FEA15-B052-4EF2-83CD-264C14861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90" y="3948576"/>
            <a:ext cx="3754010" cy="295721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7AB73D9-C2E7-4E6F-98F9-2170CD318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4085924" cy="38526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67B4897-D9B0-4CFD-8137-994B45F5B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578" y="2273955"/>
            <a:ext cx="7751805" cy="2387600"/>
          </a:xfrm>
        </p:spPr>
        <p:txBody>
          <a:bodyPr anchor="b"/>
          <a:lstStyle>
            <a:lvl1pPr algn="l">
              <a:defRPr sz="600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7B8A41-B52E-4C71-8155-58470B56E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577" y="4780863"/>
            <a:ext cx="7751806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F29AF1F-BEEC-4FDA-B82B-5BC9F5BE4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64" y="222646"/>
            <a:ext cx="6285051" cy="100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64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D7F4B-178F-4068-847F-A3DD517F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41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358C1A-5337-4345-ADC3-AC78C3B5D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980"/>
            <a:ext cx="10515600" cy="379198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81744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E2E82-3A08-4406-970D-0BF0B305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FD0A80-C25E-48AB-ABAA-6FA451D46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306843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E939B-BCE0-45D2-B16D-41C78D41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60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A8293E-F3D4-4048-8D1B-5997F2E29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79915F5-46E8-47F6-BF11-5BC0A9F33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34426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72F62-CCBA-4507-BF5D-6E31F320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298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29474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56EA4-94EE-9E4C-9451-0C053C350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0C682-265E-EE41-A540-118A3A390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DCE98-8002-BC4F-85CF-80F1678C4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00820-F6DD-5A4F-80F7-CAC42703D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03D53-E799-BF42-83F0-6B6D5E020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107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2D3AB-3AE5-6C49-B89B-0B3333B9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51D72-6450-1245-B950-D14EEE9BC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A13D4-2C24-4B4C-A527-271234776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6D41A-5F70-D542-B768-4CA673DB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84A22-3709-7E43-ADD3-04B31F1D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22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85BBB-390C-8746-8F6D-62B6435F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52AC7-CCB6-7743-BA17-958390688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134D6-2490-5248-8BDE-DBC857FAD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26196-17B1-8245-A58A-F8CFE5261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613EA-3698-4344-847F-E2367A8ED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66FBF-FFBF-9746-9924-D6ECC8F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72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015BE-E091-174E-9BC7-1C1BCA6DC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7750E-8FBE-E846-AB80-9F86414BC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1511B-D22A-1245-A98E-3D2AFE55B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A5B39B-BFEB-134C-AB6F-4AB601CEDC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7821D6-D3D4-CF41-A511-5A5AC1081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5C7EB4-86D6-B743-9954-71FAD9D0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C364A0-F572-C149-849B-B307CD8BE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F28744-8951-9A4F-A3AA-DD575AE0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9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672057-05C0-D143-BA44-BD676CD9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3BE2FB-8405-5C4E-A05E-0DC323AF6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D6ECD-2072-7649-8717-F6947C57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33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499B7-157B-F045-9923-D12EED65E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47F9E-6176-9946-A28B-E20C2D515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D7A46-18AB-7B43-B05D-7EC3E7A0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A48DC-3CD9-9542-B18D-D6CC3077A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FA9E0-9FA1-6145-9530-79E7D73F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50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04FEA15-B052-4EF2-83CD-264C14861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90" y="3948576"/>
            <a:ext cx="3754010" cy="295721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7AB73D9-C2E7-4E6F-98F9-2170CD318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4085924" cy="38526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67B4897-D9B0-4CFD-8137-994B45F5B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578" y="2273955"/>
            <a:ext cx="7751805" cy="2387600"/>
          </a:xfrm>
        </p:spPr>
        <p:txBody>
          <a:bodyPr anchor="b"/>
          <a:lstStyle>
            <a:lvl1pPr algn="l">
              <a:defRPr sz="600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7B8A41-B52E-4C71-8155-58470B56E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577" y="4780863"/>
            <a:ext cx="7751806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F29AF1F-BEEC-4FDA-B82B-5BC9F5BE4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64" y="222646"/>
            <a:ext cx="6285051" cy="100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D7F4B-178F-4068-847F-A3DD517F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41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358C1A-5337-4345-ADC3-AC78C3B5D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980"/>
            <a:ext cx="10515600" cy="379198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83711603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22C198-AF9F-0A41-9A82-28EC7DDD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5F5F5-E124-A54B-9981-D7FA5E3DE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942D7-B669-9940-B52D-60CF522EF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BC748-752E-9E47-952B-1B6B12A8FBCB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2DEF7-65E0-8647-8D41-57980F1E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E33C7-0C21-634B-9232-89AED6692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91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3" r:id="rId6"/>
    <p:sldLayoutId id="214748366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B3592D6B-834C-43B3-839E-3773636F72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58" y="5414889"/>
            <a:ext cx="1831942" cy="14431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9B6C3F4-DEDF-4CE1-AC03-6779076005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895BD18-3E86-4085-92D7-CBE4C890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4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EF8590-89EE-4F8A-B7C7-156DDD2DD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0520"/>
            <a:ext cx="10515600" cy="437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A60F351C-0FBE-44A9-B1C3-843F7E43D3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76" y="6367451"/>
            <a:ext cx="2837469" cy="4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1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49CD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B3592D6B-834C-43B3-839E-3773636F72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58" y="5414889"/>
            <a:ext cx="1831942" cy="14431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9B6C3F4-DEDF-4CE1-AC03-6779076005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895BD18-3E86-4085-92D7-CBE4C890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4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EF8590-89EE-4F8A-B7C7-156DDD2DD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0520"/>
            <a:ext cx="10515600" cy="437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A60F351C-0FBE-44A9-B1C3-843F7E43D3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76" y="6367451"/>
            <a:ext cx="2837469" cy="455520"/>
          </a:xfrm>
          <a:prstGeom prst="rect">
            <a:avLst/>
          </a:prstGeom>
        </p:spPr>
      </p:pic>
      <p:pic>
        <p:nvPicPr>
          <p:cNvPr id="8" name="Obrázek 7" descr="Obsah obrázku objekt, interiér&#10;&#10;&#10;&#10;Popis se vygeneroval automaticky.">
            <a:extLst>
              <a:ext uri="{FF2B5EF4-FFF2-40B4-BE49-F238E27FC236}">
                <a16:creationId xmlns:a16="http://schemas.microsoft.com/office/drawing/2014/main" id="{AC495983-AC06-4D47-8142-754112AFF29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00196" y="199669"/>
            <a:ext cx="42164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49CD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6C7814-19D0-D044-AD35-ED9091139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577" y="2235200"/>
            <a:ext cx="8908967" cy="238760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00B0F0"/>
                </a:solidFill>
              </a:rPr>
              <a:t>Finanční technologie (FinTech) a podnikání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3462E6A-BA43-6348-924A-E49976C56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577" y="4764842"/>
            <a:ext cx="7751806" cy="1655762"/>
          </a:xfrm>
        </p:spPr>
        <p:txBody>
          <a:bodyPr/>
          <a:lstStyle/>
          <a:p>
            <a:r>
              <a:rPr lang="cs-CZ" sz="2000" dirty="0"/>
              <a:t>Josef Novotný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A7925D-4BBE-3C40-9FF4-E305464874B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79225" y="6356350"/>
            <a:ext cx="612775" cy="3127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44BAA-1A06-B141-8215-9D88CF6A7203}" type="slidenum"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406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EC2384-DB8A-4048-80D7-C195FD06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392" y="722933"/>
            <a:ext cx="9036050" cy="1447800"/>
          </a:xfrm>
        </p:spPr>
        <p:txBody>
          <a:bodyPr/>
          <a:lstStyle/>
          <a:p>
            <a:pPr algn="l" eaLnBrk="1" hangingPunct="1"/>
            <a:r>
              <a:rPr lang="cs-CZ" altLang="cs-CZ" sz="4000" b="1" dirty="0"/>
              <a:t>Crowdfundingové platformy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50D90CD-660E-4D3B-998E-56DEA3C28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392" y="1814585"/>
            <a:ext cx="10360770" cy="502432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200" dirty="0"/>
              <a:t>Online platformy v ČR: </a:t>
            </a:r>
            <a:r>
              <a:rPr lang="cs-CZ" altLang="cs-CZ" sz="2200" dirty="0" err="1"/>
              <a:t>Hithit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Startovač</a:t>
            </a:r>
            <a:r>
              <a:rPr lang="cs-CZ" altLang="cs-CZ" sz="2200" dirty="0"/>
              <a:t> či </a:t>
            </a:r>
            <a:r>
              <a:rPr lang="cs-CZ" altLang="cs-CZ" sz="2200" dirty="0" err="1"/>
              <a:t>Fundlift</a:t>
            </a:r>
            <a:r>
              <a:rPr lang="cs-CZ" altLang="cs-CZ" sz="2200" dirty="0"/>
              <a:t>, </a:t>
            </a:r>
          </a:p>
          <a:p>
            <a:pPr eaLnBrk="1" hangingPunct="1"/>
            <a:r>
              <a:rPr lang="cs-CZ" altLang="cs-CZ" sz="2200" dirty="0"/>
              <a:t>Online platformy v zahraničí: </a:t>
            </a:r>
            <a:r>
              <a:rPr lang="cs-CZ" altLang="cs-CZ" sz="2200" dirty="0" err="1"/>
              <a:t>Kickstarter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Indiegogo</a:t>
            </a:r>
            <a:endParaRPr lang="cs-CZ" altLang="cs-CZ" sz="2200" dirty="0"/>
          </a:p>
          <a:p>
            <a:pPr marL="0" indent="0" eaLnBrk="1" hangingPunct="1">
              <a:buNone/>
            </a:pPr>
            <a:endParaRPr lang="cs-CZ" altLang="cs-CZ" sz="2200" dirty="0"/>
          </a:p>
        </p:txBody>
      </p:sp>
      <p:sp>
        <p:nvSpPr>
          <p:cNvPr id="7172" name="Zástupný symbol pro číslo snímku 1">
            <a:extLst>
              <a:ext uri="{FF2B5EF4-FFF2-40B4-BE49-F238E27FC236}">
                <a16:creationId xmlns:a16="http://schemas.microsoft.com/office/drawing/2014/main" id="{274FAB32-13DC-4131-ADC1-23D7009DFA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DAFAD-32F5-4360-A246-7436267251A9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C2870C1-BD5C-420F-9EDB-985BB78C4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184" y="1804885"/>
            <a:ext cx="2933689" cy="192086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603816C-96AE-4127-94AA-FF625A391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118" y="2888800"/>
            <a:ext cx="5790261" cy="325702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FB6E823-0A49-4C37-80A4-AFFEF94DB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4688" y="4630790"/>
            <a:ext cx="4982580" cy="119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47466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EC2384-DB8A-4048-80D7-C195FD06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392" y="722933"/>
            <a:ext cx="9036050" cy="1447800"/>
          </a:xfrm>
        </p:spPr>
        <p:txBody>
          <a:bodyPr/>
          <a:lstStyle/>
          <a:p>
            <a:pPr algn="l" eaLnBrk="1" hangingPunct="1"/>
            <a:r>
              <a:rPr lang="cs-CZ" altLang="cs-CZ" sz="4000" b="1" dirty="0"/>
              <a:t>Členění crowdfunding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50D90CD-660E-4D3B-998E-56DEA3C28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392" y="1814585"/>
            <a:ext cx="10360770" cy="502432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200" dirty="0"/>
              <a:t>nefinanční crowdfunding – neočekává se jakákoliv finanční návratnost (charitativní akce, sponzoring).</a:t>
            </a:r>
          </a:p>
          <a:p>
            <a:pPr eaLnBrk="1" hangingPunct="1"/>
            <a:endParaRPr lang="cs-CZ" altLang="cs-CZ" sz="2200" dirty="0"/>
          </a:p>
          <a:p>
            <a:pPr eaLnBrk="1" hangingPunct="1"/>
            <a:endParaRPr lang="cs-CZ" altLang="cs-CZ" sz="2200" dirty="0"/>
          </a:p>
          <a:p>
            <a:pPr eaLnBrk="1" hangingPunct="1"/>
            <a:endParaRPr lang="cs-CZ" altLang="cs-CZ" sz="2200" dirty="0"/>
          </a:p>
          <a:p>
            <a:pPr eaLnBrk="1" hangingPunct="1"/>
            <a:endParaRPr lang="cs-CZ" altLang="cs-CZ" sz="2200" dirty="0"/>
          </a:p>
          <a:p>
            <a:pPr eaLnBrk="1" hangingPunct="1"/>
            <a:endParaRPr lang="cs-CZ" altLang="cs-CZ" sz="2200" dirty="0"/>
          </a:p>
          <a:p>
            <a:pPr eaLnBrk="1" hangingPunct="1"/>
            <a:endParaRPr lang="cs-CZ" altLang="cs-CZ" sz="2200" dirty="0"/>
          </a:p>
          <a:p>
            <a:pPr eaLnBrk="1" hangingPunct="1"/>
            <a:r>
              <a:rPr lang="cs-CZ" altLang="cs-CZ" sz="2200" dirty="0"/>
              <a:t>finanční crowdfunding - investoři očekávají finanční návratnost.</a:t>
            </a:r>
          </a:p>
          <a:p>
            <a:pPr lvl="1"/>
            <a:r>
              <a:rPr lang="cs-CZ" altLang="cs-CZ" sz="1800" dirty="0" err="1"/>
              <a:t>Rewards-Based</a:t>
            </a:r>
            <a:r>
              <a:rPr lang="cs-CZ" altLang="cs-CZ" sz="1800" dirty="0"/>
              <a:t> Crowdfunding (odměnový crowdfunding),</a:t>
            </a:r>
          </a:p>
          <a:p>
            <a:pPr lvl="1"/>
            <a:r>
              <a:rPr lang="cs-CZ" altLang="cs-CZ" sz="1800" dirty="0" err="1"/>
              <a:t>Equity</a:t>
            </a:r>
            <a:r>
              <a:rPr lang="cs-CZ" altLang="cs-CZ" sz="1800" dirty="0"/>
              <a:t> Crowdfunding (podílový crowdfunding),</a:t>
            </a:r>
          </a:p>
          <a:p>
            <a:pPr lvl="1"/>
            <a:r>
              <a:rPr lang="cs-CZ" altLang="cs-CZ" sz="1800" dirty="0" err="1"/>
              <a:t>Donation-Based</a:t>
            </a:r>
            <a:r>
              <a:rPr lang="cs-CZ" altLang="cs-CZ" sz="1800" dirty="0"/>
              <a:t> Crowdfunding (crowdfunding založený na darování).</a:t>
            </a:r>
          </a:p>
        </p:txBody>
      </p:sp>
      <p:sp>
        <p:nvSpPr>
          <p:cNvPr id="7172" name="Zástupný symbol pro číslo snímku 1">
            <a:extLst>
              <a:ext uri="{FF2B5EF4-FFF2-40B4-BE49-F238E27FC236}">
                <a16:creationId xmlns:a16="http://schemas.microsoft.com/office/drawing/2014/main" id="{274FAB32-13DC-4131-ADC1-23D7009DFA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DAFAD-32F5-4360-A246-7436267251A9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6D68A89-CE28-4BCE-B0EF-1946C742F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098" y="2630409"/>
            <a:ext cx="5574003" cy="228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3389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EC2384-DB8A-4048-80D7-C195FD06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392" y="722933"/>
            <a:ext cx="9036050" cy="1447800"/>
          </a:xfrm>
        </p:spPr>
        <p:txBody>
          <a:bodyPr/>
          <a:lstStyle/>
          <a:p>
            <a:pPr algn="l" eaLnBrk="1" hangingPunct="1"/>
            <a:r>
              <a:rPr lang="cs-CZ" altLang="cs-CZ" sz="4000" b="1" dirty="0"/>
              <a:t>Crowdfunding postup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50D90CD-660E-4D3B-998E-56DEA3C28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392" y="1814585"/>
            <a:ext cx="10360770" cy="502432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200" dirty="0"/>
              <a:t>Napsat návrh projektu, aby zaujal investory,</a:t>
            </a:r>
          </a:p>
          <a:p>
            <a:pPr eaLnBrk="1" hangingPunct="1"/>
            <a:r>
              <a:rPr lang="cs-CZ" altLang="cs-CZ" sz="2200" dirty="0"/>
              <a:t>zvolit vhodnou formu crowdfunding a vybrat crowdfundingovou platformu,</a:t>
            </a:r>
          </a:p>
          <a:p>
            <a:pPr eaLnBrk="1" hangingPunct="1"/>
            <a:r>
              <a:rPr lang="cs-CZ" altLang="cs-CZ" sz="2200" dirty="0"/>
              <a:t>vložit veškeré požadované informace do crowdfundingové platformy,</a:t>
            </a:r>
          </a:p>
          <a:p>
            <a:pPr eaLnBrk="1" hangingPunct="1"/>
            <a:r>
              <a:rPr lang="cs-CZ" altLang="cs-CZ" sz="2200" dirty="0"/>
              <a:t>v případě, že moderátor platformy projekt schválil, je projekt odstartován,</a:t>
            </a:r>
          </a:p>
          <a:p>
            <a:pPr eaLnBrk="1" hangingPunct="1"/>
            <a:r>
              <a:rPr lang="cs-CZ" altLang="cs-CZ" sz="2200" dirty="0"/>
              <a:t>pokud je vybráno požadované množství finančních prostředku, může začít autor projektu s realizací.</a:t>
            </a:r>
          </a:p>
        </p:txBody>
      </p:sp>
      <p:sp>
        <p:nvSpPr>
          <p:cNvPr id="7172" name="Zástupný symbol pro číslo snímku 1">
            <a:extLst>
              <a:ext uri="{FF2B5EF4-FFF2-40B4-BE49-F238E27FC236}">
                <a16:creationId xmlns:a16="http://schemas.microsoft.com/office/drawing/2014/main" id="{274FAB32-13DC-4131-ADC1-23D7009DFA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DAFAD-32F5-4360-A246-7436267251A9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AF58CE3-65EF-4168-867C-513A9406972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765" y="4258056"/>
            <a:ext cx="9538635" cy="245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44987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EC2384-DB8A-4048-80D7-C195FD06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392" y="722933"/>
            <a:ext cx="9036050" cy="1447800"/>
          </a:xfrm>
        </p:spPr>
        <p:txBody>
          <a:bodyPr/>
          <a:lstStyle/>
          <a:p>
            <a:pPr algn="l" eaLnBrk="1" hangingPunct="1"/>
            <a:r>
              <a:rPr lang="cs-CZ" altLang="cs-CZ" sz="4000" b="1" dirty="0"/>
              <a:t>Crowdfunding - projekt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50D90CD-660E-4D3B-998E-56DEA3C28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392" y="1814585"/>
            <a:ext cx="10360770" cy="502432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200" dirty="0"/>
              <a:t>Promyslete a navrhněte projekt na financování pomocí crowdfundingu. </a:t>
            </a:r>
          </a:p>
          <a:p>
            <a:pPr marL="0" indent="0" eaLnBrk="1" hangingPunct="1">
              <a:buNone/>
            </a:pPr>
            <a:endParaRPr lang="cs-CZ" altLang="cs-CZ" sz="2200" dirty="0"/>
          </a:p>
        </p:txBody>
      </p:sp>
      <p:sp>
        <p:nvSpPr>
          <p:cNvPr id="7172" name="Zástupný symbol pro číslo snímku 1">
            <a:extLst>
              <a:ext uri="{FF2B5EF4-FFF2-40B4-BE49-F238E27FC236}">
                <a16:creationId xmlns:a16="http://schemas.microsoft.com/office/drawing/2014/main" id="{274FAB32-13DC-4131-ADC1-23D7009DFA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DAFAD-32F5-4360-A246-7436267251A9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403D42D-7490-4CAC-89E9-3DA9D8A3E61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01072" y="2426262"/>
            <a:ext cx="6351450" cy="384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24642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EC2384-DB8A-4048-80D7-C195FD06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392" y="722933"/>
            <a:ext cx="9036050" cy="1447800"/>
          </a:xfrm>
        </p:spPr>
        <p:txBody>
          <a:bodyPr/>
          <a:lstStyle/>
          <a:p>
            <a:pPr algn="l" eaLnBrk="1" hangingPunct="1"/>
            <a:r>
              <a:rPr lang="cs-CZ" altLang="cs-CZ" sz="4000" b="1" dirty="0"/>
              <a:t>Crowdfunding – otázky k procvičení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50D90CD-660E-4D3B-998E-56DEA3C28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392" y="1814585"/>
            <a:ext cx="10360770" cy="502432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200" dirty="0"/>
              <a:t>Co to je crowdfunding?</a:t>
            </a:r>
          </a:p>
          <a:p>
            <a:pPr marL="0" indent="0" eaLnBrk="1" hangingPunct="1">
              <a:buNone/>
            </a:pPr>
            <a:r>
              <a:rPr lang="cs-CZ" altLang="cs-CZ" sz="2200" dirty="0"/>
              <a:t>	 </a:t>
            </a:r>
          </a:p>
          <a:p>
            <a:pPr eaLnBrk="1" hangingPunct="1"/>
            <a:r>
              <a:rPr lang="cs-CZ" altLang="cs-CZ" sz="2200" dirty="0"/>
              <a:t>Jak můžeme členit crowdfunding?</a:t>
            </a:r>
          </a:p>
          <a:p>
            <a:pPr marL="0" indent="0" eaLnBrk="1" hangingPunct="1">
              <a:buNone/>
            </a:pPr>
            <a:r>
              <a:rPr lang="cs-CZ" altLang="cs-CZ" sz="2200" dirty="0"/>
              <a:t>         </a:t>
            </a:r>
          </a:p>
          <a:p>
            <a:pPr eaLnBrk="1" hangingPunct="1"/>
            <a:r>
              <a:rPr lang="cs-CZ" altLang="cs-CZ" sz="2200" dirty="0"/>
              <a:t>Jakou formu může mít odměna pro investora při crowdfunding??</a:t>
            </a:r>
          </a:p>
          <a:p>
            <a:pPr marL="0" indent="0" eaLnBrk="1" hangingPunct="1">
              <a:buNone/>
            </a:pPr>
            <a:r>
              <a:rPr lang="cs-CZ" altLang="cs-CZ" sz="2200" dirty="0"/>
              <a:t>                      </a:t>
            </a:r>
          </a:p>
          <a:p>
            <a:pPr eaLnBrk="1" hangingPunct="1"/>
            <a:r>
              <a:rPr lang="cs-CZ" altLang="cs-CZ" sz="2200" dirty="0"/>
              <a:t>Co by mělo být definováno v návrhu projektu?</a:t>
            </a:r>
          </a:p>
          <a:p>
            <a:pPr marL="0" indent="0" eaLnBrk="1" hangingPunct="1">
              <a:buNone/>
            </a:pPr>
            <a:r>
              <a:rPr lang="cs-CZ" altLang="cs-CZ" sz="2200" dirty="0"/>
              <a:t>                        </a:t>
            </a:r>
          </a:p>
          <a:p>
            <a:pPr eaLnBrk="1" hangingPunct="1"/>
            <a:r>
              <a:rPr lang="cs-CZ" altLang="cs-CZ" sz="2200" dirty="0"/>
              <a:t>Proč může být problém získat finanční prostředky pro začínající podnikatele prostřednictvím bankovních úvěrů?</a:t>
            </a:r>
          </a:p>
        </p:txBody>
      </p:sp>
      <p:sp>
        <p:nvSpPr>
          <p:cNvPr id="7172" name="Zástupný symbol pro číslo snímku 1">
            <a:extLst>
              <a:ext uri="{FF2B5EF4-FFF2-40B4-BE49-F238E27FC236}">
                <a16:creationId xmlns:a16="http://schemas.microsoft.com/office/drawing/2014/main" id="{274FAB32-13DC-4131-ADC1-23D7009DFA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DAFAD-32F5-4360-A246-7436267251A9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056945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EC2384-DB8A-4048-80D7-C195FD06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392" y="722933"/>
            <a:ext cx="9036050" cy="1447800"/>
          </a:xfrm>
        </p:spPr>
        <p:txBody>
          <a:bodyPr/>
          <a:lstStyle/>
          <a:p>
            <a:pPr algn="l" eaLnBrk="1" hangingPunct="1"/>
            <a:r>
              <a:rPr lang="cs-CZ" altLang="cs-CZ" sz="4000" b="1" dirty="0"/>
              <a:t>Bankovní identita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50D90CD-660E-4D3B-998E-56DEA3C28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392" y="1814585"/>
            <a:ext cx="10360770" cy="502432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200" dirty="0"/>
              <a:t>Bankovní identita je elektronická identifikace určité osoby.</a:t>
            </a:r>
          </a:p>
          <a:p>
            <a:pPr eaLnBrk="1" hangingPunct="1"/>
            <a:r>
              <a:rPr lang="cs-CZ" altLang="cs-CZ" sz="2200" dirty="0"/>
              <a:t>Stejné přihlašovací údaje, či otisk prstu nebo </a:t>
            </a:r>
            <a:r>
              <a:rPr lang="cs-CZ" altLang="cs-CZ" sz="2200" dirty="0" err="1"/>
              <a:t>scan</a:t>
            </a:r>
            <a:r>
              <a:rPr lang="cs-CZ" altLang="cs-CZ" sz="2200" dirty="0"/>
              <a:t> obličeje jako do banky.</a:t>
            </a:r>
          </a:p>
          <a:p>
            <a:pPr eaLnBrk="1" hangingPunct="1"/>
            <a:r>
              <a:rPr lang="cs-CZ" altLang="cs-CZ" sz="2200" dirty="0"/>
              <a:t>Jedná se o doklad totožnosti v elektronickém prostředí.</a:t>
            </a:r>
          </a:p>
          <a:p>
            <a:pPr eaLnBrk="1" hangingPunct="1"/>
            <a:r>
              <a:rPr lang="cs-CZ" altLang="cs-CZ" sz="2200" dirty="0"/>
              <a:t>Lze se přihlásit do různých portálů.</a:t>
            </a:r>
          </a:p>
        </p:txBody>
      </p:sp>
      <p:sp>
        <p:nvSpPr>
          <p:cNvPr id="7172" name="Zástupný symbol pro číslo snímku 1">
            <a:extLst>
              <a:ext uri="{FF2B5EF4-FFF2-40B4-BE49-F238E27FC236}">
                <a16:creationId xmlns:a16="http://schemas.microsoft.com/office/drawing/2014/main" id="{274FAB32-13DC-4131-ADC1-23D7009DFA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DAFAD-32F5-4360-A246-7436267251A9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6E05D19-B6D9-4B0C-BCB6-BAAAE196373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18251" y="3718658"/>
            <a:ext cx="3733799" cy="300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35915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EC2384-DB8A-4048-80D7-C195FD06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392" y="722933"/>
            <a:ext cx="9036050" cy="1447800"/>
          </a:xfrm>
        </p:spPr>
        <p:txBody>
          <a:bodyPr/>
          <a:lstStyle/>
          <a:p>
            <a:pPr algn="l" eaLnBrk="1" hangingPunct="1"/>
            <a:r>
              <a:rPr lang="cs-CZ" altLang="cs-CZ" sz="4000" b="1" dirty="0"/>
              <a:t>Bankovní identita – národní bod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50D90CD-660E-4D3B-998E-56DEA3C28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392" y="1814585"/>
            <a:ext cx="10360770" cy="502432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200" dirty="0"/>
              <a:t>Představuje je portál pro ověření identity při elektronické komunikací se státní správou.</a:t>
            </a:r>
          </a:p>
          <a:p>
            <a:pPr eaLnBrk="1" hangingPunct="1"/>
            <a:r>
              <a:rPr lang="cs-CZ" altLang="cs-CZ" sz="2200" dirty="0"/>
              <a:t>Bankovní identita je součástí „národního bodu“</a:t>
            </a:r>
          </a:p>
        </p:txBody>
      </p:sp>
      <p:sp>
        <p:nvSpPr>
          <p:cNvPr id="7172" name="Zástupný symbol pro číslo snímku 1">
            <a:extLst>
              <a:ext uri="{FF2B5EF4-FFF2-40B4-BE49-F238E27FC236}">
                <a16:creationId xmlns:a16="http://schemas.microsoft.com/office/drawing/2014/main" id="{274FAB32-13DC-4131-ADC1-23D7009DFA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DAFAD-32F5-4360-A246-7436267251A9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EE5EC22-AB47-40D9-880F-79372F804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574" y="3262385"/>
            <a:ext cx="6525403" cy="349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41695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EC2384-DB8A-4048-80D7-C195FD06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392" y="722933"/>
            <a:ext cx="9036050" cy="1447800"/>
          </a:xfrm>
        </p:spPr>
        <p:txBody>
          <a:bodyPr/>
          <a:lstStyle/>
          <a:p>
            <a:pPr algn="l" eaLnBrk="1" hangingPunct="1"/>
            <a:r>
              <a:rPr lang="cs-CZ" altLang="cs-CZ" sz="4000" b="1" dirty="0"/>
              <a:t>Bankovní identita – datová schránka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50D90CD-660E-4D3B-998E-56DEA3C28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392" y="1814585"/>
            <a:ext cx="10360770" cy="502432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200" dirty="0"/>
              <a:t>Vybrané právnické osoby musí mít ze zákona zřízenou datovou schránku.</a:t>
            </a:r>
          </a:p>
          <a:p>
            <a:pPr eaLnBrk="1" hangingPunct="1"/>
            <a:r>
              <a:rPr lang="cs-CZ" altLang="cs-CZ" sz="2200" dirty="0"/>
              <a:t>Datová schránka je velmi často nutná i pro online komunikaci s úřady.</a:t>
            </a:r>
          </a:p>
          <a:p>
            <a:pPr eaLnBrk="1" hangingPunct="1"/>
            <a:r>
              <a:rPr lang="cs-CZ" altLang="cs-CZ" sz="2200" dirty="0"/>
              <a:t>Pro založení datové schránky lze využít bankovní identitu.</a:t>
            </a:r>
          </a:p>
          <a:p>
            <a:pPr eaLnBrk="1" hangingPunct="1"/>
            <a:r>
              <a:rPr lang="cs-CZ" altLang="cs-CZ" sz="2200" dirty="0"/>
              <a:t> Odkaz na založení datové schránky: https://www.mojedatovaschranka.cz</a:t>
            </a:r>
          </a:p>
        </p:txBody>
      </p:sp>
      <p:sp>
        <p:nvSpPr>
          <p:cNvPr id="7172" name="Zástupný symbol pro číslo snímku 1">
            <a:extLst>
              <a:ext uri="{FF2B5EF4-FFF2-40B4-BE49-F238E27FC236}">
                <a16:creationId xmlns:a16="http://schemas.microsoft.com/office/drawing/2014/main" id="{274FAB32-13DC-4131-ADC1-23D7009DFA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DAFAD-32F5-4360-A246-7436267251A9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B91C760-99D5-4760-874C-3E3C5B2C8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392" y="3744520"/>
            <a:ext cx="6324796" cy="311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37928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EC2384-DB8A-4048-80D7-C195FD06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391" y="722933"/>
            <a:ext cx="9939765" cy="1447800"/>
          </a:xfrm>
        </p:spPr>
        <p:txBody>
          <a:bodyPr/>
          <a:lstStyle/>
          <a:p>
            <a:pPr algn="l" eaLnBrk="1" hangingPunct="1"/>
            <a:r>
              <a:rPr lang="cs-CZ" altLang="cs-CZ" sz="4000" b="1" dirty="0"/>
              <a:t>Bankovní identita </a:t>
            </a:r>
            <a:br>
              <a:rPr lang="cs-CZ" altLang="cs-CZ" sz="4000" b="1" dirty="0"/>
            </a:br>
            <a:r>
              <a:rPr lang="cs-CZ" altLang="cs-CZ" sz="4000" b="1" dirty="0"/>
              <a:t>– živnostenské oprávnění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50D90CD-660E-4D3B-998E-56DEA3C28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391" y="2073002"/>
            <a:ext cx="9293722" cy="502432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200" dirty="0"/>
              <a:t>Pro zřízení živnostenského oprávnění lze využít také bankovní identitu v kombinaci s datovou schránkou</a:t>
            </a:r>
          </a:p>
          <a:p>
            <a:pPr eaLnBrk="1" hangingPunct="1"/>
            <a:r>
              <a:rPr lang="cs-CZ" altLang="cs-CZ" sz="2200" dirty="0"/>
              <a:t>Zřízení živnostenského oprávnění:</a:t>
            </a:r>
          </a:p>
          <a:p>
            <a:pPr marL="0" indent="0" eaLnBrk="1" hangingPunct="1">
              <a:buNone/>
            </a:pPr>
            <a:r>
              <a:rPr lang="cs-CZ" altLang="cs-CZ" sz="2200" dirty="0"/>
              <a:t>https://www.rzp.cz/jrf/cs/nova-zivnost/fyzicka-osoba/podnikatel</a:t>
            </a:r>
          </a:p>
        </p:txBody>
      </p:sp>
      <p:sp>
        <p:nvSpPr>
          <p:cNvPr id="7172" name="Zástupný symbol pro číslo snímku 1">
            <a:extLst>
              <a:ext uri="{FF2B5EF4-FFF2-40B4-BE49-F238E27FC236}">
                <a16:creationId xmlns:a16="http://schemas.microsoft.com/office/drawing/2014/main" id="{274FAB32-13DC-4131-ADC1-23D7009DFA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DAFAD-32F5-4360-A246-7436267251A9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FF67528-90EE-4E7F-8890-FB9DE4081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14" y="3790429"/>
            <a:ext cx="11417172" cy="306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93012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EC2384-DB8A-4048-80D7-C195FD06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391" y="722933"/>
            <a:ext cx="9939765" cy="1447800"/>
          </a:xfrm>
        </p:spPr>
        <p:txBody>
          <a:bodyPr/>
          <a:lstStyle/>
          <a:p>
            <a:pPr algn="l" eaLnBrk="1" hangingPunct="1"/>
            <a:r>
              <a:rPr lang="cs-CZ" altLang="cs-CZ" sz="4000" b="1" dirty="0"/>
              <a:t>Bankovní identita </a:t>
            </a:r>
            <a:br>
              <a:rPr lang="cs-CZ" altLang="cs-CZ" sz="4000" b="1" dirty="0"/>
            </a:br>
            <a:r>
              <a:rPr lang="cs-CZ" altLang="cs-CZ" sz="4000" b="1" dirty="0"/>
              <a:t>– finanční správa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50D90CD-660E-4D3B-998E-56DEA3C28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391" y="2073002"/>
            <a:ext cx="9293722" cy="502432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200" dirty="0"/>
              <a:t>Zřízení účtu na portálu finanční správy www.mojedane.cz (DIS+).</a:t>
            </a:r>
          </a:p>
          <a:p>
            <a:pPr eaLnBrk="1" hangingPunct="1"/>
            <a:r>
              <a:rPr lang="cs-CZ" altLang="cs-CZ" sz="2200" dirty="0"/>
              <a:t>Komunikace s finančním úřadem (podávání daň. přiznání, přihlašování k daním atd.)</a:t>
            </a:r>
          </a:p>
        </p:txBody>
      </p:sp>
      <p:sp>
        <p:nvSpPr>
          <p:cNvPr id="7172" name="Zástupný symbol pro číslo snímku 1">
            <a:extLst>
              <a:ext uri="{FF2B5EF4-FFF2-40B4-BE49-F238E27FC236}">
                <a16:creationId xmlns:a16="http://schemas.microsoft.com/office/drawing/2014/main" id="{274FAB32-13DC-4131-ADC1-23D7009DFA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DAFAD-32F5-4360-A246-7436267251A9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3A4D470-0290-4F08-8387-512D00ACF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066" y="3304228"/>
            <a:ext cx="10199867" cy="355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6379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EC2384-DB8A-4048-80D7-C195FD06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926" y="1082799"/>
            <a:ext cx="9036050" cy="1447800"/>
          </a:xfrm>
        </p:spPr>
        <p:txBody>
          <a:bodyPr/>
          <a:lstStyle/>
          <a:p>
            <a:pPr algn="l" eaLnBrk="1" hangingPunct="1"/>
            <a:r>
              <a:rPr lang="cs-CZ" altLang="cs-CZ" sz="4000" b="1" dirty="0"/>
              <a:t>Úvod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50D90CD-660E-4D3B-998E-56DEA3C28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926" y="2366128"/>
            <a:ext cx="10221622" cy="502432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200" dirty="0"/>
              <a:t>Všechno začalo před miliardami let</a:t>
            </a:r>
          </a:p>
          <a:p>
            <a:pPr eaLnBrk="1" hangingPunct="1"/>
            <a:r>
              <a:rPr lang="cs-CZ" altLang="cs-CZ" sz="2200" dirty="0"/>
              <a:t>Po několika miliardách let život, na zemi opanovali dinosauři</a:t>
            </a:r>
          </a:p>
          <a:p>
            <a:pPr marL="0" indent="0" eaLnBrk="1" hangingPunct="1">
              <a:buNone/>
            </a:pPr>
            <a:endParaRPr lang="cs-CZ" altLang="cs-CZ" sz="2200" dirty="0"/>
          </a:p>
          <a:p>
            <a:pPr eaLnBrk="1" hangingPunct="1">
              <a:buFontTx/>
              <a:buNone/>
            </a:pPr>
            <a:endParaRPr lang="cs-CZ" altLang="cs-CZ" sz="2200" b="1" dirty="0"/>
          </a:p>
        </p:txBody>
      </p:sp>
      <p:sp>
        <p:nvSpPr>
          <p:cNvPr id="7172" name="Zástupný symbol pro číslo snímku 1">
            <a:extLst>
              <a:ext uri="{FF2B5EF4-FFF2-40B4-BE49-F238E27FC236}">
                <a16:creationId xmlns:a16="http://schemas.microsoft.com/office/drawing/2014/main" id="{274FAB32-13DC-4131-ADC1-23D7009DFA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DAFAD-32F5-4360-A246-7436267251A9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DC47C471-2AFB-469E-BD52-FE77BEB17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26" y="3278931"/>
            <a:ext cx="6159516" cy="336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EC2384-DB8A-4048-80D7-C195FD06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391" y="722933"/>
            <a:ext cx="9939765" cy="1447800"/>
          </a:xfrm>
        </p:spPr>
        <p:txBody>
          <a:bodyPr/>
          <a:lstStyle/>
          <a:p>
            <a:pPr algn="l" eaLnBrk="1" hangingPunct="1"/>
            <a:r>
              <a:rPr lang="cs-CZ" altLang="cs-CZ" sz="4000" b="1" dirty="0"/>
              <a:t>Bankovní identita – otázky k procvičení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50D90CD-660E-4D3B-998E-56DEA3C28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391" y="2073002"/>
            <a:ext cx="9293722" cy="502432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200" dirty="0"/>
              <a:t>Co je podstatou bankovní identity?</a:t>
            </a:r>
          </a:p>
          <a:p>
            <a:pPr marL="0" indent="0" eaLnBrk="1" hangingPunct="1">
              <a:buNone/>
            </a:pPr>
            <a:r>
              <a:rPr lang="cs-CZ" altLang="cs-CZ" sz="2200" dirty="0"/>
              <a:t>	</a:t>
            </a:r>
          </a:p>
          <a:p>
            <a:pPr eaLnBrk="1" hangingPunct="1"/>
            <a:r>
              <a:rPr lang="cs-CZ" altLang="cs-CZ" sz="2200" dirty="0"/>
              <a:t>Co to je „národní bod“?         </a:t>
            </a:r>
          </a:p>
          <a:p>
            <a:pPr eaLnBrk="1" hangingPunct="1"/>
            <a:endParaRPr lang="cs-CZ" altLang="cs-CZ" sz="2200" dirty="0"/>
          </a:p>
          <a:p>
            <a:pPr eaLnBrk="1" hangingPunct="1"/>
            <a:r>
              <a:rPr lang="cs-CZ" altLang="cs-CZ" sz="2200" dirty="0"/>
              <a:t>Kdy je nutné fyzicky ověřit identitu občana, aby bylo možné začít používat bankovní identitu?</a:t>
            </a:r>
          </a:p>
          <a:p>
            <a:pPr marL="0" indent="0" eaLnBrk="1" hangingPunct="1">
              <a:buNone/>
            </a:pPr>
            <a:r>
              <a:rPr lang="cs-CZ" altLang="cs-CZ" sz="2200" dirty="0"/>
              <a:t>                           </a:t>
            </a:r>
          </a:p>
          <a:p>
            <a:pPr eaLnBrk="1" hangingPunct="1"/>
            <a:r>
              <a:rPr lang="cs-CZ" altLang="cs-CZ" sz="2200" dirty="0"/>
              <a:t>Jak je možné se přihlásit do portálu finanční správy „MOJE daně“?</a:t>
            </a:r>
          </a:p>
          <a:p>
            <a:pPr marL="0" indent="0" eaLnBrk="1" hangingPunct="1">
              <a:buNone/>
            </a:pPr>
            <a:endParaRPr lang="cs-CZ" altLang="cs-CZ" sz="2200" dirty="0"/>
          </a:p>
          <a:p>
            <a:pPr eaLnBrk="1" hangingPunct="1"/>
            <a:r>
              <a:rPr lang="cs-CZ" altLang="cs-CZ" sz="2200" dirty="0"/>
              <a:t>Kde se dá využít bankovní identita?</a:t>
            </a:r>
          </a:p>
        </p:txBody>
      </p:sp>
      <p:sp>
        <p:nvSpPr>
          <p:cNvPr id="7172" name="Zástupný symbol pro číslo snímku 1">
            <a:extLst>
              <a:ext uri="{FF2B5EF4-FFF2-40B4-BE49-F238E27FC236}">
                <a16:creationId xmlns:a16="http://schemas.microsoft.com/office/drawing/2014/main" id="{274FAB32-13DC-4131-ADC1-23D7009DFA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DAFAD-32F5-4360-A246-7436267251A9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449587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Zástupný symbol pro číslo snímku 1">
            <a:extLst>
              <a:ext uri="{FF2B5EF4-FFF2-40B4-BE49-F238E27FC236}">
                <a16:creationId xmlns:a16="http://schemas.microsoft.com/office/drawing/2014/main" id="{274FAB32-13DC-4131-ADC1-23D7009DFA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DAFAD-32F5-4360-A246-7436267251A9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15F7517-B33E-4A7A-A179-04C309148394}"/>
              </a:ext>
            </a:extLst>
          </p:cNvPr>
          <p:cNvSpPr/>
          <p:nvPr/>
        </p:nvSpPr>
        <p:spPr>
          <a:xfrm>
            <a:off x="0" y="2577159"/>
            <a:ext cx="12192000" cy="132343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DĚKUJI ZA POZORNOST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62668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EC2384-DB8A-4048-80D7-C195FD06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926" y="1082799"/>
            <a:ext cx="9036050" cy="1447800"/>
          </a:xfrm>
        </p:spPr>
        <p:txBody>
          <a:bodyPr/>
          <a:lstStyle/>
          <a:p>
            <a:pPr algn="l" eaLnBrk="1" hangingPunct="1"/>
            <a:r>
              <a:rPr lang="cs-CZ" altLang="cs-CZ" sz="4000" b="1" dirty="0"/>
              <a:t>Úvod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50D90CD-660E-4D3B-998E-56DEA3C28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926" y="2366128"/>
            <a:ext cx="4387352" cy="502432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200" dirty="0"/>
              <a:t>Dinosauři opanovali zemi po několik desítek miliónů let,</a:t>
            </a:r>
          </a:p>
          <a:p>
            <a:pPr eaLnBrk="1" hangingPunct="1"/>
            <a:r>
              <a:rPr lang="cs-CZ" altLang="cs-CZ" sz="2200" dirty="0"/>
              <a:t>Najednou ale dinosauři vymřeli!</a:t>
            </a:r>
          </a:p>
          <a:p>
            <a:pPr eaLnBrk="1" hangingPunct="1"/>
            <a:r>
              <a:rPr lang="cs-CZ" altLang="cs-CZ" sz="2200" b="1" dirty="0">
                <a:solidFill>
                  <a:srgbClr val="00B0F0"/>
                </a:solidFill>
              </a:rPr>
              <a:t>Co se stalo?</a:t>
            </a:r>
          </a:p>
          <a:p>
            <a:pPr marL="0" indent="0" eaLnBrk="1" hangingPunct="1">
              <a:buNone/>
            </a:pPr>
            <a:endParaRPr lang="cs-CZ" altLang="cs-CZ" sz="2200" dirty="0"/>
          </a:p>
          <a:p>
            <a:pPr eaLnBrk="1" hangingPunct="1">
              <a:buFontTx/>
              <a:buNone/>
            </a:pPr>
            <a:endParaRPr lang="cs-CZ" altLang="cs-CZ" sz="2200" b="1" dirty="0"/>
          </a:p>
        </p:txBody>
      </p:sp>
      <p:sp>
        <p:nvSpPr>
          <p:cNvPr id="7172" name="Zástupný symbol pro číslo snímku 1">
            <a:extLst>
              <a:ext uri="{FF2B5EF4-FFF2-40B4-BE49-F238E27FC236}">
                <a16:creationId xmlns:a16="http://schemas.microsoft.com/office/drawing/2014/main" id="{274FAB32-13DC-4131-ADC1-23D7009DFA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DAFAD-32F5-4360-A246-7436267251A9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Obrázek 2">
            <a:extLst>
              <a:ext uri="{FF2B5EF4-FFF2-40B4-BE49-F238E27FC236}">
                <a16:creationId xmlns:a16="http://schemas.microsoft.com/office/drawing/2014/main" id="{5E42D45F-16CE-4C25-BC96-96BF6B120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1082799"/>
            <a:ext cx="64293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61045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EC2384-DB8A-4048-80D7-C195FD06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083" y="136525"/>
            <a:ext cx="9036050" cy="1447800"/>
          </a:xfrm>
        </p:spPr>
        <p:txBody>
          <a:bodyPr/>
          <a:lstStyle/>
          <a:p>
            <a:pPr algn="l" eaLnBrk="1" hangingPunct="1"/>
            <a:r>
              <a:rPr lang="cs-CZ" altLang="cs-CZ" sz="4000" b="1" dirty="0"/>
              <a:t>FinTech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50D90CD-660E-4D3B-998E-56DEA3C28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723" y="1332636"/>
            <a:ext cx="10360770" cy="502432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200" dirty="0"/>
              <a:t>V posledních letech dochází k velkému rozvoji informačních technologií.</a:t>
            </a:r>
          </a:p>
          <a:p>
            <a:pPr eaLnBrk="1" hangingPunct="1"/>
            <a:r>
              <a:rPr lang="cs-CZ" altLang="cs-CZ" sz="2200" dirty="0"/>
              <a:t>Velkou roli hraje internet a sociální sítě.</a:t>
            </a:r>
          </a:p>
          <a:p>
            <a:pPr eaLnBrk="1" hangingPunct="1"/>
            <a:r>
              <a:rPr lang="cs-CZ" altLang="cs-CZ" sz="2200" dirty="0"/>
              <a:t>Život se stává rychlejší a rychlejší.</a:t>
            </a:r>
          </a:p>
          <a:p>
            <a:pPr eaLnBrk="1" hangingPunct="1">
              <a:buFontTx/>
              <a:buNone/>
            </a:pPr>
            <a:endParaRPr lang="cs-CZ" altLang="cs-CZ" sz="2200" b="1" dirty="0"/>
          </a:p>
        </p:txBody>
      </p:sp>
      <p:sp>
        <p:nvSpPr>
          <p:cNvPr id="7172" name="Zástupný symbol pro číslo snímku 1">
            <a:extLst>
              <a:ext uri="{FF2B5EF4-FFF2-40B4-BE49-F238E27FC236}">
                <a16:creationId xmlns:a16="http://schemas.microsoft.com/office/drawing/2014/main" id="{274FAB32-13DC-4131-ADC1-23D7009DFA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DAFAD-32F5-4360-A246-7436267251A9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DE1A4FA-9967-422C-ADB0-8BFF3067A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16" y="3024435"/>
            <a:ext cx="9791061" cy="372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2558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EC2384-DB8A-4048-80D7-C195FD06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392" y="722933"/>
            <a:ext cx="9036050" cy="1447800"/>
          </a:xfrm>
        </p:spPr>
        <p:txBody>
          <a:bodyPr/>
          <a:lstStyle/>
          <a:p>
            <a:pPr algn="l" eaLnBrk="1" hangingPunct="1"/>
            <a:r>
              <a:rPr lang="cs-CZ" altLang="cs-CZ" sz="4000" b="1" dirty="0"/>
              <a:t>FinTech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50D90CD-660E-4D3B-998E-56DEA3C28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392" y="1814585"/>
            <a:ext cx="10360770" cy="502432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200" dirty="0"/>
              <a:t>Změny kolem nás nemůžeme ignorovat, jinak dopadneme jako dinosauři.</a:t>
            </a:r>
          </a:p>
          <a:p>
            <a:pPr eaLnBrk="1" hangingPunct="1"/>
            <a:r>
              <a:rPr lang="cs-CZ" altLang="cs-CZ" sz="2200" dirty="0"/>
              <a:t>Pokud chceme být úspěšní, musíme se umět přizpůsobit.</a:t>
            </a:r>
          </a:p>
          <a:p>
            <a:pPr eaLnBrk="1" hangingPunct="1"/>
            <a:r>
              <a:rPr lang="cs-CZ" altLang="cs-CZ" sz="2200" b="1" dirty="0" err="1">
                <a:solidFill>
                  <a:srgbClr val="00B0F0"/>
                </a:solidFill>
              </a:rPr>
              <a:t>Financial</a:t>
            </a:r>
            <a:r>
              <a:rPr lang="cs-CZ" altLang="cs-CZ" sz="2200" b="1" dirty="0">
                <a:solidFill>
                  <a:srgbClr val="00B0F0"/>
                </a:solidFill>
              </a:rPr>
              <a:t> Technology – finanční technologie</a:t>
            </a:r>
          </a:p>
          <a:p>
            <a:pPr eaLnBrk="1" hangingPunct="1">
              <a:buFontTx/>
              <a:buNone/>
            </a:pPr>
            <a:endParaRPr lang="cs-CZ" altLang="cs-CZ" sz="2200" b="1" dirty="0"/>
          </a:p>
        </p:txBody>
      </p:sp>
      <p:sp>
        <p:nvSpPr>
          <p:cNvPr id="7172" name="Zástupný symbol pro číslo snímku 1">
            <a:extLst>
              <a:ext uri="{FF2B5EF4-FFF2-40B4-BE49-F238E27FC236}">
                <a16:creationId xmlns:a16="http://schemas.microsoft.com/office/drawing/2014/main" id="{274FAB32-13DC-4131-ADC1-23D7009DFA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DAFAD-32F5-4360-A246-7436267251A9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89771B1-EF53-4AEF-9B4F-B75241C01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0339"/>
            <a:ext cx="7757108" cy="370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0869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EC2384-DB8A-4048-80D7-C195FD06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392" y="722933"/>
            <a:ext cx="9036050" cy="1447800"/>
          </a:xfrm>
        </p:spPr>
        <p:txBody>
          <a:bodyPr/>
          <a:lstStyle/>
          <a:p>
            <a:pPr algn="l" eaLnBrk="1" hangingPunct="1"/>
            <a:r>
              <a:rPr lang="cs-CZ" altLang="cs-CZ" sz="4000" b="1" dirty="0"/>
              <a:t>FinTech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50D90CD-660E-4D3B-998E-56DEA3C28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392" y="1814585"/>
            <a:ext cx="10360770" cy="502432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200" dirty="0"/>
              <a:t>Jsou inovace ve finančních službách.</a:t>
            </a:r>
          </a:p>
          <a:p>
            <a:pPr eaLnBrk="1" hangingPunct="1"/>
            <a:r>
              <a:rPr lang="cs-CZ" altLang="cs-CZ" sz="2200" dirty="0"/>
              <a:t>Finanční business se stává rychlejší (finanční operace můžeme dělat jen pomocí telefonu).</a:t>
            </a:r>
          </a:p>
          <a:p>
            <a:pPr eaLnBrk="1" hangingPunct="1"/>
            <a:r>
              <a:rPr lang="cs-CZ" altLang="cs-CZ" sz="2200" dirty="0"/>
              <a:t>Finanční business je pohodlnější (platby pomocí QR kódu)</a:t>
            </a:r>
          </a:p>
          <a:p>
            <a:pPr eaLnBrk="1" hangingPunct="1">
              <a:buFontTx/>
              <a:buNone/>
            </a:pPr>
            <a:endParaRPr lang="cs-CZ" altLang="cs-CZ" sz="2200" b="1" dirty="0"/>
          </a:p>
        </p:txBody>
      </p:sp>
      <p:sp>
        <p:nvSpPr>
          <p:cNvPr id="7172" name="Zástupný symbol pro číslo snímku 1">
            <a:extLst>
              <a:ext uri="{FF2B5EF4-FFF2-40B4-BE49-F238E27FC236}">
                <a16:creationId xmlns:a16="http://schemas.microsoft.com/office/drawing/2014/main" id="{274FAB32-13DC-4131-ADC1-23D7009DFA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DAFAD-32F5-4360-A246-7436267251A9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01668FC-B4E3-46AE-AB81-668D6F41885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40" y="3798475"/>
            <a:ext cx="9856268" cy="211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14683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EC2384-DB8A-4048-80D7-C195FD06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583" y="19086"/>
            <a:ext cx="9036050" cy="1447800"/>
          </a:xfrm>
        </p:spPr>
        <p:txBody>
          <a:bodyPr/>
          <a:lstStyle/>
          <a:p>
            <a:pPr algn="l" eaLnBrk="1" hangingPunct="1"/>
            <a:r>
              <a:rPr lang="cs-CZ" altLang="cs-CZ" sz="4000" b="1" dirty="0"/>
              <a:t>FinTech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50D90CD-660E-4D3B-998E-56DEA3C28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6583" y="1110738"/>
            <a:ext cx="10360770" cy="502432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200" dirty="0"/>
              <a:t>Blockchain: Bitcoin, </a:t>
            </a:r>
            <a:r>
              <a:rPr lang="cs-CZ" altLang="cs-CZ" sz="2200" dirty="0" err="1"/>
              <a:t>Ethereum</a:t>
            </a:r>
            <a:endParaRPr lang="cs-CZ" altLang="cs-CZ" sz="2200" dirty="0"/>
          </a:p>
          <a:p>
            <a:pPr eaLnBrk="1" hangingPunct="1"/>
            <a:r>
              <a:rPr lang="cs-CZ" altLang="cs-CZ" sz="2200" dirty="0"/>
              <a:t>Platby: okamžité platby, </a:t>
            </a:r>
            <a:r>
              <a:rPr lang="cs-CZ" altLang="cs-CZ" sz="2200" dirty="0" err="1"/>
              <a:t>ApplePay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GooglePay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GarminPay</a:t>
            </a:r>
            <a:endParaRPr lang="cs-CZ" altLang="cs-CZ" sz="2200" dirty="0"/>
          </a:p>
          <a:p>
            <a:pPr eaLnBrk="1" hangingPunct="1"/>
            <a:r>
              <a:rPr lang="cs-CZ" altLang="cs-CZ" sz="2200" dirty="0"/>
              <a:t>Směny: </a:t>
            </a:r>
            <a:r>
              <a:rPr lang="cs-CZ" altLang="cs-CZ" sz="2200" dirty="0" err="1"/>
              <a:t>Revolut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Curve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Wise</a:t>
            </a:r>
            <a:endParaRPr lang="cs-CZ" altLang="cs-CZ" sz="2200" dirty="0"/>
          </a:p>
          <a:p>
            <a:pPr eaLnBrk="1" hangingPunct="1"/>
            <a:r>
              <a:rPr lang="cs-CZ" altLang="cs-CZ" sz="2200" dirty="0"/>
              <a:t>Online bankovnictví: George, </a:t>
            </a:r>
            <a:r>
              <a:rPr lang="cs-CZ" altLang="cs-CZ" sz="2200" dirty="0" err="1"/>
              <a:t>Revolut</a:t>
            </a:r>
            <a:endParaRPr lang="cs-CZ" altLang="cs-CZ" sz="2200" dirty="0"/>
          </a:p>
          <a:p>
            <a:pPr eaLnBrk="1" hangingPunct="1"/>
            <a:r>
              <a:rPr lang="cs-CZ" altLang="cs-CZ" sz="2200" dirty="0"/>
              <a:t>Investování: </a:t>
            </a:r>
            <a:r>
              <a:rPr lang="cs-CZ" altLang="cs-CZ" sz="2200" dirty="0" err="1"/>
              <a:t>Robinhood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Lynx</a:t>
            </a:r>
            <a:r>
              <a:rPr lang="cs-CZ" altLang="cs-CZ" sz="2200" dirty="0"/>
              <a:t> Broker, Portu, </a:t>
            </a:r>
            <a:r>
              <a:rPr lang="cs-CZ" altLang="cs-CZ" sz="2200" dirty="0" err="1"/>
              <a:t>eToro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Revolut</a:t>
            </a:r>
            <a:endParaRPr lang="cs-CZ" altLang="cs-CZ" sz="2200" dirty="0"/>
          </a:p>
          <a:p>
            <a:pPr eaLnBrk="1" hangingPunct="1">
              <a:buFontTx/>
              <a:buNone/>
            </a:pPr>
            <a:endParaRPr lang="cs-CZ" altLang="cs-CZ" sz="2200" b="1" dirty="0"/>
          </a:p>
        </p:txBody>
      </p:sp>
      <p:sp>
        <p:nvSpPr>
          <p:cNvPr id="7172" name="Zástupný symbol pro číslo snímku 1">
            <a:extLst>
              <a:ext uri="{FF2B5EF4-FFF2-40B4-BE49-F238E27FC236}">
                <a16:creationId xmlns:a16="http://schemas.microsoft.com/office/drawing/2014/main" id="{274FAB32-13DC-4131-ADC1-23D7009DFA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DAFAD-32F5-4360-A246-7436267251A9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7D2F1ED-311A-45DC-88EE-D8DE5BC3E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09928"/>
            <a:ext cx="6808304" cy="342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3354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EC2384-DB8A-4048-80D7-C195FD06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113" y="742986"/>
            <a:ext cx="9036050" cy="1447800"/>
          </a:xfrm>
        </p:spPr>
        <p:txBody>
          <a:bodyPr/>
          <a:lstStyle/>
          <a:p>
            <a:pPr algn="l" eaLnBrk="1" hangingPunct="1"/>
            <a:r>
              <a:rPr lang="cs-CZ" altLang="cs-CZ" sz="4000" b="1" dirty="0"/>
              <a:t>FinTech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50D90CD-660E-4D3B-998E-56DEA3C28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113" y="2132023"/>
            <a:ext cx="10360770" cy="502432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200" dirty="0"/>
              <a:t>Co přispělo k rozvoji </a:t>
            </a:r>
            <a:r>
              <a:rPr lang="cs-CZ" altLang="cs-CZ" sz="2200" dirty="0" err="1"/>
              <a:t>FinTechu</a:t>
            </a:r>
            <a:r>
              <a:rPr lang="cs-CZ" altLang="cs-CZ" sz="2200" dirty="0"/>
              <a:t>?</a:t>
            </a:r>
          </a:p>
          <a:p>
            <a:pPr marL="0" indent="0" eaLnBrk="1" hangingPunct="1">
              <a:buNone/>
            </a:pPr>
            <a:r>
              <a:rPr lang="cs-CZ" altLang="cs-CZ" sz="2200" dirty="0"/>
              <a:t>	 </a:t>
            </a:r>
          </a:p>
          <a:p>
            <a:pPr eaLnBrk="1" hangingPunct="1"/>
            <a:r>
              <a:rPr lang="cs-CZ" altLang="cs-CZ" sz="2200" dirty="0"/>
              <a:t>V jakých oblastech finančních služeb je FinTech nejvíce zastoupen?</a:t>
            </a:r>
          </a:p>
          <a:p>
            <a:pPr marL="0" indent="0" eaLnBrk="1" hangingPunct="1">
              <a:buNone/>
            </a:pPr>
            <a:r>
              <a:rPr lang="cs-CZ" altLang="cs-CZ" sz="2200" dirty="0"/>
              <a:t>           </a:t>
            </a:r>
          </a:p>
          <a:p>
            <a:pPr eaLnBrk="1" hangingPunct="1"/>
            <a:r>
              <a:rPr lang="cs-CZ" altLang="cs-CZ" sz="2200" dirty="0"/>
              <a:t>Jaké znáte kryptoměny?</a:t>
            </a:r>
          </a:p>
          <a:p>
            <a:pPr marL="0" indent="0" eaLnBrk="1" hangingPunct="1">
              <a:buNone/>
            </a:pPr>
            <a:r>
              <a:rPr lang="cs-CZ" altLang="cs-CZ" sz="2200" dirty="0"/>
              <a:t>                          </a:t>
            </a:r>
          </a:p>
          <a:p>
            <a:pPr eaLnBrk="1" hangingPunct="1"/>
            <a:r>
              <a:rPr lang="cs-CZ" altLang="cs-CZ" sz="2200" dirty="0"/>
              <a:t>Pomocí jakých aplikací je možné platit s mobilním telefonem, případně hodinkami?</a:t>
            </a:r>
          </a:p>
          <a:p>
            <a:pPr marL="0" indent="0" eaLnBrk="1" hangingPunct="1">
              <a:buNone/>
            </a:pPr>
            <a:r>
              <a:rPr lang="cs-CZ" altLang="cs-CZ" sz="2200" dirty="0"/>
              <a:t>                          </a:t>
            </a:r>
          </a:p>
          <a:p>
            <a:pPr eaLnBrk="1" hangingPunct="1"/>
            <a:r>
              <a:rPr lang="cs-CZ" altLang="cs-CZ" sz="2200" dirty="0"/>
              <a:t>Co je výhodou QR plateb?</a:t>
            </a:r>
          </a:p>
          <a:p>
            <a:pPr eaLnBrk="1" hangingPunct="1"/>
            <a:endParaRPr lang="cs-CZ" altLang="cs-CZ" sz="2200" b="1" dirty="0"/>
          </a:p>
        </p:txBody>
      </p:sp>
      <p:sp>
        <p:nvSpPr>
          <p:cNvPr id="7172" name="Zástupný symbol pro číslo snímku 1">
            <a:extLst>
              <a:ext uri="{FF2B5EF4-FFF2-40B4-BE49-F238E27FC236}">
                <a16:creationId xmlns:a16="http://schemas.microsoft.com/office/drawing/2014/main" id="{274FAB32-13DC-4131-ADC1-23D7009DFA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DAFAD-32F5-4360-A246-7436267251A9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5230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EC2384-DB8A-4048-80D7-C195FD06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392" y="722933"/>
            <a:ext cx="9036050" cy="1447800"/>
          </a:xfrm>
        </p:spPr>
        <p:txBody>
          <a:bodyPr/>
          <a:lstStyle/>
          <a:p>
            <a:pPr algn="l" eaLnBrk="1" hangingPunct="1"/>
            <a:r>
              <a:rPr lang="cs-CZ" altLang="cs-CZ" sz="4000" b="1" dirty="0"/>
              <a:t>Crowdfunding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50D90CD-660E-4D3B-998E-56DEA3C28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392" y="1814585"/>
            <a:ext cx="10360770" cy="502432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200" dirty="0"/>
              <a:t>financování davem“, přesnější je však „financování veřejností“. </a:t>
            </a:r>
          </a:p>
          <a:p>
            <a:pPr eaLnBrk="1" hangingPunct="1"/>
            <a:endParaRPr lang="cs-CZ" altLang="cs-CZ" sz="2200" dirty="0"/>
          </a:p>
          <a:p>
            <a:pPr eaLnBrk="1" hangingPunct="1"/>
            <a:endParaRPr lang="cs-CZ" altLang="cs-CZ" sz="2200" dirty="0"/>
          </a:p>
          <a:p>
            <a:pPr eaLnBrk="1" hangingPunct="1"/>
            <a:endParaRPr lang="cs-CZ" altLang="cs-CZ" sz="2200" dirty="0"/>
          </a:p>
          <a:p>
            <a:pPr eaLnBrk="1" hangingPunct="1"/>
            <a:endParaRPr lang="cs-CZ" altLang="cs-CZ" sz="2200" dirty="0"/>
          </a:p>
          <a:p>
            <a:pPr eaLnBrk="1" hangingPunct="1"/>
            <a:endParaRPr lang="cs-CZ" altLang="cs-CZ" sz="2200" dirty="0"/>
          </a:p>
          <a:p>
            <a:pPr eaLnBrk="1" hangingPunct="1"/>
            <a:endParaRPr lang="cs-CZ" altLang="cs-CZ" sz="2200" dirty="0"/>
          </a:p>
          <a:p>
            <a:pPr eaLnBrk="1" hangingPunct="1"/>
            <a:r>
              <a:rPr lang="cs-CZ" altLang="cs-CZ" sz="2200" dirty="0"/>
              <a:t>Autor projektu má nápad, ale nemá peníze.</a:t>
            </a:r>
          </a:p>
          <a:p>
            <a:pPr eaLnBrk="1" hangingPunct="1"/>
            <a:r>
              <a:rPr lang="cs-CZ" altLang="cs-CZ" sz="2200" dirty="0"/>
              <a:t>Omezené možnosti financování přes banky (projekty jsou rizikové)</a:t>
            </a:r>
          </a:p>
          <a:p>
            <a:pPr marL="0" indent="0" eaLnBrk="1" hangingPunct="1">
              <a:buNone/>
            </a:pPr>
            <a:endParaRPr lang="cs-CZ" altLang="cs-CZ" sz="2200" dirty="0"/>
          </a:p>
        </p:txBody>
      </p:sp>
      <p:sp>
        <p:nvSpPr>
          <p:cNvPr id="7172" name="Zástupný symbol pro číslo snímku 1">
            <a:extLst>
              <a:ext uri="{FF2B5EF4-FFF2-40B4-BE49-F238E27FC236}">
                <a16:creationId xmlns:a16="http://schemas.microsoft.com/office/drawing/2014/main" id="{274FAB32-13DC-4131-ADC1-23D7009DFA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DAFAD-32F5-4360-A246-7436267251A9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AA88F1D-12D1-4B7C-9AB1-76393B0F3AF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03814" y="2618271"/>
            <a:ext cx="6506678" cy="188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3400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53 EKF CZ verze" id="{3BFA46F1-D61F-4948-9614-7306B45BC706}" vid="{81063B21-D654-774E-8A88-C7B425F9B5BE}"/>
    </a:ext>
  </a:extLst>
</a:theme>
</file>

<file path=ppt/theme/theme2.xml><?xml version="1.0" encoding="utf-8"?>
<a:theme xmlns:a="http://schemas.openxmlformats.org/drawingml/2006/main" name="Śablona_prezentace_N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2" id="{0D558C50-51D4-4EF6-88BF-468640285203}" vid="{DC8905DB-F15E-4664-83D4-7E3B5AAF960A}"/>
    </a:ext>
  </a:extLst>
</a:theme>
</file>

<file path=ppt/theme/theme3.xml><?xml version="1.0" encoding="utf-8"?>
<a:theme xmlns:a="http://schemas.openxmlformats.org/drawingml/2006/main" name="1_Śablona_prezentace_N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2" id="{0D558C50-51D4-4EF6-88BF-468640285203}" vid="{DC8905DB-F15E-4664-83D4-7E3B5AAF960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B9BEFC40016D542B97B3CECEDAD1438" ma:contentTypeVersion="13" ma:contentTypeDescription="Vytvoří nový dokument" ma:contentTypeScope="" ma:versionID="55e34bae3b08574b49df1b0ac9624dfb">
  <xsd:schema xmlns:xsd="http://www.w3.org/2001/XMLSchema" xmlns:xs="http://www.w3.org/2001/XMLSchema" xmlns:p="http://schemas.microsoft.com/office/2006/metadata/properties" xmlns:ns3="559622e3-5475-48c4-a008-e18d0e3967e1" xmlns:ns4="975bcf53-7142-4d4b-9a18-403eb3dfcfe5" targetNamespace="http://schemas.microsoft.com/office/2006/metadata/properties" ma:root="true" ma:fieldsID="ddc5294c797276a2e034155a90c9dd23" ns3:_="" ns4:_="">
    <xsd:import namespace="559622e3-5475-48c4-a008-e18d0e3967e1"/>
    <xsd:import namespace="975bcf53-7142-4d4b-9a18-403eb3dfcfe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9622e3-5475-48c4-a008-e18d0e396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5bcf53-7142-4d4b-9a18-403eb3dfcfe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03A11F-A4AA-42F6-B0B5-9B7A69EF79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7490A5-8E1A-444E-B273-EFC7E125FCE3}">
  <ds:schemaRefs>
    <ds:schemaRef ds:uri="http://purl.org/dc/terms/"/>
    <ds:schemaRef ds:uri="http://schemas.microsoft.com/office/2006/documentManagement/types"/>
    <ds:schemaRef ds:uri="559622e3-5475-48c4-a008-e18d0e3967e1"/>
    <ds:schemaRef ds:uri="http://purl.org/dc/dcmitype/"/>
    <ds:schemaRef ds:uri="http://www.w3.org/XML/1998/namespace"/>
    <ds:schemaRef ds:uri="975bcf53-7142-4d4b-9a18-403eb3dfcfe5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F537250-8725-4438-A014-754A2A7B0B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9622e3-5475-48c4-a008-e18d0e3967e1"/>
    <ds:schemaRef ds:uri="975bcf53-7142-4d4b-9a18-403eb3dfcf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154 (9)</Template>
  <TotalTime>3261</TotalTime>
  <Words>726</Words>
  <Application>Microsoft Office PowerPoint</Application>
  <PresentationFormat>Širokoúhlá obrazovka</PresentationFormat>
  <Paragraphs>154</Paragraphs>
  <Slides>21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Custom Design</vt:lpstr>
      <vt:lpstr>Śablona_prezentace_NICE</vt:lpstr>
      <vt:lpstr>1_Śablona_prezentace_NICE</vt:lpstr>
      <vt:lpstr>Finanční technologie (FinTech) a podnikání</vt:lpstr>
      <vt:lpstr>Úvod</vt:lpstr>
      <vt:lpstr>Úvod</vt:lpstr>
      <vt:lpstr>FinTech</vt:lpstr>
      <vt:lpstr>FinTech</vt:lpstr>
      <vt:lpstr>FinTech</vt:lpstr>
      <vt:lpstr>FinTech</vt:lpstr>
      <vt:lpstr>FinTech</vt:lpstr>
      <vt:lpstr>Crowdfunding</vt:lpstr>
      <vt:lpstr>Crowdfundingové platformy</vt:lpstr>
      <vt:lpstr>Členění crowdfunding</vt:lpstr>
      <vt:lpstr>Crowdfunding postup</vt:lpstr>
      <vt:lpstr>Crowdfunding - projekt</vt:lpstr>
      <vt:lpstr>Crowdfunding – otázky k procvičení</vt:lpstr>
      <vt:lpstr>Bankovní identita</vt:lpstr>
      <vt:lpstr>Bankovní identita – národní bod</vt:lpstr>
      <vt:lpstr>Bankovní identita – datová schránka</vt:lpstr>
      <vt:lpstr>Bankovní identita  – živnostenské oprávnění</vt:lpstr>
      <vt:lpstr>Bankovní identita  – finanční správa</vt:lpstr>
      <vt:lpstr>Bankovní identita – otázky k procvičení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Korena Katerina</dc:creator>
  <cp:lastModifiedBy>Kulihova Kublova Tereza</cp:lastModifiedBy>
  <cp:revision>88</cp:revision>
  <dcterms:created xsi:type="dcterms:W3CDTF">2021-08-18T19:37:40Z</dcterms:created>
  <dcterms:modified xsi:type="dcterms:W3CDTF">2023-09-24T10:35:56Z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0x0101007B9BEFC40016D542B97B3CECEDAD1438</vt:lpwstr>
  </property>
</Properties>
</file>