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6" r:id="rId1"/>
    <p:sldMasterId id="2147483667" r:id="rId2"/>
    <p:sldMasterId id="2147483673" r:id="rId3"/>
  </p:sldMasterIdLst>
  <p:notesMasterIdLst>
    <p:notesMasterId r:id="rId39"/>
  </p:notesMasterIdLst>
  <p:handoutMasterIdLst>
    <p:handoutMasterId r:id="rId40"/>
  </p:handoutMasterIdLst>
  <p:sldIdLst>
    <p:sldId id="486" r:id="rId4"/>
    <p:sldId id="27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496" r:id="rId3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1549" autoAdjust="0"/>
  </p:normalViewPr>
  <p:slideViewPr>
    <p:cSldViewPr snapToGrid="0" snapToObjects="1" showGuides="1">
      <p:cViewPr varScale="1">
        <p:scale>
          <a:sx n="55" d="100"/>
          <a:sy n="55" d="100"/>
        </p:scale>
        <p:origin x="980" y="4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26C5B-E8A8-4B6B-850A-CD306D3CD9D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B6957E2-FF7F-4AE7-A76E-41BDE68C2E31}">
      <dgm:prSet phldrT="[Text]" custT="1"/>
      <dgm:spPr/>
      <dgm:t>
        <a:bodyPr/>
        <a:lstStyle/>
        <a:p>
          <a:r>
            <a:rPr lang="cs-CZ" sz="2800" dirty="0">
              <a:latin typeface="Arial" panose="020B0604020202020204" pitchFamily="34" charset="0"/>
              <a:cs typeface="Arial" panose="020B0604020202020204" pitchFamily="34" charset="0"/>
            </a:rPr>
            <a:t>Investiční instrumenty</a:t>
          </a:r>
        </a:p>
      </dgm:t>
    </dgm:pt>
    <dgm:pt modelId="{007CD5EF-3C62-477D-90C5-3CF0487723F7}" type="parTrans" cxnId="{2C65C054-D96A-4D90-B99B-3B204B7D92CA}">
      <dgm:prSet/>
      <dgm:spPr/>
      <dgm:t>
        <a:bodyPr/>
        <a:lstStyle/>
        <a:p>
          <a:endParaRPr lang="cs-CZ"/>
        </a:p>
      </dgm:t>
    </dgm:pt>
    <dgm:pt modelId="{8943E764-1FB9-403D-8921-3E62F5C205DC}" type="sibTrans" cxnId="{2C65C054-D96A-4D90-B99B-3B204B7D92CA}">
      <dgm:prSet/>
      <dgm:spPr/>
      <dgm:t>
        <a:bodyPr/>
        <a:lstStyle/>
        <a:p>
          <a:endParaRPr lang="cs-CZ"/>
        </a:p>
      </dgm:t>
    </dgm:pt>
    <dgm:pt modelId="{6CBB89AF-066C-4AB6-82DD-CC53C9733829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Finanční instrumenty</a:t>
          </a:r>
        </a:p>
      </dgm:t>
    </dgm:pt>
    <dgm:pt modelId="{1327A6F4-9048-4004-9F52-734E8CE43DD1}" type="parTrans" cxnId="{60F4A16C-2062-4919-A10A-0D822221C192}">
      <dgm:prSet/>
      <dgm:spPr/>
      <dgm:t>
        <a:bodyPr/>
        <a:lstStyle/>
        <a:p>
          <a:endParaRPr lang="cs-CZ"/>
        </a:p>
      </dgm:t>
    </dgm:pt>
    <dgm:pt modelId="{50179058-48AB-48E3-A73E-6CBB33130384}" type="sibTrans" cxnId="{60F4A16C-2062-4919-A10A-0D822221C192}">
      <dgm:prSet/>
      <dgm:spPr/>
      <dgm:t>
        <a:bodyPr/>
        <a:lstStyle/>
        <a:p>
          <a:endParaRPr lang="cs-CZ"/>
        </a:p>
      </dgm:t>
    </dgm:pt>
    <dgm:pt modelId="{744CBDF1-852C-49AD-BD51-EB878CC57B98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Akcie</a:t>
          </a:r>
        </a:p>
      </dgm:t>
    </dgm:pt>
    <dgm:pt modelId="{4DB8BD9C-A28E-4C70-859D-02CE5695FCAD}" type="parTrans" cxnId="{8CC5FFB8-12B2-4C71-A36F-7A3EA0C1BE5A}">
      <dgm:prSet/>
      <dgm:spPr/>
      <dgm:t>
        <a:bodyPr/>
        <a:lstStyle/>
        <a:p>
          <a:endParaRPr lang="cs-CZ"/>
        </a:p>
      </dgm:t>
    </dgm:pt>
    <dgm:pt modelId="{1CF68C44-15C2-4F13-9164-76391E176025}" type="sibTrans" cxnId="{8CC5FFB8-12B2-4C71-A36F-7A3EA0C1BE5A}">
      <dgm:prSet/>
      <dgm:spPr/>
      <dgm:t>
        <a:bodyPr/>
        <a:lstStyle/>
        <a:p>
          <a:endParaRPr lang="cs-CZ"/>
        </a:p>
      </dgm:t>
    </dgm:pt>
    <dgm:pt modelId="{269327B2-3494-4A64-952B-62C880399FBC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Dluhopisy</a:t>
          </a:r>
        </a:p>
      </dgm:t>
    </dgm:pt>
    <dgm:pt modelId="{78A4E21E-2F34-4AF8-AA9C-B0BC1E02C32A}" type="parTrans" cxnId="{D3C5DF7B-4179-4D1E-BC25-E3BA9C56F2B3}">
      <dgm:prSet/>
      <dgm:spPr/>
      <dgm:t>
        <a:bodyPr/>
        <a:lstStyle/>
        <a:p>
          <a:endParaRPr lang="cs-CZ"/>
        </a:p>
      </dgm:t>
    </dgm:pt>
    <dgm:pt modelId="{0330CB37-9216-449C-8F97-B5E1BE501876}" type="sibTrans" cxnId="{D3C5DF7B-4179-4D1E-BC25-E3BA9C56F2B3}">
      <dgm:prSet/>
      <dgm:spPr/>
      <dgm:t>
        <a:bodyPr/>
        <a:lstStyle/>
        <a:p>
          <a:endParaRPr lang="cs-CZ"/>
        </a:p>
      </dgm:t>
    </dgm:pt>
    <dgm:pt modelId="{D082FFBC-B699-450B-8A73-751FD831E5B8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Podílové listy</a:t>
          </a:r>
        </a:p>
      </dgm:t>
    </dgm:pt>
    <dgm:pt modelId="{65FF0A14-9D63-4669-8665-D060561FE26E}" type="parTrans" cxnId="{95552AC9-9A75-4D14-91F9-3ED41039C2AF}">
      <dgm:prSet/>
      <dgm:spPr/>
      <dgm:t>
        <a:bodyPr/>
        <a:lstStyle/>
        <a:p>
          <a:endParaRPr lang="cs-CZ"/>
        </a:p>
      </dgm:t>
    </dgm:pt>
    <dgm:pt modelId="{18C9F1B1-996F-4414-9164-DF962D5A7417}" type="sibTrans" cxnId="{95552AC9-9A75-4D14-91F9-3ED41039C2AF}">
      <dgm:prSet/>
      <dgm:spPr/>
      <dgm:t>
        <a:bodyPr/>
        <a:lstStyle/>
        <a:p>
          <a:endParaRPr lang="cs-CZ"/>
        </a:p>
      </dgm:t>
    </dgm:pt>
    <dgm:pt modelId="{11906716-C791-43A8-9583-75918A881C5F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Přímé podnikání</a:t>
          </a:r>
        </a:p>
      </dgm:t>
    </dgm:pt>
    <dgm:pt modelId="{88E64AD5-B4EC-4546-A41D-6658C9602938}" type="parTrans" cxnId="{10517A98-4B94-4F00-AD69-7A4A567A35C2}">
      <dgm:prSet/>
      <dgm:spPr/>
      <dgm:t>
        <a:bodyPr/>
        <a:lstStyle/>
        <a:p>
          <a:endParaRPr lang="cs-CZ"/>
        </a:p>
      </dgm:t>
    </dgm:pt>
    <dgm:pt modelId="{86B99923-6914-4D54-A9FC-9D695C002CCC}" type="sibTrans" cxnId="{10517A98-4B94-4F00-AD69-7A4A567A35C2}">
      <dgm:prSet/>
      <dgm:spPr/>
      <dgm:t>
        <a:bodyPr/>
        <a:lstStyle/>
        <a:p>
          <a:endParaRPr lang="cs-CZ"/>
        </a:p>
      </dgm:t>
    </dgm:pt>
    <dgm:pt modelId="{BAEDA70A-2054-49A6-971C-7DEC460B1163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Pojišťovací kontrakty</a:t>
          </a:r>
        </a:p>
      </dgm:t>
    </dgm:pt>
    <dgm:pt modelId="{02562A75-F178-4B6F-ACB7-3D2358E10418}" type="parTrans" cxnId="{2BFEAA6D-1F1F-48D9-981F-726B26A06613}">
      <dgm:prSet/>
      <dgm:spPr/>
      <dgm:t>
        <a:bodyPr/>
        <a:lstStyle/>
        <a:p>
          <a:endParaRPr lang="cs-CZ"/>
        </a:p>
      </dgm:t>
    </dgm:pt>
    <dgm:pt modelId="{FD28D31D-6604-4140-9760-E0F9317DE18B}" type="sibTrans" cxnId="{2BFEAA6D-1F1F-48D9-981F-726B26A06613}">
      <dgm:prSet/>
      <dgm:spPr/>
      <dgm:t>
        <a:bodyPr/>
        <a:lstStyle/>
        <a:p>
          <a:endParaRPr lang="cs-CZ"/>
        </a:p>
      </dgm:t>
    </dgm:pt>
    <dgm:pt modelId="{3F60F9BE-A655-4234-BF0C-543B8C1078B1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Nákup nemovitostí</a:t>
          </a:r>
        </a:p>
      </dgm:t>
    </dgm:pt>
    <dgm:pt modelId="{3AA8B270-6DBE-41DE-AE49-E532F3D9F7C4}" type="parTrans" cxnId="{8F93A30A-F946-453E-9C75-770C6C552FF3}">
      <dgm:prSet/>
      <dgm:spPr/>
      <dgm:t>
        <a:bodyPr/>
        <a:lstStyle/>
        <a:p>
          <a:endParaRPr lang="cs-CZ"/>
        </a:p>
      </dgm:t>
    </dgm:pt>
    <dgm:pt modelId="{E4E0EF6C-BA66-4FE2-AECF-40BF9089D18F}" type="sibTrans" cxnId="{8F93A30A-F946-453E-9C75-770C6C552FF3}">
      <dgm:prSet/>
      <dgm:spPr/>
      <dgm:t>
        <a:bodyPr/>
        <a:lstStyle/>
        <a:p>
          <a:endParaRPr lang="cs-CZ"/>
        </a:p>
      </dgm:t>
    </dgm:pt>
    <dgm:pt modelId="{F0BB00B6-B377-4124-80D6-7E648A0B1E33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Nákup movitých věcí</a:t>
          </a:r>
        </a:p>
      </dgm:t>
    </dgm:pt>
    <dgm:pt modelId="{67469ABE-4C14-4E18-AFA8-C673D93798BD}" type="parTrans" cxnId="{A0F0CDF5-FD1C-424B-A261-A17FB528B888}">
      <dgm:prSet/>
      <dgm:spPr/>
      <dgm:t>
        <a:bodyPr/>
        <a:lstStyle/>
        <a:p>
          <a:endParaRPr lang="cs-CZ"/>
        </a:p>
      </dgm:t>
    </dgm:pt>
    <dgm:pt modelId="{A02FEBC0-7706-47A9-AB94-B2C99CA09228}" type="sibTrans" cxnId="{A0F0CDF5-FD1C-424B-A261-A17FB528B888}">
      <dgm:prSet/>
      <dgm:spPr/>
      <dgm:t>
        <a:bodyPr/>
        <a:lstStyle/>
        <a:p>
          <a:endParaRPr lang="cs-CZ"/>
        </a:p>
      </dgm:t>
    </dgm:pt>
    <dgm:pt modelId="{3E9629FD-7E61-4469-812C-008AAD231FF1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Nákup komodit</a:t>
          </a:r>
        </a:p>
      </dgm:t>
    </dgm:pt>
    <dgm:pt modelId="{E7F1AEFD-2A62-458B-B8B6-AB499E794FBA}" type="parTrans" cxnId="{1A8C1093-892D-4EA7-BFD0-FDFD3689D781}">
      <dgm:prSet/>
      <dgm:spPr/>
      <dgm:t>
        <a:bodyPr/>
        <a:lstStyle/>
        <a:p>
          <a:endParaRPr lang="cs-CZ"/>
        </a:p>
      </dgm:t>
    </dgm:pt>
    <dgm:pt modelId="{F4CA7DCC-8011-4632-8E42-9EB0A4A4B043}" type="sibTrans" cxnId="{1A8C1093-892D-4EA7-BFD0-FDFD3689D781}">
      <dgm:prSet/>
      <dgm:spPr/>
      <dgm:t>
        <a:bodyPr/>
        <a:lstStyle/>
        <a:p>
          <a:endParaRPr lang="cs-CZ"/>
        </a:p>
      </dgm:t>
    </dgm:pt>
    <dgm:pt modelId="{F25C5D79-A28B-43A8-9437-6E6F02E308D5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Ostatní (obrazy, starožitnosti, apod.)</a:t>
          </a:r>
        </a:p>
      </dgm:t>
    </dgm:pt>
    <dgm:pt modelId="{CBBA3290-3A8D-4796-9178-2894C6B81EDF}" type="parTrans" cxnId="{9DE5A40D-47C3-4198-9538-734B73931A3A}">
      <dgm:prSet/>
      <dgm:spPr/>
      <dgm:t>
        <a:bodyPr/>
        <a:lstStyle/>
        <a:p>
          <a:endParaRPr lang="cs-CZ"/>
        </a:p>
      </dgm:t>
    </dgm:pt>
    <dgm:pt modelId="{9AC28D4B-6CC3-4E37-9C5C-7D88FA26E9B7}" type="sibTrans" cxnId="{9DE5A40D-47C3-4198-9538-734B73931A3A}">
      <dgm:prSet/>
      <dgm:spPr/>
      <dgm:t>
        <a:bodyPr/>
        <a:lstStyle/>
        <a:p>
          <a:endParaRPr lang="cs-CZ"/>
        </a:p>
      </dgm:t>
    </dgm:pt>
    <dgm:pt modelId="{4ABCD073-53F9-4FC5-9838-AFD0AA99F95A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Cenné papíry</a:t>
          </a:r>
        </a:p>
      </dgm:t>
    </dgm:pt>
    <dgm:pt modelId="{4A532741-670C-48CC-9546-7169B0CC213D}" type="parTrans" cxnId="{95954A13-1808-4692-B1A3-041FE5F52FEC}">
      <dgm:prSet/>
      <dgm:spPr/>
      <dgm:t>
        <a:bodyPr/>
        <a:lstStyle/>
        <a:p>
          <a:endParaRPr lang="cs-CZ"/>
        </a:p>
      </dgm:t>
    </dgm:pt>
    <dgm:pt modelId="{CF45E4EF-428F-4CA2-9575-E58FE632352A}" type="sibTrans" cxnId="{95954A13-1808-4692-B1A3-041FE5F52FEC}">
      <dgm:prSet/>
      <dgm:spPr/>
      <dgm:t>
        <a:bodyPr/>
        <a:lstStyle/>
        <a:p>
          <a:endParaRPr lang="cs-CZ"/>
        </a:p>
      </dgm:t>
    </dgm:pt>
    <dgm:pt modelId="{A788970C-96E3-4A43-819C-C09E76808D34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Termínové a spořící účty</a:t>
          </a:r>
        </a:p>
      </dgm:t>
    </dgm:pt>
    <dgm:pt modelId="{6D5F248D-8CA4-485A-BDC9-FB775BC57A62}" type="parTrans" cxnId="{C7C2F3A9-6929-4DF1-8FD1-AF9BB38A0B72}">
      <dgm:prSet/>
      <dgm:spPr/>
      <dgm:t>
        <a:bodyPr/>
        <a:lstStyle/>
        <a:p>
          <a:endParaRPr lang="cs-CZ"/>
        </a:p>
      </dgm:t>
    </dgm:pt>
    <dgm:pt modelId="{C4EBF86A-003D-4A12-94CC-C21DFDCAADB2}" type="sibTrans" cxnId="{C7C2F3A9-6929-4DF1-8FD1-AF9BB38A0B72}">
      <dgm:prSet/>
      <dgm:spPr/>
      <dgm:t>
        <a:bodyPr/>
        <a:lstStyle/>
        <a:p>
          <a:endParaRPr lang="cs-CZ"/>
        </a:p>
      </dgm:t>
    </dgm:pt>
    <dgm:pt modelId="{9859A4EC-13B3-41B5-A43F-452E71E9CBBD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Ostatní (Strukturované produkty, finanční deriváty, apod.)</a:t>
          </a:r>
        </a:p>
      </dgm:t>
    </dgm:pt>
    <dgm:pt modelId="{3FFF4EDD-959A-4F8F-9E00-E87921F030DA}" type="parTrans" cxnId="{4E9F2624-B9BF-46FD-BBD1-E92611FA61DE}">
      <dgm:prSet/>
      <dgm:spPr/>
      <dgm:t>
        <a:bodyPr/>
        <a:lstStyle/>
        <a:p>
          <a:endParaRPr lang="cs-CZ"/>
        </a:p>
      </dgm:t>
    </dgm:pt>
    <dgm:pt modelId="{6779D5E7-29E5-4D12-8804-FC5666A74D13}" type="sibTrans" cxnId="{4E9F2624-B9BF-46FD-BBD1-E92611FA61DE}">
      <dgm:prSet/>
      <dgm:spPr/>
      <dgm:t>
        <a:bodyPr/>
        <a:lstStyle/>
        <a:p>
          <a:endParaRPr lang="cs-CZ"/>
        </a:p>
      </dgm:t>
    </dgm:pt>
    <dgm:pt modelId="{A1740444-42E4-4075-AC11-3BAD0F0C55A4}">
      <dgm:prSet phldrT="[Text]" custT="1"/>
      <dgm:spPr/>
      <dgm:t>
        <a:bodyPr/>
        <a:lstStyle/>
        <a:p>
          <a:r>
            <a:rPr lang="cs-CZ" sz="1400" dirty="0">
              <a:latin typeface="Arial" panose="020B0604020202020204" pitchFamily="34" charset="0"/>
              <a:cs typeface="Arial" panose="020B0604020202020204" pitchFamily="34" charset="0"/>
            </a:rPr>
            <a:t>Reálné instrumenty</a:t>
          </a:r>
        </a:p>
      </dgm:t>
    </dgm:pt>
    <dgm:pt modelId="{76959D3E-F029-4B31-B0FC-36193A2D6286}" type="parTrans" cxnId="{2324327D-A90D-4323-9BA1-401BBF103932}">
      <dgm:prSet/>
      <dgm:spPr/>
      <dgm:t>
        <a:bodyPr/>
        <a:lstStyle/>
        <a:p>
          <a:endParaRPr lang="cs-CZ"/>
        </a:p>
      </dgm:t>
    </dgm:pt>
    <dgm:pt modelId="{393B1B28-019D-4055-AB2A-5393D1C4AED7}" type="sibTrans" cxnId="{2324327D-A90D-4323-9BA1-401BBF103932}">
      <dgm:prSet/>
      <dgm:spPr/>
      <dgm:t>
        <a:bodyPr/>
        <a:lstStyle/>
        <a:p>
          <a:endParaRPr lang="cs-CZ"/>
        </a:p>
      </dgm:t>
    </dgm:pt>
    <dgm:pt modelId="{1337421E-D7BA-42C0-BEF8-57B4D99ADFE7}" type="pres">
      <dgm:prSet presAssocID="{10F26C5B-E8A8-4B6B-850A-CD306D3CD9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C276B3B-CB83-4662-8F7A-9B9338033640}" type="pres">
      <dgm:prSet presAssocID="{3B6957E2-FF7F-4AE7-A76E-41BDE68C2E31}" presName="root" presStyleCnt="0"/>
      <dgm:spPr/>
    </dgm:pt>
    <dgm:pt modelId="{34401969-E5E8-465A-A111-43928D9C56A2}" type="pres">
      <dgm:prSet presAssocID="{3B6957E2-FF7F-4AE7-A76E-41BDE68C2E31}" presName="rootComposite" presStyleCnt="0"/>
      <dgm:spPr/>
    </dgm:pt>
    <dgm:pt modelId="{BFBF9514-FF49-4A39-9C70-D3D6168572BA}" type="pres">
      <dgm:prSet presAssocID="{3B6957E2-FF7F-4AE7-A76E-41BDE68C2E31}" presName="rootText" presStyleLbl="node1" presStyleIdx="0" presStyleCnt="1" custScaleX="80829" custScaleY="76591"/>
      <dgm:spPr/>
    </dgm:pt>
    <dgm:pt modelId="{70528099-CD24-4DEA-8B17-85E032755F64}" type="pres">
      <dgm:prSet presAssocID="{3B6957E2-FF7F-4AE7-A76E-41BDE68C2E31}" presName="rootConnector" presStyleLbl="node1" presStyleIdx="0" presStyleCnt="1"/>
      <dgm:spPr/>
    </dgm:pt>
    <dgm:pt modelId="{BA12A7A6-67D0-4931-9295-BA6DC0BB902E}" type="pres">
      <dgm:prSet presAssocID="{3B6957E2-FF7F-4AE7-A76E-41BDE68C2E31}" presName="childShape" presStyleCnt="0"/>
      <dgm:spPr/>
    </dgm:pt>
    <dgm:pt modelId="{D6007A70-4B2E-44D2-A37A-BE1BEE2E3805}" type="pres">
      <dgm:prSet presAssocID="{1327A6F4-9048-4004-9F52-734E8CE43DD1}" presName="Name13" presStyleLbl="parChTrans1D2" presStyleIdx="0" presStyleCnt="2"/>
      <dgm:spPr/>
    </dgm:pt>
    <dgm:pt modelId="{C0530BE1-ACCC-4E0E-A39B-070542C9FF85}" type="pres">
      <dgm:prSet presAssocID="{6CBB89AF-066C-4AB6-82DD-CC53C9733829}" presName="childText" presStyleLbl="bgAcc1" presStyleIdx="0" presStyleCnt="2" custScaleX="159475" custScaleY="163835">
        <dgm:presLayoutVars>
          <dgm:bulletEnabled val="1"/>
        </dgm:presLayoutVars>
      </dgm:prSet>
      <dgm:spPr/>
    </dgm:pt>
    <dgm:pt modelId="{4F7DCE0D-E500-48E0-97F6-B2700544CF49}" type="pres">
      <dgm:prSet presAssocID="{76959D3E-F029-4B31-B0FC-36193A2D6286}" presName="Name13" presStyleLbl="parChTrans1D2" presStyleIdx="1" presStyleCnt="2"/>
      <dgm:spPr/>
    </dgm:pt>
    <dgm:pt modelId="{85604712-23E0-4DD2-97DA-889C3E1EE149}" type="pres">
      <dgm:prSet presAssocID="{A1740444-42E4-4075-AC11-3BAD0F0C55A4}" presName="childText" presStyleLbl="bgAcc1" presStyleIdx="1" presStyleCnt="2" custScaleX="162453" custScaleY="135427">
        <dgm:presLayoutVars>
          <dgm:bulletEnabled val="1"/>
        </dgm:presLayoutVars>
      </dgm:prSet>
      <dgm:spPr/>
    </dgm:pt>
  </dgm:ptLst>
  <dgm:cxnLst>
    <dgm:cxn modelId="{8F93A30A-F946-453E-9C75-770C6C552FF3}" srcId="{A1740444-42E4-4075-AC11-3BAD0F0C55A4}" destId="{3F60F9BE-A655-4234-BF0C-543B8C1078B1}" srcOrd="1" destOrd="0" parTransId="{3AA8B270-6DBE-41DE-AE49-E532F3D9F7C4}" sibTransId="{E4E0EF6C-BA66-4FE2-AECF-40BF9089D18F}"/>
    <dgm:cxn modelId="{9DE5A40D-47C3-4198-9538-734B73931A3A}" srcId="{A1740444-42E4-4075-AC11-3BAD0F0C55A4}" destId="{F25C5D79-A28B-43A8-9437-6E6F02E308D5}" srcOrd="4" destOrd="0" parTransId="{CBBA3290-3A8D-4796-9178-2894C6B81EDF}" sibTransId="{9AC28D4B-6CC3-4E37-9C5C-7D88FA26E9B7}"/>
    <dgm:cxn modelId="{95954A13-1808-4692-B1A3-041FE5F52FEC}" srcId="{6CBB89AF-066C-4AB6-82DD-CC53C9733829}" destId="{4ABCD073-53F9-4FC5-9838-AFD0AA99F95A}" srcOrd="0" destOrd="0" parTransId="{4A532741-670C-48CC-9546-7169B0CC213D}" sibTransId="{CF45E4EF-428F-4CA2-9575-E58FE632352A}"/>
    <dgm:cxn modelId="{B548EB18-24A7-4A69-869F-1B4B72D8E94C}" type="presOf" srcId="{D082FFBC-B699-450B-8A73-751FD831E5B8}" destId="{C0530BE1-ACCC-4E0E-A39B-070542C9FF85}" srcOrd="0" destOrd="4" presId="urn:microsoft.com/office/officeart/2005/8/layout/hierarchy3"/>
    <dgm:cxn modelId="{4E9F2624-B9BF-46FD-BBD1-E92611FA61DE}" srcId="{6CBB89AF-066C-4AB6-82DD-CC53C9733829}" destId="{9859A4EC-13B3-41B5-A43F-452E71E9CBBD}" srcOrd="3" destOrd="0" parTransId="{3FFF4EDD-959A-4F8F-9E00-E87921F030DA}" sibTransId="{6779D5E7-29E5-4D12-8804-FC5666A74D13}"/>
    <dgm:cxn modelId="{2AA25A32-C105-4255-AB49-A4BA822EF4B8}" type="presOf" srcId="{3E9629FD-7E61-4469-812C-008AAD231FF1}" destId="{85604712-23E0-4DD2-97DA-889C3E1EE149}" srcOrd="0" destOrd="4" presId="urn:microsoft.com/office/officeart/2005/8/layout/hierarchy3"/>
    <dgm:cxn modelId="{463FB132-95EE-4680-8200-EBE6E310B337}" type="presOf" srcId="{6CBB89AF-066C-4AB6-82DD-CC53C9733829}" destId="{C0530BE1-ACCC-4E0E-A39B-070542C9FF85}" srcOrd="0" destOrd="0" presId="urn:microsoft.com/office/officeart/2005/8/layout/hierarchy3"/>
    <dgm:cxn modelId="{0862BA3D-E979-4250-9D3E-EE10C7B42939}" type="presOf" srcId="{4ABCD073-53F9-4FC5-9838-AFD0AA99F95A}" destId="{C0530BE1-ACCC-4E0E-A39B-070542C9FF85}" srcOrd="0" destOrd="1" presId="urn:microsoft.com/office/officeart/2005/8/layout/hierarchy3"/>
    <dgm:cxn modelId="{F1CF535B-A01D-41B8-931F-634B62B432DC}" type="presOf" srcId="{3B6957E2-FF7F-4AE7-A76E-41BDE68C2E31}" destId="{BFBF9514-FF49-4A39-9C70-D3D6168572BA}" srcOrd="0" destOrd="0" presId="urn:microsoft.com/office/officeart/2005/8/layout/hierarchy3"/>
    <dgm:cxn modelId="{9A514460-D3D0-45B5-97DC-D183B467ED3F}" type="presOf" srcId="{744CBDF1-852C-49AD-BD51-EB878CC57B98}" destId="{C0530BE1-ACCC-4E0E-A39B-070542C9FF85}" srcOrd="0" destOrd="2" presId="urn:microsoft.com/office/officeart/2005/8/layout/hierarchy3"/>
    <dgm:cxn modelId="{F8DDFD47-89B6-4A89-B61A-0865C420C69B}" type="presOf" srcId="{A788970C-96E3-4A43-819C-C09E76808D34}" destId="{C0530BE1-ACCC-4E0E-A39B-070542C9FF85}" srcOrd="0" destOrd="6" presId="urn:microsoft.com/office/officeart/2005/8/layout/hierarchy3"/>
    <dgm:cxn modelId="{C217844C-46B6-4A72-9973-5ABFA7B52000}" type="presOf" srcId="{BAEDA70A-2054-49A6-971C-7DEC460B1163}" destId="{C0530BE1-ACCC-4E0E-A39B-070542C9FF85}" srcOrd="0" destOrd="5" presId="urn:microsoft.com/office/officeart/2005/8/layout/hierarchy3"/>
    <dgm:cxn modelId="{60F4A16C-2062-4919-A10A-0D822221C192}" srcId="{3B6957E2-FF7F-4AE7-A76E-41BDE68C2E31}" destId="{6CBB89AF-066C-4AB6-82DD-CC53C9733829}" srcOrd="0" destOrd="0" parTransId="{1327A6F4-9048-4004-9F52-734E8CE43DD1}" sibTransId="{50179058-48AB-48E3-A73E-6CBB33130384}"/>
    <dgm:cxn modelId="{2BFEAA6D-1F1F-48D9-981F-726B26A06613}" srcId="{6CBB89AF-066C-4AB6-82DD-CC53C9733829}" destId="{BAEDA70A-2054-49A6-971C-7DEC460B1163}" srcOrd="1" destOrd="0" parTransId="{02562A75-F178-4B6F-ACB7-3D2358E10418}" sibTransId="{FD28D31D-6604-4140-9760-E0F9317DE18B}"/>
    <dgm:cxn modelId="{67805A6F-D89D-4733-AB09-87B83D3CDE01}" type="presOf" srcId="{F0BB00B6-B377-4124-80D6-7E648A0B1E33}" destId="{85604712-23E0-4DD2-97DA-889C3E1EE149}" srcOrd="0" destOrd="3" presId="urn:microsoft.com/office/officeart/2005/8/layout/hierarchy3"/>
    <dgm:cxn modelId="{2C65C054-D96A-4D90-B99B-3B204B7D92CA}" srcId="{10F26C5B-E8A8-4B6B-850A-CD306D3CD9DC}" destId="{3B6957E2-FF7F-4AE7-A76E-41BDE68C2E31}" srcOrd="0" destOrd="0" parTransId="{007CD5EF-3C62-477D-90C5-3CF0487723F7}" sibTransId="{8943E764-1FB9-403D-8921-3E62F5C205DC}"/>
    <dgm:cxn modelId="{4EE75855-C738-47F3-9858-5C4743D4528B}" type="presOf" srcId="{A1740444-42E4-4075-AC11-3BAD0F0C55A4}" destId="{85604712-23E0-4DD2-97DA-889C3E1EE149}" srcOrd="0" destOrd="0" presId="urn:microsoft.com/office/officeart/2005/8/layout/hierarchy3"/>
    <dgm:cxn modelId="{A665E275-2F83-4544-AB94-606F93BE635E}" type="presOf" srcId="{3B6957E2-FF7F-4AE7-A76E-41BDE68C2E31}" destId="{70528099-CD24-4DEA-8B17-85E032755F64}" srcOrd="1" destOrd="0" presId="urn:microsoft.com/office/officeart/2005/8/layout/hierarchy3"/>
    <dgm:cxn modelId="{D3C5DF7B-4179-4D1E-BC25-E3BA9C56F2B3}" srcId="{4ABCD073-53F9-4FC5-9838-AFD0AA99F95A}" destId="{269327B2-3494-4A64-952B-62C880399FBC}" srcOrd="1" destOrd="0" parTransId="{78A4E21E-2F34-4AF8-AA9C-B0BC1E02C32A}" sibTransId="{0330CB37-9216-449C-8F97-B5E1BE501876}"/>
    <dgm:cxn modelId="{2324327D-A90D-4323-9BA1-401BBF103932}" srcId="{3B6957E2-FF7F-4AE7-A76E-41BDE68C2E31}" destId="{A1740444-42E4-4075-AC11-3BAD0F0C55A4}" srcOrd="1" destOrd="0" parTransId="{76959D3E-F029-4B31-B0FC-36193A2D6286}" sibTransId="{393B1B28-019D-4055-AB2A-5393D1C4AED7}"/>
    <dgm:cxn modelId="{EC419D84-AD04-4C03-9DFD-27484A4B7026}" type="presOf" srcId="{1327A6F4-9048-4004-9F52-734E8CE43DD1}" destId="{D6007A70-4B2E-44D2-A37A-BE1BEE2E3805}" srcOrd="0" destOrd="0" presId="urn:microsoft.com/office/officeart/2005/8/layout/hierarchy3"/>
    <dgm:cxn modelId="{1A8C1093-892D-4EA7-BFD0-FDFD3689D781}" srcId="{A1740444-42E4-4075-AC11-3BAD0F0C55A4}" destId="{3E9629FD-7E61-4469-812C-008AAD231FF1}" srcOrd="3" destOrd="0" parTransId="{E7F1AEFD-2A62-458B-B8B6-AB499E794FBA}" sibTransId="{F4CA7DCC-8011-4632-8E42-9EB0A4A4B043}"/>
    <dgm:cxn modelId="{4B8FD197-FC02-4C39-B969-7BB40F1C74D1}" type="presOf" srcId="{F25C5D79-A28B-43A8-9437-6E6F02E308D5}" destId="{85604712-23E0-4DD2-97DA-889C3E1EE149}" srcOrd="0" destOrd="5" presId="urn:microsoft.com/office/officeart/2005/8/layout/hierarchy3"/>
    <dgm:cxn modelId="{10517A98-4B94-4F00-AD69-7A4A567A35C2}" srcId="{A1740444-42E4-4075-AC11-3BAD0F0C55A4}" destId="{11906716-C791-43A8-9583-75918A881C5F}" srcOrd="0" destOrd="0" parTransId="{88E64AD5-B4EC-4546-A41D-6658C9602938}" sibTransId="{86B99923-6914-4D54-A9FC-9D695C002CCC}"/>
    <dgm:cxn modelId="{D5A6BFA5-A431-4AB3-AACA-26E7F3C4DD3B}" type="presOf" srcId="{269327B2-3494-4A64-952B-62C880399FBC}" destId="{C0530BE1-ACCC-4E0E-A39B-070542C9FF85}" srcOrd="0" destOrd="3" presId="urn:microsoft.com/office/officeart/2005/8/layout/hierarchy3"/>
    <dgm:cxn modelId="{C7C2F3A9-6929-4DF1-8FD1-AF9BB38A0B72}" srcId="{6CBB89AF-066C-4AB6-82DD-CC53C9733829}" destId="{A788970C-96E3-4A43-819C-C09E76808D34}" srcOrd="2" destOrd="0" parTransId="{6D5F248D-8CA4-485A-BDC9-FB775BC57A62}" sibTransId="{C4EBF86A-003D-4A12-94CC-C21DFDCAADB2}"/>
    <dgm:cxn modelId="{A88B0CAD-AF75-4BDD-86CD-0AB3224969BE}" type="presOf" srcId="{10F26C5B-E8A8-4B6B-850A-CD306D3CD9DC}" destId="{1337421E-D7BA-42C0-BEF8-57B4D99ADFE7}" srcOrd="0" destOrd="0" presId="urn:microsoft.com/office/officeart/2005/8/layout/hierarchy3"/>
    <dgm:cxn modelId="{8CC5FFB8-12B2-4C71-A36F-7A3EA0C1BE5A}" srcId="{4ABCD073-53F9-4FC5-9838-AFD0AA99F95A}" destId="{744CBDF1-852C-49AD-BD51-EB878CC57B98}" srcOrd="0" destOrd="0" parTransId="{4DB8BD9C-A28E-4C70-859D-02CE5695FCAD}" sibTransId="{1CF68C44-15C2-4F13-9164-76391E176025}"/>
    <dgm:cxn modelId="{1C21D6C5-4DA4-4D1B-94A6-50581AFBCEF9}" type="presOf" srcId="{3F60F9BE-A655-4234-BF0C-543B8C1078B1}" destId="{85604712-23E0-4DD2-97DA-889C3E1EE149}" srcOrd="0" destOrd="2" presId="urn:microsoft.com/office/officeart/2005/8/layout/hierarchy3"/>
    <dgm:cxn modelId="{95552AC9-9A75-4D14-91F9-3ED41039C2AF}" srcId="{4ABCD073-53F9-4FC5-9838-AFD0AA99F95A}" destId="{D082FFBC-B699-450B-8A73-751FD831E5B8}" srcOrd="2" destOrd="0" parTransId="{65FF0A14-9D63-4669-8665-D060561FE26E}" sibTransId="{18C9F1B1-996F-4414-9164-DF962D5A7417}"/>
    <dgm:cxn modelId="{6AA79ADC-4B50-4B72-AE12-419DF487F473}" type="presOf" srcId="{9859A4EC-13B3-41B5-A43F-452E71E9CBBD}" destId="{C0530BE1-ACCC-4E0E-A39B-070542C9FF85}" srcOrd="0" destOrd="7" presId="urn:microsoft.com/office/officeart/2005/8/layout/hierarchy3"/>
    <dgm:cxn modelId="{1DDC89EB-43E8-4484-8C67-42A6BA80D622}" type="presOf" srcId="{76959D3E-F029-4B31-B0FC-36193A2D6286}" destId="{4F7DCE0D-E500-48E0-97F6-B2700544CF49}" srcOrd="0" destOrd="0" presId="urn:microsoft.com/office/officeart/2005/8/layout/hierarchy3"/>
    <dgm:cxn modelId="{A0F0CDF5-FD1C-424B-A261-A17FB528B888}" srcId="{A1740444-42E4-4075-AC11-3BAD0F0C55A4}" destId="{F0BB00B6-B377-4124-80D6-7E648A0B1E33}" srcOrd="2" destOrd="0" parTransId="{67469ABE-4C14-4E18-AFA8-C673D93798BD}" sibTransId="{A02FEBC0-7706-47A9-AB94-B2C99CA09228}"/>
    <dgm:cxn modelId="{4962F5FB-8B24-47D5-917F-DF0EA9A13DC1}" type="presOf" srcId="{11906716-C791-43A8-9583-75918A881C5F}" destId="{85604712-23E0-4DD2-97DA-889C3E1EE149}" srcOrd="0" destOrd="1" presId="urn:microsoft.com/office/officeart/2005/8/layout/hierarchy3"/>
    <dgm:cxn modelId="{3083B615-78E0-4123-9FD3-28603B66F175}" type="presParOf" srcId="{1337421E-D7BA-42C0-BEF8-57B4D99ADFE7}" destId="{0C276B3B-CB83-4662-8F7A-9B9338033640}" srcOrd="0" destOrd="0" presId="urn:microsoft.com/office/officeart/2005/8/layout/hierarchy3"/>
    <dgm:cxn modelId="{73F89EE1-74C5-4B5A-872A-24E269F71C40}" type="presParOf" srcId="{0C276B3B-CB83-4662-8F7A-9B9338033640}" destId="{34401969-E5E8-465A-A111-43928D9C56A2}" srcOrd="0" destOrd="0" presId="urn:microsoft.com/office/officeart/2005/8/layout/hierarchy3"/>
    <dgm:cxn modelId="{674FA336-BC7C-41A3-99D7-D394DC976CA9}" type="presParOf" srcId="{34401969-E5E8-465A-A111-43928D9C56A2}" destId="{BFBF9514-FF49-4A39-9C70-D3D6168572BA}" srcOrd="0" destOrd="0" presId="urn:microsoft.com/office/officeart/2005/8/layout/hierarchy3"/>
    <dgm:cxn modelId="{43C8F735-22B3-4C9B-90C5-7AB86C8994C5}" type="presParOf" srcId="{34401969-E5E8-465A-A111-43928D9C56A2}" destId="{70528099-CD24-4DEA-8B17-85E032755F64}" srcOrd="1" destOrd="0" presId="urn:microsoft.com/office/officeart/2005/8/layout/hierarchy3"/>
    <dgm:cxn modelId="{D1FD5D15-B671-4C2E-813D-F49BB745F81B}" type="presParOf" srcId="{0C276B3B-CB83-4662-8F7A-9B9338033640}" destId="{BA12A7A6-67D0-4931-9295-BA6DC0BB902E}" srcOrd="1" destOrd="0" presId="urn:microsoft.com/office/officeart/2005/8/layout/hierarchy3"/>
    <dgm:cxn modelId="{76F91940-2704-4504-B3F7-45983E4DBE5B}" type="presParOf" srcId="{BA12A7A6-67D0-4931-9295-BA6DC0BB902E}" destId="{D6007A70-4B2E-44D2-A37A-BE1BEE2E3805}" srcOrd="0" destOrd="0" presId="urn:microsoft.com/office/officeart/2005/8/layout/hierarchy3"/>
    <dgm:cxn modelId="{CF16E704-E6ED-44D7-BD00-C4A06F9DA55B}" type="presParOf" srcId="{BA12A7A6-67D0-4931-9295-BA6DC0BB902E}" destId="{C0530BE1-ACCC-4E0E-A39B-070542C9FF85}" srcOrd="1" destOrd="0" presId="urn:microsoft.com/office/officeart/2005/8/layout/hierarchy3"/>
    <dgm:cxn modelId="{54EFC3EE-A77C-4B8E-9104-06C7610C0BC2}" type="presParOf" srcId="{BA12A7A6-67D0-4931-9295-BA6DC0BB902E}" destId="{4F7DCE0D-E500-48E0-97F6-B2700544CF49}" srcOrd="2" destOrd="0" presId="urn:microsoft.com/office/officeart/2005/8/layout/hierarchy3"/>
    <dgm:cxn modelId="{0C53F62C-B7F1-47E2-828C-711A6B706C2B}" type="presParOf" srcId="{BA12A7A6-67D0-4931-9295-BA6DC0BB902E}" destId="{85604712-23E0-4DD2-97DA-889C3E1EE14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F9514-FF49-4A39-9C70-D3D6168572BA}">
      <dsp:nvSpPr>
        <dsp:cNvPr id="0" name=""/>
        <dsp:cNvSpPr/>
      </dsp:nvSpPr>
      <dsp:spPr>
        <a:xfrm>
          <a:off x="1268969" y="1253"/>
          <a:ext cx="2056941" cy="97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latin typeface="Arial" panose="020B0604020202020204" pitchFamily="34" charset="0"/>
              <a:cs typeface="Arial" panose="020B0604020202020204" pitchFamily="34" charset="0"/>
            </a:rPr>
            <a:t>Investiční instrumenty</a:t>
          </a:r>
        </a:p>
      </dsp:txBody>
      <dsp:txXfrm>
        <a:off x="1297512" y="29796"/>
        <a:ext cx="1999855" cy="917460"/>
      </dsp:txXfrm>
    </dsp:sp>
    <dsp:sp modelId="{D6007A70-4B2E-44D2-A37A-BE1BEE2E3805}">
      <dsp:nvSpPr>
        <dsp:cNvPr id="0" name=""/>
        <dsp:cNvSpPr/>
      </dsp:nvSpPr>
      <dsp:spPr>
        <a:xfrm>
          <a:off x="1474663" y="975799"/>
          <a:ext cx="205694" cy="1360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421"/>
              </a:lnTo>
              <a:lnTo>
                <a:pt x="205694" y="1360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30BE1-ACCC-4E0E-A39B-070542C9FF85}">
      <dsp:nvSpPr>
        <dsp:cNvPr id="0" name=""/>
        <dsp:cNvSpPr/>
      </dsp:nvSpPr>
      <dsp:spPr>
        <a:xfrm>
          <a:off x="1680358" y="1293900"/>
          <a:ext cx="3246664" cy="2084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Finanční instrumenty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Cenné papíry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Akcie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Dluhopisy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Podílové listy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Pojišťovací kontrakty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Termínové a spořící účty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Ostatní (Strukturované produkty, finanční deriváty, apod.)</a:t>
          </a:r>
        </a:p>
      </dsp:txBody>
      <dsp:txXfrm>
        <a:off x="1741415" y="1354957"/>
        <a:ext cx="3124550" cy="1962528"/>
      </dsp:txXfrm>
    </dsp:sp>
    <dsp:sp modelId="{4F7DCE0D-E500-48E0-97F6-B2700544CF49}">
      <dsp:nvSpPr>
        <dsp:cNvPr id="0" name=""/>
        <dsp:cNvSpPr/>
      </dsp:nvSpPr>
      <dsp:spPr>
        <a:xfrm>
          <a:off x="1474663" y="975799"/>
          <a:ext cx="205694" cy="3582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2432"/>
              </a:lnTo>
              <a:lnTo>
                <a:pt x="205694" y="3582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04712-23E0-4DD2-97DA-889C3E1EE149}">
      <dsp:nvSpPr>
        <dsp:cNvPr id="0" name=""/>
        <dsp:cNvSpPr/>
      </dsp:nvSpPr>
      <dsp:spPr>
        <a:xfrm>
          <a:off x="1680358" y="3696643"/>
          <a:ext cx="3307292" cy="1723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Reálné instrumenty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Přímé podnikání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Nákup nemovitostí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Nákup movitých věcí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Nákup komodit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Arial" panose="020B0604020202020204" pitchFamily="34" charset="0"/>
              <a:cs typeface="Arial" panose="020B0604020202020204" pitchFamily="34" charset="0"/>
            </a:rPr>
            <a:t>Ostatní (obrazy, starožitnosti, apod.)</a:t>
          </a:r>
        </a:p>
      </dsp:txBody>
      <dsp:txXfrm>
        <a:off x="1730828" y="3747113"/>
        <a:ext cx="3206352" cy="1622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24.09.2023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24.09.2023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77E90-4C3A-1A40-BB34-28A95E688A1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6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99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7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44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6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10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/>
              <a:t>https://www.vecteezy.com/vector-art/348802-school-teamwork-vector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5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25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223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87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07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21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66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27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25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66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25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32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/>
              <a:t>https://www.hothousedesign.com.au/blog/to-think-like-a-designer-you-need-to-be-more-curious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95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800" dirty="0"/>
              <a:t>https://www.hothousedesign.com.au/blog/to-think-like-a-designer-you-need-to-be-more-curious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2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85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14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800" dirty="0"/>
              <a:t>https://finex.cz/rohlik-vydava-dluhopisy-vynos-6-procent/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/>
              <a:t>https://www.jtbank.cz/produkty/dluhopisy~rohlik-fin-6-60-23.html?parentId=15229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30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800" dirty="0"/>
              <a:t>https://www.rizikovedluhopisy.cz/nekale-praktiky-emitentu/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1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7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/>
              <a:t>https://www.educba.com/stocks-vs-bonds/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4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5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6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8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8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43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7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827CD8A-1427-4941-A626-65EDEFEE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BC15-9EEF-49B5-A26D-1F088596073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EC8F6A-94EC-4DBA-AA7C-FA67EAC65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394953-C7A7-44B4-86DC-C4D5AD51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cs-CZ" altLang="cs-CZ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1D-18F5-2B4E-BE99-D6457D84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0582C-01B7-3F42-AD28-9B7DF4DD5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3A37-4F77-534E-9AF3-D82BFE15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7680-51CF-4D01-BA44-DD20FCE2D579}" type="datetime3">
              <a:rPr lang="cs-CZ" smtClean="0"/>
              <a:t>24/09/23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CCB8-70AD-574C-9AA9-B02DA9D9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117F-487E-494C-9FA1-CB037C2C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16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E2E82-3A08-4406-970D-0BF0B305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FD0A80-C25E-48AB-ABAA-6FA451D46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744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E939B-BCE0-45D2-B16D-41C78D41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60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8293E-F3D4-4048-8D1B-5997F2E29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9915F5-46E8-47F6-BF11-5BC0A9F3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8398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72F62-CCBA-4507-BF5D-6E31F32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298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0570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04FEA15-B052-4EF2-83CD-264C14861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90" y="3948576"/>
            <a:ext cx="3754010" cy="29572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7AB73D9-C2E7-4E6F-98F9-2170CD31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4085924" cy="38526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7B4897-D9B0-4CFD-8137-994B45F5B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3578" y="2273955"/>
            <a:ext cx="7751805" cy="2387600"/>
          </a:xfrm>
        </p:spPr>
        <p:txBody>
          <a:bodyPr anchor="b"/>
          <a:lstStyle>
            <a:lvl1pPr algn="l">
              <a:defRPr sz="6000">
                <a:solidFill>
                  <a:srgbClr val="249C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7B8A41-B52E-4C71-8155-58470B56E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577" y="4780863"/>
            <a:ext cx="7751806" cy="1655762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F29AF1F-BEEC-4FDA-B82B-5BC9F5BE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4" y="222646"/>
            <a:ext cx="6285051" cy="10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5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D7F4B-178F-4068-847F-A3DD517F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41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58C1A-5337-4345-ADC3-AC78C3B5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980"/>
            <a:ext cx="10515600" cy="379198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7497950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E2E82-3A08-4406-970D-0BF0B305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FD0A80-C25E-48AB-ABAA-6FA451D46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7753559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E939B-BCE0-45D2-B16D-41C78D41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60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8293E-F3D4-4048-8D1B-5997F2E29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9915F5-46E8-47F6-BF11-5BC0A9F3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36508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72F62-CCBA-4507-BF5D-6E31F32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298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6833656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71A8B-34C4-409C-ACA7-00046D461C21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297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EA4-94EE-9E4C-9451-0C053C35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C682-265E-EE41-A540-118A3A39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CE98-8002-BC4F-85CF-80F1678C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B4A7-252C-42A7-B0B1-3A20FDC62488}" type="datetime3">
              <a:rPr lang="cs-CZ" smtClean="0"/>
              <a:t>24/09/23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0820-F6DD-5A4F-80F7-CAC42703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3D53-E799-BF42-83F0-6B6D5E02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10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D3AB-3AE5-6C49-B89B-0B3333B9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1D72-6450-1245-B950-D14EEE9B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A13D4-2C24-4B4C-A527-27123477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17-76CC-48D6-ADCB-25F06A07DD74}" type="datetime3">
              <a:rPr lang="cs-CZ" smtClean="0"/>
              <a:t>24/09/23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D41A-5F70-D542-B768-4CA673DB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4A22-3709-7E43-ADD3-04B31F1D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22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5BBB-390C-8746-8F6D-62B6435F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AC7-CCB6-7743-BA17-958390688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134D6-2490-5248-8BDE-DBC857FAD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6196-17B1-8245-A58A-F8CFE526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A610-026F-4D0F-9542-F51101B07987}" type="datetime3">
              <a:rPr lang="cs-CZ" smtClean="0"/>
              <a:t>24/09/23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613EA-3698-4344-847F-E2367A8E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66FBF-FFBF-9746-9924-D6ECC8F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72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15BE-E091-174E-9BC7-1C1BCA6D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750E-8FBE-E846-AB80-9F86414BC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1511B-D22A-1245-A98E-3D2AFE55B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B39B-BFEB-134C-AB6F-4AB601C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821D6-D3D4-CF41-A511-5A5AC1081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C7EB4-86D6-B743-9954-71FAD9D0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56D18-8CD1-4BE5-9780-B123296F0BEB}" type="datetime3">
              <a:rPr lang="cs-CZ" smtClean="0"/>
              <a:t>24/09/23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364A0-F572-C149-849B-B307CD8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28744-8951-9A4F-A3AA-DD575AE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72057-05C0-D143-BA44-BD676C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31FB-A8D2-464F-A5E6-B10D073C5831}" type="datetime3">
              <a:rPr lang="cs-CZ" smtClean="0"/>
              <a:t>24/09/23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E2FB-8405-5C4E-A05E-0DC323AF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D6ECD-2072-7649-8717-F6947C57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33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99B7-157B-F045-9923-D12EED65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47F9E-6176-9946-A28B-E20C2D515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7A46-18AB-7B43-B05D-7EC3E7A0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3A95-50B2-47B4-BA56-8DD3BDAED008}" type="datetime3">
              <a:rPr lang="cs-CZ" smtClean="0"/>
              <a:t>24/09/23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48DC-3CD9-9542-B18D-D6CC307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A9E0-9FA1-6145-9530-79E7D73F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50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04FEA15-B052-4EF2-83CD-264C14861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90" y="3948576"/>
            <a:ext cx="3754010" cy="29572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7AB73D9-C2E7-4E6F-98F9-2170CD31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4085924" cy="38526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7B4897-D9B0-4CFD-8137-994B45F5B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3578" y="2273955"/>
            <a:ext cx="7751805" cy="2387600"/>
          </a:xfrm>
        </p:spPr>
        <p:txBody>
          <a:bodyPr anchor="b"/>
          <a:lstStyle>
            <a:lvl1pPr algn="l">
              <a:defRPr sz="6000">
                <a:solidFill>
                  <a:srgbClr val="249C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7B8A41-B52E-4C71-8155-58470B56E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577" y="4780863"/>
            <a:ext cx="7751806" cy="1655762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F29AF1F-BEEC-4FDA-B82B-5BC9F5BE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4" y="222646"/>
            <a:ext cx="6285051" cy="10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D7F4B-178F-4068-847F-A3DD517F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41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58C1A-5337-4345-ADC3-AC78C3B5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980"/>
            <a:ext cx="10515600" cy="379198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250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2C198-AF9F-0A41-9A82-28EC7DDD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F5F5-E124-A54B-9981-D7FA5E3D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42D7-B669-9940-B52D-60CF522EF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F84A-E951-458A-9CF0-5B8CBA27C346}" type="datetime3">
              <a:rPr lang="cs-CZ" smtClean="0"/>
              <a:t>24/09/23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2DEF7-65E0-8647-8D41-57980F1E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E33C7-0C21-634B-9232-89AED669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3592D6B-834C-43B3-839E-3773636F7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8" y="5414889"/>
            <a:ext cx="1831942" cy="14431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B6C3F4-DEDF-4CE1-AC03-677907600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2054116" cy="193686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95BD18-3E86-4085-92D7-CBE4C890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EF8590-89EE-4F8A-B7C7-156DDD2D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0520"/>
            <a:ext cx="10515600" cy="437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60F351C-0FBE-44A9-B1C3-843F7E43D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76" y="6367451"/>
            <a:ext cx="2837469" cy="455520"/>
          </a:xfrm>
          <a:prstGeom prst="rect">
            <a:avLst/>
          </a:prstGeom>
        </p:spPr>
      </p:pic>
      <p:pic>
        <p:nvPicPr>
          <p:cNvPr id="8" name="Obrázek 7" descr="Obsah obrázku objekt, interiér&#10;&#10;&#10;&#10;Popis se vygeneroval automaticky.">
            <a:extLst>
              <a:ext uri="{FF2B5EF4-FFF2-40B4-BE49-F238E27FC236}">
                <a16:creationId xmlns:a16="http://schemas.microsoft.com/office/drawing/2014/main" id="{AC495983-AC06-4D47-8142-754112AFF29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0196" y="199669"/>
            <a:ext cx="4216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C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3592D6B-834C-43B3-839E-3773636F7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8" y="5414889"/>
            <a:ext cx="1831942" cy="14431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B6C3F4-DEDF-4CE1-AC03-677907600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2054116" cy="193686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95BD18-3E86-4085-92D7-CBE4C890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EF8590-89EE-4F8A-B7C7-156DDD2D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0520"/>
            <a:ext cx="10515600" cy="437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60F351C-0FBE-44A9-B1C3-843F7E43D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76" y="6367451"/>
            <a:ext cx="2837469" cy="4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7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C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i.com/resources/docs/default-source/czech-market/investors-relation/annual-meeting-2022/ozn%C3%A1men%C3%AD-p%C5%99edstavenstva-o-rozhodovan%C3%AD-valn%C3%A9-hromady-mimo-zased%C3%A1n%C3%AD-(per-rollam).pdf?sfvrsn=4cdcb7b7_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e.cz/detail/CZ000804031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e.cz/detail/CZ000900987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hyperlink" Target="https://www.fio.cz/zpravodajstvi/zpravy-z-burzy/245207-pilulka-uspesne-vstoupila-na-prazskou-burzu-upsala-akcie-za-rekordnich-307-4-mil-kc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hyperlink" Target="https://www.cnb.cz/cnb/STAT.ARADY_PKG.VYSTUP?p_period=1&amp;p_sort=2&amp;p_des=50&amp;p_sestuid=22049&amp;p_uka=1%2C2%2C3&amp;p_strid=AEBA&amp;p_od=200004&amp;p_do=202201&amp;p_lang=CS&amp;p_format=4&amp;p_decsep=%2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zikovedluhopisy.cz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hyperlink" Target="https://www.pse.cz/udaje-o-trhu/dluhove-cenne-papiry/korporatni-sektor" TargetMode="External"/><Relationship Id="rId4" Type="http://schemas.openxmlformats.org/officeDocument/2006/relationships/hyperlink" Target="https://dluhopisy.cz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C7814-19D0-D044-AD35-ED9091139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3577" y="2235200"/>
            <a:ext cx="9630003" cy="2387600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00B0F0"/>
                </a:solidFill>
              </a:rPr>
              <a:t>PODSTATA INVESTOVÁNÍ DO CENNÝCH PAPÍRŮ Z POHLEDU DROBNÉHO INVESTORA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62E6A-BA43-6348-924A-E49976C56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577" y="4764842"/>
            <a:ext cx="7751806" cy="1655762"/>
          </a:xfrm>
        </p:spPr>
        <p:txBody>
          <a:bodyPr/>
          <a:lstStyle/>
          <a:p>
            <a:r>
              <a:rPr lang="cs-CZ" sz="2000" dirty="0"/>
              <a:t>Martina Novotná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A7925D-4BBE-3C40-9FF4-E305464874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5" y="6356350"/>
            <a:ext cx="612775" cy="3127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44BAA-1A06-B141-8215-9D88CF6A7203}" type="slidenum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0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Cenné papíry dle vlastnických práv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2660033"/>
            <a:ext cx="4251728" cy="108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Majetkové cenné papíry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0B796D6-9D75-4161-9727-517285A973D9}"/>
              </a:ext>
            </a:extLst>
          </p:cNvPr>
          <p:cNvSpPr txBox="1">
            <a:spLocks/>
          </p:cNvSpPr>
          <p:nvPr/>
        </p:nvSpPr>
        <p:spPr bwMode="auto">
          <a:xfrm>
            <a:off x="1118926" y="4680908"/>
            <a:ext cx="4251728" cy="970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Dluhové cenné papíry</a:t>
            </a:r>
          </a:p>
        </p:txBody>
      </p:sp>
      <p:sp>
        <p:nvSpPr>
          <p:cNvPr id="10" name="Šipka doprava 10">
            <a:extLst>
              <a:ext uri="{FF2B5EF4-FFF2-40B4-BE49-F238E27FC236}">
                <a16:creationId xmlns:a16="http://schemas.microsoft.com/office/drawing/2014/main" id="{C0A06646-8EAE-466B-9336-085A30D194EA}"/>
              </a:ext>
            </a:extLst>
          </p:cNvPr>
          <p:cNvSpPr/>
          <p:nvPr/>
        </p:nvSpPr>
        <p:spPr>
          <a:xfrm>
            <a:off x="5647871" y="4978030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EDE5EED-FACB-47E7-A999-5D7FAC6FB3D7}"/>
              </a:ext>
            </a:extLst>
          </p:cNvPr>
          <p:cNvSpPr txBox="1">
            <a:spLocks/>
          </p:cNvSpPr>
          <p:nvPr/>
        </p:nvSpPr>
        <p:spPr>
          <a:xfrm>
            <a:off x="6213119" y="4027990"/>
            <a:ext cx="5164795" cy="21172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Cenné papíry dokladující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zapůjčení peněžních prostředků </a:t>
            </a:r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investorem, který tak získá právo na předem stanovený úrok a navrácení zapůjčené částky za předem stanovených podmínek.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D77DB827-E04C-457D-B9DD-15707AC64B06}"/>
              </a:ext>
            </a:extLst>
          </p:cNvPr>
          <p:cNvSpPr txBox="1">
            <a:spLocks/>
          </p:cNvSpPr>
          <p:nvPr/>
        </p:nvSpPr>
        <p:spPr>
          <a:xfrm>
            <a:off x="6199615" y="1980730"/>
            <a:ext cx="5178299" cy="19315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Cenné papíry, jejichž zakoupením má jejich vlastník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právo na určitý podíl majetku </a:t>
            </a:r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emitenta, podílu na zisku, likvidačním zůstatku a právo na řízení společnosti.</a:t>
            </a:r>
          </a:p>
        </p:txBody>
      </p:sp>
      <p:sp>
        <p:nvSpPr>
          <p:cNvPr id="13" name="Šipka doprava 14">
            <a:extLst>
              <a:ext uri="{FF2B5EF4-FFF2-40B4-BE49-F238E27FC236}">
                <a16:creationId xmlns:a16="http://schemas.microsoft.com/office/drawing/2014/main" id="{7A28BA50-A55B-4520-B99D-1EBA9065A98B}"/>
              </a:ext>
            </a:extLst>
          </p:cNvPr>
          <p:cNvSpPr/>
          <p:nvPr/>
        </p:nvSpPr>
        <p:spPr>
          <a:xfrm>
            <a:off x="5647871" y="3127748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476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0" descr="http://geo3.fsv.cvut.cz/vyuka/kapr/sp/2012/nespor/obr/akcie.png">
            <a:extLst>
              <a:ext uri="{FF2B5EF4-FFF2-40B4-BE49-F238E27FC236}">
                <a16:creationId xmlns:a16="http://schemas.microsoft.com/office/drawing/2014/main" id="{9C83374F-CC13-4C3B-B9CC-A3419E79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960" y="136659"/>
            <a:ext cx="4449572" cy="3142511"/>
          </a:xfrm>
          <a:prstGeom prst="rect">
            <a:avLst/>
          </a:prstGeom>
          <a:noFill/>
        </p:spPr>
      </p:pic>
      <p:pic>
        <p:nvPicPr>
          <p:cNvPr id="16" name="Picture 12" descr="http://www.securityprinting.org/novecp/cp/podily/fondy/0001a.jpg">
            <a:extLst>
              <a:ext uri="{FF2B5EF4-FFF2-40B4-BE49-F238E27FC236}">
                <a16:creationId xmlns:a16="http://schemas.microsoft.com/office/drawing/2014/main" id="{EDD525DB-094C-4535-80A5-5475C398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5345" y="188912"/>
            <a:ext cx="3321275" cy="4714069"/>
          </a:xfrm>
          <a:prstGeom prst="rect">
            <a:avLst/>
          </a:prstGeom>
          <a:noFill/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AC98962-EDBC-4C0D-8AD2-FEF90C369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030" y="1131427"/>
            <a:ext cx="4113252" cy="214774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1CFFAE3-A394-429A-991A-DA3609FEA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77" y="3862242"/>
            <a:ext cx="5694331" cy="2035507"/>
          </a:xfrm>
          <a:prstGeom prst="rect">
            <a:avLst/>
          </a:prstGeom>
        </p:spPr>
      </p:pic>
      <p:pic>
        <p:nvPicPr>
          <p:cNvPr id="19" name="Picture 14" descr="http://img8.ct24.cz/multimedia/videos/image/1235/medium/370412.jpg">
            <a:extLst>
              <a:ext uri="{FF2B5EF4-FFF2-40B4-BE49-F238E27FC236}">
                <a16:creationId xmlns:a16="http://schemas.microsoft.com/office/drawing/2014/main" id="{13CE1C6F-650C-4715-B1CA-017177A6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910" y="3244572"/>
            <a:ext cx="5247514" cy="2955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4758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72FC3F-3C36-4472-AC31-F8351952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365" y="1253111"/>
            <a:ext cx="7139035" cy="488331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4ACFAF4-683D-471A-91ED-5A6AC224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88" y="9015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Akcie</a:t>
            </a:r>
          </a:p>
        </p:txBody>
      </p:sp>
    </p:spTree>
    <p:extLst>
      <p:ext uri="{BB962C8B-B14F-4D97-AF65-F5344CB8AC3E}">
        <p14:creationId xmlns:p14="http://schemas.microsoft.com/office/powerpoint/2010/main" val="284716900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Akcie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144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200" dirty="0"/>
              <a:t>Cenné papíry kapitálového trhu</a:t>
            </a:r>
          </a:p>
          <a:p>
            <a:pPr eaLnBrk="1" hangingPunct="1"/>
            <a:r>
              <a:rPr lang="cs-CZ" altLang="cs-CZ" sz="2200" dirty="0"/>
              <a:t>Nemají dobu splatnosti</a:t>
            </a:r>
          </a:p>
          <a:p>
            <a:pPr eaLnBrk="1" hangingPunct="1"/>
            <a:r>
              <a:rPr lang="cs-CZ" altLang="cs-CZ" sz="2200" dirty="0"/>
              <a:t>Zakoupení akcie znamená pro investora majetkový vstup do akciové společnosti (nabytí práv akcionáře jako společníka)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373570" y="4084182"/>
            <a:ext cx="7608384" cy="1656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Motivy nákupu akcií – PRO INVESTORY: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Běžné výnosy (dividendy)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Kapitálové výnosy (změny tržních cen)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33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ACFAF4-683D-471A-91ED-5A6AC224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004" y="752713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Základní druhy akcií </a:t>
            </a:r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821C40A0-761C-4C53-9287-7955E84EFEF5}"/>
              </a:ext>
            </a:extLst>
          </p:cNvPr>
          <p:cNvSpPr txBox="1">
            <a:spLocks/>
          </p:cNvSpPr>
          <p:nvPr/>
        </p:nvSpPr>
        <p:spPr bwMode="auto">
          <a:xfrm>
            <a:off x="1906005" y="1895039"/>
            <a:ext cx="4032449" cy="159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600" cap="all" dirty="0">
                <a:latin typeface="Arial" panose="020B0604020202020204" pitchFamily="34" charset="0"/>
                <a:cs typeface="Arial" panose="020B0604020202020204" pitchFamily="34" charset="0"/>
              </a:rPr>
              <a:t>KMENOVÉ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„obyčejné“ akcie</a:t>
            </a:r>
          </a:p>
          <a:p>
            <a:pPr algn="ctr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C2B5B781-69FD-4D64-AD65-5DEE604FB1DC}"/>
              </a:ext>
            </a:extLst>
          </p:cNvPr>
          <p:cNvSpPr txBox="1">
            <a:spLocks/>
          </p:cNvSpPr>
          <p:nvPr/>
        </p:nvSpPr>
        <p:spPr>
          <a:xfrm>
            <a:off x="1906005" y="4201739"/>
            <a:ext cx="4032448" cy="15841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600" cap="all" dirty="0">
                <a:latin typeface="Arial" panose="020B0604020202020204" pitchFamily="34" charset="0"/>
                <a:cs typeface="Arial" panose="020B0604020202020204" pitchFamily="34" charset="0"/>
              </a:rPr>
              <a:t>PRIORITNÍ</a:t>
            </a:r>
          </a:p>
          <a:p>
            <a:pPr algn="ctr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„preferenční“ akcie</a:t>
            </a:r>
            <a:endParaRPr 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600" b="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E3F3E3-24FD-49B9-9665-D26B80CD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455" y="3864036"/>
            <a:ext cx="3430237" cy="24158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FC64893-10E5-47A1-B1D6-A19843E5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749" y="1261641"/>
            <a:ext cx="3383651" cy="25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58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Základní druhy akcií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398663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600" b="1" dirty="0"/>
              <a:t>Kmenové akcie </a:t>
            </a:r>
            <a:r>
              <a:rPr lang="cs-CZ" altLang="cs-CZ" sz="2600" dirty="0"/>
              <a:t>– základní práva akcionářů:</a:t>
            </a:r>
          </a:p>
          <a:p>
            <a:pPr lvl="1"/>
            <a:r>
              <a:rPr lang="cs-CZ" altLang="cs-CZ" sz="2200" dirty="0"/>
              <a:t>Právo na řízení společnosti – účast na valných hromadách (návrhy, hlasování)</a:t>
            </a:r>
          </a:p>
          <a:p>
            <a:pPr lvl="1"/>
            <a:r>
              <a:rPr lang="cs-CZ" altLang="cs-CZ" sz="2200" dirty="0"/>
              <a:t>Právo na odpovídající podíl na zisku (dividendy)</a:t>
            </a:r>
          </a:p>
          <a:p>
            <a:pPr lvl="1"/>
            <a:r>
              <a:rPr lang="cs-CZ" altLang="cs-CZ" sz="2200" dirty="0"/>
              <a:t>Právo na podíl na likvidačním zůstatku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400" b="1" dirty="0"/>
              <a:t>Prioritní akcie:</a:t>
            </a:r>
          </a:p>
          <a:p>
            <a:pPr lvl="1"/>
            <a:r>
              <a:rPr lang="cs-CZ" altLang="cs-CZ" dirty="0"/>
              <a:t>Přednostní právo na podíl na zisku + likvidační zůstatek</a:t>
            </a:r>
          </a:p>
          <a:p>
            <a:pPr lvl="1"/>
            <a:r>
              <a:rPr lang="cs-CZ" altLang="cs-CZ" dirty="0"/>
              <a:t>Většinou se jedná o akcie bez hlasovacích práv</a:t>
            </a:r>
          </a:p>
          <a:p>
            <a:pPr eaLnBrk="1" hangingPunct="1"/>
            <a:endParaRPr lang="cs-CZ" altLang="cs-CZ" sz="2200" dirty="0"/>
          </a:p>
          <a:p>
            <a:pPr marL="0" indent="0" eaLnBrk="1" hangingPunct="1">
              <a:buNone/>
            </a:pPr>
            <a:r>
              <a:rPr lang="cs-CZ" altLang="cs-CZ" sz="2200" b="1" dirty="0"/>
              <a:t>Jaké jsou výhody a nevýhody pro investory / emitenty jednotlivých druhů akcií?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8881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10363160" cy="1447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b="1" dirty="0"/>
              <a:t>Příklad: Rozhodování valné hromady společnosti mimo zasedání (Philip Morris ČR, 28. 3. 2022)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363160" cy="398663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600" b="1" dirty="0"/>
              <a:t>Vyhledejte dokument:</a:t>
            </a:r>
          </a:p>
          <a:p>
            <a:pPr eaLnBrk="1" hangingPunct="1"/>
            <a:endParaRPr lang="cs-CZ" altLang="cs-CZ" sz="2600" b="1" dirty="0"/>
          </a:p>
          <a:p>
            <a:pPr eaLnBrk="1" hangingPunct="1"/>
            <a:endParaRPr lang="cs-CZ" altLang="cs-CZ" sz="2600" b="1" dirty="0"/>
          </a:p>
          <a:p>
            <a:pPr eaLnBrk="1" hangingPunct="1"/>
            <a:endParaRPr lang="cs-CZ" altLang="cs-CZ" sz="2600" b="1" dirty="0"/>
          </a:p>
          <a:p>
            <a:pPr eaLnBrk="1" hangingPunct="1"/>
            <a:r>
              <a:rPr lang="cs-CZ" altLang="cs-CZ" sz="2400" dirty="0"/>
              <a:t>Pracujte v týmu a odpovězte na otázky:</a:t>
            </a:r>
          </a:p>
          <a:p>
            <a:pPr eaLnBrk="1" hangingPunct="1"/>
            <a:r>
              <a:rPr lang="cs-CZ" altLang="cs-CZ" sz="2400" dirty="0"/>
              <a:t>Jakých záležitostí se týká rozhodování na valné hromadě?</a:t>
            </a:r>
          </a:p>
          <a:p>
            <a:pPr eaLnBrk="1" hangingPunct="1"/>
            <a:r>
              <a:rPr lang="cs-CZ" altLang="cs-CZ" sz="2400" dirty="0"/>
              <a:t>Jakým způsobem probíhá hlasování?</a:t>
            </a:r>
          </a:p>
          <a:p>
            <a:pPr eaLnBrk="1" hangingPunct="1"/>
            <a:r>
              <a:rPr lang="cs-CZ" altLang="cs-CZ" sz="2400" dirty="0"/>
              <a:t>Kolik akcií společnosti emitovala? Jaká je jejich jmenovitá hodnota? Jaký je celkový počet hlasů?</a:t>
            </a:r>
          </a:p>
          <a:p>
            <a:pPr eaLnBrk="1" hangingPunct="1"/>
            <a:r>
              <a:rPr lang="cs-CZ" altLang="cs-CZ" sz="2400" dirty="0"/>
              <a:t>Bude akcionářům vyplacen podíl na zisku za rok 2021?</a:t>
            </a:r>
          </a:p>
          <a:p>
            <a:pPr marL="0" indent="0" eaLnBrk="1" hangingPunct="1">
              <a:buNone/>
            </a:pPr>
            <a:endParaRPr lang="cs-CZ" altLang="cs-CZ" sz="2200" b="1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68913E-D876-4BC0-B168-9B218D5F31FE}"/>
              </a:ext>
            </a:extLst>
          </p:cNvPr>
          <p:cNvSpPr txBox="1"/>
          <p:nvPr/>
        </p:nvSpPr>
        <p:spPr>
          <a:xfrm>
            <a:off x="987706" y="2753441"/>
            <a:ext cx="10892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https://www.pmi.com/resources/docs/default-source/czech-market/investors-relation/annual-meeting-2022/ozn%C3%A1men%C3%AD-p%C5%99edstavenstva-o-rozhodovan%C3%AD-valn%C3%A9-hromady-mimo-zased%C3%A1n%C3%AD-(per-rollam).pdf?sfvrsn=4cdcb7b7_4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17030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Parametry akcií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398663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Jmenovitá (nominální) hodnota</a:t>
            </a:r>
          </a:p>
          <a:p>
            <a:pPr lvl="1"/>
            <a:r>
              <a:rPr lang="cs-CZ" altLang="cs-CZ" sz="2200" dirty="0"/>
              <a:t>Peněžní částka uvedena na akcii</a:t>
            </a:r>
          </a:p>
          <a:p>
            <a:pPr lvl="1"/>
            <a:r>
              <a:rPr lang="cs-CZ" altLang="cs-CZ" sz="2200" dirty="0"/>
              <a:t>Představuje podíl na majetku akciové společnosti</a:t>
            </a:r>
          </a:p>
          <a:p>
            <a:pPr lvl="1"/>
            <a:r>
              <a:rPr lang="cs-CZ" altLang="cs-CZ" sz="2200" dirty="0"/>
              <a:t>Součet jmenovitých hodnot všech akcií je roven základnímu kapitálu společnosti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400" b="1" dirty="0"/>
              <a:t>Emisní kurz</a:t>
            </a:r>
          </a:p>
          <a:p>
            <a:pPr lvl="1"/>
            <a:r>
              <a:rPr lang="cs-CZ" altLang="cs-CZ" sz="2200" b="1" dirty="0"/>
              <a:t>Emisní kurs akcie nesmí být nižší, než je jmenovitá hodnota akcie</a:t>
            </a:r>
          </a:p>
          <a:p>
            <a:pPr lvl="1"/>
            <a:r>
              <a:rPr lang="cs-CZ" altLang="cs-CZ" sz="2200" dirty="0"/>
              <a:t>Je-li emisní kurs akcie vyšší než její jmenovitá nebo účetní hodnota, tvoří tento rozdíl </a:t>
            </a:r>
            <a:r>
              <a:rPr lang="cs-CZ" altLang="cs-CZ" sz="2200" b="1" dirty="0"/>
              <a:t>emisní ážio 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5514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121" y="1279847"/>
            <a:ext cx="10085368" cy="398663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AKCIE - příklad</a:t>
            </a:r>
          </a:p>
          <a:p>
            <a:pPr eaLnBrk="1" hangingPunct="1"/>
            <a:r>
              <a:rPr lang="cs-CZ" altLang="cs-CZ" sz="2400" b="1" dirty="0"/>
              <a:t>Moneta </a:t>
            </a:r>
            <a:r>
              <a:rPr lang="cs-CZ" altLang="cs-CZ" sz="2400" b="1" dirty="0" err="1"/>
              <a:t>money</a:t>
            </a:r>
            <a:r>
              <a:rPr lang="cs-CZ" altLang="cs-CZ" sz="2400" b="1" dirty="0"/>
              <a:t> bank</a:t>
            </a:r>
          </a:p>
          <a:p>
            <a:pPr eaLnBrk="1" hangingPunct="1"/>
            <a:r>
              <a:rPr lang="cs-CZ" altLang="cs-CZ" sz="2400" b="1" dirty="0"/>
              <a:t>ISIN: CZ0008040318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BFA609B1-F948-4664-BF5F-D2D15C91FD1B}"/>
              </a:ext>
            </a:extLst>
          </p:cNvPr>
          <p:cNvSpPr txBox="1">
            <a:spLocks/>
          </p:cNvSpPr>
          <p:nvPr/>
        </p:nvSpPr>
        <p:spPr>
          <a:xfrm>
            <a:off x="1304121" y="2895940"/>
            <a:ext cx="6531940" cy="35354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Jmenovitá hodnota:   1 Kč	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Zahajovací cena:       68 Kč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Počet kusů v emisi:  511 000 000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Oficiální obchodování zahájeno: 10. 5. 2016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Forma CP:   na jméno</a:t>
            </a: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Podoba CP: zaknihovaný CP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C57414E-0A1C-46BA-8883-E1EB2CB89286}"/>
              </a:ext>
            </a:extLst>
          </p:cNvPr>
          <p:cNvSpPr/>
          <p:nvPr/>
        </p:nvSpPr>
        <p:spPr>
          <a:xfrm>
            <a:off x="1304121" y="6507093"/>
            <a:ext cx="30861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https://investors.moneta.cz/udaje-o-akciich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4DB11E-3533-460E-BCF5-684EFB56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990" y="100597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0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C925210-8B37-4DC2-A1B8-B76D2858CBC2}"/>
              </a:ext>
            </a:extLst>
          </p:cNvPr>
          <p:cNvSpPr/>
          <p:nvPr/>
        </p:nvSpPr>
        <p:spPr>
          <a:xfrm>
            <a:off x="1401091" y="62208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https://www.pse.cz/detail/CZ0008040318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7A7D277-7DBB-4A06-9147-718D3A05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263" y="136525"/>
            <a:ext cx="2579243" cy="14492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26A5E0-BB8D-443A-863C-7F19D980B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091" y="925985"/>
            <a:ext cx="7982778" cy="52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0593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1514584"/>
            <a:ext cx="10221622" cy="1448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600" dirty="0"/>
              <a:t>Pravidlo číslo jedna: nikdy neprodělej peníze. </a:t>
            </a:r>
            <a:br>
              <a:rPr lang="cs-CZ" altLang="cs-CZ" sz="3600" dirty="0"/>
            </a:br>
            <a:r>
              <a:rPr lang="cs-CZ" altLang="cs-CZ" sz="3600" dirty="0"/>
              <a:t>Pravidlo číslo dvě: nezapomeň na pravidlo jedna.</a:t>
            </a:r>
          </a:p>
          <a:p>
            <a:pPr eaLnBrk="1" hangingPunct="1">
              <a:buFontTx/>
              <a:buNone/>
            </a:pPr>
            <a:endParaRPr lang="cs-CZ" altLang="cs-CZ" sz="3600" b="1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EE4FF5-B5FD-4DF0-A7F8-15AA6F67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26" y="2977588"/>
            <a:ext cx="4352046" cy="26101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053933-CECC-43F0-B8DB-E765BA62C600}"/>
              </a:ext>
            </a:extLst>
          </p:cNvPr>
          <p:cNvSpPr txBox="1"/>
          <p:nvPr/>
        </p:nvSpPr>
        <p:spPr>
          <a:xfrm>
            <a:off x="5671595" y="5231757"/>
            <a:ext cx="326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Warren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Buffett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121" y="1279847"/>
            <a:ext cx="10085368" cy="398663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AKCIE - příklad</a:t>
            </a:r>
          </a:p>
          <a:p>
            <a:pPr eaLnBrk="1" hangingPunct="1"/>
            <a:r>
              <a:rPr lang="cs-CZ" altLang="cs-CZ" sz="2400" b="1" dirty="0"/>
              <a:t>Pilulka Lékárny, a.s.</a:t>
            </a:r>
          </a:p>
          <a:p>
            <a:pPr eaLnBrk="1" hangingPunct="1"/>
            <a:r>
              <a:rPr lang="cs-CZ" altLang="cs-CZ" sz="2400" b="1" dirty="0"/>
              <a:t>ISIN: CZ0009009874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BFA609B1-F948-4664-BF5F-D2D15C91FD1B}"/>
              </a:ext>
            </a:extLst>
          </p:cNvPr>
          <p:cNvSpPr txBox="1">
            <a:spLocks/>
          </p:cNvSpPr>
          <p:nvPr/>
        </p:nvSpPr>
        <p:spPr>
          <a:xfrm>
            <a:off x="1304121" y="2895940"/>
            <a:ext cx="6531940" cy="35354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Jmenovitá hodnota:    1 Kč	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Zahajovací cena:       424 Kč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Počet kusů v emisi:  2 500 000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Oficiální obchodování zahájeno: 26. 10. 2020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Forma CP:   na jméno</a:t>
            </a: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Podoba CP: zaknihovaný CP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27C508B-D354-4DBB-B93A-1B872579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835" y="1138378"/>
            <a:ext cx="2228689" cy="82182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4F0D9DFD-0EF6-4299-86BE-7D83B8B020A9}"/>
              </a:ext>
            </a:extLst>
          </p:cNvPr>
          <p:cNvSpPr/>
          <p:nvPr/>
        </p:nvSpPr>
        <p:spPr>
          <a:xfrm>
            <a:off x="1304121" y="6538912"/>
            <a:ext cx="3766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https://www.kurzy.cz/akcie-cz/emise/CZ0009009874/</a:t>
            </a:r>
          </a:p>
        </p:txBody>
      </p:sp>
    </p:spTree>
    <p:extLst>
      <p:ext uri="{BB962C8B-B14F-4D97-AF65-F5344CB8AC3E}">
        <p14:creationId xmlns:p14="http://schemas.microsoft.com/office/powerpoint/2010/main" val="2333371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2D2458-E7EB-44F5-B7D6-BA0AAD724122}"/>
              </a:ext>
            </a:extLst>
          </p:cNvPr>
          <p:cNvSpPr txBox="1"/>
          <p:nvPr/>
        </p:nvSpPr>
        <p:spPr>
          <a:xfrm>
            <a:off x="987107" y="5956240"/>
            <a:ext cx="7920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3"/>
              </a:rPr>
              <a:t>https://www.pse.cz/detail/CZ0009009874</a:t>
            </a:r>
            <a:r>
              <a:rPr lang="cs-CZ" sz="1000" dirty="0"/>
              <a:t> </a:t>
            </a:r>
          </a:p>
          <a:p>
            <a:r>
              <a:rPr lang="cs-CZ" sz="1000" dirty="0">
                <a:hlinkClick r:id="rId4"/>
              </a:rPr>
              <a:t>https://www.fio.cz/zpravodajstvi/zpravy-z-burzy/245207-pilulka-uspesne-vstoupila-na-prazskou-burzu-upsala-akcie-za-rekordnich-307-4-mil-kc</a:t>
            </a:r>
            <a:r>
              <a:rPr lang="cs-CZ" sz="10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4B02F1-A5F3-4760-8CAD-503A1789D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436" y="649877"/>
            <a:ext cx="7772400" cy="50101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27D136-FB53-41B3-9365-56CB453F7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780" y="376144"/>
            <a:ext cx="2228689" cy="8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486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398663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Cenné papíry kapitálového trhu</a:t>
            </a:r>
          </a:p>
          <a:p>
            <a:pPr eaLnBrk="1" hangingPunct="1"/>
            <a:r>
              <a:rPr lang="cs-CZ" altLang="cs-CZ" sz="2400" dirty="0"/>
              <a:t>Mají dobu splatnosti</a:t>
            </a:r>
          </a:p>
          <a:p>
            <a:pPr eaLnBrk="1" hangingPunct="1"/>
            <a:r>
              <a:rPr lang="cs-CZ" altLang="cs-CZ" sz="2400" dirty="0"/>
              <a:t>Emitent dluhopisu se zavazuje, že ve stanovené době splatnosti splatí jmenovitou hodnotu dluhopisu, a že v dohodnutých termínech bude vlastníkovi vyplácet výnosy z dluhopisu.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2EC2F8E-67BA-45F6-B3C6-949504DB91E4}"/>
              </a:ext>
            </a:extLst>
          </p:cNvPr>
          <p:cNvGrpSpPr/>
          <p:nvPr/>
        </p:nvGrpSpPr>
        <p:grpSpPr>
          <a:xfrm>
            <a:off x="1672906" y="4510262"/>
            <a:ext cx="5423648" cy="1846088"/>
            <a:chOff x="5818094" y="1435185"/>
            <a:chExt cx="4876800" cy="1529789"/>
          </a:xfrm>
        </p:grpSpPr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B66D8189-110C-4196-B5E6-B465CE6B8430}"/>
                </a:ext>
              </a:extLst>
            </p:cNvPr>
            <p:cNvSpPr/>
            <p:nvPr/>
          </p:nvSpPr>
          <p:spPr>
            <a:xfrm>
              <a:off x="5818094" y="1904193"/>
              <a:ext cx="1255059" cy="6179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Emitent</a:t>
              </a: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5F4B5193-CAF3-4D5A-A12E-77C79AA7618F}"/>
                </a:ext>
              </a:extLst>
            </p:cNvPr>
            <p:cNvSpPr/>
            <p:nvPr/>
          </p:nvSpPr>
          <p:spPr>
            <a:xfrm>
              <a:off x="9439835" y="1868101"/>
              <a:ext cx="1255059" cy="6179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500" dirty="0">
                  <a:latin typeface="Arial" panose="020B0604020202020204" pitchFamily="34" charset="0"/>
                  <a:cs typeface="Arial" panose="020B0604020202020204" pitchFamily="34" charset="0"/>
                </a:rPr>
                <a:t>Investor</a:t>
              </a:r>
            </a:p>
          </p:txBody>
        </p:sp>
        <p:sp>
          <p:nvSpPr>
            <p:cNvPr id="8" name="Šipka: doleva 7">
              <a:extLst>
                <a:ext uri="{FF2B5EF4-FFF2-40B4-BE49-F238E27FC236}">
                  <a16:creationId xmlns:a16="http://schemas.microsoft.com/office/drawing/2014/main" id="{B5D05C78-6C70-4883-8C27-4ED7D22073D4}"/>
                </a:ext>
              </a:extLst>
            </p:cNvPr>
            <p:cNvSpPr/>
            <p:nvPr/>
          </p:nvSpPr>
          <p:spPr>
            <a:xfrm>
              <a:off x="7207623" y="1435185"/>
              <a:ext cx="1918447" cy="43030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Výtěžek emise</a:t>
              </a:r>
            </a:p>
          </p:txBody>
        </p:sp>
        <p:sp>
          <p:nvSpPr>
            <p:cNvPr id="9" name="Šipka: doprava 8">
              <a:extLst>
                <a:ext uri="{FF2B5EF4-FFF2-40B4-BE49-F238E27FC236}">
                  <a16:creationId xmlns:a16="http://schemas.microsoft.com/office/drawing/2014/main" id="{0FD192AA-A640-43CC-A0A8-FD81D097DD7C}"/>
                </a:ext>
              </a:extLst>
            </p:cNvPr>
            <p:cNvSpPr/>
            <p:nvPr/>
          </p:nvSpPr>
          <p:spPr>
            <a:xfrm>
              <a:off x="7288306" y="1955634"/>
              <a:ext cx="1936376" cy="4428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500" dirty="0">
                  <a:latin typeface="Arial" panose="020B0604020202020204" pitchFamily="34" charset="0"/>
                  <a:cs typeface="Arial" panose="020B0604020202020204" pitchFamily="34" charset="0"/>
                </a:rPr>
                <a:t>Kupónové platby</a:t>
              </a:r>
            </a:p>
          </p:txBody>
        </p:sp>
        <p:sp>
          <p:nvSpPr>
            <p:cNvPr id="10" name="Šipka: doprava 9">
              <a:extLst>
                <a:ext uri="{FF2B5EF4-FFF2-40B4-BE49-F238E27FC236}">
                  <a16:creationId xmlns:a16="http://schemas.microsoft.com/office/drawing/2014/main" id="{69D46A93-4A2C-4BA4-AFF3-C68DD7A63DE0}"/>
                </a:ext>
              </a:extLst>
            </p:cNvPr>
            <p:cNvSpPr/>
            <p:nvPr/>
          </p:nvSpPr>
          <p:spPr>
            <a:xfrm>
              <a:off x="7288306" y="2522116"/>
              <a:ext cx="1936376" cy="4428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500" dirty="0">
                  <a:latin typeface="Arial" panose="020B0604020202020204" pitchFamily="34" charset="0"/>
                  <a:cs typeface="Arial" panose="020B0604020202020204" pitchFamily="34" charset="0"/>
                </a:rPr>
                <a:t>Jmenovitá hodnota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79087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6775008" cy="398663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dirty="0"/>
              <a:t>Specifické případy doby splatnosti (spíše výjimečně):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PERPETUITNÍ DLUHOPISY (věčné dluhopisy)</a:t>
            </a:r>
          </a:p>
          <a:p>
            <a:pPr lvl="1"/>
            <a:r>
              <a:rPr lang="cs-CZ" altLang="cs-CZ" sz="2200" dirty="0"/>
              <a:t>Doba splatnosti je nekonečná</a:t>
            </a:r>
          </a:p>
          <a:p>
            <a:pPr lvl="1"/>
            <a:r>
              <a:rPr lang="cs-CZ" altLang="cs-CZ" sz="2200" dirty="0"/>
              <a:t>Nesplácí se jmenovitá hodnota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DLUHOPISY S VELMI DLOUHOU DOBOU SPLATNOSTI </a:t>
            </a:r>
          </a:p>
          <a:p>
            <a:pPr lvl="1"/>
            <a:r>
              <a:rPr lang="cs-CZ" altLang="cs-CZ" sz="2200" dirty="0"/>
              <a:t>Stoleté dluhopisy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ADCF7C9-BACF-45AC-986B-632DDA99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42" y="2321052"/>
            <a:ext cx="3633531" cy="2816596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4DDDD575-3CD3-4EA7-B696-498B3A57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61" y="1116860"/>
            <a:ext cx="1434307" cy="9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B29B4A-D816-4108-AAB6-599EDA5214D0}"/>
              </a:ext>
            </a:extLst>
          </p:cNvPr>
          <p:cNvSpPr txBox="1"/>
          <p:nvPr/>
        </p:nvSpPr>
        <p:spPr>
          <a:xfrm>
            <a:off x="8325827" y="520181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Sleeping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Beauty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Bonds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8613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Základní kritéria členění dluhopisů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2443769"/>
            <a:ext cx="4251728" cy="1367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VÝNOSŮ PLYNOUCÍCH Z JEJICH DRŽBY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0B796D6-9D75-4161-9727-517285A973D9}"/>
              </a:ext>
            </a:extLst>
          </p:cNvPr>
          <p:cNvSpPr txBox="1">
            <a:spLocks/>
          </p:cNvSpPr>
          <p:nvPr/>
        </p:nvSpPr>
        <p:spPr bwMode="auto">
          <a:xfrm>
            <a:off x="1118926" y="4680908"/>
            <a:ext cx="4251728" cy="970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endParaRPr lang="cs-CZ" sz="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emitenta</a:t>
            </a:r>
          </a:p>
        </p:txBody>
      </p:sp>
      <p:sp>
        <p:nvSpPr>
          <p:cNvPr id="10" name="Šipka doprava 10">
            <a:extLst>
              <a:ext uri="{FF2B5EF4-FFF2-40B4-BE49-F238E27FC236}">
                <a16:creationId xmlns:a16="http://schemas.microsoft.com/office/drawing/2014/main" id="{C0A06646-8EAE-466B-9336-085A30D194EA}"/>
              </a:ext>
            </a:extLst>
          </p:cNvPr>
          <p:cNvSpPr/>
          <p:nvPr/>
        </p:nvSpPr>
        <p:spPr>
          <a:xfrm>
            <a:off x="5647871" y="4978030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EDE5EED-FACB-47E7-A999-5D7FAC6FB3D7}"/>
              </a:ext>
            </a:extLst>
          </p:cNvPr>
          <p:cNvSpPr txBox="1">
            <a:spLocks/>
          </p:cNvSpPr>
          <p:nvPr/>
        </p:nvSpPr>
        <p:spPr>
          <a:xfrm>
            <a:off x="6213119" y="4027990"/>
            <a:ext cx="5164795" cy="21172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Státní dluhopisy</a:t>
            </a: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Komunální dluhopisy</a:t>
            </a: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Bankovní dluhopisy</a:t>
            </a: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Podnikové dluhopisy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D77DB827-E04C-457D-B9DD-15707AC64B06}"/>
              </a:ext>
            </a:extLst>
          </p:cNvPr>
          <p:cNvSpPr txBox="1">
            <a:spLocks/>
          </p:cNvSpPr>
          <p:nvPr/>
        </p:nvSpPr>
        <p:spPr>
          <a:xfrm>
            <a:off x="6199615" y="2158005"/>
            <a:ext cx="5178299" cy="16537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Kupónové dluhopisy</a:t>
            </a:r>
          </a:p>
          <a:p>
            <a:r>
              <a:rPr lang="cs-CZ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Bezkupónové</a:t>
            </a:r>
            <a:r>
              <a:rPr lang="cs-CZ" sz="2200" b="0" dirty="0">
                <a:latin typeface="Arial" panose="020B0604020202020204" pitchFamily="34" charset="0"/>
                <a:cs typeface="Arial" panose="020B0604020202020204" pitchFamily="34" charset="0"/>
              </a:rPr>
              <a:t> dluhopisy (diskontované)</a:t>
            </a:r>
          </a:p>
        </p:txBody>
      </p:sp>
      <p:sp>
        <p:nvSpPr>
          <p:cNvPr id="13" name="Šipka doprava 14">
            <a:extLst>
              <a:ext uri="{FF2B5EF4-FFF2-40B4-BE49-F238E27FC236}">
                <a16:creationId xmlns:a16="http://schemas.microsoft.com/office/drawing/2014/main" id="{7A28BA50-A55B-4520-B99D-1EBA9065A98B}"/>
              </a:ext>
            </a:extLst>
          </p:cNvPr>
          <p:cNvSpPr/>
          <p:nvPr/>
        </p:nvSpPr>
        <p:spPr>
          <a:xfrm>
            <a:off x="5647871" y="3127748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576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994" y="714106"/>
            <a:ext cx="10571504" cy="1447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b="1" dirty="0"/>
              <a:t>Dluhopisy podle výnosů plynoucích z jejich držby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994" y="1804497"/>
            <a:ext cx="10571504" cy="491697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b="1" dirty="0"/>
              <a:t>KUPÓNOVÉ DLUHOPISY</a:t>
            </a:r>
          </a:p>
          <a:p>
            <a:pPr lvl="1">
              <a:lnSpc>
                <a:spcPct val="120000"/>
              </a:lnSpc>
            </a:pPr>
            <a:r>
              <a:rPr lang="cs-CZ" altLang="cs-CZ" dirty="0"/>
              <a:t>Nejrozšířenější druh dluhopisů</a:t>
            </a:r>
          </a:p>
          <a:p>
            <a:pPr lvl="1">
              <a:lnSpc>
                <a:spcPct val="120000"/>
              </a:lnSpc>
            </a:pPr>
            <a:r>
              <a:rPr lang="cs-CZ" altLang="cs-CZ" dirty="0"/>
              <a:t>Poskytují právo uplatňovat nárok na proplácení kupónových plateb v předem určených termínech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Pevná kupónová sazba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Pohyblivá (variabilní) kupónová sazba</a:t>
            </a:r>
          </a:p>
          <a:p>
            <a:pPr lvl="1">
              <a:lnSpc>
                <a:spcPct val="120000"/>
              </a:lnSpc>
            </a:pPr>
            <a:r>
              <a:rPr lang="cs-CZ" altLang="cs-CZ" dirty="0"/>
              <a:t>Kupónová platba se může měnit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cs-CZ" altLang="cs-CZ" dirty="0"/>
              <a:t>   (např. podle úrokových sazeb na mezibankovním trhu, inflace, apod.)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cs-CZ" altLang="cs-CZ" sz="900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400" dirty="0"/>
              <a:t>Příklad:</a:t>
            </a:r>
          </a:p>
          <a:p>
            <a:pPr lvl="1">
              <a:lnSpc>
                <a:spcPct val="120000"/>
              </a:lnSpc>
            </a:pPr>
            <a:r>
              <a:rPr lang="cs-CZ" altLang="cs-CZ" sz="2100" dirty="0"/>
              <a:t>Jmenovitá hodnota dluhopisu = 1000 Kč</a:t>
            </a:r>
          </a:p>
          <a:p>
            <a:pPr lvl="1">
              <a:lnSpc>
                <a:spcPct val="120000"/>
              </a:lnSpc>
            </a:pPr>
            <a:r>
              <a:rPr lang="cs-CZ" altLang="cs-CZ" sz="2100" dirty="0"/>
              <a:t>Kupónová sazba = 8 %, kupóny vypláceny 2 x ročně</a:t>
            </a:r>
          </a:p>
          <a:p>
            <a:pPr lvl="1">
              <a:lnSpc>
                <a:spcPct val="120000"/>
              </a:lnSpc>
            </a:pPr>
            <a:r>
              <a:rPr lang="cs-CZ" altLang="cs-CZ" sz="2100" dirty="0"/>
              <a:t>Doba splatnosti = 5 let</a:t>
            </a:r>
          </a:p>
          <a:p>
            <a:pPr lvl="1">
              <a:lnSpc>
                <a:spcPct val="120000"/>
              </a:lnSpc>
            </a:pPr>
            <a:r>
              <a:rPr lang="cs-CZ" altLang="cs-CZ" sz="2100" dirty="0"/>
              <a:t>Jaká je výše ročního kupónu? Kolikrát bude vyplacen kupón z držby dluhopisy za celou dobu splatnosti?</a:t>
            </a:r>
          </a:p>
          <a:p>
            <a:pPr eaLnBrk="1" hangingPunct="1">
              <a:lnSpc>
                <a:spcPct val="120000"/>
              </a:lnSpc>
            </a:pPr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04713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994" y="714106"/>
            <a:ext cx="10571504" cy="1447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b="1" dirty="0"/>
              <a:t>Dluhopisy podle výnosů plynoucích z jejich držby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994" y="1804497"/>
            <a:ext cx="10571504" cy="491697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400" b="1" dirty="0"/>
              <a:t>BEZKUPÓNOVÉ DLUHOPISY</a:t>
            </a:r>
          </a:p>
          <a:p>
            <a:pPr lvl="1">
              <a:lnSpc>
                <a:spcPct val="120000"/>
              </a:lnSpc>
            </a:pPr>
            <a:r>
              <a:rPr lang="cs-CZ" altLang="cs-CZ" sz="2000" dirty="0"/>
              <a:t>Diskontované dluhopisy</a:t>
            </a:r>
          </a:p>
          <a:p>
            <a:pPr lvl="1">
              <a:lnSpc>
                <a:spcPct val="120000"/>
              </a:lnSpc>
            </a:pPr>
            <a:r>
              <a:rPr lang="cs-CZ" altLang="cs-CZ" sz="2000" dirty="0"/>
              <a:t>Na primárním trhu prodávány za nižší cenu, než je jejich jmenovitá hodnota </a:t>
            </a:r>
          </a:p>
          <a:p>
            <a:pPr lvl="1">
              <a:lnSpc>
                <a:spcPct val="120000"/>
              </a:lnSpc>
            </a:pPr>
            <a:r>
              <a:rPr lang="cs-CZ" altLang="cs-CZ" sz="2000" dirty="0"/>
              <a:t>Výnos z držby roven rozdílu mezi prodejní a nákupní cenou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cs-CZ" altLang="cs-CZ" sz="900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000" dirty="0"/>
              <a:t>Příklad:</a:t>
            </a:r>
          </a:p>
          <a:p>
            <a:pPr lvl="1">
              <a:lnSpc>
                <a:spcPct val="120000"/>
              </a:lnSpc>
            </a:pPr>
            <a:r>
              <a:rPr lang="cs-CZ" altLang="cs-CZ" sz="1800" dirty="0"/>
              <a:t>Jmenovitá hodnota dluhopisu = 1000 Kč</a:t>
            </a:r>
          </a:p>
          <a:p>
            <a:pPr lvl="1">
              <a:lnSpc>
                <a:spcPct val="120000"/>
              </a:lnSpc>
            </a:pPr>
            <a:r>
              <a:rPr lang="cs-CZ" altLang="cs-CZ" sz="1800" dirty="0"/>
              <a:t>Emisní kurz = 960 Kč</a:t>
            </a:r>
          </a:p>
          <a:p>
            <a:pPr lvl="1">
              <a:lnSpc>
                <a:spcPct val="120000"/>
              </a:lnSpc>
            </a:pPr>
            <a:r>
              <a:rPr lang="cs-CZ" altLang="cs-CZ" sz="1800" dirty="0"/>
              <a:t>Doba splatnosti = 5 let</a:t>
            </a:r>
          </a:p>
          <a:p>
            <a:pPr lvl="1">
              <a:lnSpc>
                <a:spcPct val="120000"/>
              </a:lnSpc>
            </a:pPr>
            <a:r>
              <a:rPr lang="cs-CZ" altLang="cs-CZ" sz="1800" dirty="0"/>
              <a:t>Jaký je výnos z jednoho dluhopisu v Kč za celou dobu držby?</a:t>
            </a:r>
          </a:p>
          <a:p>
            <a:pPr eaLnBrk="1" hangingPunct="1">
              <a:lnSpc>
                <a:spcPct val="120000"/>
              </a:lnSpc>
            </a:pPr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3929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Parametry dluhopisů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5" y="2228971"/>
            <a:ext cx="9807575" cy="398663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dirty="0"/>
              <a:t>Parametry kupónových dluhopisů:</a:t>
            </a:r>
          </a:p>
          <a:p>
            <a:pPr lvl="1"/>
            <a:r>
              <a:rPr lang="cs-CZ" altLang="cs-CZ" sz="2200" dirty="0"/>
              <a:t>JMENOVITÁ HODNOTA – určena v emisních podmínkách emitentem</a:t>
            </a:r>
          </a:p>
          <a:p>
            <a:pPr lvl="1"/>
            <a:r>
              <a:rPr lang="cs-CZ" altLang="cs-CZ" sz="2200" dirty="0"/>
              <a:t>KUPÓNOVÁ SAZBA – úroková sazba, která určuje hodnotu kupónové platby</a:t>
            </a:r>
          </a:p>
          <a:p>
            <a:pPr lvl="1"/>
            <a:r>
              <a:rPr lang="cs-CZ" altLang="cs-CZ" sz="2200" dirty="0"/>
              <a:t>DOBA SPLATNOSTI</a:t>
            </a:r>
          </a:p>
          <a:p>
            <a:pPr eaLnBrk="1" hangingPunct="1"/>
            <a:endParaRPr lang="cs-CZ" altLang="cs-CZ" sz="2400" dirty="0"/>
          </a:p>
          <a:p>
            <a:pPr marL="0" indent="0" eaLnBrk="1" hangingPunct="1">
              <a:buNone/>
            </a:pPr>
            <a:r>
              <a:rPr lang="cs-CZ" altLang="cs-CZ" sz="2400" dirty="0"/>
              <a:t>Parametry </a:t>
            </a:r>
            <a:r>
              <a:rPr lang="cs-CZ" altLang="cs-CZ" sz="2400" dirty="0" err="1"/>
              <a:t>bezkupónových</a:t>
            </a:r>
            <a:r>
              <a:rPr lang="cs-CZ" altLang="cs-CZ" sz="2400" dirty="0"/>
              <a:t> dluhopisů:</a:t>
            </a:r>
          </a:p>
          <a:p>
            <a:pPr lvl="1"/>
            <a:r>
              <a:rPr lang="cs-CZ" altLang="cs-CZ" sz="2200" dirty="0"/>
              <a:t>JMENOVITÁ HODNOTA</a:t>
            </a:r>
          </a:p>
          <a:p>
            <a:pPr lvl="1"/>
            <a:r>
              <a:rPr lang="cs-CZ" altLang="cs-CZ" sz="2200" dirty="0"/>
              <a:t>EMISNÍ KURZ </a:t>
            </a:r>
          </a:p>
          <a:p>
            <a:pPr lvl="1"/>
            <a:r>
              <a:rPr lang="cs-CZ" altLang="cs-CZ" sz="2200" dirty="0"/>
              <a:t>DOBA SPLATNOSTI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8642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 dle emitenta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8" y="2228971"/>
            <a:ext cx="6045804" cy="398663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b="1" dirty="0"/>
              <a:t>STÁTNÍ DLUHOPISY</a:t>
            </a:r>
          </a:p>
          <a:p>
            <a:pPr lvl="1"/>
            <a:r>
              <a:rPr lang="cs-CZ" altLang="cs-CZ" sz="2200" dirty="0"/>
              <a:t>Výnosové míry státních dluhopisů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marL="0" indent="0" eaLnBrk="1" hangingPunct="1">
              <a:buNone/>
            </a:pPr>
            <a:r>
              <a:rPr lang="cs-CZ" altLang="cs-CZ" sz="2400" b="1" dirty="0"/>
              <a:t>Popište, co vidíte v grafu</a:t>
            </a:r>
          </a:p>
          <a:p>
            <a:pPr lvl="1"/>
            <a:r>
              <a:rPr lang="cs-CZ" altLang="cs-CZ" sz="2200" dirty="0"/>
              <a:t>Výnosové míry dluhopisů s různou dobou splatnosti</a:t>
            </a:r>
          </a:p>
          <a:p>
            <a:pPr lvl="1"/>
            <a:r>
              <a:rPr lang="cs-CZ" altLang="cs-CZ" sz="2200" dirty="0"/>
              <a:t>Vývoj výnosových mír během daného období</a:t>
            </a:r>
          </a:p>
          <a:p>
            <a:pPr eaLnBrk="1" hangingPunct="1"/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2ACE0A-8827-4EC1-86AF-FA08F179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972" y="1878030"/>
            <a:ext cx="4748367" cy="39866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BBECF0-6E35-4041-9635-035A5AE1408F}"/>
              </a:ext>
            </a:extLst>
          </p:cNvPr>
          <p:cNvSpPr txBox="1"/>
          <p:nvPr/>
        </p:nvSpPr>
        <p:spPr>
          <a:xfrm>
            <a:off x="651168" y="5784693"/>
            <a:ext cx="10666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4"/>
              </a:rPr>
              <a:t>https://www.cnb.cz/cnb/STAT.ARADY_PKG.VYSTUP?p_period=1&amp;p_sort=2&amp;p_des=50&amp;p_sestuid=22049&amp;p_uka=1%2C2%2C3&amp;p_strid=AEBA&amp;p_od=200004&amp;p_do=202201&amp;p_lang=CS&amp;p_format=4&amp;p_decsep=%2C</a:t>
            </a:r>
            <a:r>
              <a:rPr lang="cs-CZ" sz="1000" dirty="0"/>
              <a:t>, 28. 3. 2022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2407AA-E88D-48E0-ADC6-8454E95E6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615" y="742348"/>
            <a:ext cx="2924724" cy="8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527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 dle emitenta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5" y="1949855"/>
            <a:ext cx="9633955" cy="4629029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cs-CZ" altLang="cs-CZ" sz="2600" b="1" dirty="0"/>
              <a:t>STÁTNÍ SPOŘÍCÍ DLUHOPISY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Určeny pro drobné investory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Lze investovat libovolnou částku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min 1 000 kusů v celkové jmenovité hodnotě 1 000 Kč (1 ks SSD má jmenovitou hodnotu 1 Kč) 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Investované finanční prostředky je možné získat zpět formou předčasného splacení před stanoveným datem řádné splatnosti </a:t>
            </a:r>
          </a:p>
          <a:p>
            <a:pPr lvl="2">
              <a:lnSpc>
                <a:spcPct val="110000"/>
              </a:lnSpc>
            </a:pPr>
            <a:r>
              <a:rPr lang="cs-CZ" altLang="cs-CZ" sz="1900" dirty="0"/>
              <a:t>Pilotní emise – 11. 11. 2011</a:t>
            </a:r>
          </a:p>
          <a:p>
            <a:pPr lvl="2">
              <a:lnSpc>
                <a:spcPct val="110000"/>
              </a:lnSpc>
            </a:pPr>
            <a:r>
              <a:rPr lang="cs-CZ" altLang="cs-CZ" sz="1900" dirty="0"/>
              <a:t>Celkem 6 emisí (2011 – 2014)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altLang="cs-CZ" sz="2400" dirty="0"/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cs-CZ" altLang="cs-CZ" sz="2600" b="1" dirty="0"/>
              <a:t>DLUHOPISY REPUBLIKY </a:t>
            </a:r>
          </a:p>
          <a:p>
            <a:pPr lvl="1">
              <a:lnSpc>
                <a:spcPct val="110000"/>
              </a:lnSpc>
            </a:pPr>
            <a:r>
              <a:rPr lang="cs-CZ" altLang="cs-CZ" sz="2000" dirty="0"/>
              <a:t>Od 1. 2. 2019 (např. reinvestiční, proti-inflační, fixní)</a:t>
            </a:r>
            <a:endParaRPr lang="cs-CZ" altLang="cs-CZ" sz="18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E248657-EC6D-458F-B7E0-43B993E1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89" y="1535018"/>
            <a:ext cx="4248472" cy="124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D010F7-F703-4C15-AF33-67389E57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86" y="4127784"/>
            <a:ext cx="31146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7370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1082799"/>
            <a:ext cx="9036050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Co je investování?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366128"/>
            <a:ext cx="10221622" cy="502432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b="1" dirty="0"/>
              <a:t>Investování </a:t>
            </a:r>
          </a:p>
          <a:p>
            <a:pPr lvl="1"/>
            <a:r>
              <a:rPr lang="cs-CZ" altLang="cs-CZ" sz="2200" dirty="0"/>
              <a:t>Nákup takových aktiv, která se časem zhodnocují nebo která přinášejí majiteli pravidelný důchod</a:t>
            </a:r>
          </a:p>
          <a:p>
            <a:pPr lvl="1"/>
            <a:r>
              <a:rPr lang="cs-CZ" altLang="cs-CZ" sz="2200" dirty="0"/>
              <a:t>Uchování a rozmnožení bohatství</a:t>
            </a:r>
          </a:p>
          <a:p>
            <a:pPr eaLnBrk="1" hangingPunct="1"/>
            <a:r>
              <a:rPr lang="cs-CZ" altLang="cs-CZ" sz="2200" b="1" dirty="0"/>
              <a:t>AKTIVA </a:t>
            </a:r>
            <a:r>
              <a:rPr lang="cs-CZ" altLang="cs-CZ" sz="2200" dirty="0"/>
              <a:t>(investiční instrumenty):</a:t>
            </a:r>
          </a:p>
          <a:p>
            <a:pPr lvl="1"/>
            <a:r>
              <a:rPr lang="cs-CZ" altLang="cs-CZ" sz="2200" dirty="0"/>
              <a:t>Finanční aktiva</a:t>
            </a:r>
          </a:p>
          <a:p>
            <a:pPr lvl="1"/>
            <a:r>
              <a:rPr lang="cs-CZ" altLang="cs-CZ" sz="2200" dirty="0"/>
              <a:t>Nefinanční (reálná) aktiva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b="1" dirty="0"/>
              <a:t>Příklady finančních a reálných aktiv:</a:t>
            </a:r>
          </a:p>
          <a:p>
            <a:pPr marL="0" indent="0" eaLnBrk="1" hangingPunct="1">
              <a:buNone/>
            </a:pPr>
            <a:endParaRPr lang="cs-CZ" altLang="cs-CZ" sz="2200" dirty="0"/>
          </a:p>
          <a:p>
            <a:pPr eaLnBrk="1" hangingPunct="1">
              <a:buFontTx/>
              <a:buNone/>
            </a:pPr>
            <a:endParaRPr lang="cs-CZ" altLang="cs-CZ" sz="2200" b="1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173A9A-DDBA-487B-A3CC-548BC37D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05" y="3425354"/>
            <a:ext cx="4584589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515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89" y="436475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 dle emitenta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4" y="1662812"/>
            <a:ext cx="5667152" cy="46290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cap="all" dirty="0"/>
              <a:t>KOMUNÁLNÍ dluhopisy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Dluhopis vydaný územním samosprávným celkem 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Účel použití peněžních prostředků: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Investice do dlouhodobého hmotného majetku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Odstranění škod způsobených živelní nebo jinou pohromou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Financování projektu spolufinancovaného z prostředků EU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Lhůta splatnosti nesmí být delší než 15 let od data emise</a:t>
            </a:r>
          </a:p>
          <a:p>
            <a:pPr lvl="1">
              <a:lnSpc>
                <a:spcPct val="100000"/>
              </a:lnSpc>
            </a:pPr>
            <a:endParaRPr lang="cs-CZ" altLang="cs-CZ" sz="18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B92EF84-97FC-4654-BAC6-187F31A6D507}"/>
              </a:ext>
            </a:extLst>
          </p:cNvPr>
          <p:cNvSpPr txBox="1">
            <a:spLocks/>
          </p:cNvSpPr>
          <p:nvPr/>
        </p:nvSpPr>
        <p:spPr>
          <a:xfrm>
            <a:off x="6713568" y="1662812"/>
            <a:ext cx="5078918" cy="431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KOMUNÁLNÍ dluhopisy – Město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ostrava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2004 – 2014 (100 mil. eur)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B890751-A82F-41E7-91C6-17150F738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69" y="3003947"/>
            <a:ext cx="4658664" cy="306600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BA4F41B4-7833-467C-A333-273ECF2B67DA}"/>
              </a:ext>
            </a:extLst>
          </p:cNvPr>
          <p:cNvSpPr/>
          <p:nvPr/>
        </p:nvSpPr>
        <p:spPr>
          <a:xfrm>
            <a:off x="6577859" y="610542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http://moravskoslezsky.denik.cz/zpravy_region/ostrava-dluh20111116.html</a:t>
            </a:r>
          </a:p>
        </p:txBody>
      </p:sp>
    </p:spTree>
    <p:extLst>
      <p:ext uri="{BB962C8B-B14F-4D97-AF65-F5344CB8AC3E}">
        <p14:creationId xmlns:p14="http://schemas.microsoft.com/office/powerpoint/2010/main" val="423634418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89" y="436475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Dluhopisy dle emitenta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4" y="1662812"/>
            <a:ext cx="5667152" cy="46290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cap="all" dirty="0" err="1"/>
              <a:t>PODNIKOVé</a:t>
            </a:r>
            <a:r>
              <a:rPr lang="cs-CZ" sz="2400" b="1" cap="all" dirty="0"/>
              <a:t> dluhopisy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Firemní (</a:t>
            </a:r>
            <a:r>
              <a:rPr lang="cs-CZ" sz="2200" dirty="0" err="1"/>
              <a:t>korportání</a:t>
            </a:r>
            <a:r>
              <a:rPr lang="cs-CZ" sz="2200" dirty="0"/>
              <a:t>) dluhopisy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Vydávají podniky za účelem získání dlouhodobých cizích zdrojů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Kvalita a riziko dluhopisů se liší dle emitenta</a:t>
            </a:r>
          </a:p>
          <a:p>
            <a:pPr lvl="1">
              <a:lnSpc>
                <a:spcPct val="100000"/>
              </a:lnSpc>
            </a:pPr>
            <a:endParaRPr lang="cs-CZ" altLang="cs-CZ" sz="18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1A1A475-7405-4D94-AC0B-FA81C9070633}"/>
              </a:ext>
            </a:extLst>
          </p:cNvPr>
          <p:cNvSpPr txBox="1">
            <a:spLocks/>
          </p:cNvSpPr>
          <p:nvPr/>
        </p:nvSpPr>
        <p:spPr>
          <a:xfrm>
            <a:off x="661452" y="4285735"/>
            <a:ext cx="5434547" cy="2228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PRAŠIVÉ DLUHOPISY</a:t>
            </a:r>
          </a:p>
          <a:p>
            <a:pPr lvl="1"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Dluhopisy nízké kvality</a:t>
            </a:r>
          </a:p>
          <a:p>
            <a:pPr lvl="1"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Např. rizikové společnosti, zhoršení finanční situace, vysoká zadluženost, apod.</a:t>
            </a:r>
          </a:p>
          <a:p>
            <a:pPr lvl="1"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Nabízejí vysoký výnos, ale RIZIKO!!!</a:t>
            </a:r>
          </a:p>
          <a:p>
            <a:pPr lvl="1">
              <a:lnSpc>
                <a:spcPct val="100000"/>
              </a:lnSpc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E29E5DD6-F757-4E36-95A2-4598AC1D6B96}"/>
              </a:ext>
            </a:extLst>
          </p:cNvPr>
          <p:cNvSpPr txBox="1">
            <a:spLocks/>
          </p:cNvSpPr>
          <p:nvPr/>
        </p:nvSpPr>
        <p:spPr>
          <a:xfrm>
            <a:off x="6354693" y="1891907"/>
            <a:ext cx="5188894" cy="596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DLUHOPISY - příklad</a:t>
            </a: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Rohlík.cz</a:t>
            </a:r>
            <a:endParaRPr lang="cs-CZ" sz="22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ISIN: CZ0008040318</a:t>
            </a:r>
          </a:p>
          <a:p>
            <a:pPr algn="ctr"/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45DD3617-4055-4B27-9808-D64117F07C05}"/>
              </a:ext>
            </a:extLst>
          </p:cNvPr>
          <p:cNvSpPr txBox="1">
            <a:spLocks/>
          </p:cNvSpPr>
          <p:nvPr/>
        </p:nvSpPr>
        <p:spPr>
          <a:xfrm>
            <a:off x="6480959" y="3187251"/>
            <a:ext cx="5062628" cy="28200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Datum emise:              31. 1. 2019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Datum splatnosti:       31. 1. 2023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Jmenovitá hodnota:   10 000 Kč	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Emisní kurz:                100 %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Kupónová sazba:        6,6 %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Výplata kupónu:         pololetně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(31. 7. a 31. 1.) 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69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89" y="957336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Rizikové dluhopisy v ČR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89" y="2092446"/>
            <a:ext cx="10429022" cy="4629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b="1" dirty="0"/>
              <a:t>Nekalé praktiky emitentů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Poskytnutí nesprávné informace nebo jejího úmyslného opomenutí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Fráze typu „bezpečná investice“ nebo „garance návratnosti“</a:t>
            </a:r>
          </a:p>
          <a:p>
            <a:pPr lvl="1">
              <a:lnSpc>
                <a:spcPct val="100000"/>
              </a:lnSpc>
            </a:pPr>
            <a:r>
              <a:rPr lang="cs-CZ" sz="2200" dirty="0">
                <a:hlinkClick r:id="rId3"/>
              </a:rPr>
              <a:t>https://www.rizikovedluhopisy.cz/</a:t>
            </a: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>
              <a:hlinkClick r:id="rId4"/>
            </a:endParaRPr>
          </a:p>
          <a:p>
            <a:pPr>
              <a:lnSpc>
                <a:spcPct val="100000"/>
              </a:lnSpc>
            </a:pPr>
            <a:r>
              <a:rPr lang="cs-CZ" sz="2400" b="1" dirty="0"/>
              <a:t>Vyhledejte aktuální nabídku dluhopisů: </a:t>
            </a:r>
            <a:r>
              <a:rPr lang="cs-CZ" sz="2200" dirty="0">
                <a:hlinkClick r:id="rId4"/>
              </a:rPr>
              <a:t>https://dluhopisy.cz/</a:t>
            </a:r>
            <a:endParaRPr lang="cs-CZ" sz="2200" dirty="0"/>
          </a:p>
          <a:p>
            <a:pPr lvl="1">
              <a:lnSpc>
                <a:spcPct val="100000"/>
              </a:lnSpc>
            </a:pPr>
            <a:r>
              <a:rPr lang="cs-CZ" sz="2000" dirty="0"/>
              <a:t>Jedná se o bezpečné investice?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Na co se máme zaměřit v rámci analýzy těchto dluhopisů?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Porovnejte nabídku s dluhopisy obchodovanými na Burze cenných papírů Praha, a.s.: </a:t>
            </a:r>
            <a:r>
              <a:rPr lang="cs-CZ" sz="2000" dirty="0">
                <a:hlinkClick r:id="rId5"/>
              </a:rPr>
              <a:t>https://www.pse.cz/udaje-o-trhu/dluhove-cenne-papiry/korporatni-sektor</a:t>
            </a:r>
            <a:r>
              <a:rPr lang="cs-CZ" sz="2000" dirty="0"/>
              <a:t> </a:t>
            </a:r>
          </a:p>
          <a:p>
            <a:pPr lvl="1">
              <a:lnSpc>
                <a:spcPct val="100000"/>
              </a:lnSpc>
            </a:pPr>
            <a:endParaRPr lang="cs-CZ" altLang="cs-CZ" sz="18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2755C1E-E19B-41F5-B555-13ECA3D4E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171" y="71719"/>
            <a:ext cx="4363287" cy="20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047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89" y="820623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Rizikové dluhopisy v ČR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B76ADCA0-6F96-4BA2-96F0-AAF3C11FEB4D}"/>
              </a:ext>
            </a:extLst>
          </p:cNvPr>
          <p:cNvSpPr txBox="1">
            <a:spLocks/>
          </p:cNvSpPr>
          <p:nvPr/>
        </p:nvSpPr>
        <p:spPr>
          <a:xfrm>
            <a:off x="744206" y="3429000"/>
            <a:ext cx="11074307" cy="2590425"/>
          </a:xfrm>
          <a:prstGeom prst="rect">
            <a:avLst/>
          </a:prstGeom>
        </p:spPr>
        <p:txBody>
          <a:bodyPr vert="horz" lIns="91440" tIns="45720" rIns="91440" bIns="45720" numCol="2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Vyhodnoťte si rizika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Diverzifikujte své portfolio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Rostoucí výnos = rostoucí riziko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Riziko finančních potíží emitenta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Tento typ investice není pojištěn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Seznamte se s emisními podmínkami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Role ČNB jako orgánu dohledu nad finančním trhem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Získejte co nejvíce informací o bonitě emitenta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Nepodceňujte riziko nesplacení jistiny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Vyhodnoťte, zda je daná investice právě pro vás vhodná</a:t>
            </a: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3095CDB4-6A2A-4FBF-B7E2-683F5DAB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06" y="1952418"/>
            <a:ext cx="10566305" cy="131164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800" dirty="0"/>
              <a:t>Česká národní banka kontroluje pouze formální aspekty emise a nikoliv kvalitu podnikatelského záměru, na který si chce emitent půjčit peníze!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/>
              <a:t>Desatero pro drobné investory do podnikových dluhopisů:</a:t>
            </a:r>
          </a:p>
          <a:p>
            <a:pPr>
              <a:lnSpc>
                <a:spcPct val="120000"/>
              </a:lnSpc>
            </a:pPr>
            <a:endParaRPr lang="cs-CZ" sz="1800" dirty="0"/>
          </a:p>
          <a:p>
            <a:pPr>
              <a:lnSpc>
                <a:spcPct val="120000"/>
              </a:lnSpc>
            </a:pPr>
            <a:endParaRPr lang="cs-CZ" sz="1800" dirty="0"/>
          </a:p>
          <a:p>
            <a:pPr>
              <a:lnSpc>
                <a:spcPct val="12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5756512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89" y="820623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Srovnání akcií a dluhopisů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3095CDB4-6A2A-4FBF-B7E2-683F5DAB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06" y="1952419"/>
            <a:ext cx="10566305" cy="65293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800" dirty="0"/>
              <a:t>Se kterým cenným papírem je pro investora spojeno vyšší riziko? Proč?</a:t>
            </a:r>
          </a:p>
          <a:p>
            <a:pPr>
              <a:lnSpc>
                <a:spcPct val="120000"/>
              </a:lnSpc>
            </a:pPr>
            <a:endParaRPr lang="cs-CZ" sz="1800" dirty="0"/>
          </a:p>
          <a:p>
            <a:pPr>
              <a:lnSpc>
                <a:spcPct val="120000"/>
              </a:lnSpc>
            </a:pPr>
            <a:endParaRPr lang="cs-CZ" sz="1800" dirty="0"/>
          </a:p>
          <a:p>
            <a:pPr>
              <a:lnSpc>
                <a:spcPct val="120000"/>
              </a:lnSpc>
            </a:pPr>
            <a:endParaRPr lang="cs-CZ" sz="18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A4B4EBD-B385-4154-9B7D-C597DCD03B95}"/>
              </a:ext>
            </a:extLst>
          </p:cNvPr>
          <p:cNvSpPr txBox="1">
            <a:spLocks/>
          </p:cNvSpPr>
          <p:nvPr/>
        </p:nvSpPr>
        <p:spPr>
          <a:xfrm>
            <a:off x="881490" y="3194362"/>
            <a:ext cx="6109620" cy="3012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Porovnejte: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Práva vyplývající z jednotlivých cenných papírů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Výnosy a jejich vyplácení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Cenový vývoj (volatilita)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E6ADD2A-A2F3-49E0-9D70-1EA9CB4B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110" y="3139415"/>
            <a:ext cx="4698627" cy="22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132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5F7517-B33E-4A7A-A179-04C309148394}"/>
              </a:ext>
            </a:extLst>
          </p:cNvPr>
          <p:cNvSpPr/>
          <p:nvPr/>
        </p:nvSpPr>
        <p:spPr>
          <a:xfrm>
            <a:off x="0" y="2914416"/>
            <a:ext cx="1219200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90962668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1082799"/>
            <a:ext cx="9036050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Co je investování?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366128"/>
            <a:ext cx="5478644" cy="502432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b="1" dirty="0"/>
              <a:t>Příklady finančních a reálných aktiv</a:t>
            </a:r>
          </a:p>
          <a:p>
            <a:pPr eaLnBrk="1" hangingPunct="1"/>
            <a:r>
              <a:rPr lang="cs-CZ" altLang="cs-CZ" sz="2200" b="1" dirty="0"/>
              <a:t>Finanční instrumenty</a:t>
            </a:r>
          </a:p>
          <a:p>
            <a:pPr lvl="1"/>
            <a:r>
              <a:rPr lang="cs-CZ" altLang="cs-CZ" sz="2200" dirty="0"/>
              <a:t>Zpravidla nemají hmotnou (hmatatelnou) povahu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b="1" dirty="0"/>
              <a:t>Reálné instrumenty</a:t>
            </a:r>
          </a:p>
          <a:p>
            <a:pPr lvl="1"/>
            <a:r>
              <a:rPr lang="cs-CZ" altLang="cs-CZ" sz="2200" dirty="0"/>
              <a:t>Zpravidla mají hmotnou (hmatatelnou) povahu</a:t>
            </a:r>
          </a:p>
          <a:p>
            <a:pPr marL="0" indent="0" eaLnBrk="1" hangingPunct="1">
              <a:buNone/>
            </a:pPr>
            <a:endParaRPr lang="cs-CZ" altLang="cs-CZ" sz="1900" dirty="0"/>
          </a:p>
          <a:p>
            <a:pPr eaLnBrk="1" hangingPunct="1">
              <a:buFontTx/>
              <a:buNone/>
            </a:pPr>
            <a:endParaRPr lang="cs-CZ" altLang="cs-CZ" sz="1900" b="1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B378A4C-8514-407F-94AC-65AC60489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257889"/>
              </p:ext>
            </p:extLst>
          </p:nvPr>
        </p:nvGraphicFramePr>
        <p:xfrm>
          <a:off x="5677059" y="690357"/>
          <a:ext cx="6256620" cy="542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386310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5" y="1082799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Podstata finančních investičních instrumentů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690220"/>
            <a:ext cx="10085368" cy="502432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Různé formy záznamů a dokladů, kterými jsou </a:t>
            </a:r>
            <a:r>
              <a:rPr lang="cs-CZ" altLang="cs-CZ" sz="2200" b="1" dirty="0"/>
              <a:t>dokumentovány </a:t>
            </a:r>
            <a:r>
              <a:rPr lang="cs-CZ" altLang="cs-CZ" sz="2200" dirty="0"/>
              <a:t>finanční závazky:</a:t>
            </a:r>
          </a:p>
          <a:p>
            <a:pPr lvl="1"/>
            <a:r>
              <a:rPr lang="cs-CZ" altLang="cs-CZ" sz="2200" dirty="0"/>
              <a:t>Pro držitele dokumentu je investiční instrument aktivem (pohledávka)</a:t>
            </a:r>
          </a:p>
          <a:p>
            <a:pPr lvl="1"/>
            <a:r>
              <a:rPr lang="cs-CZ" altLang="cs-CZ" sz="2200" dirty="0"/>
              <a:t>Pro vydavatele – emitenta – je investiční instrument pasivem (závazek, resp. dluh)</a:t>
            </a:r>
          </a:p>
          <a:p>
            <a:pPr eaLnBrk="1" hangingPunct="1"/>
            <a:r>
              <a:rPr lang="cs-CZ" altLang="cs-CZ" sz="2200" dirty="0"/>
              <a:t>Prostřednictvím </a:t>
            </a:r>
            <a:r>
              <a:rPr lang="cs-CZ" altLang="cs-CZ" sz="2200" b="1" dirty="0"/>
              <a:t>finančních investičních instrumentů</a:t>
            </a:r>
            <a:r>
              <a:rPr lang="cs-CZ" altLang="cs-CZ" sz="2200" dirty="0"/>
              <a:t> jsou prováděny investiční transakce na finančních trzích</a:t>
            </a:r>
          </a:p>
          <a:p>
            <a:pPr marL="0" indent="0" eaLnBrk="1" hangingPunct="1">
              <a:buNone/>
            </a:pPr>
            <a:endParaRPr lang="cs-CZ" altLang="cs-CZ" sz="2200" dirty="0"/>
          </a:p>
          <a:p>
            <a:pPr eaLnBrk="1" hangingPunct="1">
              <a:buFontTx/>
              <a:buNone/>
            </a:pPr>
            <a:endParaRPr lang="cs-CZ" altLang="cs-CZ" sz="2200" dirty="0"/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7646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Vymezení cenných papírů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Co jsou to cenné papíry?</a:t>
            </a:r>
          </a:p>
          <a:p>
            <a:pPr eaLnBrk="1" hangingPunct="1"/>
            <a:r>
              <a:rPr lang="cs-CZ" altLang="cs-CZ" sz="2200" dirty="0"/>
              <a:t>Označení cenný papír – v praxi jen některé finanční investiční instrumenty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3470580"/>
            <a:ext cx="10233287" cy="1500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200" dirty="0"/>
              <a:t>Z právního hlediska jsou za cenné papíry považovány pouze </a:t>
            </a:r>
            <a:r>
              <a:rPr lang="cs-CZ" sz="2200" b="1" dirty="0"/>
              <a:t>legislativně vymezené „právní dokumenty“ </a:t>
            </a:r>
          </a:p>
          <a:p>
            <a:pPr marL="274637" lvl="1" indent="0">
              <a:buNone/>
            </a:pPr>
            <a:r>
              <a:rPr lang="cs-CZ" sz="2200" dirty="0"/>
              <a:t>(dle zákonů jednotlivých států)</a:t>
            </a:r>
          </a:p>
          <a:p>
            <a:endParaRPr lang="en-IE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48E47C-228A-4316-A4E6-CE04BAB21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24" y="5083664"/>
            <a:ext cx="10233289" cy="9035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1830A4-06D5-4EEE-84C6-C39790D9F4AB}"/>
              </a:ext>
            </a:extLst>
          </p:cNvPr>
          <p:cNvSpPr txBox="1"/>
          <p:nvPr/>
        </p:nvSpPr>
        <p:spPr>
          <a:xfrm>
            <a:off x="1118925" y="6171684"/>
            <a:ext cx="341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Občanský zákoník, č. 89/2012 Sb.</a:t>
            </a:r>
          </a:p>
        </p:txBody>
      </p:sp>
    </p:spTree>
    <p:extLst>
      <p:ext uri="{BB962C8B-B14F-4D97-AF65-F5344CB8AC3E}">
        <p14:creationId xmlns:p14="http://schemas.microsoft.com/office/powerpoint/2010/main" val="34715770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Cenné papíry dle splatnosti 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Co jsou to cenné papíry?</a:t>
            </a:r>
          </a:p>
          <a:p>
            <a:pPr eaLnBrk="1" hangingPunct="1"/>
            <a:r>
              <a:rPr lang="cs-CZ" altLang="cs-CZ" sz="2200" dirty="0"/>
              <a:t>Označení cenný papír – v praxi jen některé finanční investiční instrumenty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3470580"/>
            <a:ext cx="10233287" cy="1500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200" dirty="0"/>
              <a:t>Z právního hlediska jsou za cenné papíry považovány pouze </a:t>
            </a:r>
            <a:r>
              <a:rPr lang="cs-CZ" sz="2200" b="1" dirty="0"/>
              <a:t>legislativně vymezené „právní dokumenty“ </a:t>
            </a:r>
          </a:p>
          <a:p>
            <a:pPr marL="274637" lvl="1" indent="0">
              <a:buNone/>
            </a:pPr>
            <a:r>
              <a:rPr lang="cs-CZ" sz="2200" dirty="0"/>
              <a:t>(dle zákonů jednotlivých států)</a:t>
            </a:r>
          </a:p>
          <a:p>
            <a:endParaRPr lang="en-IE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48E47C-228A-4316-A4E6-CE04BAB21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24" y="5083664"/>
            <a:ext cx="10233289" cy="9035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1830A4-06D5-4EEE-84C6-C39790D9F4AB}"/>
              </a:ext>
            </a:extLst>
          </p:cNvPr>
          <p:cNvSpPr txBox="1"/>
          <p:nvPr/>
        </p:nvSpPr>
        <p:spPr>
          <a:xfrm>
            <a:off x="1118925" y="6171684"/>
            <a:ext cx="341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Občanský zákoník, č. 89/2012 Sb.</a:t>
            </a:r>
          </a:p>
        </p:txBody>
      </p:sp>
    </p:spTree>
    <p:extLst>
      <p:ext uri="{BB962C8B-B14F-4D97-AF65-F5344CB8AC3E}">
        <p14:creationId xmlns:p14="http://schemas.microsoft.com/office/powerpoint/2010/main" val="844729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Cenné papíry dle splatnosti 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50D90CD-660E-4D3B-998E-56DEA3C2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26" y="2228971"/>
            <a:ext cx="10085368" cy="6531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Kritérium: </a:t>
            </a:r>
            <a:r>
              <a:rPr lang="cs-CZ" altLang="cs-CZ" sz="2200" b="1" dirty="0"/>
              <a:t>doba životnosti </a:t>
            </a:r>
            <a:r>
              <a:rPr lang="cs-CZ" altLang="cs-CZ" sz="2200" dirty="0"/>
              <a:t>v okamžiku jejich emise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3350208"/>
            <a:ext cx="7839879" cy="653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Cenné papíry peněžního trhu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(&lt; 1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E" sz="220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0B796D6-9D75-4161-9727-517285A973D9}"/>
              </a:ext>
            </a:extLst>
          </p:cNvPr>
          <p:cNvSpPr txBox="1">
            <a:spLocks/>
          </p:cNvSpPr>
          <p:nvPr/>
        </p:nvSpPr>
        <p:spPr bwMode="auto">
          <a:xfrm>
            <a:off x="1118926" y="4237815"/>
            <a:ext cx="7839879" cy="653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Cenné papíry kapitálového  trhu (&gt; 1 rok)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07675C-A7E6-42D7-80EE-0204BFE0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206" y="2863732"/>
            <a:ext cx="2965793" cy="22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88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EC2384-DB8A-4048-80D7-C195FD06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26" y="873252"/>
            <a:ext cx="9633955" cy="1447800"/>
          </a:xfrm>
        </p:spPr>
        <p:txBody>
          <a:bodyPr/>
          <a:lstStyle/>
          <a:p>
            <a:pPr algn="l" eaLnBrk="1" hangingPunct="1"/>
            <a:r>
              <a:rPr lang="cs-CZ" altLang="cs-CZ" sz="4000" b="1" dirty="0"/>
              <a:t>Cenné papíry dle splatnosti </a:t>
            </a:r>
          </a:p>
        </p:txBody>
      </p:sp>
      <p:sp>
        <p:nvSpPr>
          <p:cNvPr id="7172" name="Zástupný symbol pro číslo snímku 1">
            <a:extLst>
              <a:ext uri="{FF2B5EF4-FFF2-40B4-BE49-F238E27FC236}">
                <a16:creationId xmlns:a16="http://schemas.microsoft.com/office/drawing/2014/main" id="{274FAB32-13DC-4131-ADC1-23D7009DFA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AFAD-32F5-4360-A246-7436267251A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888E12C-33E4-4767-B6D5-1C2EA3D7559C}"/>
              </a:ext>
            </a:extLst>
          </p:cNvPr>
          <p:cNvSpPr txBox="1">
            <a:spLocks/>
          </p:cNvSpPr>
          <p:nvPr/>
        </p:nvSpPr>
        <p:spPr bwMode="auto">
          <a:xfrm>
            <a:off x="1118926" y="2660033"/>
            <a:ext cx="4251728" cy="108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CENNÉ PAPÍRY kapitálového trhu</a:t>
            </a:r>
          </a:p>
          <a:p>
            <a:endParaRPr lang="en-IE" sz="220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0B796D6-9D75-4161-9727-517285A973D9}"/>
              </a:ext>
            </a:extLst>
          </p:cNvPr>
          <p:cNvSpPr txBox="1">
            <a:spLocks/>
          </p:cNvSpPr>
          <p:nvPr/>
        </p:nvSpPr>
        <p:spPr bwMode="auto">
          <a:xfrm>
            <a:off x="1118926" y="5023990"/>
            <a:ext cx="4251728" cy="970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CENNÉ PAPÍRY PENĚŽNÍHO TRHU</a:t>
            </a:r>
          </a:p>
        </p:txBody>
      </p:sp>
      <p:sp>
        <p:nvSpPr>
          <p:cNvPr id="10" name="Šipka doprava 10">
            <a:extLst>
              <a:ext uri="{FF2B5EF4-FFF2-40B4-BE49-F238E27FC236}">
                <a16:creationId xmlns:a16="http://schemas.microsoft.com/office/drawing/2014/main" id="{C0A06646-8EAE-466B-9336-085A30D194EA}"/>
              </a:ext>
            </a:extLst>
          </p:cNvPr>
          <p:cNvSpPr/>
          <p:nvPr/>
        </p:nvSpPr>
        <p:spPr>
          <a:xfrm>
            <a:off x="5647871" y="5503391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EDE5EED-FACB-47E7-A999-5D7FAC6FB3D7}"/>
              </a:ext>
            </a:extLst>
          </p:cNvPr>
          <p:cNvSpPr txBox="1">
            <a:spLocks/>
          </p:cNvSpPr>
          <p:nvPr/>
        </p:nvSpPr>
        <p:spPr>
          <a:xfrm>
            <a:off x="6213119" y="4688997"/>
            <a:ext cx="5164795" cy="14562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Pokladniční poukázky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Komerční papíry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Směnky, šeky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D77DB827-E04C-457D-B9DD-15707AC64B06}"/>
              </a:ext>
            </a:extLst>
          </p:cNvPr>
          <p:cNvSpPr txBox="1">
            <a:spLocks/>
          </p:cNvSpPr>
          <p:nvPr/>
        </p:nvSpPr>
        <p:spPr>
          <a:xfrm>
            <a:off x="6199615" y="1980729"/>
            <a:ext cx="5178299" cy="2602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fontAlgn="base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Akcie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Dluhopisy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Cenné papíry kolektivního investování 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Podílové listy, cenné papíry představující podíl na investičních fondech</a:t>
            </a:r>
          </a:p>
        </p:txBody>
      </p:sp>
      <p:sp>
        <p:nvSpPr>
          <p:cNvPr id="13" name="Šipka doprava 14">
            <a:extLst>
              <a:ext uri="{FF2B5EF4-FFF2-40B4-BE49-F238E27FC236}">
                <a16:creationId xmlns:a16="http://schemas.microsoft.com/office/drawing/2014/main" id="{7A28BA50-A55B-4520-B99D-1EBA9065A98B}"/>
              </a:ext>
            </a:extLst>
          </p:cNvPr>
          <p:cNvSpPr/>
          <p:nvPr/>
        </p:nvSpPr>
        <p:spPr>
          <a:xfrm>
            <a:off x="5647871" y="3127748"/>
            <a:ext cx="288032" cy="217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968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471DA195-F290-429E-A689-2229D885E9C2}" vid="{BFC900FD-8DD0-4857-8FED-6AB8AA6486F9}"/>
    </a:ext>
  </a:extLst>
</a:theme>
</file>

<file path=ppt/theme/theme2.xml><?xml version="1.0" encoding="utf-8"?>
<a:theme xmlns:a="http://schemas.openxmlformats.org/drawingml/2006/main" name="1_Śablona_prezentace_N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2" id="{0D558C50-51D4-4EF6-88BF-468640285203}" vid="{DC8905DB-F15E-4664-83D4-7E3B5AAF960A}"/>
    </a:ext>
  </a:extLst>
</a:theme>
</file>

<file path=ppt/theme/theme3.xml><?xml version="1.0" encoding="utf-8"?>
<a:theme xmlns:a="http://schemas.openxmlformats.org/drawingml/2006/main" name="Śablona_prezentace_N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2" id="{0D558C50-51D4-4EF6-88BF-468640285203}" vid="{DC8905DB-F15E-4664-83D4-7E3B5AAF960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VSB-czech</Template>
  <TotalTime>425</TotalTime>
  <Words>1946</Words>
  <Application>Microsoft Office PowerPoint</Application>
  <PresentationFormat>Širokoúhlá obrazovka</PresentationFormat>
  <Paragraphs>371</Paragraphs>
  <Slides>35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Custom Design</vt:lpstr>
      <vt:lpstr>1_Śablona_prezentace_NICE</vt:lpstr>
      <vt:lpstr>Śablona_prezentace_NICE</vt:lpstr>
      <vt:lpstr>PODSTATA INVESTOVÁNÍ DO CENNÝCH PAPÍRŮ Z POHLEDU DROBNÉHO INVESTORA</vt:lpstr>
      <vt:lpstr>Prezentace aplikace PowerPoint</vt:lpstr>
      <vt:lpstr>Co je investování?</vt:lpstr>
      <vt:lpstr>Co je investování?</vt:lpstr>
      <vt:lpstr>Podstata finančních investičních instrumentů</vt:lpstr>
      <vt:lpstr>Vymezení cenných papírů</vt:lpstr>
      <vt:lpstr>Cenné papíry dle splatnosti </vt:lpstr>
      <vt:lpstr>Cenné papíry dle splatnosti </vt:lpstr>
      <vt:lpstr>Cenné papíry dle splatnosti </vt:lpstr>
      <vt:lpstr>Cenné papíry dle vlastnických práv</vt:lpstr>
      <vt:lpstr>Prezentace aplikace PowerPoint</vt:lpstr>
      <vt:lpstr>Akcie</vt:lpstr>
      <vt:lpstr>Akcie</vt:lpstr>
      <vt:lpstr>Základní druhy akcií </vt:lpstr>
      <vt:lpstr>Základní druhy akcií</vt:lpstr>
      <vt:lpstr>Příklad: Rozhodování valné hromady společnosti mimo zasedání (Philip Morris ČR, 28. 3. 2022)</vt:lpstr>
      <vt:lpstr>Parametry akcií</vt:lpstr>
      <vt:lpstr>Prezentace aplikace PowerPoint</vt:lpstr>
      <vt:lpstr>Prezentace aplikace PowerPoint</vt:lpstr>
      <vt:lpstr>Prezentace aplikace PowerPoint</vt:lpstr>
      <vt:lpstr>Prezentace aplikace PowerPoint</vt:lpstr>
      <vt:lpstr>Dluhopisy</vt:lpstr>
      <vt:lpstr>Dluhopisy</vt:lpstr>
      <vt:lpstr>Základní kritéria členění dluhopisů</vt:lpstr>
      <vt:lpstr>Dluhopisy podle výnosů plynoucích z jejich držby</vt:lpstr>
      <vt:lpstr>Dluhopisy podle výnosů plynoucích z jejich držby</vt:lpstr>
      <vt:lpstr>Parametry dluhopisů</vt:lpstr>
      <vt:lpstr>Dluhopisy dle emitenta</vt:lpstr>
      <vt:lpstr>Dluhopisy dle emitenta</vt:lpstr>
      <vt:lpstr>Dluhopisy dle emitenta</vt:lpstr>
      <vt:lpstr>Dluhopisy dle emitenta</vt:lpstr>
      <vt:lpstr>Rizikové dluhopisy v ČR</vt:lpstr>
      <vt:lpstr>Rizikové dluhopisy v ČR</vt:lpstr>
      <vt:lpstr>Srovnání akcií a dluhopisů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Novotna Martina</dc:creator>
  <cp:lastModifiedBy>Kulihova Kublova Tereza</cp:lastModifiedBy>
  <cp:revision>32</cp:revision>
  <cp:lastPrinted>2022-03-29T12:38:22Z</cp:lastPrinted>
  <dcterms:created xsi:type="dcterms:W3CDTF">2022-03-24T12:44:12Z</dcterms:created>
  <dcterms:modified xsi:type="dcterms:W3CDTF">2023-09-24T10:13:42Z</dcterms:modified>
</cp:coreProperties>
</file>