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56" r:id="rId1"/>
    <p:sldMasterId id="2147483667" r:id="rId2"/>
    <p:sldMasterId id="2147483673" r:id="rId3"/>
  </p:sldMasterIdLst>
  <p:notesMasterIdLst>
    <p:notesMasterId r:id="rId18"/>
  </p:notesMasterIdLst>
  <p:handoutMasterIdLst>
    <p:handoutMasterId r:id="rId19"/>
  </p:handoutMasterIdLst>
  <p:sldIdLst>
    <p:sldId id="486" r:id="rId4"/>
    <p:sldId id="271" r:id="rId5"/>
    <p:sldId id="497" r:id="rId6"/>
    <p:sldId id="498" r:id="rId7"/>
    <p:sldId id="499" r:id="rId8"/>
    <p:sldId id="500" r:id="rId9"/>
    <p:sldId id="501" r:id="rId10"/>
    <p:sldId id="502" r:id="rId11"/>
    <p:sldId id="503" r:id="rId12"/>
    <p:sldId id="504" r:id="rId13"/>
    <p:sldId id="505" r:id="rId14"/>
    <p:sldId id="506" r:id="rId15"/>
    <p:sldId id="507" r:id="rId16"/>
    <p:sldId id="496" r:id="rId1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ch Nierostek" initials="LN" lastIdx="1" clrIdx="0">
    <p:extLst>
      <p:ext uri="{19B8F6BF-5375-455C-9EA6-DF929625EA0E}">
        <p15:presenceInfo xmlns:p15="http://schemas.microsoft.com/office/powerpoint/2012/main" userId="43bb3f99068159c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4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63"/>
  </p:normalViewPr>
  <p:slideViewPr>
    <p:cSldViewPr snapToGrid="0" snapToObjects="1" showGuides="1">
      <p:cViewPr varScale="1">
        <p:scale>
          <a:sx n="64" d="100"/>
          <a:sy n="64" d="100"/>
        </p:scale>
        <p:origin x="724" y="32"/>
      </p:cViewPr>
      <p:guideLst>
        <p:guide orient="horz" pos="2137"/>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4016"/>
    </p:cViewPr>
  </p:sorterViewPr>
  <p:notesViewPr>
    <p:cSldViewPr snapToGrid="0" snapToObjects="1" showGuide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handoutMaster" Target="handoutMasters/handout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A7E84B11-8086-A046-B6B7-F7A9DB5EAD8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AE5F8304-EF8E-7A48-A3EC-256BB4EB244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0746FA-9F78-5A43-BFD1-03D27A7F3C92}" type="datetimeFigureOut">
              <a:rPr lang="cs-CZ" smtClean="0"/>
              <a:t>23.09.2023</a:t>
            </a:fld>
            <a:endParaRPr lang="cs-CZ"/>
          </a:p>
        </p:txBody>
      </p:sp>
      <p:sp>
        <p:nvSpPr>
          <p:cNvPr id="4" name="Zástupný symbol pro zápatí 3">
            <a:extLst>
              <a:ext uri="{FF2B5EF4-FFF2-40B4-BE49-F238E27FC236}">
                <a16:creationId xmlns:a16="http://schemas.microsoft.com/office/drawing/2014/main" id="{FCE85A97-9D2F-A74D-874B-B462CB8C636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CB02496D-CD03-4446-AD06-43B91E16884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ECC9C5-FF55-F544-A6D3-2B14C7549CF4}" type="slidenum">
              <a:rPr lang="cs-CZ" smtClean="0"/>
              <a:t>‹#›</a:t>
            </a:fld>
            <a:endParaRPr lang="cs-CZ"/>
          </a:p>
        </p:txBody>
      </p:sp>
    </p:spTree>
    <p:extLst>
      <p:ext uri="{BB962C8B-B14F-4D97-AF65-F5344CB8AC3E}">
        <p14:creationId xmlns:p14="http://schemas.microsoft.com/office/powerpoint/2010/main" val="43421827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92D10F-BC7E-0545-A8D3-D708044527A6}" type="datetimeFigureOut">
              <a:rPr lang="cs-CZ" smtClean="0"/>
              <a:t>23.09.2023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cs-CZ"/>
              <a:t>Upravte styly předlohy textu.
Druhá úroveň
Třetí úroveň
Čtvrtá úroveň
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477E90-4C3A-1A40-BB34-28A95E688A19}" type="slidenum">
              <a:rPr lang="cs-CZ" smtClean="0"/>
              <a:t>‹#›</a:t>
            </a:fld>
            <a:endParaRPr lang="cs-CZ"/>
          </a:p>
        </p:txBody>
      </p:sp>
    </p:spTree>
    <p:extLst>
      <p:ext uri="{BB962C8B-B14F-4D97-AF65-F5344CB8AC3E}">
        <p14:creationId xmlns:p14="http://schemas.microsoft.com/office/powerpoint/2010/main" val="1350242133"/>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cs-CZ"/>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4477E90-4C3A-1A40-BB34-28A95E688A19}" type="slidenum">
              <a:rPr kumimoji="0" lang="cs-C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0</a:t>
            </a:fld>
            <a:endParaRPr kumimoji="0" lang="cs-C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3763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9</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39605170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10</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1408351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11</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2663396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12</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6423727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13</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16314574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1</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2</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2240317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3</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3013116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4</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29440000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5</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3435943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6</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42183229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7</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18460218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A827CD8A-1427-4941-A626-65EDEFEE40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defRPr>
            </a:lvl1pPr>
            <a:lvl2pPr marL="742950" indent="-285750">
              <a:spcBef>
                <a:spcPct val="30000"/>
              </a:spcBef>
              <a:defRPr kumimoji="1" sz="1200">
                <a:solidFill>
                  <a:schemeClr val="tx1"/>
                </a:solidFill>
                <a:latin typeface="Arial" panose="020B0604020202020204" pitchFamily="34" charset="0"/>
              </a:defRPr>
            </a:lvl2pPr>
            <a:lvl3pPr marL="1143000" indent="-228600">
              <a:spcBef>
                <a:spcPct val="30000"/>
              </a:spcBef>
              <a:defRPr kumimoji="1" sz="1200">
                <a:solidFill>
                  <a:schemeClr val="tx1"/>
                </a:solidFill>
                <a:latin typeface="Arial" panose="020B0604020202020204" pitchFamily="34" charset="0"/>
              </a:defRPr>
            </a:lvl3pPr>
            <a:lvl4pPr marL="1600200" indent="-228600">
              <a:spcBef>
                <a:spcPct val="30000"/>
              </a:spcBef>
              <a:defRPr kumimoji="1" sz="1200">
                <a:solidFill>
                  <a:schemeClr val="tx1"/>
                </a:solidFill>
                <a:latin typeface="Arial" panose="020B0604020202020204" pitchFamily="34" charset="0"/>
              </a:defRPr>
            </a:lvl4pPr>
            <a:lvl5pPr marL="2057400" indent="-228600">
              <a:spcBef>
                <a:spcPct val="30000"/>
              </a:spcBef>
              <a:defRPr kumimoji="1" sz="1200">
                <a:solidFill>
                  <a:schemeClr val="tx1"/>
                </a:solidFill>
                <a:latin typeface="Arial" panose="020B0604020202020204" pitchFamily="34" charset="0"/>
              </a:defRPr>
            </a:lvl5pPr>
            <a:lvl6pPr marL="2514600" indent="-228600" eaLnBrk="0" fontAlgn="base" hangingPunct="0">
              <a:spcBef>
                <a:spcPct val="30000"/>
              </a:spcBef>
              <a:spcAft>
                <a:spcPct val="0"/>
              </a:spcAft>
              <a:defRPr kumimoji="1" sz="1200">
                <a:solidFill>
                  <a:schemeClr val="tx1"/>
                </a:solidFill>
                <a:latin typeface="Arial" panose="020B0604020202020204" pitchFamily="34" charset="0"/>
              </a:defRPr>
            </a:lvl6pPr>
            <a:lvl7pPr marL="2971800" indent="-228600" eaLnBrk="0" fontAlgn="base" hangingPunct="0">
              <a:spcBef>
                <a:spcPct val="30000"/>
              </a:spcBef>
              <a:spcAft>
                <a:spcPct val="0"/>
              </a:spcAft>
              <a:defRPr kumimoji="1" sz="1200">
                <a:solidFill>
                  <a:schemeClr val="tx1"/>
                </a:solidFill>
                <a:latin typeface="Arial" panose="020B0604020202020204" pitchFamily="34" charset="0"/>
              </a:defRPr>
            </a:lvl7pPr>
            <a:lvl8pPr marL="3429000" indent="-228600" eaLnBrk="0" fontAlgn="base" hangingPunct="0">
              <a:spcBef>
                <a:spcPct val="30000"/>
              </a:spcBef>
              <a:spcAft>
                <a:spcPct val="0"/>
              </a:spcAft>
              <a:defRPr kumimoji="1" sz="1200">
                <a:solidFill>
                  <a:schemeClr val="tx1"/>
                </a:solidFill>
                <a:latin typeface="Arial" panose="020B0604020202020204" pitchFamily="34" charset="0"/>
              </a:defRPr>
            </a:lvl8pPr>
            <a:lvl9pPr marL="3886200" indent="-228600" eaLnBrk="0" fontAlgn="base" hangingPunct="0">
              <a:spcBef>
                <a:spcPct val="30000"/>
              </a:spcBef>
              <a:spcAft>
                <a:spcPct val="0"/>
              </a:spcAft>
              <a:defRPr kumimoji="1" sz="1200">
                <a:solidFill>
                  <a:schemeClr val="tx1"/>
                </a:solidFill>
                <a:latin typeface="Arial" panose="020B0604020202020204" pitchFamily="34" charset="0"/>
              </a:defRPr>
            </a:lvl9pPr>
          </a:lstStyle>
          <a:p>
            <a:pPr marL="0" marR="0" lvl="0" indent="0" algn="r" defTabSz="914400" rtl="0" eaLnBrk="1" fontAlgn="auto" latinLnBrk="0" hangingPunct="1">
              <a:lnSpc>
                <a:spcPct val="100000"/>
              </a:lnSpc>
              <a:spcBef>
                <a:spcPct val="0"/>
              </a:spcBef>
              <a:spcAft>
                <a:spcPts val="0"/>
              </a:spcAft>
              <a:buClrTx/>
              <a:buSzTx/>
              <a:buFontTx/>
              <a:buNone/>
              <a:tabLst/>
              <a:defRPr/>
            </a:pPr>
            <a:fld id="{BDEEBC15-9EEF-49B5-A26D-1F0885960735}" type="slidenum">
              <a:rPr kumimoji="0" lang="cs-CZ" altLang="cs-CZ"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pPr marL="0" marR="0" lvl="0" indent="0" algn="r" defTabSz="914400" rtl="0" eaLnBrk="1" fontAlgn="auto" latinLnBrk="0" hangingPunct="1">
                <a:lnSpc>
                  <a:spcPct val="100000"/>
                </a:lnSpc>
                <a:spcBef>
                  <a:spcPct val="0"/>
                </a:spcBef>
                <a:spcAft>
                  <a:spcPts val="0"/>
                </a:spcAft>
                <a:buClrTx/>
                <a:buSzTx/>
                <a:buFontTx/>
                <a:buNone/>
                <a:tabLst/>
                <a:defRPr/>
              </a:pPr>
              <a:t>8</a:t>
            </a:fld>
            <a:endParaRPr kumimoji="0" lang="cs-CZ" altLang="cs-CZ"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8195" name="Rectangle 2">
            <a:extLst>
              <a:ext uri="{FF2B5EF4-FFF2-40B4-BE49-F238E27FC236}">
                <a16:creationId xmlns:a16="http://schemas.microsoft.com/office/drawing/2014/main" id="{A9EC8F6A-94EC-4DBA-AA7C-FA67EAC65DE0}"/>
              </a:ext>
            </a:extLst>
          </p:cNvPr>
          <p:cNvSpPr>
            <a:spLocks noGrp="1" noRot="1" noChangeAspect="1" noChangeArrowheads="1" noTextEdit="1"/>
          </p:cNvSpPr>
          <p:nvPr>
            <p:ph type="sldImg"/>
          </p:nvPr>
        </p:nvSpPr>
        <p:spPr>
          <a:xfrm>
            <a:off x="2698750" y="509588"/>
            <a:ext cx="4530725" cy="2549525"/>
          </a:xfrm>
          <a:ln/>
        </p:spPr>
      </p:sp>
      <p:sp>
        <p:nvSpPr>
          <p:cNvPr id="8196" name="Rectangle 3">
            <a:extLst>
              <a:ext uri="{FF2B5EF4-FFF2-40B4-BE49-F238E27FC236}">
                <a16:creationId xmlns:a16="http://schemas.microsoft.com/office/drawing/2014/main" id="{E2394953-C7A7-44B4-86DC-C4D5AD51E30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lnSpc>
                <a:spcPct val="80000"/>
              </a:lnSpc>
            </a:pPr>
            <a:endParaRPr lang="cs-CZ" altLang="cs-CZ" sz="800">
              <a:latin typeface="Arial" panose="020B0604020202020204" pitchFamily="34" charset="0"/>
            </a:endParaRPr>
          </a:p>
        </p:txBody>
      </p:sp>
    </p:spTree>
    <p:extLst>
      <p:ext uri="{BB962C8B-B14F-4D97-AF65-F5344CB8AC3E}">
        <p14:creationId xmlns:p14="http://schemas.microsoft.com/office/powerpoint/2010/main" val="2923091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8A41D-18F5-2B4E-BE99-D6457D846C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cs-CZ"/>
          </a:p>
        </p:txBody>
      </p:sp>
      <p:sp>
        <p:nvSpPr>
          <p:cNvPr id="3" name="Subtitle 2">
            <a:extLst>
              <a:ext uri="{FF2B5EF4-FFF2-40B4-BE49-F238E27FC236}">
                <a16:creationId xmlns:a16="http://schemas.microsoft.com/office/drawing/2014/main" id="{0400582C-01B7-3F42-AD28-9B7DF4DD5F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cs-CZ"/>
          </a:p>
        </p:txBody>
      </p:sp>
      <p:sp>
        <p:nvSpPr>
          <p:cNvPr id="4" name="Date Placeholder 3">
            <a:extLst>
              <a:ext uri="{FF2B5EF4-FFF2-40B4-BE49-F238E27FC236}">
                <a16:creationId xmlns:a16="http://schemas.microsoft.com/office/drawing/2014/main" id="{3B0C3A37-4F77-534E-9AF3-D82BFE15450D}"/>
              </a:ext>
            </a:extLst>
          </p:cNvPr>
          <p:cNvSpPr>
            <a:spLocks noGrp="1"/>
          </p:cNvSpPr>
          <p:nvPr>
            <p:ph type="dt" sz="half" idx="10"/>
          </p:nvPr>
        </p:nvSpPr>
        <p:spPr/>
        <p:txBody>
          <a:bodyPr/>
          <a:lstStyle/>
          <a:p>
            <a:fld id="{BF7BC748-752E-9E47-952B-1B6B12A8FBCB}" type="datetimeFigureOut">
              <a:rPr lang="cs-CZ" smtClean="0"/>
              <a:t>23.09.2023</a:t>
            </a:fld>
            <a:endParaRPr lang="cs-CZ"/>
          </a:p>
        </p:txBody>
      </p:sp>
      <p:sp>
        <p:nvSpPr>
          <p:cNvPr id="5" name="Footer Placeholder 4">
            <a:extLst>
              <a:ext uri="{FF2B5EF4-FFF2-40B4-BE49-F238E27FC236}">
                <a16:creationId xmlns:a16="http://schemas.microsoft.com/office/drawing/2014/main" id="{2BCDCCB8-70AD-574C-9AA9-B02DA9D9DB6F}"/>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47B3117F-487E-494C-9FA1-CB037C2CB28F}"/>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1559165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19343992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92716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23729576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3656258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13967374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BE2E82-3A08-4406-970D-0BF0B3057EAF}"/>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cs-CZ"/>
              <a:t>Kliknutím lze upravit styl.</a:t>
            </a:r>
          </a:p>
        </p:txBody>
      </p:sp>
      <p:sp>
        <p:nvSpPr>
          <p:cNvPr id="3" name="Zástupný text 2">
            <a:extLst>
              <a:ext uri="{FF2B5EF4-FFF2-40B4-BE49-F238E27FC236}">
                <a16:creationId xmlns:a16="http://schemas.microsoft.com/office/drawing/2014/main" id="{2DFD0A80-C25E-48AB-ABAA-6FA451D46DB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Tree>
    <p:extLst>
      <p:ext uri="{BB962C8B-B14F-4D97-AF65-F5344CB8AC3E}">
        <p14:creationId xmlns:p14="http://schemas.microsoft.com/office/powerpoint/2010/main" val="365115128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3E939B-BCE0-45D2-B16D-41C78D41623E}"/>
              </a:ext>
            </a:extLst>
          </p:cNvPr>
          <p:cNvSpPr>
            <a:spLocks noGrp="1"/>
          </p:cNvSpPr>
          <p:nvPr>
            <p:ph type="title"/>
          </p:nvPr>
        </p:nvSpPr>
        <p:spPr>
          <a:xfrm>
            <a:off x="838200" y="87060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DFA8293E-F3D4-4048-8D1B-5997F2E2929E}"/>
              </a:ext>
            </a:extLst>
          </p:cNvPr>
          <p:cNvSpPr>
            <a:spLocks noGrp="1"/>
          </p:cNvSpPr>
          <p:nvPr>
            <p:ph sz="half" idx="1"/>
          </p:nvPr>
        </p:nvSpPr>
        <p:spPr>
          <a:xfrm>
            <a:off x="838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79915F5-46E8-47F6-BF11-5BC0A9F33403}"/>
              </a:ext>
            </a:extLst>
          </p:cNvPr>
          <p:cNvSpPr>
            <a:spLocks noGrp="1"/>
          </p:cNvSpPr>
          <p:nvPr>
            <p:ph sz="half" idx="2"/>
          </p:nvPr>
        </p:nvSpPr>
        <p:spPr>
          <a:xfrm>
            <a:off x="6172200" y="2375555"/>
            <a:ext cx="5181600" cy="380140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278516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72F62-CCBA-4507-BF5D-6E31F320EF11}"/>
              </a:ext>
            </a:extLst>
          </p:cNvPr>
          <p:cNvSpPr>
            <a:spLocks noGrp="1"/>
          </p:cNvSpPr>
          <p:nvPr>
            <p:ph type="title"/>
          </p:nvPr>
        </p:nvSpPr>
        <p:spPr>
          <a:xfrm>
            <a:off x="838200" y="435298"/>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Tree>
    <p:extLst>
      <p:ext uri="{BB962C8B-B14F-4D97-AF65-F5344CB8AC3E}">
        <p14:creationId xmlns:p14="http://schemas.microsoft.com/office/powerpoint/2010/main" val="3601625738"/>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cs-CZ"/>
          </a:p>
        </p:txBody>
      </p:sp>
      <p:sp>
        <p:nvSpPr>
          <p:cNvPr id="3" name="Footer Placeholder 2"/>
          <p:cNvSpPr>
            <a:spLocks noGrp="1"/>
          </p:cNvSpPr>
          <p:nvPr>
            <p:ph type="ftr" sz="quarter" idx="11"/>
          </p:nvPr>
        </p:nvSpPr>
        <p:spPr/>
        <p:txBody>
          <a:bodyPr/>
          <a:lstStyle/>
          <a:p>
            <a:pPr>
              <a:defRPr/>
            </a:pPr>
            <a:endParaRPr lang="cs-CZ"/>
          </a:p>
        </p:txBody>
      </p:sp>
      <p:sp>
        <p:nvSpPr>
          <p:cNvPr id="4" name="Slide Number Placeholder 3"/>
          <p:cNvSpPr>
            <a:spLocks noGrp="1"/>
          </p:cNvSpPr>
          <p:nvPr>
            <p:ph type="sldNum" sz="quarter" idx="12"/>
          </p:nvPr>
        </p:nvSpPr>
        <p:spPr/>
        <p:txBody>
          <a:bodyPr/>
          <a:lstStyle/>
          <a:p>
            <a:pPr>
              <a:defRPr/>
            </a:pPr>
            <a:fld id="{32E71A8B-34C4-409C-ACA7-00046D461C21}" type="slidenum">
              <a:rPr lang="cs-CZ" altLang="cs-CZ" smtClean="0"/>
              <a:pPr>
                <a:defRPr/>
              </a:pPr>
              <a:t>‹#›</a:t>
            </a:fld>
            <a:endParaRPr lang="cs-CZ" altLang="cs-CZ"/>
          </a:p>
        </p:txBody>
      </p:sp>
    </p:spTree>
    <p:extLst>
      <p:ext uri="{BB962C8B-B14F-4D97-AF65-F5344CB8AC3E}">
        <p14:creationId xmlns:p14="http://schemas.microsoft.com/office/powerpoint/2010/main" val="215383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56EA4-94EE-9E4C-9451-0C053C350ACF}"/>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2060C682-265E-EE41-A540-118A3A39034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904DCE98-8002-BC4F-85CF-80F1678C4DE6}"/>
              </a:ext>
            </a:extLst>
          </p:cNvPr>
          <p:cNvSpPr>
            <a:spLocks noGrp="1"/>
          </p:cNvSpPr>
          <p:nvPr>
            <p:ph type="dt" sz="half" idx="10"/>
          </p:nvPr>
        </p:nvSpPr>
        <p:spPr/>
        <p:txBody>
          <a:bodyPr/>
          <a:lstStyle/>
          <a:p>
            <a:fld id="{BF7BC748-752E-9E47-952B-1B6B12A8FBCB}" type="datetimeFigureOut">
              <a:rPr lang="cs-CZ" smtClean="0"/>
              <a:t>23.09.2023</a:t>
            </a:fld>
            <a:endParaRPr lang="cs-CZ"/>
          </a:p>
        </p:txBody>
      </p:sp>
      <p:sp>
        <p:nvSpPr>
          <p:cNvPr id="5" name="Footer Placeholder 4">
            <a:extLst>
              <a:ext uri="{FF2B5EF4-FFF2-40B4-BE49-F238E27FC236}">
                <a16:creationId xmlns:a16="http://schemas.microsoft.com/office/drawing/2014/main" id="{5C100820-F6DD-5A4F-80F7-CAC42703D5E2}"/>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1E03D53-E799-BF42-83F0-6B6D5E020F0F}"/>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904107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2D3AB-3AE5-6C49-B89B-0B3333B9A5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cs-CZ"/>
          </a:p>
        </p:txBody>
      </p:sp>
      <p:sp>
        <p:nvSpPr>
          <p:cNvPr id="3" name="Text Placeholder 2">
            <a:extLst>
              <a:ext uri="{FF2B5EF4-FFF2-40B4-BE49-F238E27FC236}">
                <a16:creationId xmlns:a16="http://schemas.microsoft.com/office/drawing/2014/main" id="{85A51D72-6450-1245-B950-D14EEE9BCD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5BA13D4-2C24-4B4C-A527-271234776FCA}"/>
              </a:ext>
            </a:extLst>
          </p:cNvPr>
          <p:cNvSpPr>
            <a:spLocks noGrp="1"/>
          </p:cNvSpPr>
          <p:nvPr>
            <p:ph type="dt" sz="half" idx="10"/>
          </p:nvPr>
        </p:nvSpPr>
        <p:spPr/>
        <p:txBody>
          <a:bodyPr/>
          <a:lstStyle/>
          <a:p>
            <a:fld id="{BF7BC748-752E-9E47-952B-1B6B12A8FBCB}" type="datetimeFigureOut">
              <a:rPr lang="cs-CZ" smtClean="0"/>
              <a:t>23.09.2023</a:t>
            </a:fld>
            <a:endParaRPr lang="cs-CZ"/>
          </a:p>
        </p:txBody>
      </p:sp>
      <p:sp>
        <p:nvSpPr>
          <p:cNvPr id="5" name="Footer Placeholder 4">
            <a:extLst>
              <a:ext uri="{FF2B5EF4-FFF2-40B4-BE49-F238E27FC236}">
                <a16:creationId xmlns:a16="http://schemas.microsoft.com/office/drawing/2014/main" id="{9B86D41A-5F70-D542-B768-4CA673DBA815}"/>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5D784A22-3709-7E43-ADD3-04B31F1D2000}"/>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1912235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85BBB-390C-8746-8F6D-62B6435F27C3}"/>
              </a:ext>
            </a:extLst>
          </p:cNvPr>
          <p:cNvSpPr>
            <a:spLocks noGrp="1"/>
          </p:cNvSpPr>
          <p:nvPr>
            <p:ph type="title"/>
          </p:nvPr>
        </p:nvSpPr>
        <p:spPr/>
        <p:txBody>
          <a:bodyPr/>
          <a:lstStyle/>
          <a:p>
            <a:r>
              <a:rPr lang="en-US"/>
              <a:t>Click to edit Master title style</a:t>
            </a:r>
            <a:endParaRPr lang="cs-CZ"/>
          </a:p>
        </p:txBody>
      </p:sp>
      <p:sp>
        <p:nvSpPr>
          <p:cNvPr id="3" name="Content Placeholder 2">
            <a:extLst>
              <a:ext uri="{FF2B5EF4-FFF2-40B4-BE49-F238E27FC236}">
                <a16:creationId xmlns:a16="http://schemas.microsoft.com/office/drawing/2014/main" id="{63A52AC7-CCB6-7743-BA17-958390688A1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Content Placeholder 3">
            <a:extLst>
              <a:ext uri="{FF2B5EF4-FFF2-40B4-BE49-F238E27FC236}">
                <a16:creationId xmlns:a16="http://schemas.microsoft.com/office/drawing/2014/main" id="{027134D6-2490-5248-8BDE-DBC857FAD5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Date Placeholder 4">
            <a:extLst>
              <a:ext uri="{FF2B5EF4-FFF2-40B4-BE49-F238E27FC236}">
                <a16:creationId xmlns:a16="http://schemas.microsoft.com/office/drawing/2014/main" id="{C3B26196-17B1-8245-A58A-F8CFE5261031}"/>
              </a:ext>
            </a:extLst>
          </p:cNvPr>
          <p:cNvSpPr>
            <a:spLocks noGrp="1"/>
          </p:cNvSpPr>
          <p:nvPr>
            <p:ph type="dt" sz="half" idx="10"/>
          </p:nvPr>
        </p:nvSpPr>
        <p:spPr/>
        <p:txBody>
          <a:bodyPr/>
          <a:lstStyle/>
          <a:p>
            <a:fld id="{BF7BC748-752E-9E47-952B-1B6B12A8FBCB}" type="datetimeFigureOut">
              <a:rPr lang="cs-CZ" smtClean="0"/>
              <a:t>23.09.2023</a:t>
            </a:fld>
            <a:endParaRPr lang="cs-CZ"/>
          </a:p>
        </p:txBody>
      </p:sp>
      <p:sp>
        <p:nvSpPr>
          <p:cNvPr id="6" name="Footer Placeholder 5">
            <a:extLst>
              <a:ext uri="{FF2B5EF4-FFF2-40B4-BE49-F238E27FC236}">
                <a16:creationId xmlns:a16="http://schemas.microsoft.com/office/drawing/2014/main" id="{EDF613EA-3698-4344-847F-E2367A8EDA47}"/>
              </a:ext>
            </a:extLst>
          </p:cNvPr>
          <p:cNvSpPr>
            <a:spLocks noGrp="1"/>
          </p:cNvSpPr>
          <p:nvPr>
            <p:ph type="ftr" sz="quarter" idx="11"/>
          </p:nvPr>
        </p:nvSpPr>
        <p:spPr/>
        <p:txBody>
          <a:bodyPr/>
          <a:lstStyle/>
          <a:p>
            <a:endParaRPr lang="cs-CZ"/>
          </a:p>
        </p:txBody>
      </p:sp>
      <p:sp>
        <p:nvSpPr>
          <p:cNvPr id="7" name="Slide Number Placeholder 6">
            <a:extLst>
              <a:ext uri="{FF2B5EF4-FFF2-40B4-BE49-F238E27FC236}">
                <a16:creationId xmlns:a16="http://schemas.microsoft.com/office/drawing/2014/main" id="{3C666FBF-FFBF-9746-9924-D6ECC8F224BE}"/>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100720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015BE-E091-174E-9BC7-1C1BCA6DCF07}"/>
              </a:ext>
            </a:extLst>
          </p:cNvPr>
          <p:cNvSpPr>
            <a:spLocks noGrp="1"/>
          </p:cNvSpPr>
          <p:nvPr>
            <p:ph type="title"/>
          </p:nvPr>
        </p:nvSpPr>
        <p:spPr>
          <a:xfrm>
            <a:off x="839788" y="365125"/>
            <a:ext cx="10515600" cy="1325563"/>
          </a:xfrm>
        </p:spPr>
        <p:txBody>
          <a:bodyPr/>
          <a:lstStyle/>
          <a:p>
            <a:r>
              <a:rPr lang="en-US"/>
              <a:t>Click to edit Master title style</a:t>
            </a:r>
            <a:endParaRPr lang="cs-CZ"/>
          </a:p>
        </p:txBody>
      </p:sp>
      <p:sp>
        <p:nvSpPr>
          <p:cNvPr id="3" name="Text Placeholder 2">
            <a:extLst>
              <a:ext uri="{FF2B5EF4-FFF2-40B4-BE49-F238E27FC236}">
                <a16:creationId xmlns:a16="http://schemas.microsoft.com/office/drawing/2014/main" id="{A337750E-8FBE-E846-AB80-9F86414BC9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621511B-D22A-1245-A98E-3D2AFE55B50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5" name="Text Placeholder 4">
            <a:extLst>
              <a:ext uri="{FF2B5EF4-FFF2-40B4-BE49-F238E27FC236}">
                <a16:creationId xmlns:a16="http://schemas.microsoft.com/office/drawing/2014/main" id="{58A5B39B-BFEB-134C-AB6F-4AB601CEDC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17821D6-D3D4-CF41-A511-5A5AC1081B1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7" name="Date Placeholder 6">
            <a:extLst>
              <a:ext uri="{FF2B5EF4-FFF2-40B4-BE49-F238E27FC236}">
                <a16:creationId xmlns:a16="http://schemas.microsoft.com/office/drawing/2014/main" id="{985C7EB4-86D6-B743-9954-71FAD9D04709}"/>
              </a:ext>
            </a:extLst>
          </p:cNvPr>
          <p:cNvSpPr>
            <a:spLocks noGrp="1"/>
          </p:cNvSpPr>
          <p:nvPr>
            <p:ph type="dt" sz="half" idx="10"/>
          </p:nvPr>
        </p:nvSpPr>
        <p:spPr/>
        <p:txBody>
          <a:bodyPr/>
          <a:lstStyle/>
          <a:p>
            <a:fld id="{BF7BC748-752E-9E47-952B-1B6B12A8FBCB}" type="datetimeFigureOut">
              <a:rPr lang="cs-CZ" smtClean="0"/>
              <a:t>23.09.2023</a:t>
            </a:fld>
            <a:endParaRPr lang="cs-CZ"/>
          </a:p>
        </p:txBody>
      </p:sp>
      <p:sp>
        <p:nvSpPr>
          <p:cNvPr id="8" name="Footer Placeholder 7">
            <a:extLst>
              <a:ext uri="{FF2B5EF4-FFF2-40B4-BE49-F238E27FC236}">
                <a16:creationId xmlns:a16="http://schemas.microsoft.com/office/drawing/2014/main" id="{0DC364A0-F572-C149-849B-B307CD8BEF4E}"/>
              </a:ext>
            </a:extLst>
          </p:cNvPr>
          <p:cNvSpPr>
            <a:spLocks noGrp="1"/>
          </p:cNvSpPr>
          <p:nvPr>
            <p:ph type="ftr" sz="quarter" idx="11"/>
          </p:nvPr>
        </p:nvSpPr>
        <p:spPr/>
        <p:txBody>
          <a:bodyPr/>
          <a:lstStyle/>
          <a:p>
            <a:endParaRPr lang="cs-CZ"/>
          </a:p>
        </p:txBody>
      </p:sp>
      <p:sp>
        <p:nvSpPr>
          <p:cNvPr id="9" name="Slide Number Placeholder 8">
            <a:extLst>
              <a:ext uri="{FF2B5EF4-FFF2-40B4-BE49-F238E27FC236}">
                <a16:creationId xmlns:a16="http://schemas.microsoft.com/office/drawing/2014/main" id="{8FF28744-8951-9A4F-A3AA-DD575AE0E338}"/>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117792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6672057-05C0-D143-BA44-BD676CD9C93B}"/>
              </a:ext>
            </a:extLst>
          </p:cNvPr>
          <p:cNvSpPr>
            <a:spLocks noGrp="1"/>
          </p:cNvSpPr>
          <p:nvPr>
            <p:ph type="dt" sz="half" idx="10"/>
          </p:nvPr>
        </p:nvSpPr>
        <p:spPr/>
        <p:txBody>
          <a:bodyPr/>
          <a:lstStyle/>
          <a:p>
            <a:fld id="{BF7BC748-752E-9E47-952B-1B6B12A8FBCB}" type="datetimeFigureOut">
              <a:rPr lang="cs-CZ" smtClean="0"/>
              <a:t>23.09.2023</a:t>
            </a:fld>
            <a:endParaRPr lang="cs-CZ"/>
          </a:p>
        </p:txBody>
      </p:sp>
      <p:sp>
        <p:nvSpPr>
          <p:cNvPr id="3" name="Footer Placeholder 2">
            <a:extLst>
              <a:ext uri="{FF2B5EF4-FFF2-40B4-BE49-F238E27FC236}">
                <a16:creationId xmlns:a16="http://schemas.microsoft.com/office/drawing/2014/main" id="{A33BE2FB-8405-5C4E-A05E-0DC323AF6212}"/>
              </a:ext>
            </a:extLst>
          </p:cNvPr>
          <p:cNvSpPr>
            <a:spLocks noGrp="1"/>
          </p:cNvSpPr>
          <p:nvPr>
            <p:ph type="ftr" sz="quarter" idx="11"/>
          </p:nvPr>
        </p:nvSpPr>
        <p:spPr/>
        <p:txBody>
          <a:bodyPr/>
          <a:lstStyle/>
          <a:p>
            <a:endParaRPr lang="cs-CZ"/>
          </a:p>
        </p:txBody>
      </p:sp>
      <p:sp>
        <p:nvSpPr>
          <p:cNvPr id="4" name="Slide Number Placeholder 3">
            <a:extLst>
              <a:ext uri="{FF2B5EF4-FFF2-40B4-BE49-F238E27FC236}">
                <a16:creationId xmlns:a16="http://schemas.microsoft.com/office/drawing/2014/main" id="{6BFD6ECD-2072-7649-8717-F6947C571585}"/>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3912331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99B7-157B-F045-9923-D12EED65EB98}"/>
              </a:ext>
            </a:extLst>
          </p:cNvPr>
          <p:cNvSpPr>
            <a:spLocks noGrp="1"/>
          </p:cNvSpPr>
          <p:nvPr>
            <p:ph type="title"/>
          </p:nvPr>
        </p:nvSpPr>
        <p:spPr/>
        <p:txBody>
          <a:bodyPr/>
          <a:lstStyle/>
          <a:p>
            <a:r>
              <a:rPr lang="en-US"/>
              <a:t>Click to edit Master title style</a:t>
            </a:r>
            <a:endParaRPr lang="cs-CZ"/>
          </a:p>
        </p:txBody>
      </p:sp>
      <p:sp>
        <p:nvSpPr>
          <p:cNvPr id="3" name="Vertical Text Placeholder 2">
            <a:extLst>
              <a:ext uri="{FF2B5EF4-FFF2-40B4-BE49-F238E27FC236}">
                <a16:creationId xmlns:a16="http://schemas.microsoft.com/office/drawing/2014/main" id="{17647F9E-6176-9946-A28B-E20C2D51553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1EDD7A46-18AB-7B43-B05D-7EC3E7A08F6D}"/>
              </a:ext>
            </a:extLst>
          </p:cNvPr>
          <p:cNvSpPr>
            <a:spLocks noGrp="1"/>
          </p:cNvSpPr>
          <p:nvPr>
            <p:ph type="dt" sz="half" idx="10"/>
          </p:nvPr>
        </p:nvSpPr>
        <p:spPr/>
        <p:txBody>
          <a:bodyPr/>
          <a:lstStyle/>
          <a:p>
            <a:fld id="{BF7BC748-752E-9E47-952B-1B6B12A8FBCB}" type="datetimeFigureOut">
              <a:rPr lang="cs-CZ" smtClean="0"/>
              <a:t>23.09.2023</a:t>
            </a:fld>
            <a:endParaRPr lang="cs-CZ"/>
          </a:p>
        </p:txBody>
      </p:sp>
      <p:sp>
        <p:nvSpPr>
          <p:cNvPr id="5" name="Footer Placeholder 4">
            <a:extLst>
              <a:ext uri="{FF2B5EF4-FFF2-40B4-BE49-F238E27FC236}">
                <a16:creationId xmlns:a16="http://schemas.microsoft.com/office/drawing/2014/main" id="{969A48DC-3CD9-9542-B18D-D6CC3077A529}"/>
              </a:ext>
            </a:extLst>
          </p:cNvPr>
          <p:cNvSpPr>
            <a:spLocks noGrp="1"/>
          </p:cNvSpPr>
          <p:nvPr>
            <p:ph type="ftr" sz="quarter" idx="11"/>
          </p:nvPr>
        </p:nvSpPr>
        <p:spPr/>
        <p:txBody>
          <a:bodyPr/>
          <a:lstStyle/>
          <a:p>
            <a:endParaRPr lang="cs-CZ"/>
          </a:p>
        </p:txBody>
      </p:sp>
      <p:sp>
        <p:nvSpPr>
          <p:cNvPr id="6" name="Slide Number Placeholder 5">
            <a:extLst>
              <a:ext uri="{FF2B5EF4-FFF2-40B4-BE49-F238E27FC236}">
                <a16:creationId xmlns:a16="http://schemas.microsoft.com/office/drawing/2014/main" id="{65EFA9E0-9FA1-6145-9530-79E7D73F3A5D}"/>
              </a:ext>
            </a:extLst>
          </p:cNvPr>
          <p:cNvSpPr>
            <a:spLocks noGrp="1"/>
          </p:cNvSpPr>
          <p:nvPr>
            <p:ph type="sldNum" sz="quarter" idx="12"/>
          </p:nvPr>
        </p:nvSpPr>
        <p:spPr/>
        <p:txBody>
          <a:bodyPr/>
          <a:lstStyle/>
          <a:p>
            <a:fld id="{F00BBC17-8541-E34F-8869-9598F72269DC}" type="slidenum">
              <a:rPr lang="cs-CZ" smtClean="0"/>
              <a:t>‹#›</a:t>
            </a:fld>
            <a:endParaRPr lang="cs-CZ"/>
          </a:p>
        </p:txBody>
      </p:sp>
    </p:spTree>
    <p:extLst>
      <p:ext uri="{BB962C8B-B14F-4D97-AF65-F5344CB8AC3E}">
        <p14:creationId xmlns:p14="http://schemas.microsoft.com/office/powerpoint/2010/main" val="4068502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14" name="Obrázek 13">
            <a:extLst>
              <a:ext uri="{FF2B5EF4-FFF2-40B4-BE49-F238E27FC236}">
                <a16:creationId xmlns:a16="http://schemas.microsoft.com/office/drawing/2014/main" id="{D04FEA15-B052-4EF2-83CD-264C14861B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37990" y="3948576"/>
            <a:ext cx="3754010" cy="2957219"/>
          </a:xfrm>
          <a:prstGeom prst="rect">
            <a:avLst/>
          </a:prstGeom>
        </p:spPr>
      </p:pic>
      <p:pic>
        <p:nvPicPr>
          <p:cNvPr id="16" name="Obrázek 15">
            <a:extLst>
              <a:ext uri="{FF2B5EF4-FFF2-40B4-BE49-F238E27FC236}">
                <a16:creationId xmlns:a16="http://schemas.microsoft.com/office/drawing/2014/main" id="{37AB73D9-C2E7-4E6F-98F9-2170CD3187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15" y="0"/>
            <a:ext cx="4085924" cy="3852695"/>
          </a:xfrm>
          <a:prstGeom prst="rect">
            <a:avLst/>
          </a:prstGeom>
        </p:spPr>
      </p:pic>
      <p:sp>
        <p:nvSpPr>
          <p:cNvPr id="2" name="Nadpis 1">
            <a:extLst>
              <a:ext uri="{FF2B5EF4-FFF2-40B4-BE49-F238E27FC236}">
                <a16:creationId xmlns:a16="http://schemas.microsoft.com/office/drawing/2014/main" id="{B67B4897-D9B0-4CFD-8137-994B45F5B44A}"/>
              </a:ext>
            </a:extLst>
          </p:cNvPr>
          <p:cNvSpPr>
            <a:spLocks noGrp="1"/>
          </p:cNvSpPr>
          <p:nvPr>
            <p:ph type="ctrTitle"/>
          </p:nvPr>
        </p:nvSpPr>
        <p:spPr>
          <a:xfrm>
            <a:off x="2083578" y="2273955"/>
            <a:ext cx="7751805" cy="2387600"/>
          </a:xfrm>
        </p:spPr>
        <p:txBody>
          <a:bodyPr anchor="b"/>
          <a:lstStyle>
            <a:lvl1pPr algn="l">
              <a:defRPr sz="6000">
                <a:solidFill>
                  <a:srgbClr val="249CDC"/>
                </a:solidFill>
                <a:latin typeface="Arial" panose="020B0604020202020204" pitchFamily="34" charset="0"/>
                <a:cs typeface="Arial" panose="020B0604020202020204" pitchFamily="34" charset="0"/>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cs-CZ"/>
              <a:t>Kliknutím lze upravit styl.</a:t>
            </a:r>
            <a:endParaRPr lang="cs-CZ" dirty="0"/>
          </a:p>
        </p:txBody>
      </p:sp>
      <p:sp>
        <p:nvSpPr>
          <p:cNvPr id="3" name="Podnadpis 2">
            <a:extLst>
              <a:ext uri="{FF2B5EF4-FFF2-40B4-BE49-F238E27FC236}">
                <a16:creationId xmlns:a16="http://schemas.microsoft.com/office/drawing/2014/main" id="{5F7B8A41-B52E-4C71-8155-58470B56ECF8}"/>
              </a:ext>
            </a:extLst>
          </p:cNvPr>
          <p:cNvSpPr>
            <a:spLocks noGrp="1"/>
          </p:cNvSpPr>
          <p:nvPr>
            <p:ph type="subTitle" idx="1"/>
          </p:nvPr>
        </p:nvSpPr>
        <p:spPr>
          <a:xfrm>
            <a:off x="2083577" y="4780863"/>
            <a:ext cx="7751806" cy="1655762"/>
          </a:xfrm>
        </p:spPr>
        <p:txBody>
          <a:bodyPr/>
          <a:lstStyle>
            <a:lvl1pPr marL="0" indent="0" algn="l">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2" name="Obrázek 11">
            <a:extLst>
              <a:ext uri="{FF2B5EF4-FFF2-40B4-BE49-F238E27FC236}">
                <a16:creationId xmlns:a16="http://schemas.microsoft.com/office/drawing/2014/main" id="{CF29AF1F-BEEC-4FDA-B82B-5BC9F5BE4C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44064" y="222646"/>
            <a:ext cx="6285051" cy="1008987"/>
          </a:xfrm>
          <a:prstGeom prst="rect">
            <a:avLst/>
          </a:prstGeom>
        </p:spPr>
      </p:pic>
    </p:spTree>
    <p:extLst>
      <p:ext uri="{BB962C8B-B14F-4D97-AF65-F5344CB8AC3E}">
        <p14:creationId xmlns:p14="http://schemas.microsoft.com/office/powerpoint/2010/main" val="15711714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0D7F4B-178F-4068-847F-A3DD517FE5FD}"/>
              </a:ext>
            </a:extLst>
          </p:cNvPr>
          <p:cNvSpPr>
            <a:spLocks noGrp="1"/>
          </p:cNvSpPr>
          <p:nvPr>
            <p:ph type="title"/>
          </p:nvPr>
        </p:nvSpPr>
        <p:spPr>
          <a:xfrm>
            <a:off x="838200" y="853415"/>
            <a:ext cx="10515600" cy="1325563"/>
          </a:xfrm>
        </p:spPr>
        <p:txBody>
          <a:bodyPr/>
          <a:lstStyle>
            <a:lvl1pPr>
              <a:defRPr>
                <a:latin typeface="Arial" panose="020B0604020202020204" pitchFamily="34" charset="0"/>
                <a:cs typeface="Arial" panose="020B0604020202020204" pitchFamily="34" charset="0"/>
              </a:defRPr>
            </a:lvl1pPr>
          </a:lstStyle>
          <a:p>
            <a:r>
              <a:rPr lang="cs-CZ"/>
              <a:t>Kliknutím lze upravit styl.</a:t>
            </a:r>
          </a:p>
        </p:txBody>
      </p:sp>
      <p:sp>
        <p:nvSpPr>
          <p:cNvPr id="3" name="Zástupný obsah 2">
            <a:extLst>
              <a:ext uri="{FF2B5EF4-FFF2-40B4-BE49-F238E27FC236}">
                <a16:creationId xmlns:a16="http://schemas.microsoft.com/office/drawing/2014/main" id="{A1358C1A-5337-4345-ADC3-AC78C3B5D60B}"/>
              </a:ext>
            </a:extLst>
          </p:cNvPr>
          <p:cNvSpPr>
            <a:spLocks noGrp="1"/>
          </p:cNvSpPr>
          <p:nvPr>
            <p:ph idx="1"/>
          </p:nvPr>
        </p:nvSpPr>
        <p:spPr>
          <a:xfrm>
            <a:off x="838200" y="2384980"/>
            <a:ext cx="10515600" cy="3791983"/>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553795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0.xml"/><Relationship Id="rId7" Type="http://schemas.openxmlformats.org/officeDocument/2006/relationships/image" Target="../media/image1.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heme" Target="../theme/theme2.xml"/><Relationship Id="rId5" Type="http://schemas.openxmlformats.org/officeDocument/2006/relationships/slideLayout" Target="../slideLayouts/slideLayout12.xml"/><Relationship Id="rId10" Type="http://schemas.openxmlformats.org/officeDocument/2006/relationships/image" Target="../media/image4.png"/><Relationship Id="rId4" Type="http://schemas.openxmlformats.org/officeDocument/2006/relationships/slideLayout" Target="../slideLayouts/slideLayout11.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5" Type="http://schemas.openxmlformats.org/officeDocument/2006/relationships/slideLayout" Target="../slideLayouts/slideLayout17.xml"/><Relationship Id="rId10" Type="http://schemas.openxmlformats.org/officeDocument/2006/relationships/image" Target="../media/image3.png"/><Relationship Id="rId4" Type="http://schemas.openxmlformats.org/officeDocument/2006/relationships/slideLayout" Target="../slideLayouts/slideLayout16.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22C198-AF9F-0A41-9A82-28EC7DDD75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cs-CZ"/>
          </a:p>
        </p:txBody>
      </p:sp>
      <p:sp>
        <p:nvSpPr>
          <p:cNvPr id="3" name="Text Placeholder 2">
            <a:extLst>
              <a:ext uri="{FF2B5EF4-FFF2-40B4-BE49-F238E27FC236}">
                <a16:creationId xmlns:a16="http://schemas.microsoft.com/office/drawing/2014/main" id="{CC45F5F5-E124-A54B-9981-D7FA5E3DED6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4" name="Date Placeholder 3">
            <a:extLst>
              <a:ext uri="{FF2B5EF4-FFF2-40B4-BE49-F238E27FC236}">
                <a16:creationId xmlns:a16="http://schemas.microsoft.com/office/drawing/2014/main" id="{302942D7-B669-9940-B52D-60CF522EFE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7BC748-752E-9E47-952B-1B6B12A8FBCB}" type="datetimeFigureOut">
              <a:rPr lang="cs-CZ" smtClean="0"/>
              <a:t>23.09.2023</a:t>
            </a:fld>
            <a:endParaRPr lang="cs-CZ"/>
          </a:p>
        </p:txBody>
      </p:sp>
      <p:sp>
        <p:nvSpPr>
          <p:cNvPr id="5" name="Footer Placeholder 4">
            <a:extLst>
              <a:ext uri="{FF2B5EF4-FFF2-40B4-BE49-F238E27FC236}">
                <a16:creationId xmlns:a16="http://schemas.microsoft.com/office/drawing/2014/main" id="{6762DEF7-65E0-8647-8D41-57980F1E51A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a:extLst>
              <a:ext uri="{FF2B5EF4-FFF2-40B4-BE49-F238E27FC236}">
                <a16:creationId xmlns:a16="http://schemas.microsoft.com/office/drawing/2014/main" id="{B77E33C7-0C21-634B-9232-89AED66921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0BBC17-8541-E34F-8869-9598F72269DC}" type="slidenum">
              <a:rPr lang="cs-CZ" smtClean="0"/>
              <a:t>‹#›</a:t>
            </a:fld>
            <a:endParaRPr lang="cs-CZ"/>
          </a:p>
        </p:txBody>
      </p:sp>
    </p:spTree>
    <p:extLst>
      <p:ext uri="{BB962C8B-B14F-4D97-AF65-F5344CB8AC3E}">
        <p14:creationId xmlns:p14="http://schemas.microsoft.com/office/powerpoint/2010/main" val="1609919159"/>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3" r:id="rId6"/>
    <p:sldLayoutId id="2147483666" r:id="rId7"/>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pic>
        <p:nvPicPr>
          <p:cNvPr id="8" name="Obrázek 7" descr="Obsah obrázku objekt, interiér&#10;&#10;&#10;&#10;Popis se vygeneroval automaticky.">
            <a:extLst>
              <a:ext uri="{FF2B5EF4-FFF2-40B4-BE49-F238E27FC236}">
                <a16:creationId xmlns:a16="http://schemas.microsoft.com/office/drawing/2014/main" id="{AC495983-AC06-4D47-8142-754112AFF294}"/>
              </a:ext>
            </a:extLst>
          </p:cNvPr>
          <p:cNvPicPr>
            <a:picLocks noChangeAspect="1"/>
          </p:cNvPicPr>
          <p:nvPr userDrawn="1"/>
        </p:nvPicPr>
        <p:blipFill>
          <a:blip r:embed="rId10"/>
          <a:stretch>
            <a:fillRect/>
          </a:stretch>
        </p:blipFill>
        <p:spPr>
          <a:xfrm>
            <a:off x="200196" y="199669"/>
            <a:ext cx="4216400" cy="647700"/>
          </a:xfrm>
          <a:prstGeom prst="rect">
            <a:avLst/>
          </a:prstGeom>
        </p:spPr>
      </p:pic>
    </p:spTree>
    <p:extLst>
      <p:ext uri="{BB962C8B-B14F-4D97-AF65-F5344CB8AC3E}">
        <p14:creationId xmlns:p14="http://schemas.microsoft.com/office/powerpoint/2010/main" val="2545062395"/>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Lst>
  <p:hf hdr="0"/>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9" name="Obrázek 18">
            <a:extLst>
              <a:ext uri="{FF2B5EF4-FFF2-40B4-BE49-F238E27FC236}">
                <a16:creationId xmlns:a16="http://schemas.microsoft.com/office/drawing/2014/main" id="{B3592D6B-834C-43B3-839E-3773636F72BA}"/>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360058" y="5414889"/>
            <a:ext cx="1831942" cy="1443111"/>
          </a:xfrm>
          <a:prstGeom prst="rect">
            <a:avLst/>
          </a:prstGeom>
        </p:spPr>
      </p:pic>
      <p:pic>
        <p:nvPicPr>
          <p:cNvPr id="7" name="Obrázek 6">
            <a:extLst>
              <a:ext uri="{FF2B5EF4-FFF2-40B4-BE49-F238E27FC236}">
                <a16:creationId xmlns:a16="http://schemas.microsoft.com/office/drawing/2014/main" id="{19B6C3F4-DEDF-4CE1-AC03-67790760053E}"/>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40615" y="0"/>
            <a:ext cx="2054116" cy="1936865"/>
          </a:xfrm>
          <a:prstGeom prst="rect">
            <a:avLst/>
          </a:prstGeom>
        </p:spPr>
      </p:pic>
      <p:sp>
        <p:nvSpPr>
          <p:cNvPr id="2" name="Zástupný nadpis 1">
            <a:extLst>
              <a:ext uri="{FF2B5EF4-FFF2-40B4-BE49-F238E27FC236}">
                <a16:creationId xmlns:a16="http://schemas.microsoft.com/office/drawing/2014/main" id="{4895BD18-3E86-4085-92D7-CBE4C890EB03}"/>
              </a:ext>
            </a:extLst>
          </p:cNvPr>
          <p:cNvSpPr>
            <a:spLocks noGrp="1"/>
          </p:cNvSpPr>
          <p:nvPr>
            <p:ph type="title"/>
          </p:nvPr>
        </p:nvSpPr>
        <p:spPr>
          <a:xfrm>
            <a:off x="838200" y="284470"/>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26EF8590-89EE-4F8A-B7C7-156DDD2DD6DD}"/>
              </a:ext>
            </a:extLst>
          </p:cNvPr>
          <p:cNvSpPr>
            <a:spLocks noGrp="1"/>
          </p:cNvSpPr>
          <p:nvPr>
            <p:ph type="body" idx="1"/>
          </p:nvPr>
        </p:nvSpPr>
        <p:spPr>
          <a:xfrm>
            <a:off x="838200" y="1800520"/>
            <a:ext cx="10515600" cy="4376444"/>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pic>
        <p:nvPicPr>
          <p:cNvPr id="20" name="Obrázek 19">
            <a:extLst>
              <a:ext uri="{FF2B5EF4-FFF2-40B4-BE49-F238E27FC236}">
                <a16:creationId xmlns:a16="http://schemas.microsoft.com/office/drawing/2014/main" id="{A60F351C-0FBE-44A9-B1C3-843F7E43D30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7975076" y="6367451"/>
            <a:ext cx="2837469" cy="455520"/>
          </a:xfrm>
          <a:prstGeom prst="rect">
            <a:avLst/>
          </a:prstGeom>
        </p:spPr>
      </p:pic>
    </p:spTree>
    <p:extLst>
      <p:ext uri="{BB962C8B-B14F-4D97-AF65-F5344CB8AC3E}">
        <p14:creationId xmlns:p14="http://schemas.microsoft.com/office/powerpoint/2010/main" val="7938174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p:hf hdr="0" ftr="0" dt="0"/>
  <p:txStyles>
    <p:titleStyle>
      <a:lvl1pPr algn="ctr" defTabSz="914400" rtl="0" eaLnBrk="1" latinLnBrk="0" hangingPunct="1">
        <a:lnSpc>
          <a:spcPct val="90000"/>
        </a:lnSpc>
        <a:spcBef>
          <a:spcPct val="0"/>
        </a:spcBef>
        <a:buNone/>
        <a:defRPr sz="4400" b="1" kern="1200">
          <a:solidFill>
            <a:srgbClr val="249CDC"/>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6C7814-19D0-D044-AD35-ED9091139AEE}"/>
              </a:ext>
            </a:extLst>
          </p:cNvPr>
          <p:cNvSpPr>
            <a:spLocks noGrp="1"/>
          </p:cNvSpPr>
          <p:nvPr>
            <p:ph type="ctrTitle"/>
          </p:nvPr>
        </p:nvSpPr>
        <p:spPr>
          <a:xfrm>
            <a:off x="2083577" y="1742158"/>
            <a:ext cx="8908967" cy="2387600"/>
          </a:xfrm>
        </p:spPr>
        <p:txBody>
          <a:bodyPr>
            <a:normAutofit/>
          </a:bodyPr>
          <a:lstStyle/>
          <a:p>
            <a:r>
              <a:rPr lang="cs-CZ" dirty="0">
                <a:solidFill>
                  <a:srgbClr val="00B0F0"/>
                </a:solidFill>
              </a:rPr>
              <a:t>PŘIDANÁ HODNOTA</a:t>
            </a:r>
          </a:p>
        </p:txBody>
      </p:sp>
      <p:sp>
        <p:nvSpPr>
          <p:cNvPr id="3" name="Podnadpis 2">
            <a:extLst>
              <a:ext uri="{FF2B5EF4-FFF2-40B4-BE49-F238E27FC236}">
                <a16:creationId xmlns:a16="http://schemas.microsoft.com/office/drawing/2014/main" id="{D3462E6A-BA43-6348-924A-E49976C5622D}"/>
              </a:ext>
            </a:extLst>
          </p:cNvPr>
          <p:cNvSpPr>
            <a:spLocks noGrp="1"/>
          </p:cNvSpPr>
          <p:nvPr>
            <p:ph type="subTitle" idx="1"/>
          </p:nvPr>
        </p:nvSpPr>
        <p:spPr>
          <a:xfrm>
            <a:off x="2083577" y="4764842"/>
            <a:ext cx="7751806" cy="1655762"/>
          </a:xfrm>
        </p:spPr>
        <p:txBody>
          <a:bodyPr/>
          <a:lstStyle/>
          <a:p>
            <a:r>
              <a:rPr lang="cs-CZ" sz="2000" dirty="0"/>
              <a:t>Lech </a:t>
            </a:r>
            <a:r>
              <a:rPr lang="cs-CZ" sz="2000" dirty="0" err="1"/>
              <a:t>Nierostek</a:t>
            </a:r>
            <a:endParaRPr lang="cs-CZ" sz="2000" dirty="0"/>
          </a:p>
        </p:txBody>
      </p:sp>
      <p:sp>
        <p:nvSpPr>
          <p:cNvPr id="6" name="Zástupný symbol pro číslo snímku 5">
            <a:extLst>
              <a:ext uri="{FF2B5EF4-FFF2-40B4-BE49-F238E27FC236}">
                <a16:creationId xmlns:a16="http://schemas.microsoft.com/office/drawing/2014/main" id="{D4A7925D-4BBE-3C40-9FF4-E305464874B4}"/>
              </a:ext>
            </a:extLst>
          </p:cNvPr>
          <p:cNvSpPr>
            <a:spLocks noGrp="1"/>
          </p:cNvSpPr>
          <p:nvPr>
            <p:ph type="sldNum" sz="quarter" idx="4294967295"/>
          </p:nvPr>
        </p:nvSpPr>
        <p:spPr>
          <a:xfrm>
            <a:off x="11579225" y="6356350"/>
            <a:ext cx="612775" cy="312738"/>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A44BAA-1A06-B141-8215-9D88CF6A7203}" type="slidenum">
              <a:rPr kumimoji="0" lang="cs-CZ" sz="18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a:t>
            </a:fld>
            <a:endParaRPr kumimoji="0" lang="cs-CZ"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54068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840248" y="136525"/>
            <a:ext cx="9036050" cy="1447800"/>
          </a:xfrm>
        </p:spPr>
        <p:txBody>
          <a:bodyPr/>
          <a:lstStyle/>
          <a:p>
            <a:pPr algn="l" eaLnBrk="1" hangingPunct="1"/>
            <a:r>
              <a:rPr lang="cs-CZ" altLang="cs-CZ" sz="4000" b="1" dirty="0"/>
              <a:t>Tým</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840248" y="1293175"/>
            <a:ext cx="9529003" cy="2116491"/>
          </a:xfrm>
        </p:spPr>
        <p:txBody>
          <a:bodyPr>
            <a:normAutofit/>
          </a:bodyPr>
          <a:lstStyle/>
          <a:p>
            <a:pPr eaLnBrk="1" hangingPunct="1"/>
            <a:r>
              <a:rPr lang="cs-CZ" altLang="cs-CZ" sz="1800" dirty="0"/>
              <a:t>Na určený úkol můžete pohlížet z obecného hlediska nebo se případně věnovat pouze oblasti podnikání. Tabulku si udělejte na </a:t>
            </a:r>
            <a:r>
              <a:rPr lang="cs-CZ" altLang="cs-CZ" sz="1800" dirty="0" err="1"/>
              <a:t>flipchartu</a:t>
            </a:r>
            <a:r>
              <a:rPr lang="cs-CZ" altLang="cs-CZ" sz="1800" dirty="0"/>
              <a:t>, A4, A3, tabuli v počítači atd.</a:t>
            </a:r>
          </a:p>
          <a:p>
            <a:pPr eaLnBrk="1" hangingPunct="1"/>
            <a:r>
              <a:rPr lang="cs-CZ" altLang="cs-CZ" sz="1800" dirty="0"/>
              <a:t>Jako jednotlivci, udělejte první čtyři sloupce</a:t>
            </a:r>
          </a:p>
          <a:p>
            <a:pPr eaLnBrk="1" hangingPunct="1"/>
            <a:r>
              <a:rPr lang="cs-CZ" altLang="cs-CZ" sz="1800" dirty="0"/>
              <a:t>Shodněte se na společných oblastech</a:t>
            </a:r>
          </a:p>
          <a:p>
            <a:pPr eaLnBrk="1" hangingPunct="1"/>
            <a:r>
              <a:rPr lang="cs-CZ" altLang="cs-CZ" sz="1800" dirty="0"/>
              <a:t>Pátý a šestý sloupec je součtem celého týmu</a:t>
            </a:r>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9</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524856" y="3071112"/>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Analyzujte 24 hod. nebo 120 hod.</a:t>
            </a:r>
          </a:p>
        </p:txBody>
      </p:sp>
      <p:sp>
        <p:nvSpPr>
          <p:cNvPr id="7" name="TextovéPole 6">
            <a:extLst>
              <a:ext uri="{FF2B5EF4-FFF2-40B4-BE49-F238E27FC236}">
                <a16:creationId xmlns:a16="http://schemas.microsoft.com/office/drawing/2014/main" id="{7735D3C6-C6BE-49D9-B368-53BB641023D9}"/>
              </a:ext>
            </a:extLst>
          </p:cNvPr>
          <p:cNvSpPr txBox="1"/>
          <p:nvPr/>
        </p:nvSpPr>
        <p:spPr>
          <a:xfrm>
            <a:off x="181987" y="4334213"/>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Příklad</a:t>
            </a:r>
          </a:p>
        </p:txBody>
      </p:sp>
      <p:graphicFrame>
        <p:nvGraphicFramePr>
          <p:cNvPr id="8" name="Tabulka 4">
            <a:extLst>
              <a:ext uri="{FF2B5EF4-FFF2-40B4-BE49-F238E27FC236}">
                <a16:creationId xmlns:a16="http://schemas.microsoft.com/office/drawing/2014/main" id="{7F5B0F22-75A3-439A-9FED-74CAE2AF4F24}"/>
              </a:ext>
            </a:extLst>
          </p:cNvPr>
          <p:cNvGraphicFramePr>
            <a:graphicFrameLocks noGrp="1"/>
          </p:cNvGraphicFramePr>
          <p:nvPr>
            <p:extLst>
              <p:ext uri="{D42A27DB-BD31-4B8C-83A1-F6EECF244321}">
                <p14:modId xmlns:p14="http://schemas.microsoft.com/office/powerpoint/2010/main" val="1586660515"/>
              </p:ext>
            </p:extLst>
          </p:nvPr>
        </p:nvGraphicFramePr>
        <p:xfrm>
          <a:off x="1840248" y="3455670"/>
          <a:ext cx="9112674" cy="2900680"/>
        </p:xfrm>
        <a:graphic>
          <a:graphicData uri="http://schemas.openxmlformats.org/drawingml/2006/table">
            <a:tbl>
              <a:tblPr firstRow="1" bandRow="1">
                <a:tableStyleId>{5C22544A-7EE6-4342-B048-85BDC9FD1C3A}</a:tableStyleId>
              </a:tblPr>
              <a:tblGrid>
                <a:gridCol w="2797379">
                  <a:extLst>
                    <a:ext uri="{9D8B030D-6E8A-4147-A177-3AD203B41FA5}">
                      <a16:colId xmlns:a16="http://schemas.microsoft.com/office/drawing/2014/main" val="3901893446"/>
                    </a:ext>
                  </a:extLst>
                </a:gridCol>
                <a:gridCol w="1059613">
                  <a:extLst>
                    <a:ext uri="{9D8B030D-6E8A-4147-A177-3AD203B41FA5}">
                      <a16:colId xmlns:a16="http://schemas.microsoft.com/office/drawing/2014/main" val="3335011305"/>
                    </a:ext>
                  </a:extLst>
                </a:gridCol>
                <a:gridCol w="1059613">
                  <a:extLst>
                    <a:ext uri="{9D8B030D-6E8A-4147-A177-3AD203B41FA5}">
                      <a16:colId xmlns:a16="http://schemas.microsoft.com/office/drawing/2014/main" val="108300450"/>
                    </a:ext>
                  </a:extLst>
                </a:gridCol>
                <a:gridCol w="1059613">
                  <a:extLst>
                    <a:ext uri="{9D8B030D-6E8A-4147-A177-3AD203B41FA5}">
                      <a16:colId xmlns:a16="http://schemas.microsoft.com/office/drawing/2014/main" val="1362670786"/>
                    </a:ext>
                  </a:extLst>
                </a:gridCol>
                <a:gridCol w="1229152">
                  <a:extLst>
                    <a:ext uri="{9D8B030D-6E8A-4147-A177-3AD203B41FA5}">
                      <a16:colId xmlns:a16="http://schemas.microsoft.com/office/drawing/2014/main" val="1163000471"/>
                    </a:ext>
                  </a:extLst>
                </a:gridCol>
                <a:gridCol w="1907304">
                  <a:extLst>
                    <a:ext uri="{9D8B030D-6E8A-4147-A177-3AD203B41FA5}">
                      <a16:colId xmlns:a16="http://schemas.microsoft.com/office/drawing/2014/main" val="1529023731"/>
                    </a:ext>
                  </a:extLst>
                </a:gridCol>
              </a:tblGrid>
              <a:tr h="0">
                <a:tc>
                  <a:txBody>
                    <a:bodyPr/>
                    <a:lstStyle/>
                    <a:p>
                      <a:pPr algn="ctr"/>
                      <a:r>
                        <a:rPr lang="cs-CZ" sz="1400" dirty="0">
                          <a:latin typeface="Arial" panose="020B0604020202020204" pitchFamily="34" charset="0"/>
                          <a:cs typeface="Arial" panose="020B0604020202020204" pitchFamily="34" charset="0"/>
                        </a:rPr>
                        <a:t>OBLAST</a:t>
                      </a:r>
                    </a:p>
                  </a:txBody>
                  <a:tcPr/>
                </a:tc>
                <a:tc>
                  <a:txBody>
                    <a:bodyPr/>
                    <a:lstStyle/>
                    <a:p>
                      <a:pPr algn="ctr"/>
                      <a:r>
                        <a:rPr lang="cs-CZ" sz="1400" dirty="0">
                          <a:latin typeface="Arial" panose="020B0604020202020204" pitchFamily="34" charset="0"/>
                          <a:cs typeface="Arial" panose="020B0604020202020204" pitchFamily="34" charset="0"/>
                        </a:rPr>
                        <a:t>VA</a:t>
                      </a:r>
                    </a:p>
                  </a:txBody>
                  <a:tcPr/>
                </a:tc>
                <a:tc>
                  <a:txBody>
                    <a:bodyPr/>
                    <a:lstStyle/>
                    <a:p>
                      <a:pPr algn="ctr"/>
                      <a:r>
                        <a:rPr lang="cs-CZ" sz="1400" dirty="0">
                          <a:latin typeface="Arial" panose="020B0604020202020204" pitchFamily="34" charset="0"/>
                          <a:cs typeface="Arial" panose="020B0604020202020204" pitchFamily="34" charset="0"/>
                        </a:rPr>
                        <a:t>BNVA</a:t>
                      </a:r>
                    </a:p>
                  </a:txBody>
                  <a:tcPr/>
                </a:tc>
                <a:tc>
                  <a:txBody>
                    <a:bodyPr/>
                    <a:lstStyle/>
                    <a:p>
                      <a:pPr algn="ctr"/>
                      <a:r>
                        <a:rPr lang="cs-CZ" sz="1400" dirty="0">
                          <a:latin typeface="Arial" panose="020B0604020202020204" pitchFamily="34" charset="0"/>
                          <a:cs typeface="Arial" panose="020B0604020202020204" pitchFamily="34" charset="0"/>
                        </a:rPr>
                        <a:t>NVA</a:t>
                      </a:r>
                    </a:p>
                  </a:txBody>
                  <a:tcPr/>
                </a:tc>
                <a:tc>
                  <a:txBody>
                    <a:bodyPr/>
                    <a:lstStyle/>
                    <a:p>
                      <a:pPr algn="ctr"/>
                      <a:r>
                        <a:rPr lang="cs-CZ" sz="1400" dirty="0">
                          <a:latin typeface="Arial" panose="020B0604020202020204" pitchFamily="34" charset="0"/>
                          <a:cs typeface="Arial" panose="020B0604020202020204" pitchFamily="34" charset="0"/>
                        </a:rPr>
                        <a:t>Celkem čas</a:t>
                      </a:r>
                    </a:p>
                  </a:txBody>
                  <a:tcPr/>
                </a:tc>
                <a:tc>
                  <a:txBody>
                    <a:bodyPr/>
                    <a:lstStyle/>
                    <a:p>
                      <a:pPr algn="ctr"/>
                      <a:r>
                        <a:rPr lang="cs-CZ" sz="1400" dirty="0">
                          <a:latin typeface="Arial" panose="020B0604020202020204" pitchFamily="34" charset="0"/>
                          <a:cs typeface="Arial" panose="020B0604020202020204" pitchFamily="34" charset="0"/>
                        </a:rPr>
                        <a:t>% z celkového času</a:t>
                      </a:r>
                    </a:p>
                  </a:txBody>
                  <a:tcPr/>
                </a:tc>
                <a:extLst>
                  <a:ext uri="{0D108BD9-81ED-4DB2-BD59-A6C34878D82A}">
                    <a16:rowId xmlns:a16="http://schemas.microsoft.com/office/drawing/2014/main" val="280123028"/>
                  </a:ext>
                </a:extLst>
              </a:tr>
              <a:tr h="370840">
                <a:tc>
                  <a:txBody>
                    <a:bodyPr/>
                    <a:lstStyle/>
                    <a:p>
                      <a:r>
                        <a:rPr lang="cs-CZ" sz="1600" b="1" dirty="0">
                          <a:latin typeface="Arial" panose="020B0604020202020204" pitchFamily="34" charset="0"/>
                          <a:cs typeface="Arial" panose="020B0604020202020204" pitchFamily="34" charset="0"/>
                        </a:rPr>
                        <a:t>Výuka</a:t>
                      </a:r>
                    </a:p>
                  </a:txBody>
                  <a:tcPr/>
                </a:tc>
                <a:tc>
                  <a:txBody>
                    <a:bodyPr/>
                    <a:lstStyle/>
                    <a:p>
                      <a:r>
                        <a:rPr lang="cs-CZ" sz="1200" dirty="0">
                          <a:latin typeface="Arial" panose="020B0604020202020204" pitchFamily="34" charset="0"/>
                          <a:cs typeface="Arial" panose="020B0604020202020204" pitchFamily="34" charset="0"/>
                        </a:rPr>
                        <a:t>25</a:t>
                      </a:r>
                    </a:p>
                  </a:txBody>
                  <a:tcPr/>
                </a:tc>
                <a:tc>
                  <a:txBody>
                    <a:bodyPr/>
                    <a:lstStyle/>
                    <a:p>
                      <a:r>
                        <a:rPr lang="cs-CZ" sz="1200" dirty="0">
                          <a:latin typeface="Arial" panose="020B0604020202020204" pitchFamily="34" charset="0"/>
                          <a:cs typeface="Arial" panose="020B0604020202020204" pitchFamily="34" charset="0"/>
                        </a:rPr>
                        <a:t>5</a:t>
                      </a:r>
                    </a:p>
                  </a:txBody>
                  <a:tcPr/>
                </a:tc>
                <a:tc>
                  <a:txBody>
                    <a:bodyPr/>
                    <a:lstStyle/>
                    <a:p>
                      <a:r>
                        <a:rPr lang="cs-CZ" sz="1200" dirty="0">
                          <a:latin typeface="Arial" panose="020B0604020202020204" pitchFamily="34" charset="0"/>
                          <a:cs typeface="Arial" panose="020B0604020202020204" pitchFamily="34" charset="0"/>
                        </a:rPr>
                        <a:t>15</a:t>
                      </a:r>
                    </a:p>
                  </a:txBody>
                  <a:tcPr/>
                </a:tc>
                <a:tc>
                  <a:txBody>
                    <a:bodyPr/>
                    <a:lstStyle/>
                    <a:p>
                      <a:pPr algn="ctr"/>
                      <a:r>
                        <a:rPr lang="cs-CZ" sz="1200" dirty="0">
                          <a:latin typeface="Arial" panose="020B0604020202020204" pitchFamily="34" charset="0"/>
                          <a:cs typeface="Arial" panose="020B0604020202020204" pitchFamily="34" charset="0"/>
                        </a:rPr>
                        <a:t>45</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4100360363"/>
                  </a:ext>
                </a:extLst>
              </a:tr>
              <a:tr h="370840">
                <a:tc>
                  <a:txBody>
                    <a:bodyPr/>
                    <a:lstStyle/>
                    <a:p>
                      <a:r>
                        <a:rPr lang="cs-CZ" sz="1600" b="1" dirty="0">
                          <a:latin typeface="Arial" panose="020B0604020202020204" pitchFamily="34" charset="0"/>
                          <a:cs typeface="Arial" panose="020B0604020202020204" pitchFamily="34" charset="0"/>
                        </a:rPr>
                        <a:t>Cesta do školy</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r>
                        <a:rPr lang="cs-CZ" sz="1200" dirty="0">
                          <a:latin typeface="Arial" panose="020B0604020202020204" pitchFamily="34" charset="0"/>
                          <a:cs typeface="Arial" panose="020B0604020202020204" pitchFamily="34" charset="0"/>
                        </a:rPr>
                        <a:t>30</a:t>
                      </a: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r>
                        <a:rPr lang="cs-CZ" sz="1200" dirty="0">
                          <a:latin typeface="Arial" panose="020B0604020202020204" pitchFamily="34" charset="0"/>
                          <a:cs typeface="Arial" panose="020B0604020202020204" pitchFamily="34" charset="0"/>
                        </a:rPr>
                        <a:t>30</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600" b="1" dirty="0">
                          <a:latin typeface="Arial" panose="020B0604020202020204" pitchFamily="34" charset="0"/>
                          <a:cs typeface="Arial" panose="020B0604020202020204" pitchFamily="34" charset="0"/>
                        </a:rPr>
                        <a:t>Prohlížení sociálních sítí</a:t>
                      </a:r>
                    </a:p>
                  </a:txBody>
                  <a:tcPr/>
                </a:tc>
                <a:tc>
                  <a:txBody>
                    <a:bodyPr/>
                    <a:lstStyle/>
                    <a:p>
                      <a:r>
                        <a:rPr lang="cs-CZ" sz="1200" dirty="0">
                          <a:latin typeface="Arial" panose="020B0604020202020204" pitchFamily="34" charset="0"/>
                          <a:cs typeface="Arial" panose="020B0604020202020204" pitchFamily="34" charset="0"/>
                        </a:rPr>
                        <a:t>20</a:t>
                      </a: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r>
                        <a:rPr lang="cs-CZ" sz="1200" dirty="0">
                          <a:latin typeface="Arial" panose="020B0604020202020204" pitchFamily="34" charset="0"/>
                          <a:cs typeface="Arial" panose="020B0604020202020204" pitchFamily="34" charset="0"/>
                        </a:rPr>
                        <a:t>100</a:t>
                      </a:r>
                    </a:p>
                  </a:txBody>
                  <a:tcPr/>
                </a:tc>
                <a:tc>
                  <a:txBody>
                    <a:bodyPr/>
                    <a:lstStyle/>
                    <a:p>
                      <a:pPr algn="ctr"/>
                      <a:r>
                        <a:rPr lang="cs-CZ" sz="1200" dirty="0">
                          <a:latin typeface="Arial" panose="020B0604020202020204" pitchFamily="34" charset="0"/>
                          <a:cs typeface="Arial" panose="020B0604020202020204" pitchFamily="34" charset="0"/>
                        </a:rPr>
                        <a:t>20/100</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145927410"/>
                  </a:ext>
                </a:extLst>
              </a:tr>
              <a:tr h="370840">
                <a:tc>
                  <a:txBody>
                    <a:bodyPr/>
                    <a:lstStyle/>
                    <a:p>
                      <a:r>
                        <a:rPr lang="cs-CZ" sz="1600" b="1" dirty="0">
                          <a:latin typeface="Arial" panose="020B0604020202020204" pitchFamily="34" charset="0"/>
                          <a:cs typeface="Arial" panose="020B0604020202020204" pitchFamily="34" charset="0"/>
                        </a:rPr>
                        <a:t>Odpočinek</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600" b="1" dirty="0">
                          <a:latin typeface="Arial" panose="020B0604020202020204" pitchFamily="34" charset="0"/>
                          <a:cs typeface="Arial" panose="020B0604020202020204" pitchFamily="34" charset="0"/>
                        </a:rPr>
                        <a:t>Kroužky</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200" dirty="0">
                          <a:latin typeface="Arial" panose="020B0604020202020204" pitchFamily="34" charset="0"/>
                          <a:cs typeface="Arial" panose="020B0604020202020204" pitchFamily="34" charset="0"/>
                        </a:rPr>
                        <a: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200" dirty="0">
                          <a:latin typeface="Arial" panose="020B0604020202020204" pitchFamily="34" charset="0"/>
                          <a:cs typeface="Arial" panose="020B0604020202020204" pitchFamily="34" charset="0"/>
                        </a:rPr>
                        <a: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1574813491"/>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840248" y="136525"/>
            <a:ext cx="9036050" cy="1447800"/>
          </a:xfrm>
        </p:spPr>
        <p:txBody>
          <a:bodyPr/>
          <a:lstStyle/>
          <a:p>
            <a:pPr algn="l" eaLnBrk="1" hangingPunct="1"/>
            <a:r>
              <a:rPr lang="cs-CZ" altLang="cs-CZ" sz="4000" b="1" dirty="0"/>
              <a:t>Tým</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840248" y="1293176"/>
            <a:ext cx="9529003" cy="1032581"/>
          </a:xfrm>
        </p:spPr>
        <p:txBody>
          <a:bodyPr>
            <a:normAutofit/>
          </a:bodyPr>
          <a:lstStyle/>
          <a:p>
            <a:pPr eaLnBrk="1" hangingPunct="1"/>
            <a:r>
              <a:rPr lang="cs-CZ" altLang="cs-CZ" sz="1800" dirty="0"/>
              <a:t>Shodněte se a zapište kolik času můžete uspořit v dané oblasti maximálně a kolik jste ve skutečnosti ochotni.</a:t>
            </a:r>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262582" y="2325757"/>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Analyzujte 24 hod. nebo 120 hod.</a:t>
            </a:r>
          </a:p>
        </p:txBody>
      </p:sp>
      <p:sp>
        <p:nvSpPr>
          <p:cNvPr id="7" name="TextovéPole 6">
            <a:extLst>
              <a:ext uri="{FF2B5EF4-FFF2-40B4-BE49-F238E27FC236}">
                <a16:creationId xmlns:a16="http://schemas.microsoft.com/office/drawing/2014/main" id="{7735D3C6-C6BE-49D9-B368-53BB641023D9}"/>
              </a:ext>
            </a:extLst>
          </p:cNvPr>
          <p:cNvSpPr txBox="1"/>
          <p:nvPr/>
        </p:nvSpPr>
        <p:spPr>
          <a:xfrm>
            <a:off x="356888" y="4164936"/>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Příklad</a:t>
            </a:r>
          </a:p>
        </p:txBody>
      </p:sp>
      <p:graphicFrame>
        <p:nvGraphicFramePr>
          <p:cNvPr id="9" name="Tabulka 4">
            <a:extLst>
              <a:ext uri="{FF2B5EF4-FFF2-40B4-BE49-F238E27FC236}">
                <a16:creationId xmlns:a16="http://schemas.microsoft.com/office/drawing/2014/main" id="{C9E17D44-C7A8-4A6C-BA1A-DB592D068456}"/>
              </a:ext>
            </a:extLst>
          </p:cNvPr>
          <p:cNvGraphicFramePr>
            <a:graphicFrameLocks noGrp="1"/>
          </p:cNvGraphicFramePr>
          <p:nvPr>
            <p:extLst>
              <p:ext uri="{D42A27DB-BD31-4B8C-83A1-F6EECF244321}">
                <p14:modId xmlns:p14="http://schemas.microsoft.com/office/powerpoint/2010/main" val="2547014727"/>
              </p:ext>
            </p:extLst>
          </p:nvPr>
        </p:nvGraphicFramePr>
        <p:xfrm>
          <a:off x="1840248" y="2842330"/>
          <a:ext cx="8560385" cy="3474720"/>
        </p:xfrm>
        <a:graphic>
          <a:graphicData uri="http://schemas.openxmlformats.org/drawingml/2006/table">
            <a:tbl>
              <a:tblPr firstRow="1" bandRow="1">
                <a:tableStyleId>{5C22544A-7EE6-4342-B048-85BDC9FD1C3A}</a:tableStyleId>
              </a:tblPr>
              <a:tblGrid>
                <a:gridCol w="1964769">
                  <a:extLst>
                    <a:ext uri="{9D8B030D-6E8A-4147-A177-3AD203B41FA5}">
                      <a16:colId xmlns:a16="http://schemas.microsoft.com/office/drawing/2014/main" val="3901893446"/>
                    </a:ext>
                  </a:extLst>
                </a:gridCol>
                <a:gridCol w="744231">
                  <a:extLst>
                    <a:ext uri="{9D8B030D-6E8A-4147-A177-3AD203B41FA5}">
                      <a16:colId xmlns:a16="http://schemas.microsoft.com/office/drawing/2014/main" val="3335011305"/>
                    </a:ext>
                  </a:extLst>
                </a:gridCol>
                <a:gridCol w="744231">
                  <a:extLst>
                    <a:ext uri="{9D8B030D-6E8A-4147-A177-3AD203B41FA5}">
                      <a16:colId xmlns:a16="http://schemas.microsoft.com/office/drawing/2014/main" val="108300450"/>
                    </a:ext>
                  </a:extLst>
                </a:gridCol>
                <a:gridCol w="744231">
                  <a:extLst>
                    <a:ext uri="{9D8B030D-6E8A-4147-A177-3AD203B41FA5}">
                      <a16:colId xmlns:a16="http://schemas.microsoft.com/office/drawing/2014/main" val="1362670786"/>
                    </a:ext>
                  </a:extLst>
                </a:gridCol>
                <a:gridCol w="863308">
                  <a:extLst>
                    <a:ext uri="{9D8B030D-6E8A-4147-A177-3AD203B41FA5}">
                      <a16:colId xmlns:a16="http://schemas.microsoft.com/office/drawing/2014/main" val="1163000471"/>
                    </a:ext>
                  </a:extLst>
                </a:gridCol>
                <a:gridCol w="1339615">
                  <a:extLst>
                    <a:ext uri="{9D8B030D-6E8A-4147-A177-3AD203B41FA5}">
                      <a16:colId xmlns:a16="http://schemas.microsoft.com/office/drawing/2014/main" val="1529023731"/>
                    </a:ext>
                  </a:extLst>
                </a:gridCol>
                <a:gridCol w="2160000">
                  <a:extLst>
                    <a:ext uri="{9D8B030D-6E8A-4147-A177-3AD203B41FA5}">
                      <a16:colId xmlns:a16="http://schemas.microsoft.com/office/drawing/2014/main" val="1472952510"/>
                    </a:ext>
                  </a:extLst>
                </a:gridCol>
              </a:tblGrid>
              <a:tr h="0">
                <a:tc>
                  <a:txBody>
                    <a:bodyPr/>
                    <a:lstStyle/>
                    <a:p>
                      <a:pPr algn="ctr"/>
                      <a:r>
                        <a:rPr lang="cs-CZ" sz="1400" dirty="0">
                          <a:latin typeface="Arial" panose="020B0604020202020204" pitchFamily="34" charset="0"/>
                          <a:cs typeface="Arial" panose="020B0604020202020204" pitchFamily="34" charset="0"/>
                        </a:rPr>
                        <a:t>Oblast</a:t>
                      </a:r>
                    </a:p>
                  </a:txBody>
                  <a:tcPr/>
                </a:tc>
                <a:tc>
                  <a:txBody>
                    <a:bodyPr/>
                    <a:lstStyle/>
                    <a:p>
                      <a:pPr algn="ctr"/>
                      <a:r>
                        <a:rPr lang="cs-CZ" sz="1400" dirty="0">
                          <a:latin typeface="Arial" panose="020B0604020202020204" pitchFamily="34" charset="0"/>
                          <a:cs typeface="Arial" panose="020B0604020202020204" pitchFamily="34" charset="0"/>
                        </a:rPr>
                        <a:t>VA</a:t>
                      </a:r>
                    </a:p>
                  </a:txBody>
                  <a:tcPr/>
                </a:tc>
                <a:tc>
                  <a:txBody>
                    <a:bodyPr/>
                    <a:lstStyle/>
                    <a:p>
                      <a:pPr algn="ctr"/>
                      <a:r>
                        <a:rPr lang="cs-CZ" sz="1400" dirty="0">
                          <a:latin typeface="Arial" panose="020B0604020202020204" pitchFamily="34" charset="0"/>
                          <a:cs typeface="Arial" panose="020B0604020202020204" pitchFamily="34" charset="0"/>
                        </a:rPr>
                        <a:t>BNVA</a:t>
                      </a:r>
                    </a:p>
                  </a:txBody>
                  <a:tcPr/>
                </a:tc>
                <a:tc>
                  <a:txBody>
                    <a:bodyPr/>
                    <a:lstStyle/>
                    <a:p>
                      <a:pPr algn="ctr"/>
                      <a:r>
                        <a:rPr lang="cs-CZ" sz="1400" dirty="0">
                          <a:latin typeface="Arial" panose="020B0604020202020204" pitchFamily="34" charset="0"/>
                          <a:cs typeface="Arial" panose="020B0604020202020204" pitchFamily="34" charset="0"/>
                        </a:rPr>
                        <a:t>NVA</a:t>
                      </a:r>
                    </a:p>
                  </a:txBody>
                  <a:tcPr/>
                </a:tc>
                <a:tc>
                  <a:txBody>
                    <a:bodyPr/>
                    <a:lstStyle/>
                    <a:p>
                      <a:pPr algn="ctr"/>
                      <a:r>
                        <a:rPr lang="cs-CZ" sz="1400" dirty="0">
                          <a:latin typeface="Arial" panose="020B0604020202020204" pitchFamily="34" charset="0"/>
                          <a:cs typeface="Arial" panose="020B0604020202020204" pitchFamily="34" charset="0"/>
                        </a:rPr>
                        <a:t>Celkem čas</a:t>
                      </a:r>
                    </a:p>
                  </a:txBody>
                  <a:tcPr/>
                </a:tc>
                <a:tc>
                  <a:txBody>
                    <a:bodyPr/>
                    <a:lstStyle/>
                    <a:p>
                      <a:pPr algn="ctr"/>
                      <a:r>
                        <a:rPr lang="cs-CZ" sz="1400" dirty="0">
                          <a:latin typeface="Arial" panose="020B0604020202020204" pitchFamily="34" charset="0"/>
                          <a:cs typeface="Arial" panose="020B0604020202020204" pitchFamily="34" charset="0"/>
                        </a:rPr>
                        <a:t>% z celkového času</a:t>
                      </a:r>
                    </a:p>
                  </a:txBody>
                  <a:tcPr/>
                </a:tc>
                <a:tc>
                  <a:txBody>
                    <a:bodyPr/>
                    <a:lstStyle/>
                    <a:p>
                      <a:pPr algn="ctr"/>
                      <a:r>
                        <a:rPr lang="cs-CZ" sz="1400" dirty="0">
                          <a:latin typeface="Arial" panose="020B0604020202020204" pitchFamily="34" charset="0"/>
                          <a:cs typeface="Arial" panose="020B0604020202020204" pitchFamily="34" charset="0"/>
                        </a:rPr>
                        <a:t>Možná úspora času</a:t>
                      </a:r>
                    </a:p>
                    <a:p>
                      <a:pPr algn="ctr"/>
                      <a:r>
                        <a:rPr lang="cs-CZ" sz="1400" dirty="0">
                          <a:latin typeface="Arial" panose="020B0604020202020204" pitchFamily="34" charset="0"/>
                          <a:cs typeface="Arial" panose="020B0604020202020204" pitchFamily="34" charset="0"/>
                        </a:rPr>
                        <a:t>(kolik max. můžete /kolik jste ochotni)</a:t>
                      </a:r>
                    </a:p>
                  </a:txBody>
                  <a:tcPr/>
                </a:tc>
                <a:extLst>
                  <a:ext uri="{0D108BD9-81ED-4DB2-BD59-A6C34878D82A}">
                    <a16:rowId xmlns:a16="http://schemas.microsoft.com/office/drawing/2014/main" val="280123028"/>
                  </a:ext>
                </a:extLst>
              </a:tr>
              <a:tr h="370840">
                <a:tc>
                  <a:txBody>
                    <a:bodyPr/>
                    <a:lstStyle/>
                    <a:p>
                      <a:r>
                        <a:rPr lang="cs-CZ" sz="1400" b="1" dirty="0">
                          <a:latin typeface="Arial" panose="020B0604020202020204" pitchFamily="34" charset="0"/>
                          <a:cs typeface="Arial" panose="020B0604020202020204" pitchFamily="34" charset="0"/>
                        </a:rPr>
                        <a:t>Výuka</a:t>
                      </a:r>
                    </a:p>
                  </a:txBody>
                  <a:tcPr/>
                </a:tc>
                <a:tc>
                  <a:txBody>
                    <a:bodyPr/>
                    <a:lstStyle/>
                    <a:p>
                      <a:r>
                        <a:rPr lang="cs-CZ" sz="1400" dirty="0">
                          <a:latin typeface="Arial" panose="020B0604020202020204" pitchFamily="34" charset="0"/>
                          <a:cs typeface="Arial" panose="020B0604020202020204" pitchFamily="34" charset="0"/>
                        </a:rPr>
                        <a:t>25</a:t>
                      </a:r>
                    </a:p>
                  </a:txBody>
                  <a:tcPr/>
                </a:tc>
                <a:tc>
                  <a:txBody>
                    <a:bodyPr/>
                    <a:lstStyle/>
                    <a:p>
                      <a:r>
                        <a:rPr lang="cs-CZ" sz="1400" dirty="0">
                          <a:latin typeface="Arial" panose="020B0604020202020204" pitchFamily="34" charset="0"/>
                          <a:cs typeface="Arial" panose="020B0604020202020204" pitchFamily="34" charset="0"/>
                        </a:rPr>
                        <a:t>5</a:t>
                      </a:r>
                    </a:p>
                  </a:txBody>
                  <a:tcPr/>
                </a:tc>
                <a:tc>
                  <a:txBody>
                    <a:bodyPr/>
                    <a:lstStyle/>
                    <a:p>
                      <a:r>
                        <a:rPr lang="cs-CZ" sz="1400" dirty="0">
                          <a:latin typeface="Arial" panose="020B0604020202020204" pitchFamily="34" charset="0"/>
                          <a:cs typeface="Arial" panose="020B0604020202020204" pitchFamily="34" charset="0"/>
                        </a:rPr>
                        <a:t>15</a:t>
                      </a:r>
                    </a:p>
                  </a:txBody>
                  <a:tcPr/>
                </a:tc>
                <a:tc>
                  <a:txBody>
                    <a:bodyPr/>
                    <a:lstStyle/>
                    <a:p>
                      <a:pPr algn="ctr"/>
                      <a:r>
                        <a:rPr lang="cs-CZ" sz="1400" dirty="0">
                          <a:latin typeface="Arial" panose="020B0604020202020204" pitchFamily="34" charset="0"/>
                          <a:cs typeface="Arial" panose="020B0604020202020204" pitchFamily="34" charset="0"/>
                        </a:rPr>
                        <a:t>45</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15/10</a:t>
                      </a:r>
                    </a:p>
                  </a:txBody>
                  <a:tcPr/>
                </a:tc>
                <a:extLst>
                  <a:ext uri="{0D108BD9-81ED-4DB2-BD59-A6C34878D82A}">
                    <a16:rowId xmlns:a16="http://schemas.microsoft.com/office/drawing/2014/main" val="4100360363"/>
                  </a:ext>
                </a:extLst>
              </a:tr>
              <a:tr h="370840">
                <a:tc>
                  <a:txBody>
                    <a:bodyPr/>
                    <a:lstStyle/>
                    <a:p>
                      <a:r>
                        <a:rPr lang="cs-CZ" sz="1400" b="1" dirty="0">
                          <a:latin typeface="Arial" panose="020B0604020202020204" pitchFamily="34" charset="0"/>
                          <a:cs typeface="Arial" panose="020B0604020202020204" pitchFamily="34" charset="0"/>
                        </a:rPr>
                        <a:t>Cesta do školy</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r>
                        <a:rPr lang="cs-CZ" sz="1400" dirty="0">
                          <a:latin typeface="Arial" panose="020B0604020202020204" pitchFamily="34" charset="0"/>
                          <a:cs typeface="Arial" panose="020B0604020202020204" pitchFamily="34" charset="0"/>
                        </a:rPr>
                        <a:t>30</a:t>
                      </a: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r>
                        <a:rPr lang="cs-CZ" sz="1400" dirty="0">
                          <a:latin typeface="Arial" panose="020B0604020202020204" pitchFamily="34" charset="0"/>
                          <a:cs typeface="Arial" panose="020B0604020202020204" pitchFamily="34" charset="0"/>
                        </a:rPr>
                        <a:t>30</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0</a:t>
                      </a: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dirty="0">
                          <a:latin typeface="Arial" panose="020B0604020202020204" pitchFamily="34" charset="0"/>
                          <a:cs typeface="Arial" panose="020B0604020202020204" pitchFamily="34" charset="0"/>
                        </a:rPr>
                        <a:t>Prohlížení sociálních sítí</a:t>
                      </a:r>
                    </a:p>
                  </a:txBody>
                  <a:tcPr/>
                </a:tc>
                <a:tc>
                  <a:txBody>
                    <a:bodyPr/>
                    <a:lstStyle/>
                    <a:p>
                      <a:r>
                        <a:rPr lang="cs-CZ" sz="1400" dirty="0">
                          <a:latin typeface="Arial" panose="020B0604020202020204" pitchFamily="34" charset="0"/>
                          <a:cs typeface="Arial" panose="020B0604020202020204" pitchFamily="34" charset="0"/>
                        </a:rPr>
                        <a:t>20</a:t>
                      </a: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r>
                        <a:rPr lang="cs-CZ" sz="1400" dirty="0">
                          <a:latin typeface="Arial" panose="020B0604020202020204" pitchFamily="34" charset="0"/>
                          <a:cs typeface="Arial" panose="020B0604020202020204" pitchFamily="34" charset="0"/>
                        </a:rPr>
                        <a:t>100</a:t>
                      </a:r>
                    </a:p>
                  </a:txBody>
                  <a:tcPr/>
                </a:tc>
                <a:tc>
                  <a:txBody>
                    <a:bodyPr/>
                    <a:lstStyle/>
                    <a:p>
                      <a:pPr algn="ctr"/>
                      <a:r>
                        <a:rPr lang="cs-CZ" sz="1400" dirty="0">
                          <a:latin typeface="Arial" panose="020B0604020202020204" pitchFamily="34" charset="0"/>
                          <a:cs typeface="Arial" panose="020B0604020202020204" pitchFamily="34" charset="0"/>
                        </a:rPr>
                        <a:t>20/100</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100/60</a:t>
                      </a:r>
                    </a:p>
                  </a:txBody>
                  <a:tcPr/>
                </a:tc>
                <a:extLst>
                  <a:ext uri="{0D108BD9-81ED-4DB2-BD59-A6C34878D82A}">
                    <a16:rowId xmlns:a16="http://schemas.microsoft.com/office/drawing/2014/main" val="2145927410"/>
                  </a:ext>
                </a:extLst>
              </a:tr>
              <a:tr h="370840">
                <a:tc>
                  <a:txBody>
                    <a:bodyPr/>
                    <a:lstStyle/>
                    <a:p>
                      <a:r>
                        <a:rPr lang="cs-CZ" sz="1400" b="1" dirty="0">
                          <a:latin typeface="Arial" panose="020B0604020202020204" pitchFamily="34" charset="0"/>
                          <a:cs typeface="Arial" panose="020B0604020202020204" pitchFamily="34" charset="0"/>
                        </a:rPr>
                        <a:t>Odpočinek</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400" b="1" dirty="0">
                          <a:latin typeface="Arial" panose="020B0604020202020204" pitchFamily="34" charset="0"/>
                          <a:cs typeface="Arial" panose="020B0604020202020204" pitchFamily="34" charset="0"/>
                        </a:rPr>
                        <a:t>Kroužky</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400" dirty="0">
                          <a:latin typeface="Arial" panose="020B0604020202020204" pitchFamily="34" charset="0"/>
                          <a:cs typeface="Arial" panose="020B0604020202020204" pitchFamily="34" charset="0"/>
                        </a:rPr>
                        <a: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400" dirty="0">
                          <a:latin typeface="Arial" panose="020B0604020202020204" pitchFamily="34" charset="0"/>
                          <a:cs typeface="Arial" panose="020B0604020202020204" pitchFamily="34" charset="0"/>
                        </a:rPr>
                        <a: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429453544"/>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840248" y="136525"/>
            <a:ext cx="9036050" cy="1447800"/>
          </a:xfrm>
        </p:spPr>
        <p:txBody>
          <a:bodyPr/>
          <a:lstStyle/>
          <a:p>
            <a:pPr algn="l" eaLnBrk="1" hangingPunct="1"/>
            <a:r>
              <a:rPr lang="cs-CZ" altLang="cs-CZ" sz="4000" b="1" dirty="0"/>
              <a:t>Tým</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840248" y="1293176"/>
            <a:ext cx="9529003" cy="1032581"/>
          </a:xfrm>
        </p:spPr>
        <p:txBody>
          <a:bodyPr>
            <a:normAutofit/>
          </a:bodyPr>
          <a:lstStyle/>
          <a:p>
            <a:pPr eaLnBrk="1" hangingPunct="1"/>
            <a:r>
              <a:rPr lang="cs-CZ" altLang="cs-CZ" sz="1800" dirty="0"/>
              <a:t>Přidejte jiné možné, kvalitní využití ušetřeného času.</a:t>
            </a:r>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262582" y="1846065"/>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Analyzujte 24 hod. nebo 120 hod.</a:t>
            </a:r>
          </a:p>
        </p:txBody>
      </p:sp>
      <p:sp>
        <p:nvSpPr>
          <p:cNvPr id="7" name="TextovéPole 6">
            <a:extLst>
              <a:ext uri="{FF2B5EF4-FFF2-40B4-BE49-F238E27FC236}">
                <a16:creationId xmlns:a16="http://schemas.microsoft.com/office/drawing/2014/main" id="{7735D3C6-C6BE-49D9-B368-53BB641023D9}"/>
              </a:ext>
            </a:extLst>
          </p:cNvPr>
          <p:cNvSpPr txBox="1"/>
          <p:nvPr/>
        </p:nvSpPr>
        <p:spPr>
          <a:xfrm>
            <a:off x="108410" y="3995659"/>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Příklad</a:t>
            </a:r>
          </a:p>
        </p:txBody>
      </p:sp>
      <p:graphicFrame>
        <p:nvGraphicFramePr>
          <p:cNvPr id="8" name="Tabulka 4">
            <a:extLst>
              <a:ext uri="{FF2B5EF4-FFF2-40B4-BE49-F238E27FC236}">
                <a16:creationId xmlns:a16="http://schemas.microsoft.com/office/drawing/2014/main" id="{AB0B35A3-0A99-4429-8250-E67FFF10C9AC}"/>
              </a:ext>
            </a:extLst>
          </p:cNvPr>
          <p:cNvGraphicFramePr>
            <a:graphicFrameLocks noGrp="1"/>
          </p:cNvGraphicFramePr>
          <p:nvPr>
            <p:extLst>
              <p:ext uri="{D42A27DB-BD31-4B8C-83A1-F6EECF244321}">
                <p14:modId xmlns:p14="http://schemas.microsoft.com/office/powerpoint/2010/main" val="327931388"/>
              </p:ext>
            </p:extLst>
          </p:nvPr>
        </p:nvGraphicFramePr>
        <p:xfrm>
          <a:off x="1386802" y="2214216"/>
          <a:ext cx="10248126" cy="3901440"/>
        </p:xfrm>
        <a:graphic>
          <a:graphicData uri="http://schemas.openxmlformats.org/drawingml/2006/table">
            <a:tbl>
              <a:tblPr firstRow="1" bandRow="1">
                <a:tableStyleId>{5C22544A-7EE6-4342-B048-85BDC9FD1C3A}</a:tableStyleId>
              </a:tblPr>
              <a:tblGrid>
                <a:gridCol w="2202751">
                  <a:extLst>
                    <a:ext uri="{9D8B030D-6E8A-4147-A177-3AD203B41FA5}">
                      <a16:colId xmlns:a16="http://schemas.microsoft.com/office/drawing/2014/main" val="3901893446"/>
                    </a:ext>
                  </a:extLst>
                </a:gridCol>
                <a:gridCol w="634125">
                  <a:extLst>
                    <a:ext uri="{9D8B030D-6E8A-4147-A177-3AD203B41FA5}">
                      <a16:colId xmlns:a16="http://schemas.microsoft.com/office/drawing/2014/main" val="3335011305"/>
                    </a:ext>
                  </a:extLst>
                </a:gridCol>
                <a:gridCol w="634125">
                  <a:extLst>
                    <a:ext uri="{9D8B030D-6E8A-4147-A177-3AD203B41FA5}">
                      <a16:colId xmlns:a16="http://schemas.microsoft.com/office/drawing/2014/main" val="108300450"/>
                    </a:ext>
                  </a:extLst>
                </a:gridCol>
                <a:gridCol w="634125">
                  <a:extLst>
                    <a:ext uri="{9D8B030D-6E8A-4147-A177-3AD203B41FA5}">
                      <a16:colId xmlns:a16="http://schemas.microsoft.com/office/drawing/2014/main" val="1362670786"/>
                    </a:ext>
                  </a:extLst>
                </a:gridCol>
                <a:gridCol w="639098">
                  <a:extLst>
                    <a:ext uri="{9D8B030D-6E8A-4147-A177-3AD203B41FA5}">
                      <a16:colId xmlns:a16="http://schemas.microsoft.com/office/drawing/2014/main" val="1163000471"/>
                    </a:ext>
                  </a:extLst>
                </a:gridCol>
                <a:gridCol w="1234875">
                  <a:extLst>
                    <a:ext uri="{9D8B030D-6E8A-4147-A177-3AD203B41FA5}">
                      <a16:colId xmlns:a16="http://schemas.microsoft.com/office/drawing/2014/main" val="1529023731"/>
                    </a:ext>
                  </a:extLst>
                </a:gridCol>
                <a:gridCol w="1599026">
                  <a:extLst>
                    <a:ext uri="{9D8B030D-6E8A-4147-A177-3AD203B41FA5}">
                      <a16:colId xmlns:a16="http://schemas.microsoft.com/office/drawing/2014/main" val="1472952510"/>
                    </a:ext>
                  </a:extLst>
                </a:gridCol>
                <a:gridCol w="2670001">
                  <a:extLst>
                    <a:ext uri="{9D8B030D-6E8A-4147-A177-3AD203B41FA5}">
                      <a16:colId xmlns:a16="http://schemas.microsoft.com/office/drawing/2014/main" val="3929863836"/>
                    </a:ext>
                  </a:extLst>
                </a:gridCol>
              </a:tblGrid>
              <a:tr h="0">
                <a:tc>
                  <a:txBody>
                    <a:bodyPr/>
                    <a:lstStyle/>
                    <a:p>
                      <a:pPr algn="ctr"/>
                      <a:r>
                        <a:rPr lang="cs-CZ" sz="1400" dirty="0">
                          <a:latin typeface="Arial" panose="020B0604020202020204" pitchFamily="34" charset="0"/>
                          <a:cs typeface="Arial" panose="020B0604020202020204" pitchFamily="34" charset="0"/>
                        </a:rPr>
                        <a:t>Oblast</a:t>
                      </a:r>
                    </a:p>
                  </a:txBody>
                  <a:tcPr/>
                </a:tc>
                <a:tc>
                  <a:txBody>
                    <a:bodyPr/>
                    <a:lstStyle/>
                    <a:p>
                      <a:pPr algn="ctr"/>
                      <a:r>
                        <a:rPr lang="cs-CZ" sz="1400" dirty="0">
                          <a:latin typeface="Arial" panose="020B0604020202020204" pitchFamily="34" charset="0"/>
                          <a:cs typeface="Arial" panose="020B0604020202020204" pitchFamily="34" charset="0"/>
                        </a:rPr>
                        <a:t>VA</a:t>
                      </a:r>
                    </a:p>
                  </a:txBody>
                  <a:tcPr/>
                </a:tc>
                <a:tc>
                  <a:txBody>
                    <a:bodyPr/>
                    <a:lstStyle/>
                    <a:p>
                      <a:pPr algn="ctr"/>
                      <a:r>
                        <a:rPr lang="cs-CZ" sz="1400" dirty="0">
                          <a:latin typeface="Arial" panose="020B0604020202020204" pitchFamily="34" charset="0"/>
                          <a:cs typeface="Arial" panose="020B0604020202020204" pitchFamily="34" charset="0"/>
                        </a:rPr>
                        <a:t>BNVA</a:t>
                      </a:r>
                    </a:p>
                  </a:txBody>
                  <a:tcPr/>
                </a:tc>
                <a:tc>
                  <a:txBody>
                    <a:bodyPr/>
                    <a:lstStyle/>
                    <a:p>
                      <a:pPr algn="ctr"/>
                      <a:r>
                        <a:rPr lang="cs-CZ" sz="1400" dirty="0">
                          <a:latin typeface="Arial" panose="020B0604020202020204" pitchFamily="34" charset="0"/>
                          <a:cs typeface="Arial" panose="020B0604020202020204" pitchFamily="34" charset="0"/>
                        </a:rPr>
                        <a:t>NVA</a:t>
                      </a:r>
                    </a:p>
                  </a:txBody>
                  <a:tcPr/>
                </a:tc>
                <a:tc>
                  <a:txBody>
                    <a:bodyPr/>
                    <a:lstStyle/>
                    <a:p>
                      <a:pPr algn="ctr"/>
                      <a:r>
                        <a:rPr lang="cs-CZ" sz="1400" dirty="0">
                          <a:latin typeface="Arial" panose="020B0604020202020204" pitchFamily="34" charset="0"/>
                          <a:cs typeface="Arial" panose="020B0604020202020204" pitchFamily="34" charset="0"/>
                        </a:rPr>
                        <a:t>Celkem čas</a:t>
                      </a:r>
                    </a:p>
                  </a:txBody>
                  <a:tcPr/>
                </a:tc>
                <a:tc>
                  <a:txBody>
                    <a:bodyPr/>
                    <a:lstStyle/>
                    <a:p>
                      <a:pPr algn="ctr"/>
                      <a:r>
                        <a:rPr lang="cs-CZ" sz="1400" dirty="0">
                          <a:latin typeface="Arial" panose="020B0604020202020204" pitchFamily="34" charset="0"/>
                          <a:cs typeface="Arial" panose="020B0604020202020204" pitchFamily="34" charset="0"/>
                        </a:rPr>
                        <a:t>% z celkového času</a:t>
                      </a:r>
                    </a:p>
                  </a:txBody>
                  <a:tcPr/>
                </a:tc>
                <a:tc>
                  <a:txBody>
                    <a:bodyPr/>
                    <a:lstStyle/>
                    <a:p>
                      <a:pPr algn="ctr"/>
                      <a:r>
                        <a:rPr lang="cs-CZ" sz="1400" dirty="0">
                          <a:latin typeface="Arial" panose="020B0604020202020204" pitchFamily="34" charset="0"/>
                          <a:cs typeface="Arial" panose="020B0604020202020204" pitchFamily="34" charset="0"/>
                        </a:rPr>
                        <a:t>Možná úspora času</a:t>
                      </a:r>
                    </a:p>
                    <a:p>
                      <a:pPr algn="ctr"/>
                      <a:r>
                        <a:rPr lang="cs-CZ" sz="1400" dirty="0">
                          <a:latin typeface="Arial" panose="020B0604020202020204" pitchFamily="34" charset="0"/>
                          <a:cs typeface="Arial" panose="020B0604020202020204" pitchFamily="34" charset="0"/>
                        </a:rPr>
                        <a:t>(kolik max. můžete /kolik jste ochotni)</a:t>
                      </a:r>
                    </a:p>
                  </a:txBody>
                  <a:tcPr/>
                </a:tc>
                <a:tc>
                  <a:txBody>
                    <a:bodyPr/>
                    <a:lstStyle/>
                    <a:p>
                      <a:pPr algn="ctr"/>
                      <a:r>
                        <a:rPr lang="cs-CZ" sz="1400" dirty="0">
                          <a:latin typeface="Arial" panose="020B0604020202020204" pitchFamily="34" charset="0"/>
                          <a:cs typeface="Arial" panose="020B0604020202020204" pitchFamily="34" charset="0"/>
                        </a:rPr>
                        <a:t>Jak naložíte s uspořeným časem?</a:t>
                      </a:r>
                    </a:p>
                    <a:p>
                      <a:pPr algn="ctr"/>
                      <a:r>
                        <a:rPr lang="cs-CZ" sz="1400" dirty="0">
                          <a:latin typeface="Arial" panose="020B0604020202020204" pitchFamily="34" charset="0"/>
                          <a:cs typeface="Arial" panose="020B0604020202020204" pitchFamily="34" charset="0"/>
                        </a:rPr>
                        <a:t>(v osobním/podnikatelském životě)</a:t>
                      </a:r>
                    </a:p>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0123028"/>
                  </a:ext>
                </a:extLst>
              </a:tr>
              <a:tr h="370840">
                <a:tc>
                  <a:txBody>
                    <a:bodyPr/>
                    <a:lstStyle/>
                    <a:p>
                      <a:r>
                        <a:rPr lang="cs-CZ" sz="1400" b="1" dirty="0">
                          <a:latin typeface="Arial" panose="020B0604020202020204" pitchFamily="34" charset="0"/>
                          <a:cs typeface="Arial" panose="020B0604020202020204" pitchFamily="34" charset="0"/>
                        </a:rPr>
                        <a:t>Výuka</a:t>
                      </a:r>
                    </a:p>
                  </a:txBody>
                  <a:tcPr/>
                </a:tc>
                <a:tc>
                  <a:txBody>
                    <a:bodyPr/>
                    <a:lstStyle/>
                    <a:p>
                      <a:r>
                        <a:rPr lang="cs-CZ" sz="1400" dirty="0">
                          <a:latin typeface="Arial" panose="020B0604020202020204" pitchFamily="34" charset="0"/>
                          <a:cs typeface="Arial" panose="020B0604020202020204" pitchFamily="34" charset="0"/>
                        </a:rPr>
                        <a:t>25</a:t>
                      </a:r>
                    </a:p>
                  </a:txBody>
                  <a:tcPr/>
                </a:tc>
                <a:tc>
                  <a:txBody>
                    <a:bodyPr/>
                    <a:lstStyle/>
                    <a:p>
                      <a:r>
                        <a:rPr lang="cs-CZ" sz="1400" dirty="0">
                          <a:latin typeface="Arial" panose="020B0604020202020204" pitchFamily="34" charset="0"/>
                          <a:cs typeface="Arial" panose="020B0604020202020204" pitchFamily="34" charset="0"/>
                        </a:rPr>
                        <a:t>5</a:t>
                      </a:r>
                    </a:p>
                  </a:txBody>
                  <a:tcPr/>
                </a:tc>
                <a:tc>
                  <a:txBody>
                    <a:bodyPr/>
                    <a:lstStyle/>
                    <a:p>
                      <a:r>
                        <a:rPr lang="cs-CZ" sz="1400" dirty="0">
                          <a:latin typeface="Arial" panose="020B0604020202020204" pitchFamily="34" charset="0"/>
                          <a:cs typeface="Arial" panose="020B0604020202020204" pitchFamily="34" charset="0"/>
                        </a:rPr>
                        <a:t>15</a:t>
                      </a:r>
                    </a:p>
                  </a:txBody>
                  <a:tcPr/>
                </a:tc>
                <a:tc>
                  <a:txBody>
                    <a:bodyPr/>
                    <a:lstStyle/>
                    <a:p>
                      <a:pPr algn="ctr"/>
                      <a:r>
                        <a:rPr lang="cs-CZ" sz="1400" dirty="0">
                          <a:latin typeface="Arial" panose="020B0604020202020204" pitchFamily="34" charset="0"/>
                          <a:cs typeface="Arial" panose="020B0604020202020204" pitchFamily="34" charset="0"/>
                        </a:rPr>
                        <a:t>45</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15/10</a:t>
                      </a: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00360363"/>
                  </a:ext>
                </a:extLst>
              </a:tr>
              <a:tr h="370840">
                <a:tc>
                  <a:txBody>
                    <a:bodyPr/>
                    <a:lstStyle/>
                    <a:p>
                      <a:r>
                        <a:rPr lang="cs-CZ" sz="1400" b="1" dirty="0">
                          <a:latin typeface="Arial" panose="020B0604020202020204" pitchFamily="34" charset="0"/>
                          <a:cs typeface="Arial" panose="020B0604020202020204" pitchFamily="34" charset="0"/>
                        </a:rPr>
                        <a:t>Cesta do školy</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r>
                        <a:rPr lang="cs-CZ" sz="1400" dirty="0">
                          <a:latin typeface="Arial" panose="020B0604020202020204" pitchFamily="34" charset="0"/>
                          <a:cs typeface="Arial" panose="020B0604020202020204" pitchFamily="34" charset="0"/>
                        </a:rPr>
                        <a:t>30</a:t>
                      </a: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r>
                        <a:rPr lang="cs-CZ" sz="1400" dirty="0">
                          <a:latin typeface="Arial" panose="020B0604020202020204" pitchFamily="34" charset="0"/>
                          <a:cs typeface="Arial" panose="020B0604020202020204" pitchFamily="34" charset="0"/>
                        </a:rPr>
                        <a:t>30</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0</a:t>
                      </a: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400" b="1" dirty="0">
                          <a:latin typeface="Arial" panose="020B0604020202020204" pitchFamily="34" charset="0"/>
                          <a:cs typeface="Arial" panose="020B0604020202020204" pitchFamily="34" charset="0"/>
                        </a:rPr>
                        <a:t>Prohlížení sociálních sítí</a:t>
                      </a:r>
                    </a:p>
                  </a:txBody>
                  <a:tcPr/>
                </a:tc>
                <a:tc>
                  <a:txBody>
                    <a:bodyPr/>
                    <a:lstStyle/>
                    <a:p>
                      <a:r>
                        <a:rPr lang="cs-CZ" sz="1400" dirty="0">
                          <a:latin typeface="Arial" panose="020B0604020202020204" pitchFamily="34" charset="0"/>
                          <a:cs typeface="Arial" panose="020B0604020202020204" pitchFamily="34" charset="0"/>
                        </a:rPr>
                        <a:t>20</a:t>
                      </a: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r>
                        <a:rPr lang="cs-CZ" sz="1400" dirty="0">
                          <a:latin typeface="Arial" panose="020B0604020202020204" pitchFamily="34" charset="0"/>
                          <a:cs typeface="Arial" panose="020B0604020202020204" pitchFamily="34" charset="0"/>
                        </a:rPr>
                        <a:t>100</a:t>
                      </a:r>
                    </a:p>
                  </a:txBody>
                  <a:tcPr/>
                </a:tc>
                <a:tc>
                  <a:txBody>
                    <a:bodyPr/>
                    <a:lstStyle/>
                    <a:p>
                      <a:pPr algn="ctr"/>
                      <a:r>
                        <a:rPr lang="cs-CZ" sz="1400" dirty="0">
                          <a:latin typeface="Arial" panose="020B0604020202020204" pitchFamily="34" charset="0"/>
                          <a:cs typeface="Arial" panose="020B0604020202020204" pitchFamily="34" charset="0"/>
                        </a:rPr>
                        <a:t>20/100</a:t>
                      </a:r>
                    </a:p>
                  </a:txBody>
                  <a:tcPr/>
                </a:tc>
                <a:tc>
                  <a:txBody>
                    <a:bodyPr/>
                    <a:lstStyle/>
                    <a:p>
                      <a:pPr algn="ctr"/>
                      <a:r>
                        <a:rPr lang="cs-CZ" sz="1400" dirty="0">
                          <a:latin typeface="Arial" panose="020B0604020202020204" pitchFamily="34" charset="0"/>
                          <a:cs typeface="Arial" panose="020B0604020202020204" pitchFamily="34" charset="0"/>
                        </a:rPr>
                        <a:t>%/%</a:t>
                      </a:r>
                    </a:p>
                  </a:txBody>
                  <a:tcPr/>
                </a:tc>
                <a:tc>
                  <a:txBody>
                    <a:bodyPr/>
                    <a:lstStyle/>
                    <a:p>
                      <a:pPr algn="ctr"/>
                      <a:r>
                        <a:rPr lang="cs-CZ" sz="1400" dirty="0">
                          <a:latin typeface="Arial" panose="020B0604020202020204" pitchFamily="34" charset="0"/>
                          <a:cs typeface="Arial" panose="020B0604020202020204" pitchFamily="34" charset="0"/>
                        </a:rPr>
                        <a:t>100/60</a:t>
                      </a:r>
                    </a:p>
                  </a:txBody>
                  <a:tcPr/>
                </a:tc>
                <a:tc>
                  <a:txBody>
                    <a:bodyPr/>
                    <a:lstStyle/>
                    <a:p>
                      <a:pPr algn="ctr"/>
                      <a:r>
                        <a:rPr lang="cs-CZ" sz="1400" dirty="0">
                          <a:latin typeface="Arial" panose="020B0604020202020204" pitchFamily="34" charset="0"/>
                          <a:cs typeface="Arial" panose="020B0604020202020204" pitchFamily="34" charset="0"/>
                        </a:rPr>
                        <a:t>Sportovní aktivity, lyžařský kurz</a:t>
                      </a:r>
                    </a:p>
                  </a:txBody>
                  <a:tcPr/>
                </a:tc>
                <a:extLst>
                  <a:ext uri="{0D108BD9-81ED-4DB2-BD59-A6C34878D82A}">
                    <a16:rowId xmlns:a16="http://schemas.microsoft.com/office/drawing/2014/main" val="2145927410"/>
                  </a:ext>
                </a:extLst>
              </a:tr>
              <a:tr h="370840">
                <a:tc>
                  <a:txBody>
                    <a:bodyPr/>
                    <a:lstStyle/>
                    <a:p>
                      <a:r>
                        <a:rPr lang="cs-CZ" sz="1400" b="1" dirty="0">
                          <a:latin typeface="Arial" panose="020B0604020202020204" pitchFamily="34" charset="0"/>
                          <a:cs typeface="Arial" panose="020B0604020202020204" pitchFamily="34" charset="0"/>
                        </a:rPr>
                        <a:t>Odpočinek</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400" b="1" dirty="0">
                          <a:latin typeface="Arial" panose="020B0604020202020204" pitchFamily="34" charset="0"/>
                          <a:cs typeface="Arial" panose="020B0604020202020204" pitchFamily="34" charset="0"/>
                        </a:rPr>
                        <a:t>Kroužky</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400" dirty="0">
                          <a:latin typeface="Arial" panose="020B0604020202020204" pitchFamily="34" charset="0"/>
                          <a:cs typeface="Arial" panose="020B0604020202020204" pitchFamily="34" charset="0"/>
                        </a:rPr>
                        <a: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400" dirty="0">
                          <a:latin typeface="Arial" panose="020B0604020202020204" pitchFamily="34" charset="0"/>
                          <a:cs typeface="Arial" panose="020B0604020202020204" pitchFamily="34" charset="0"/>
                        </a:rPr>
                        <a:t>…</a:t>
                      </a: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endParaRPr lang="cs-CZ" sz="1400">
                        <a:latin typeface="Arial" panose="020B0604020202020204" pitchFamily="34" charset="0"/>
                        <a:cs typeface="Arial" panose="020B0604020202020204" pitchFamily="34" charset="0"/>
                      </a:endParaRPr>
                    </a:p>
                  </a:txBody>
                  <a:tcPr/>
                </a:tc>
                <a:tc>
                  <a:txBody>
                    <a:bodyPr/>
                    <a:lstStyle/>
                    <a:p>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tc>
                  <a:txBody>
                    <a:bodyPr/>
                    <a:lstStyle/>
                    <a:p>
                      <a:pPr algn="ctr"/>
                      <a:endParaRPr lang="cs-CZ" sz="1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313700551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784350" y="944762"/>
            <a:ext cx="9036050" cy="1447800"/>
          </a:xfrm>
        </p:spPr>
        <p:txBody>
          <a:bodyPr/>
          <a:lstStyle/>
          <a:p>
            <a:pPr algn="l" eaLnBrk="1" hangingPunct="1"/>
            <a:r>
              <a:rPr lang="cs-CZ" altLang="cs-CZ" sz="4000" b="1" dirty="0"/>
              <a:t>Prezentace výsledků</a:t>
            </a:r>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10" name="Picture 4" descr="Jak zrobić prezentację? Cechy dobrej prezentacji. -">
            <a:extLst>
              <a:ext uri="{FF2B5EF4-FFF2-40B4-BE49-F238E27FC236}">
                <a16:creationId xmlns:a16="http://schemas.microsoft.com/office/drawing/2014/main" id="{9821178F-0788-4FF0-B3F1-746E0B1185B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69765" y="2482368"/>
            <a:ext cx="4250635" cy="2633206"/>
          </a:xfrm>
          <a:prstGeom prst="rect">
            <a:avLst/>
          </a:prstGeom>
          <a:noFill/>
          <a:extLst>
            <a:ext uri="{909E8E84-426E-40DD-AFC4-6F175D3DCCD1}">
              <a14:hiddenFill xmlns:a14="http://schemas.microsoft.com/office/drawing/2010/main">
                <a:solidFill>
                  <a:srgbClr val="FFFFFF"/>
                </a:solidFill>
              </a14:hiddenFill>
            </a:ext>
          </a:extLst>
        </p:spPr>
      </p:pic>
      <p:sp>
        <p:nvSpPr>
          <p:cNvPr id="11" name="Obdélník: se zakulacenými rohy 10">
            <a:extLst>
              <a:ext uri="{FF2B5EF4-FFF2-40B4-BE49-F238E27FC236}">
                <a16:creationId xmlns:a16="http://schemas.microsoft.com/office/drawing/2014/main" id="{E69096E2-FE5E-40DD-8DD1-DEB0C3B3DA83}"/>
              </a:ext>
            </a:extLst>
          </p:cNvPr>
          <p:cNvSpPr/>
          <p:nvPr/>
        </p:nvSpPr>
        <p:spPr>
          <a:xfrm>
            <a:off x="1666240" y="2796540"/>
            <a:ext cx="4267200" cy="2189480"/>
          </a:xfrm>
          <a:prstGeom prst="roundRect">
            <a:avLst/>
          </a:prstGeom>
          <a:solidFill>
            <a:schemeClr val="accent5">
              <a:lumMod val="20000"/>
              <a:lumOff val="80000"/>
            </a:schemeClr>
          </a:solidFill>
          <a:ln w="2857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cs-CZ" dirty="0">
                <a:solidFill>
                  <a:schemeClr val="tx1"/>
                </a:solidFill>
                <a:latin typeface="Arial" panose="020B0604020202020204" pitchFamily="34" charset="0"/>
                <a:cs typeface="Arial" panose="020B0604020202020204" pitchFamily="34" charset="0"/>
              </a:rPr>
              <a:t>Odprezentujte svá zjištění ostatním.</a:t>
            </a:r>
          </a:p>
        </p:txBody>
      </p:sp>
    </p:spTree>
    <p:extLst>
      <p:ext uri="{BB962C8B-B14F-4D97-AF65-F5344CB8AC3E}">
        <p14:creationId xmlns:p14="http://schemas.microsoft.com/office/powerpoint/2010/main" val="289431047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8" name="Obdélník 7">
            <a:extLst>
              <a:ext uri="{FF2B5EF4-FFF2-40B4-BE49-F238E27FC236}">
                <a16:creationId xmlns:a16="http://schemas.microsoft.com/office/drawing/2014/main" id="{D15F7517-B33E-4A7A-A179-04C309148394}"/>
              </a:ext>
            </a:extLst>
          </p:cNvPr>
          <p:cNvSpPr/>
          <p:nvPr/>
        </p:nvSpPr>
        <p:spPr>
          <a:xfrm>
            <a:off x="0" y="2914416"/>
            <a:ext cx="12192000" cy="707886"/>
          </a:xfrm>
          <a:prstGeom prst="rect">
            <a:avLst/>
          </a:prstGeom>
        </p:spPr>
        <p:txBody>
          <a:bodyPr wrap="square" anchor="b">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rPr>
              <a:t>HODNĚ ŠTĚSTÍ S VAŠÍM PROJEKTEM </a:t>
            </a:r>
            <a:r>
              <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endParaRPr kumimoji="0" lang="cs-CZ" sz="4000" b="1" i="0" u="none" strike="noStrike" kern="1200" cap="none" spc="0" normalizeH="0" baseline="0" noProof="0" dirty="0">
              <a:ln>
                <a:noFill/>
              </a:ln>
              <a:solidFill>
                <a:srgbClr val="00B0F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09626688"/>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18926" y="1082799"/>
            <a:ext cx="9036050" cy="1447800"/>
          </a:xfrm>
        </p:spPr>
        <p:txBody>
          <a:bodyPr/>
          <a:lstStyle/>
          <a:p>
            <a:pPr algn="l" eaLnBrk="1" hangingPunct="1"/>
            <a:r>
              <a:rPr lang="cs-CZ" altLang="cs-CZ" sz="4000" b="1" dirty="0"/>
              <a:t>Úvod</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18926" y="2366128"/>
            <a:ext cx="10221622" cy="5024329"/>
          </a:xfrm>
        </p:spPr>
        <p:txBody>
          <a:bodyPr>
            <a:normAutofit/>
          </a:bodyPr>
          <a:lstStyle/>
          <a:p>
            <a:pPr eaLnBrk="1" hangingPunct="1"/>
            <a:r>
              <a:rPr lang="cs-CZ" altLang="cs-CZ" sz="1900" dirty="0"/>
              <a:t>Mezi nejdůležitější veličiny v životě soukromém i pracovním patří čas. Většina lidí se domnívá, že ho má méně, než je třeba. Díky tomu se velkému zájmu těší např. Time management (řízení času). 						                   Firmy, kterým velmi záleží na efektivitě práce a také zisku, dělí mezi jinými aktivity, činnosti a jejich čas do tří skupin na: VA, BNVA, NVA –definice viz další slajd.</a:t>
            </a:r>
          </a:p>
          <a:p>
            <a:pPr eaLnBrk="1" hangingPunct="1"/>
            <a:r>
              <a:rPr lang="cs-CZ" altLang="cs-CZ" sz="1900" dirty="0"/>
              <a:t>Velká část firem se snaží zlepšit VA, a přitom se je třeba zaměřit právě na BNVA a NVA, tyto aktivity, činnosti a jejich časy umožňuji největší úsporu, třeba i materiálovou a podobně.</a:t>
            </a:r>
          </a:p>
          <a:p>
            <a:pPr eaLnBrk="1" hangingPunct="1"/>
            <a:r>
              <a:rPr lang="cs-CZ" altLang="cs-CZ" sz="1900" dirty="0"/>
              <a:t>Máte před sebou jednu z příležitostí, jak zásadně zlepšit hospodaření se svým časem i financemi v soukromém i pracovním, podnikatelském životě. Máte šanci odstranit ze svého života i jiné typy plýtvání.</a:t>
            </a:r>
          </a:p>
          <a:p>
            <a:pPr eaLnBrk="1" hangingPunct="1"/>
            <a:r>
              <a:rPr lang="cs-CZ" altLang="cs-CZ" sz="1900" dirty="0"/>
              <a:t>Buďte k sobě upřímní a v realizaci důslední.</a:t>
            </a:r>
          </a:p>
          <a:p>
            <a:pPr eaLnBrk="1" hangingPunct="1"/>
            <a:endParaRPr lang="cs-CZ" altLang="cs-CZ" sz="1900" dirty="0"/>
          </a:p>
          <a:p>
            <a:pPr eaLnBrk="1" hangingPunct="1"/>
            <a:r>
              <a:rPr lang="cs-CZ" altLang="cs-CZ" sz="1900" dirty="0"/>
              <a:t>Přeji Vám hodně úspěchu.</a:t>
            </a:r>
          </a:p>
          <a:p>
            <a:pPr marL="0" indent="0" eaLnBrk="1" hangingPunct="1">
              <a:buNone/>
            </a:pPr>
            <a:endParaRPr lang="cs-CZ" altLang="cs-CZ" sz="1900" dirty="0"/>
          </a:p>
          <a:p>
            <a:pPr eaLnBrk="1" hangingPunct="1">
              <a:buFontTx/>
              <a:buNone/>
            </a:pPr>
            <a:endParaRPr lang="cs-CZ" altLang="cs-CZ" sz="1900" b="1"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18926" y="1082799"/>
            <a:ext cx="9036050" cy="1447800"/>
          </a:xfrm>
        </p:spPr>
        <p:txBody>
          <a:bodyPr/>
          <a:lstStyle/>
          <a:p>
            <a:pPr algn="l" eaLnBrk="1" hangingPunct="1"/>
            <a:r>
              <a:rPr lang="cs-CZ" altLang="cs-CZ" sz="4000" b="1" dirty="0"/>
              <a:t>Definice aktivit, činností</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18926" y="2366128"/>
            <a:ext cx="10221622" cy="5024329"/>
          </a:xfrm>
        </p:spPr>
        <p:txBody>
          <a:bodyPr>
            <a:normAutofit/>
          </a:bodyPr>
          <a:lstStyle/>
          <a:p>
            <a:pPr eaLnBrk="1" hangingPunct="1"/>
            <a:r>
              <a:rPr lang="cs-CZ" altLang="cs-CZ" sz="1900" b="1" dirty="0"/>
              <a:t>VA – </a:t>
            </a:r>
            <a:r>
              <a:rPr lang="cs-CZ" altLang="cs-CZ" sz="1900" b="1" dirty="0" err="1"/>
              <a:t>Value</a:t>
            </a:r>
            <a:r>
              <a:rPr lang="cs-CZ" altLang="cs-CZ" sz="1900" b="1" dirty="0"/>
              <a:t> - </a:t>
            </a:r>
            <a:r>
              <a:rPr lang="cs-CZ" altLang="cs-CZ" sz="1900" b="1" dirty="0" err="1"/>
              <a:t>Added</a:t>
            </a:r>
            <a:r>
              <a:rPr lang="cs-CZ" altLang="cs-CZ" sz="1900" b="1" dirty="0"/>
              <a:t> </a:t>
            </a:r>
            <a:r>
              <a:rPr lang="cs-CZ" altLang="cs-CZ" sz="1900" dirty="0"/>
              <a:t>= přidaná hodnota. Krok v procesu, který přidává službě, produktu nějakou funkci. Činnost, za kterou je zákazník ochotný zaplatit.</a:t>
            </a:r>
          </a:p>
          <a:p>
            <a:pPr eaLnBrk="1" hangingPunct="1"/>
            <a:endParaRPr lang="cs-CZ" altLang="cs-CZ" sz="1900" dirty="0"/>
          </a:p>
          <a:p>
            <a:pPr eaLnBrk="1" hangingPunct="1"/>
            <a:r>
              <a:rPr lang="cs-CZ" altLang="cs-CZ" sz="1900" b="1" dirty="0"/>
              <a:t>BNVA – Business Non - </a:t>
            </a:r>
            <a:r>
              <a:rPr lang="cs-CZ" altLang="cs-CZ" sz="1900" b="1" dirty="0" err="1"/>
              <a:t>Value</a:t>
            </a:r>
            <a:r>
              <a:rPr lang="cs-CZ" altLang="cs-CZ" sz="1900" b="1" dirty="0"/>
              <a:t> </a:t>
            </a:r>
            <a:r>
              <a:rPr lang="cs-CZ" altLang="cs-CZ" sz="1900" b="1" dirty="0" err="1"/>
              <a:t>Added</a:t>
            </a:r>
            <a:r>
              <a:rPr lang="cs-CZ" altLang="cs-CZ" sz="1900" b="1" dirty="0"/>
              <a:t> </a:t>
            </a:r>
            <a:r>
              <a:rPr lang="cs-CZ" altLang="cs-CZ" sz="1900" dirty="0"/>
              <a:t>= činnost bez přidané hodnoty, ale z nějakého důvodu potřebná (dodavatel, přepravce, odběratel, např. zabalení výrobku, přeprava výrobku po firmě).</a:t>
            </a:r>
          </a:p>
          <a:p>
            <a:pPr eaLnBrk="1" hangingPunct="1"/>
            <a:endParaRPr lang="cs-CZ" altLang="cs-CZ" sz="1900" dirty="0"/>
          </a:p>
          <a:p>
            <a:pPr eaLnBrk="1" hangingPunct="1"/>
            <a:r>
              <a:rPr lang="cs-CZ" altLang="cs-CZ" sz="1900" b="1" dirty="0"/>
              <a:t>NVA – Non </a:t>
            </a:r>
            <a:r>
              <a:rPr lang="cs-CZ" altLang="cs-CZ" sz="1900" b="1" dirty="0" err="1"/>
              <a:t>Value</a:t>
            </a:r>
            <a:r>
              <a:rPr lang="cs-CZ" altLang="cs-CZ" sz="1900" b="1" dirty="0"/>
              <a:t> </a:t>
            </a:r>
            <a:r>
              <a:rPr lang="cs-CZ" altLang="cs-CZ" sz="1900" b="1" dirty="0" err="1"/>
              <a:t>Added</a:t>
            </a:r>
            <a:r>
              <a:rPr lang="cs-CZ" altLang="cs-CZ" sz="1900" b="1" dirty="0"/>
              <a:t> (WASTE)</a:t>
            </a:r>
            <a:r>
              <a:rPr lang="cs-CZ" altLang="cs-CZ" sz="1900" dirty="0"/>
              <a:t> = plýtvání, činnosti, procesy, které nepřidávají hodnotu, ani nejsou potřebné pro (dodavatele, přepravce, odběratele).</a:t>
            </a:r>
          </a:p>
          <a:p>
            <a:pPr marL="0" indent="0" eaLnBrk="1" hangingPunct="1">
              <a:buNone/>
            </a:pPr>
            <a:endParaRPr lang="cs-CZ" altLang="cs-CZ" sz="1900" dirty="0"/>
          </a:p>
          <a:p>
            <a:pPr eaLnBrk="1" hangingPunct="1">
              <a:buFontTx/>
              <a:buNone/>
            </a:pPr>
            <a:endParaRPr lang="cs-CZ" altLang="cs-CZ" sz="1900" b="1"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854995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2067091" y="133212"/>
            <a:ext cx="9036050" cy="1447800"/>
          </a:xfrm>
        </p:spPr>
        <p:txBody>
          <a:bodyPr/>
          <a:lstStyle/>
          <a:p>
            <a:pPr algn="l" eaLnBrk="1" hangingPunct="1"/>
            <a:r>
              <a:rPr lang="cs-CZ" altLang="cs-CZ" sz="4000" b="1" dirty="0"/>
              <a:t>8 Typů plýtvání</a:t>
            </a:r>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3</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pic>
        <p:nvPicPr>
          <p:cNvPr id="7" name="Obrázek 6">
            <a:extLst>
              <a:ext uri="{FF2B5EF4-FFF2-40B4-BE49-F238E27FC236}">
                <a16:creationId xmlns:a16="http://schemas.microsoft.com/office/drawing/2014/main" id="{BBE36DEB-6755-46B0-BCF8-F988BF31AD75}"/>
              </a:ext>
            </a:extLst>
          </p:cNvPr>
          <p:cNvPicPr>
            <a:picLocks noChangeAspect="1"/>
          </p:cNvPicPr>
          <p:nvPr/>
        </p:nvPicPr>
        <p:blipFill>
          <a:blip r:embed="rId3"/>
          <a:stretch>
            <a:fillRect/>
          </a:stretch>
        </p:blipFill>
        <p:spPr>
          <a:xfrm>
            <a:off x="2067091" y="1229361"/>
            <a:ext cx="8535614" cy="5084458"/>
          </a:xfrm>
          <a:prstGeom prst="rect">
            <a:avLst/>
          </a:prstGeom>
        </p:spPr>
      </p:pic>
      <p:sp>
        <p:nvSpPr>
          <p:cNvPr id="8" name="TextovéPole 7">
            <a:extLst>
              <a:ext uri="{FF2B5EF4-FFF2-40B4-BE49-F238E27FC236}">
                <a16:creationId xmlns:a16="http://schemas.microsoft.com/office/drawing/2014/main" id="{EAEE95D6-D038-4628-BFB6-A21B06AE67BD}"/>
              </a:ext>
            </a:extLst>
          </p:cNvPr>
          <p:cNvSpPr txBox="1"/>
          <p:nvPr/>
        </p:nvSpPr>
        <p:spPr>
          <a:xfrm>
            <a:off x="2067091" y="5995953"/>
            <a:ext cx="9210785" cy="307777"/>
          </a:xfrm>
          <a:prstGeom prst="rect">
            <a:avLst/>
          </a:prstGeom>
          <a:noFill/>
        </p:spPr>
        <p:txBody>
          <a:bodyPr wrap="square" rtlCol="0">
            <a:spAutoFit/>
          </a:bodyPr>
          <a:lstStyle/>
          <a:p>
            <a:r>
              <a:rPr lang="cs-CZ" sz="1400" dirty="0">
                <a:latin typeface="Arial" panose="020B0604020202020204" pitchFamily="34" charset="0"/>
                <a:cs typeface="Arial" panose="020B0604020202020204" pitchFamily="34" charset="0"/>
              </a:rPr>
              <a:t>Toto jsou nejčastější typy plýtvání, které řeší firmy, aby zvýšily efektivitu svých procesů.</a:t>
            </a:r>
          </a:p>
        </p:txBody>
      </p:sp>
    </p:spTree>
    <p:extLst>
      <p:ext uri="{BB962C8B-B14F-4D97-AF65-F5344CB8AC3E}">
        <p14:creationId xmlns:p14="http://schemas.microsoft.com/office/powerpoint/2010/main" val="328394978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18926" y="1082799"/>
            <a:ext cx="9036050" cy="1447800"/>
          </a:xfrm>
        </p:spPr>
        <p:txBody>
          <a:bodyPr/>
          <a:lstStyle/>
          <a:p>
            <a:pPr algn="l" eaLnBrk="1" hangingPunct="1"/>
            <a:r>
              <a:rPr lang="cs-CZ" altLang="cs-CZ" sz="4000" b="1" dirty="0"/>
              <a:t>Plýtvání časem - jednotlivec</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18926" y="2366128"/>
            <a:ext cx="10221622" cy="5024329"/>
          </a:xfrm>
        </p:spPr>
        <p:txBody>
          <a:bodyPr>
            <a:normAutofit/>
          </a:bodyPr>
          <a:lstStyle/>
          <a:p>
            <a:pPr eaLnBrk="1" hangingPunct="1"/>
            <a:r>
              <a:rPr lang="cs-CZ" altLang="cs-CZ" sz="1900" dirty="0"/>
              <a:t>Zaměřte se prosím na svůj jeden den (24 hodin) nebo pět dnů (pracovních) a rozdělte tento čas do největších oblastí (obecných bloků), „žroutů času“ např.: spánek, cesta do a ze školy, výuka, příprava do školy. přestávky, sociální sítě, kroužky, volný čas atd. </a:t>
            </a:r>
          </a:p>
          <a:p>
            <a:pPr eaLnBrk="1" hangingPunct="1"/>
            <a:endParaRPr lang="cs-CZ" altLang="cs-CZ" sz="1900" dirty="0"/>
          </a:p>
          <a:p>
            <a:pPr eaLnBrk="1" hangingPunct="1"/>
            <a:r>
              <a:rPr lang="cs-CZ" altLang="cs-CZ" sz="1900" dirty="0"/>
              <a:t>Napište k nim přibližný čas, který vám zabírají a pak doplňte procenta k jednotlivým „žroutům času“ z celého času. </a:t>
            </a:r>
          </a:p>
          <a:p>
            <a:pPr eaLnBrk="1" hangingPunct="1"/>
            <a:endParaRPr lang="cs-CZ" altLang="cs-CZ" sz="1900" dirty="0"/>
          </a:p>
          <a:p>
            <a:pPr eaLnBrk="1" hangingPunct="1"/>
            <a:r>
              <a:rPr lang="cs-CZ" altLang="cs-CZ" sz="1900" dirty="0"/>
              <a:t>Následně doplňte maximální možnou úsporu a tu na kterou jste ochotni přistoupit. </a:t>
            </a:r>
          </a:p>
          <a:p>
            <a:pPr eaLnBrk="1" hangingPunct="1"/>
            <a:endParaRPr lang="cs-CZ" altLang="cs-CZ" sz="1900" dirty="0"/>
          </a:p>
          <a:p>
            <a:pPr eaLnBrk="1" hangingPunct="1"/>
            <a:r>
              <a:rPr lang="cs-CZ" altLang="cs-CZ" sz="1900" dirty="0"/>
              <a:t>Jako poslední napište jak jinak, líp využijete ušetřený čas.</a:t>
            </a:r>
          </a:p>
          <a:p>
            <a:pPr marL="0" indent="0" eaLnBrk="1" hangingPunct="1">
              <a:buNone/>
            </a:pPr>
            <a:endParaRPr lang="cs-CZ" altLang="cs-CZ" sz="1900" dirty="0"/>
          </a:p>
          <a:p>
            <a:pPr eaLnBrk="1" hangingPunct="1">
              <a:buFontTx/>
              <a:buNone/>
            </a:pPr>
            <a:endParaRPr lang="cs-CZ" altLang="cs-CZ" sz="19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4</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8054597"/>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18926" y="1082799"/>
            <a:ext cx="9036050" cy="1447800"/>
          </a:xfrm>
        </p:spPr>
        <p:txBody>
          <a:bodyPr/>
          <a:lstStyle/>
          <a:p>
            <a:pPr algn="l" eaLnBrk="1" hangingPunct="1"/>
            <a:r>
              <a:rPr lang="cs-CZ" altLang="cs-CZ" sz="4000" b="1" dirty="0"/>
              <a:t>Plýtvání časem - tým</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18926" y="2366129"/>
            <a:ext cx="10221622" cy="3756376"/>
          </a:xfrm>
        </p:spPr>
        <p:txBody>
          <a:bodyPr>
            <a:normAutofit/>
          </a:bodyPr>
          <a:lstStyle/>
          <a:p>
            <a:pPr eaLnBrk="1" hangingPunct="1"/>
            <a:r>
              <a:rPr lang="cs-CZ" altLang="cs-CZ" sz="1800" dirty="0"/>
              <a:t>Při týmové práci se nejprve jako jednotlivci zaměřte na svůj jeden den (24 hodin) nebo pět dnů (pracovních) a rozdělte tento čas do největších oblastí (obecných bloků), „žroutů času“ např.: spánek, cesta do a ze školy, výuka, příprava do školy. přestávky, sociální sítě, kroužky, volný čas atd. </a:t>
            </a:r>
          </a:p>
          <a:p>
            <a:pPr eaLnBrk="1" hangingPunct="1"/>
            <a:r>
              <a:rPr lang="cs-CZ" altLang="cs-CZ" sz="1800" dirty="0"/>
              <a:t>Napište k nim přibližný čas, který vám zabírají.</a:t>
            </a:r>
          </a:p>
          <a:p>
            <a:pPr eaLnBrk="1" hangingPunct="1"/>
            <a:r>
              <a:rPr lang="cs-CZ" altLang="cs-CZ" sz="1800" dirty="0"/>
              <a:t>Pak se v rámci brainstorming shodněte na největších oblastech, „žroutech času“, příklady viz výše. a napište k nim čas a pak procenta za celý tým ze součtu dané oblasti vás všech.</a:t>
            </a:r>
          </a:p>
          <a:p>
            <a:pPr eaLnBrk="1" hangingPunct="1"/>
            <a:r>
              <a:rPr lang="cs-CZ" altLang="cs-CZ" sz="1800" dirty="0"/>
              <a:t>Následně doplňte maximální možnou úsporu a tu na kterou jste ochotni přistoupit. </a:t>
            </a:r>
          </a:p>
          <a:p>
            <a:pPr eaLnBrk="1" hangingPunct="1"/>
            <a:r>
              <a:rPr lang="cs-CZ" altLang="cs-CZ" sz="1800" dirty="0"/>
              <a:t>Jako poslední napište jak jinak, líp využijete ušetřený čas.</a:t>
            </a:r>
          </a:p>
          <a:p>
            <a:pPr eaLnBrk="1" hangingPunct="1"/>
            <a:r>
              <a:rPr lang="cs-CZ" altLang="cs-CZ" sz="1800" dirty="0"/>
              <a:t>Při týmovém hodnocení si uvědomíte o kolik času přijde např. během jednoho dne menší oddělení.</a:t>
            </a:r>
          </a:p>
          <a:p>
            <a:pPr marL="0" indent="0" eaLnBrk="1" hangingPunct="1">
              <a:buNone/>
            </a:pPr>
            <a:endParaRPr lang="cs-CZ" altLang="cs-CZ" sz="1800" dirty="0"/>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5</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06638103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47629" y="764675"/>
            <a:ext cx="9036050" cy="1447800"/>
          </a:xfrm>
        </p:spPr>
        <p:txBody>
          <a:bodyPr/>
          <a:lstStyle/>
          <a:p>
            <a:pPr algn="l" eaLnBrk="1" hangingPunct="1"/>
            <a:r>
              <a:rPr lang="cs-CZ" altLang="cs-CZ" sz="4000" b="1" dirty="0"/>
              <a:t>Jednotlivec</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47629" y="2048005"/>
            <a:ext cx="10221622" cy="3756376"/>
          </a:xfrm>
        </p:spPr>
        <p:txBody>
          <a:bodyPr>
            <a:normAutofit/>
          </a:bodyPr>
          <a:lstStyle/>
          <a:p>
            <a:pPr eaLnBrk="1" hangingPunct="1"/>
            <a:r>
              <a:rPr lang="cs-CZ" altLang="cs-CZ" sz="1800" dirty="0"/>
              <a:t>Na určený úkol můžete pohlížet z obecného hlediska nebo se případně věnovat pouze oblasti podnikání. Tabulku si udělejte na </a:t>
            </a:r>
            <a:r>
              <a:rPr lang="cs-CZ" altLang="cs-CZ" sz="1800" dirty="0" err="1"/>
              <a:t>flipchartu</a:t>
            </a:r>
            <a:r>
              <a:rPr lang="cs-CZ" altLang="cs-CZ" sz="1800" dirty="0"/>
              <a:t>, A4, A3, tabuli v počítači atd.</a:t>
            </a:r>
          </a:p>
          <a:p>
            <a:pPr marL="0" indent="0" eaLnBrk="1" hangingPunct="1">
              <a:buNone/>
            </a:pPr>
            <a:endParaRPr lang="cs-CZ" altLang="cs-CZ" sz="1800" dirty="0"/>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6</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573590" y="2971108"/>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Analyzujte 24 hod. nebo 120 hod.</a:t>
            </a:r>
          </a:p>
        </p:txBody>
      </p:sp>
      <p:graphicFrame>
        <p:nvGraphicFramePr>
          <p:cNvPr id="6" name="Tabulka 4">
            <a:extLst>
              <a:ext uri="{FF2B5EF4-FFF2-40B4-BE49-F238E27FC236}">
                <a16:creationId xmlns:a16="http://schemas.microsoft.com/office/drawing/2014/main" id="{B7867423-389D-4025-8D6B-4AD16F06D4E5}"/>
              </a:ext>
            </a:extLst>
          </p:cNvPr>
          <p:cNvGraphicFramePr>
            <a:graphicFrameLocks noGrp="1"/>
          </p:cNvGraphicFramePr>
          <p:nvPr>
            <p:extLst>
              <p:ext uri="{D42A27DB-BD31-4B8C-83A1-F6EECF244321}">
                <p14:modId xmlns:p14="http://schemas.microsoft.com/office/powerpoint/2010/main" val="34968118"/>
              </p:ext>
            </p:extLst>
          </p:nvPr>
        </p:nvGraphicFramePr>
        <p:xfrm>
          <a:off x="2443679" y="3378617"/>
          <a:ext cx="7740000" cy="2870200"/>
        </p:xfrm>
        <a:graphic>
          <a:graphicData uri="http://schemas.openxmlformats.org/drawingml/2006/table">
            <a:tbl>
              <a:tblPr firstRow="1" bandRow="1">
                <a:tableStyleId>{5C22544A-7EE6-4342-B048-85BDC9FD1C3A}</a:tableStyleId>
              </a:tblPr>
              <a:tblGrid>
                <a:gridCol w="2376000">
                  <a:extLst>
                    <a:ext uri="{9D8B030D-6E8A-4147-A177-3AD203B41FA5}">
                      <a16:colId xmlns:a16="http://schemas.microsoft.com/office/drawing/2014/main" val="3901893446"/>
                    </a:ext>
                  </a:extLst>
                </a:gridCol>
                <a:gridCol w="900000">
                  <a:extLst>
                    <a:ext uri="{9D8B030D-6E8A-4147-A177-3AD203B41FA5}">
                      <a16:colId xmlns:a16="http://schemas.microsoft.com/office/drawing/2014/main" val="3335011305"/>
                    </a:ext>
                  </a:extLst>
                </a:gridCol>
                <a:gridCol w="900000">
                  <a:extLst>
                    <a:ext uri="{9D8B030D-6E8A-4147-A177-3AD203B41FA5}">
                      <a16:colId xmlns:a16="http://schemas.microsoft.com/office/drawing/2014/main" val="108300450"/>
                    </a:ext>
                  </a:extLst>
                </a:gridCol>
                <a:gridCol w="900000">
                  <a:extLst>
                    <a:ext uri="{9D8B030D-6E8A-4147-A177-3AD203B41FA5}">
                      <a16:colId xmlns:a16="http://schemas.microsoft.com/office/drawing/2014/main" val="1362670786"/>
                    </a:ext>
                  </a:extLst>
                </a:gridCol>
                <a:gridCol w="1044000">
                  <a:extLst>
                    <a:ext uri="{9D8B030D-6E8A-4147-A177-3AD203B41FA5}">
                      <a16:colId xmlns:a16="http://schemas.microsoft.com/office/drawing/2014/main" val="1163000471"/>
                    </a:ext>
                  </a:extLst>
                </a:gridCol>
                <a:gridCol w="1620000">
                  <a:extLst>
                    <a:ext uri="{9D8B030D-6E8A-4147-A177-3AD203B41FA5}">
                      <a16:colId xmlns:a16="http://schemas.microsoft.com/office/drawing/2014/main" val="1529023731"/>
                    </a:ext>
                  </a:extLst>
                </a:gridCol>
              </a:tblGrid>
              <a:tr h="0">
                <a:tc>
                  <a:txBody>
                    <a:bodyPr/>
                    <a:lstStyle/>
                    <a:p>
                      <a:pPr algn="ctr"/>
                      <a:r>
                        <a:rPr lang="cs-CZ" sz="1200" dirty="0">
                          <a:latin typeface="Arial" panose="020B0604020202020204" pitchFamily="34" charset="0"/>
                          <a:cs typeface="Arial" panose="020B0604020202020204" pitchFamily="34" charset="0"/>
                        </a:rPr>
                        <a:t>OBLAST</a:t>
                      </a:r>
                    </a:p>
                  </a:txBody>
                  <a:tcPr/>
                </a:tc>
                <a:tc>
                  <a:txBody>
                    <a:bodyPr/>
                    <a:lstStyle/>
                    <a:p>
                      <a:pPr algn="ctr"/>
                      <a:r>
                        <a:rPr lang="cs-CZ" sz="1200" dirty="0">
                          <a:latin typeface="Arial" panose="020B0604020202020204" pitchFamily="34" charset="0"/>
                          <a:cs typeface="Arial" panose="020B0604020202020204" pitchFamily="34" charset="0"/>
                        </a:rPr>
                        <a:t>VA</a:t>
                      </a:r>
                    </a:p>
                  </a:txBody>
                  <a:tcPr/>
                </a:tc>
                <a:tc>
                  <a:txBody>
                    <a:bodyPr/>
                    <a:lstStyle/>
                    <a:p>
                      <a:pPr algn="ctr"/>
                      <a:r>
                        <a:rPr lang="cs-CZ" sz="1200" dirty="0">
                          <a:latin typeface="Arial" panose="020B0604020202020204" pitchFamily="34" charset="0"/>
                          <a:cs typeface="Arial" panose="020B0604020202020204" pitchFamily="34" charset="0"/>
                        </a:rPr>
                        <a:t>BNVA</a:t>
                      </a:r>
                    </a:p>
                  </a:txBody>
                  <a:tcPr/>
                </a:tc>
                <a:tc>
                  <a:txBody>
                    <a:bodyPr/>
                    <a:lstStyle/>
                    <a:p>
                      <a:pPr algn="ctr"/>
                      <a:r>
                        <a:rPr lang="cs-CZ" sz="1200" dirty="0">
                          <a:latin typeface="Arial" panose="020B0604020202020204" pitchFamily="34" charset="0"/>
                          <a:cs typeface="Arial" panose="020B0604020202020204" pitchFamily="34" charset="0"/>
                        </a:rPr>
                        <a:t>NVA</a:t>
                      </a:r>
                    </a:p>
                  </a:txBody>
                  <a:tcPr/>
                </a:tc>
                <a:tc>
                  <a:txBody>
                    <a:bodyPr/>
                    <a:lstStyle/>
                    <a:p>
                      <a:pPr algn="ctr"/>
                      <a:r>
                        <a:rPr lang="cs-CZ" sz="1200" dirty="0">
                          <a:latin typeface="Arial" panose="020B0604020202020204" pitchFamily="34" charset="0"/>
                          <a:cs typeface="Arial" panose="020B0604020202020204" pitchFamily="34" charset="0"/>
                        </a:rPr>
                        <a:t>Celkem čas</a:t>
                      </a:r>
                    </a:p>
                  </a:txBody>
                  <a:tcPr/>
                </a:tc>
                <a:tc>
                  <a:txBody>
                    <a:bodyPr/>
                    <a:lstStyle/>
                    <a:p>
                      <a:pPr algn="ctr"/>
                      <a:r>
                        <a:rPr lang="cs-CZ" sz="1200" dirty="0">
                          <a:latin typeface="Arial" panose="020B0604020202020204" pitchFamily="34" charset="0"/>
                          <a:cs typeface="Arial" panose="020B0604020202020204" pitchFamily="34" charset="0"/>
                        </a:rPr>
                        <a:t>% z celkového času</a:t>
                      </a:r>
                    </a:p>
                  </a:txBody>
                  <a:tcPr/>
                </a:tc>
                <a:extLst>
                  <a:ext uri="{0D108BD9-81ED-4DB2-BD59-A6C34878D82A}">
                    <a16:rowId xmlns:a16="http://schemas.microsoft.com/office/drawing/2014/main" val="280123028"/>
                  </a:ext>
                </a:extLst>
              </a:tr>
              <a:tr h="370840">
                <a:tc>
                  <a:txBody>
                    <a:bodyPr/>
                    <a:lstStyle/>
                    <a:p>
                      <a:r>
                        <a:rPr lang="cs-CZ" sz="1200" b="1" dirty="0">
                          <a:latin typeface="Arial" panose="020B0604020202020204" pitchFamily="34" charset="0"/>
                          <a:cs typeface="Arial" panose="020B0604020202020204" pitchFamily="34" charset="0"/>
                        </a:rPr>
                        <a:t>Výuka</a:t>
                      </a:r>
                    </a:p>
                  </a:txBody>
                  <a:tcPr/>
                </a:tc>
                <a:tc>
                  <a:txBody>
                    <a:bodyPr/>
                    <a:lstStyle/>
                    <a:p>
                      <a:r>
                        <a:rPr lang="cs-CZ" sz="1200" dirty="0">
                          <a:latin typeface="Arial" panose="020B0604020202020204" pitchFamily="34" charset="0"/>
                          <a:cs typeface="Arial" panose="020B0604020202020204" pitchFamily="34" charset="0"/>
                        </a:rPr>
                        <a:t>25</a:t>
                      </a:r>
                    </a:p>
                  </a:txBody>
                  <a:tcPr/>
                </a:tc>
                <a:tc>
                  <a:txBody>
                    <a:bodyPr/>
                    <a:lstStyle/>
                    <a:p>
                      <a:r>
                        <a:rPr lang="cs-CZ" sz="1200" dirty="0">
                          <a:latin typeface="Arial" panose="020B0604020202020204" pitchFamily="34" charset="0"/>
                          <a:cs typeface="Arial" panose="020B0604020202020204" pitchFamily="34" charset="0"/>
                        </a:rPr>
                        <a:t>5</a:t>
                      </a:r>
                    </a:p>
                  </a:txBody>
                  <a:tcPr/>
                </a:tc>
                <a:tc>
                  <a:txBody>
                    <a:bodyPr/>
                    <a:lstStyle/>
                    <a:p>
                      <a:r>
                        <a:rPr lang="cs-CZ" sz="1200" dirty="0">
                          <a:latin typeface="Arial" panose="020B0604020202020204" pitchFamily="34" charset="0"/>
                          <a:cs typeface="Arial" panose="020B0604020202020204" pitchFamily="34" charset="0"/>
                        </a:rPr>
                        <a:t>15</a:t>
                      </a:r>
                    </a:p>
                  </a:txBody>
                  <a:tcPr/>
                </a:tc>
                <a:tc>
                  <a:txBody>
                    <a:bodyPr/>
                    <a:lstStyle/>
                    <a:p>
                      <a:pPr algn="ctr"/>
                      <a:r>
                        <a:rPr lang="cs-CZ" sz="1200" dirty="0">
                          <a:latin typeface="Arial" panose="020B0604020202020204" pitchFamily="34" charset="0"/>
                          <a:cs typeface="Arial" panose="020B0604020202020204" pitchFamily="34" charset="0"/>
                        </a:rPr>
                        <a:t>45</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4100360363"/>
                  </a:ext>
                </a:extLst>
              </a:tr>
              <a:tr h="370840">
                <a:tc>
                  <a:txBody>
                    <a:bodyPr/>
                    <a:lstStyle/>
                    <a:p>
                      <a:r>
                        <a:rPr lang="cs-CZ" sz="1200" b="1" dirty="0">
                          <a:latin typeface="Arial" panose="020B0604020202020204" pitchFamily="34" charset="0"/>
                          <a:cs typeface="Arial" panose="020B0604020202020204" pitchFamily="34" charset="0"/>
                        </a:rPr>
                        <a:t>Cesta do školy</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r>
                        <a:rPr lang="cs-CZ" sz="1200" dirty="0">
                          <a:latin typeface="Arial" panose="020B0604020202020204" pitchFamily="34" charset="0"/>
                          <a:cs typeface="Arial" panose="020B0604020202020204" pitchFamily="34" charset="0"/>
                        </a:rPr>
                        <a:t>30</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pPr algn="ctr"/>
                      <a:r>
                        <a:rPr lang="cs-CZ" sz="1200" dirty="0">
                          <a:latin typeface="Arial" panose="020B0604020202020204" pitchFamily="34" charset="0"/>
                          <a:cs typeface="Arial" panose="020B0604020202020204" pitchFamily="34" charset="0"/>
                        </a:rPr>
                        <a:t>30</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dirty="0">
                          <a:latin typeface="Arial" panose="020B0604020202020204" pitchFamily="34" charset="0"/>
                          <a:cs typeface="Arial" panose="020B0604020202020204" pitchFamily="34" charset="0"/>
                        </a:rPr>
                        <a:t>Prohlížení sociálních sítí</a:t>
                      </a:r>
                    </a:p>
                  </a:txBody>
                  <a:tcPr/>
                </a:tc>
                <a:tc>
                  <a:txBody>
                    <a:bodyPr/>
                    <a:lstStyle/>
                    <a:p>
                      <a:r>
                        <a:rPr lang="cs-CZ" sz="1200" dirty="0">
                          <a:latin typeface="Arial" panose="020B0604020202020204" pitchFamily="34" charset="0"/>
                          <a:cs typeface="Arial" panose="020B0604020202020204" pitchFamily="34" charset="0"/>
                        </a:rPr>
                        <a:t>20</a:t>
                      </a: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r>
                        <a:rPr lang="cs-CZ" sz="1200" dirty="0">
                          <a:latin typeface="Arial" panose="020B0604020202020204" pitchFamily="34" charset="0"/>
                          <a:cs typeface="Arial" panose="020B0604020202020204" pitchFamily="34" charset="0"/>
                        </a:rPr>
                        <a:t>100</a:t>
                      </a:r>
                    </a:p>
                  </a:txBody>
                  <a:tcPr/>
                </a:tc>
                <a:tc>
                  <a:txBody>
                    <a:bodyPr/>
                    <a:lstStyle/>
                    <a:p>
                      <a:pPr algn="ctr"/>
                      <a:r>
                        <a:rPr lang="cs-CZ" sz="1200" dirty="0">
                          <a:latin typeface="Arial" panose="020B0604020202020204" pitchFamily="34" charset="0"/>
                          <a:cs typeface="Arial" panose="020B0604020202020204" pitchFamily="34" charset="0"/>
                        </a:rPr>
                        <a:t>20/100</a:t>
                      </a:r>
                    </a:p>
                  </a:txBody>
                  <a:tcPr/>
                </a:tc>
                <a:tc>
                  <a:txBody>
                    <a:bodyPr/>
                    <a:lstStyle/>
                    <a:p>
                      <a:pPr algn="ctr"/>
                      <a:r>
                        <a:rPr lang="cs-CZ" sz="1200" dirty="0">
                          <a:latin typeface="Arial" panose="020B0604020202020204" pitchFamily="34" charset="0"/>
                          <a:cs typeface="Arial" panose="020B0604020202020204" pitchFamily="34" charset="0"/>
                        </a:rPr>
                        <a:t>%/%</a:t>
                      </a:r>
                    </a:p>
                  </a:txBody>
                  <a:tcPr/>
                </a:tc>
                <a:extLst>
                  <a:ext uri="{0D108BD9-81ED-4DB2-BD59-A6C34878D82A}">
                    <a16:rowId xmlns:a16="http://schemas.microsoft.com/office/drawing/2014/main" val="2145927410"/>
                  </a:ext>
                </a:extLst>
              </a:tr>
              <a:tr h="370840">
                <a:tc>
                  <a:txBody>
                    <a:bodyPr/>
                    <a:lstStyle/>
                    <a:p>
                      <a:r>
                        <a:rPr lang="cs-CZ" sz="1200" b="1" dirty="0">
                          <a:latin typeface="Arial" panose="020B0604020202020204" pitchFamily="34" charset="0"/>
                          <a:cs typeface="Arial" panose="020B0604020202020204" pitchFamily="34" charset="0"/>
                        </a:rPr>
                        <a:t>Odpočinek</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200" b="1" dirty="0">
                          <a:latin typeface="Arial" panose="020B0604020202020204" pitchFamily="34" charset="0"/>
                          <a:cs typeface="Arial" panose="020B0604020202020204" pitchFamily="34" charset="0"/>
                        </a:rPr>
                        <a:t>Kroužky</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200" dirty="0">
                          <a:latin typeface="Arial" panose="020B0604020202020204" pitchFamily="34" charset="0"/>
                          <a:cs typeface="Arial" panose="020B0604020202020204" pitchFamily="34" charset="0"/>
                        </a:rPr>
                        <a: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200" dirty="0">
                          <a:latin typeface="Arial" panose="020B0604020202020204" pitchFamily="34" charset="0"/>
                          <a:cs typeface="Arial" panose="020B0604020202020204" pitchFamily="34" charset="0"/>
                        </a:rPr>
                        <a:t>…</a:t>
                      </a: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endParaRPr lang="cs-CZ" sz="1200">
                        <a:latin typeface="Arial" panose="020B0604020202020204" pitchFamily="34" charset="0"/>
                        <a:cs typeface="Arial" panose="020B0604020202020204" pitchFamily="34" charset="0"/>
                      </a:endParaRPr>
                    </a:p>
                  </a:txBody>
                  <a:tcPr/>
                </a:tc>
                <a:tc>
                  <a:txBody>
                    <a:bodyPr/>
                    <a:lstStyle/>
                    <a:p>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tc>
                  <a:txBody>
                    <a:bodyPr/>
                    <a:lstStyle/>
                    <a:p>
                      <a:pPr algn="ctr"/>
                      <a:endParaRPr lang="cs-CZ"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
        <p:nvSpPr>
          <p:cNvPr id="7" name="TextovéPole 6">
            <a:extLst>
              <a:ext uri="{FF2B5EF4-FFF2-40B4-BE49-F238E27FC236}">
                <a16:creationId xmlns:a16="http://schemas.microsoft.com/office/drawing/2014/main" id="{7735D3C6-C6BE-49D9-B368-53BB641023D9}"/>
              </a:ext>
            </a:extLst>
          </p:cNvPr>
          <p:cNvSpPr txBox="1"/>
          <p:nvPr/>
        </p:nvSpPr>
        <p:spPr>
          <a:xfrm>
            <a:off x="863600" y="4311006"/>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Příklad</a:t>
            </a:r>
          </a:p>
        </p:txBody>
      </p:sp>
    </p:spTree>
    <p:extLst>
      <p:ext uri="{BB962C8B-B14F-4D97-AF65-F5344CB8AC3E}">
        <p14:creationId xmlns:p14="http://schemas.microsoft.com/office/powerpoint/2010/main" val="1502429290"/>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47629" y="764675"/>
            <a:ext cx="9036050" cy="1447800"/>
          </a:xfrm>
        </p:spPr>
        <p:txBody>
          <a:bodyPr/>
          <a:lstStyle/>
          <a:p>
            <a:pPr algn="l" eaLnBrk="1" hangingPunct="1"/>
            <a:r>
              <a:rPr lang="cs-CZ" altLang="cs-CZ" sz="4000" b="1" dirty="0"/>
              <a:t>Jednotlivec</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47629" y="2048005"/>
            <a:ext cx="10221622" cy="3756376"/>
          </a:xfrm>
        </p:spPr>
        <p:txBody>
          <a:bodyPr>
            <a:normAutofit/>
          </a:bodyPr>
          <a:lstStyle/>
          <a:p>
            <a:pPr eaLnBrk="1" hangingPunct="1"/>
            <a:r>
              <a:rPr lang="cs-CZ" altLang="cs-CZ" sz="1800" dirty="0"/>
              <a:t>Zapište kolik času můžete uspořit v dané oblasti maximálně a kolik jste ve skutečnosti ochotni.</a:t>
            </a:r>
          </a:p>
          <a:p>
            <a:pPr marL="0" indent="0" eaLnBrk="1" hangingPunct="1">
              <a:buNone/>
            </a:pPr>
            <a:endParaRPr lang="cs-CZ" altLang="cs-CZ" sz="1800" dirty="0"/>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5189817" y="2573865"/>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Analyzujte 24 hod. nebo 120 hod.</a:t>
            </a:r>
          </a:p>
        </p:txBody>
      </p:sp>
      <p:sp>
        <p:nvSpPr>
          <p:cNvPr id="7" name="TextovéPole 6">
            <a:extLst>
              <a:ext uri="{FF2B5EF4-FFF2-40B4-BE49-F238E27FC236}">
                <a16:creationId xmlns:a16="http://schemas.microsoft.com/office/drawing/2014/main" id="{7735D3C6-C6BE-49D9-B368-53BB641023D9}"/>
              </a:ext>
            </a:extLst>
          </p:cNvPr>
          <p:cNvSpPr txBox="1"/>
          <p:nvPr/>
        </p:nvSpPr>
        <p:spPr>
          <a:xfrm>
            <a:off x="863600" y="4311006"/>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Příklad</a:t>
            </a:r>
          </a:p>
        </p:txBody>
      </p:sp>
      <p:graphicFrame>
        <p:nvGraphicFramePr>
          <p:cNvPr id="8" name="Tabulka 4">
            <a:extLst>
              <a:ext uri="{FF2B5EF4-FFF2-40B4-BE49-F238E27FC236}">
                <a16:creationId xmlns:a16="http://schemas.microsoft.com/office/drawing/2014/main" id="{AED94857-9EB8-4D4A-BDF7-84F6DF855D3E}"/>
              </a:ext>
            </a:extLst>
          </p:cNvPr>
          <p:cNvGraphicFramePr>
            <a:graphicFrameLocks noGrp="1"/>
          </p:cNvGraphicFramePr>
          <p:nvPr>
            <p:extLst>
              <p:ext uri="{D42A27DB-BD31-4B8C-83A1-F6EECF244321}">
                <p14:modId xmlns:p14="http://schemas.microsoft.com/office/powerpoint/2010/main" val="2295495251"/>
              </p:ext>
            </p:extLst>
          </p:nvPr>
        </p:nvGraphicFramePr>
        <p:xfrm>
          <a:off x="2483986" y="3034220"/>
          <a:ext cx="8560385" cy="3190240"/>
        </p:xfrm>
        <a:graphic>
          <a:graphicData uri="http://schemas.openxmlformats.org/drawingml/2006/table">
            <a:tbl>
              <a:tblPr firstRow="1" bandRow="1">
                <a:tableStyleId>{5C22544A-7EE6-4342-B048-85BDC9FD1C3A}</a:tableStyleId>
              </a:tblPr>
              <a:tblGrid>
                <a:gridCol w="1964769">
                  <a:extLst>
                    <a:ext uri="{9D8B030D-6E8A-4147-A177-3AD203B41FA5}">
                      <a16:colId xmlns:a16="http://schemas.microsoft.com/office/drawing/2014/main" val="3901893446"/>
                    </a:ext>
                  </a:extLst>
                </a:gridCol>
                <a:gridCol w="744231">
                  <a:extLst>
                    <a:ext uri="{9D8B030D-6E8A-4147-A177-3AD203B41FA5}">
                      <a16:colId xmlns:a16="http://schemas.microsoft.com/office/drawing/2014/main" val="3335011305"/>
                    </a:ext>
                  </a:extLst>
                </a:gridCol>
                <a:gridCol w="744231">
                  <a:extLst>
                    <a:ext uri="{9D8B030D-6E8A-4147-A177-3AD203B41FA5}">
                      <a16:colId xmlns:a16="http://schemas.microsoft.com/office/drawing/2014/main" val="108300450"/>
                    </a:ext>
                  </a:extLst>
                </a:gridCol>
                <a:gridCol w="744231">
                  <a:extLst>
                    <a:ext uri="{9D8B030D-6E8A-4147-A177-3AD203B41FA5}">
                      <a16:colId xmlns:a16="http://schemas.microsoft.com/office/drawing/2014/main" val="1362670786"/>
                    </a:ext>
                  </a:extLst>
                </a:gridCol>
                <a:gridCol w="863308">
                  <a:extLst>
                    <a:ext uri="{9D8B030D-6E8A-4147-A177-3AD203B41FA5}">
                      <a16:colId xmlns:a16="http://schemas.microsoft.com/office/drawing/2014/main" val="1163000471"/>
                    </a:ext>
                  </a:extLst>
                </a:gridCol>
                <a:gridCol w="1339615">
                  <a:extLst>
                    <a:ext uri="{9D8B030D-6E8A-4147-A177-3AD203B41FA5}">
                      <a16:colId xmlns:a16="http://schemas.microsoft.com/office/drawing/2014/main" val="1529023731"/>
                    </a:ext>
                  </a:extLst>
                </a:gridCol>
                <a:gridCol w="2160000">
                  <a:extLst>
                    <a:ext uri="{9D8B030D-6E8A-4147-A177-3AD203B41FA5}">
                      <a16:colId xmlns:a16="http://schemas.microsoft.com/office/drawing/2014/main" val="1472952510"/>
                    </a:ext>
                  </a:extLst>
                </a:gridCol>
              </a:tblGrid>
              <a:tr h="0">
                <a:tc>
                  <a:txBody>
                    <a:bodyPr/>
                    <a:lstStyle/>
                    <a:p>
                      <a:pPr algn="ctr"/>
                      <a:r>
                        <a:rPr lang="cs-CZ" sz="1100" dirty="0">
                          <a:latin typeface="Arial" panose="020B0604020202020204" pitchFamily="34" charset="0"/>
                          <a:cs typeface="Arial" panose="020B0604020202020204" pitchFamily="34" charset="0"/>
                        </a:rPr>
                        <a:t>Oblast</a:t>
                      </a:r>
                    </a:p>
                  </a:txBody>
                  <a:tcPr/>
                </a:tc>
                <a:tc>
                  <a:txBody>
                    <a:bodyPr/>
                    <a:lstStyle/>
                    <a:p>
                      <a:pPr algn="ctr"/>
                      <a:r>
                        <a:rPr lang="cs-CZ" sz="1100" dirty="0">
                          <a:latin typeface="Arial" panose="020B0604020202020204" pitchFamily="34" charset="0"/>
                          <a:cs typeface="Arial" panose="020B0604020202020204" pitchFamily="34" charset="0"/>
                        </a:rPr>
                        <a:t>VA</a:t>
                      </a:r>
                    </a:p>
                  </a:txBody>
                  <a:tcPr/>
                </a:tc>
                <a:tc>
                  <a:txBody>
                    <a:bodyPr/>
                    <a:lstStyle/>
                    <a:p>
                      <a:pPr algn="ctr"/>
                      <a:r>
                        <a:rPr lang="cs-CZ" sz="1100" dirty="0">
                          <a:latin typeface="Arial" panose="020B0604020202020204" pitchFamily="34" charset="0"/>
                          <a:cs typeface="Arial" panose="020B0604020202020204" pitchFamily="34" charset="0"/>
                        </a:rPr>
                        <a:t>BNVA</a:t>
                      </a:r>
                    </a:p>
                  </a:txBody>
                  <a:tcPr/>
                </a:tc>
                <a:tc>
                  <a:txBody>
                    <a:bodyPr/>
                    <a:lstStyle/>
                    <a:p>
                      <a:pPr algn="ctr"/>
                      <a:r>
                        <a:rPr lang="cs-CZ" sz="1100" dirty="0">
                          <a:latin typeface="Arial" panose="020B0604020202020204" pitchFamily="34" charset="0"/>
                          <a:cs typeface="Arial" panose="020B0604020202020204" pitchFamily="34" charset="0"/>
                        </a:rPr>
                        <a:t>NVA</a:t>
                      </a:r>
                    </a:p>
                  </a:txBody>
                  <a:tcPr/>
                </a:tc>
                <a:tc>
                  <a:txBody>
                    <a:bodyPr/>
                    <a:lstStyle/>
                    <a:p>
                      <a:pPr algn="ctr"/>
                      <a:r>
                        <a:rPr lang="cs-CZ" sz="1100" dirty="0">
                          <a:latin typeface="Arial" panose="020B0604020202020204" pitchFamily="34" charset="0"/>
                          <a:cs typeface="Arial" panose="020B0604020202020204" pitchFamily="34" charset="0"/>
                        </a:rPr>
                        <a:t>Celkem čas</a:t>
                      </a:r>
                    </a:p>
                  </a:txBody>
                  <a:tcPr/>
                </a:tc>
                <a:tc>
                  <a:txBody>
                    <a:bodyPr/>
                    <a:lstStyle/>
                    <a:p>
                      <a:pPr algn="ctr"/>
                      <a:r>
                        <a:rPr lang="cs-CZ" sz="1100" dirty="0">
                          <a:latin typeface="Arial" panose="020B0604020202020204" pitchFamily="34" charset="0"/>
                          <a:cs typeface="Arial" panose="020B0604020202020204" pitchFamily="34" charset="0"/>
                        </a:rPr>
                        <a:t>% z celkového času</a:t>
                      </a:r>
                    </a:p>
                  </a:txBody>
                  <a:tcPr/>
                </a:tc>
                <a:tc>
                  <a:txBody>
                    <a:bodyPr/>
                    <a:lstStyle/>
                    <a:p>
                      <a:pPr algn="ctr"/>
                      <a:r>
                        <a:rPr lang="cs-CZ" sz="1100" dirty="0">
                          <a:latin typeface="Arial" panose="020B0604020202020204" pitchFamily="34" charset="0"/>
                          <a:cs typeface="Arial" panose="020B0604020202020204" pitchFamily="34" charset="0"/>
                        </a:rPr>
                        <a:t>Možná úspora času</a:t>
                      </a:r>
                    </a:p>
                    <a:p>
                      <a:pPr algn="ctr"/>
                      <a:r>
                        <a:rPr lang="cs-CZ" sz="1100" dirty="0">
                          <a:latin typeface="Arial" panose="020B0604020202020204" pitchFamily="34" charset="0"/>
                          <a:cs typeface="Arial" panose="020B0604020202020204" pitchFamily="34" charset="0"/>
                        </a:rPr>
                        <a:t>(kolik max. můžete /kolik jste ochotni)</a:t>
                      </a:r>
                    </a:p>
                  </a:txBody>
                  <a:tcPr/>
                </a:tc>
                <a:extLst>
                  <a:ext uri="{0D108BD9-81ED-4DB2-BD59-A6C34878D82A}">
                    <a16:rowId xmlns:a16="http://schemas.microsoft.com/office/drawing/2014/main" val="280123028"/>
                  </a:ext>
                </a:extLst>
              </a:tr>
              <a:tr h="370840">
                <a:tc>
                  <a:txBody>
                    <a:bodyPr/>
                    <a:lstStyle/>
                    <a:p>
                      <a:r>
                        <a:rPr lang="cs-CZ" sz="1100" b="1" dirty="0">
                          <a:latin typeface="Arial" panose="020B0604020202020204" pitchFamily="34" charset="0"/>
                          <a:cs typeface="Arial" panose="020B0604020202020204" pitchFamily="34" charset="0"/>
                        </a:rPr>
                        <a:t>Výuka</a:t>
                      </a:r>
                    </a:p>
                  </a:txBody>
                  <a:tcPr/>
                </a:tc>
                <a:tc>
                  <a:txBody>
                    <a:bodyPr/>
                    <a:lstStyle/>
                    <a:p>
                      <a:r>
                        <a:rPr lang="cs-CZ" sz="1100" dirty="0">
                          <a:latin typeface="Arial" panose="020B0604020202020204" pitchFamily="34" charset="0"/>
                          <a:cs typeface="Arial" panose="020B0604020202020204" pitchFamily="34" charset="0"/>
                        </a:rPr>
                        <a:t>25</a:t>
                      </a:r>
                    </a:p>
                  </a:txBody>
                  <a:tcPr/>
                </a:tc>
                <a:tc>
                  <a:txBody>
                    <a:bodyPr/>
                    <a:lstStyle/>
                    <a:p>
                      <a:r>
                        <a:rPr lang="cs-CZ" sz="1100" dirty="0">
                          <a:latin typeface="Arial" panose="020B0604020202020204" pitchFamily="34" charset="0"/>
                          <a:cs typeface="Arial" panose="020B0604020202020204" pitchFamily="34" charset="0"/>
                        </a:rPr>
                        <a:t>5</a:t>
                      </a:r>
                    </a:p>
                  </a:txBody>
                  <a:tcPr/>
                </a:tc>
                <a:tc>
                  <a:txBody>
                    <a:bodyPr/>
                    <a:lstStyle/>
                    <a:p>
                      <a:r>
                        <a:rPr lang="cs-CZ" sz="1100" dirty="0">
                          <a:latin typeface="Arial" panose="020B0604020202020204" pitchFamily="34" charset="0"/>
                          <a:cs typeface="Arial" panose="020B0604020202020204" pitchFamily="34" charset="0"/>
                        </a:rPr>
                        <a:t>15</a:t>
                      </a:r>
                    </a:p>
                  </a:txBody>
                  <a:tcPr/>
                </a:tc>
                <a:tc>
                  <a:txBody>
                    <a:bodyPr/>
                    <a:lstStyle/>
                    <a:p>
                      <a:pPr algn="ctr"/>
                      <a:r>
                        <a:rPr lang="cs-CZ" sz="1100" dirty="0">
                          <a:latin typeface="Arial" panose="020B0604020202020204" pitchFamily="34" charset="0"/>
                          <a:cs typeface="Arial" panose="020B0604020202020204" pitchFamily="34" charset="0"/>
                        </a:rPr>
                        <a:t>45</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15/10</a:t>
                      </a:r>
                    </a:p>
                  </a:txBody>
                  <a:tcPr/>
                </a:tc>
                <a:extLst>
                  <a:ext uri="{0D108BD9-81ED-4DB2-BD59-A6C34878D82A}">
                    <a16:rowId xmlns:a16="http://schemas.microsoft.com/office/drawing/2014/main" val="4100360363"/>
                  </a:ext>
                </a:extLst>
              </a:tr>
              <a:tr h="370840">
                <a:tc>
                  <a:txBody>
                    <a:bodyPr/>
                    <a:lstStyle/>
                    <a:p>
                      <a:r>
                        <a:rPr lang="cs-CZ" sz="1100" b="1" dirty="0">
                          <a:latin typeface="Arial" panose="020B0604020202020204" pitchFamily="34" charset="0"/>
                          <a:cs typeface="Arial" panose="020B0604020202020204" pitchFamily="34" charset="0"/>
                        </a:rPr>
                        <a:t>Cesta do školy</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r>
                        <a:rPr lang="cs-CZ" sz="1100" dirty="0">
                          <a:latin typeface="Arial" panose="020B0604020202020204" pitchFamily="34" charset="0"/>
                          <a:cs typeface="Arial" panose="020B0604020202020204" pitchFamily="34" charset="0"/>
                        </a:rPr>
                        <a:t>30</a:t>
                      </a: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r>
                        <a:rPr lang="cs-CZ" sz="1100" dirty="0">
                          <a:latin typeface="Arial" panose="020B0604020202020204" pitchFamily="34" charset="0"/>
                          <a:cs typeface="Arial" panose="020B0604020202020204" pitchFamily="34" charset="0"/>
                        </a:rPr>
                        <a:t>30</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0</a:t>
                      </a: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b="1" dirty="0">
                          <a:latin typeface="Arial" panose="020B0604020202020204" pitchFamily="34" charset="0"/>
                          <a:cs typeface="Arial" panose="020B0604020202020204" pitchFamily="34" charset="0"/>
                        </a:rPr>
                        <a:t>Prohlížení sociálních sítí</a:t>
                      </a:r>
                    </a:p>
                  </a:txBody>
                  <a:tcPr/>
                </a:tc>
                <a:tc>
                  <a:txBody>
                    <a:bodyPr/>
                    <a:lstStyle/>
                    <a:p>
                      <a:r>
                        <a:rPr lang="cs-CZ" sz="1100" dirty="0">
                          <a:latin typeface="Arial" panose="020B0604020202020204" pitchFamily="34" charset="0"/>
                          <a:cs typeface="Arial" panose="020B0604020202020204" pitchFamily="34" charset="0"/>
                        </a:rPr>
                        <a:t>20</a:t>
                      </a: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r>
                        <a:rPr lang="cs-CZ" sz="1100" dirty="0">
                          <a:latin typeface="Arial" panose="020B0604020202020204" pitchFamily="34" charset="0"/>
                          <a:cs typeface="Arial" panose="020B0604020202020204" pitchFamily="34" charset="0"/>
                        </a:rPr>
                        <a:t>100</a:t>
                      </a:r>
                    </a:p>
                  </a:txBody>
                  <a:tcPr/>
                </a:tc>
                <a:tc>
                  <a:txBody>
                    <a:bodyPr/>
                    <a:lstStyle/>
                    <a:p>
                      <a:pPr algn="ctr"/>
                      <a:r>
                        <a:rPr lang="cs-CZ" sz="1100" dirty="0">
                          <a:latin typeface="Arial" panose="020B0604020202020204" pitchFamily="34" charset="0"/>
                          <a:cs typeface="Arial" panose="020B0604020202020204" pitchFamily="34" charset="0"/>
                        </a:rPr>
                        <a:t>20/100</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100/60</a:t>
                      </a:r>
                    </a:p>
                  </a:txBody>
                  <a:tcPr/>
                </a:tc>
                <a:extLst>
                  <a:ext uri="{0D108BD9-81ED-4DB2-BD59-A6C34878D82A}">
                    <a16:rowId xmlns:a16="http://schemas.microsoft.com/office/drawing/2014/main" val="2145927410"/>
                  </a:ext>
                </a:extLst>
              </a:tr>
              <a:tr h="370840">
                <a:tc>
                  <a:txBody>
                    <a:bodyPr/>
                    <a:lstStyle/>
                    <a:p>
                      <a:r>
                        <a:rPr lang="cs-CZ" sz="1100" b="1" dirty="0">
                          <a:latin typeface="Arial" panose="020B0604020202020204" pitchFamily="34" charset="0"/>
                          <a:cs typeface="Arial" panose="020B0604020202020204" pitchFamily="34" charset="0"/>
                        </a:rPr>
                        <a:t>Odpočinek</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100" b="1" dirty="0">
                          <a:latin typeface="Arial" panose="020B0604020202020204" pitchFamily="34" charset="0"/>
                          <a:cs typeface="Arial" panose="020B0604020202020204" pitchFamily="34" charset="0"/>
                        </a:rPr>
                        <a:t>Kroužky</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100" dirty="0">
                          <a:latin typeface="Arial" panose="020B0604020202020204" pitchFamily="34" charset="0"/>
                          <a:cs typeface="Arial" panose="020B0604020202020204" pitchFamily="34" charset="0"/>
                        </a:rPr>
                        <a: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100" dirty="0">
                          <a:latin typeface="Arial" panose="020B0604020202020204" pitchFamily="34" charset="0"/>
                          <a:cs typeface="Arial" panose="020B0604020202020204" pitchFamily="34" charset="0"/>
                        </a:rPr>
                        <a: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21892692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EEEC2384-DB8A-4048-80D7-C195FD060976}"/>
              </a:ext>
            </a:extLst>
          </p:cNvPr>
          <p:cNvSpPr>
            <a:spLocks noGrp="1"/>
          </p:cNvSpPr>
          <p:nvPr>
            <p:ph type="title"/>
          </p:nvPr>
        </p:nvSpPr>
        <p:spPr>
          <a:xfrm>
            <a:off x="1147629" y="764675"/>
            <a:ext cx="9036050" cy="1447800"/>
          </a:xfrm>
        </p:spPr>
        <p:txBody>
          <a:bodyPr/>
          <a:lstStyle/>
          <a:p>
            <a:pPr algn="l" eaLnBrk="1" hangingPunct="1"/>
            <a:r>
              <a:rPr lang="cs-CZ" altLang="cs-CZ" sz="4000" b="1" dirty="0"/>
              <a:t>Jednotlivec</a:t>
            </a:r>
          </a:p>
        </p:txBody>
      </p:sp>
      <p:sp>
        <p:nvSpPr>
          <p:cNvPr id="45059" name="Rectangle 3">
            <a:extLst>
              <a:ext uri="{FF2B5EF4-FFF2-40B4-BE49-F238E27FC236}">
                <a16:creationId xmlns:a16="http://schemas.microsoft.com/office/drawing/2014/main" id="{150D90CD-660E-4D3B-998E-56DEA3C2822D}"/>
              </a:ext>
            </a:extLst>
          </p:cNvPr>
          <p:cNvSpPr>
            <a:spLocks noGrp="1"/>
          </p:cNvSpPr>
          <p:nvPr>
            <p:ph idx="1"/>
          </p:nvPr>
        </p:nvSpPr>
        <p:spPr>
          <a:xfrm>
            <a:off x="1147629" y="2048005"/>
            <a:ext cx="10221622" cy="498989"/>
          </a:xfrm>
        </p:spPr>
        <p:txBody>
          <a:bodyPr>
            <a:normAutofit/>
          </a:bodyPr>
          <a:lstStyle/>
          <a:p>
            <a:pPr eaLnBrk="1" hangingPunct="1"/>
            <a:r>
              <a:rPr lang="cs-CZ" altLang="cs-CZ" sz="1800" dirty="0"/>
              <a:t>Přidejte jiné možné, kvalitní využití ušetřeného času.</a:t>
            </a:r>
          </a:p>
          <a:p>
            <a:pPr eaLnBrk="1" hangingPunct="1">
              <a:buFontTx/>
              <a:buNone/>
            </a:pPr>
            <a:endParaRPr lang="cs-CZ" altLang="cs-CZ" sz="1800" dirty="0"/>
          </a:p>
        </p:txBody>
      </p:sp>
      <p:sp>
        <p:nvSpPr>
          <p:cNvPr id="7172" name="Zástupný symbol pro číslo snímku 1">
            <a:extLst>
              <a:ext uri="{FF2B5EF4-FFF2-40B4-BE49-F238E27FC236}">
                <a16:creationId xmlns:a16="http://schemas.microsoft.com/office/drawing/2014/main" id="{274FAB32-13DC-4131-ADC1-23D7009DFAA1}"/>
              </a:ext>
            </a:extLst>
          </p:cNvPr>
          <p:cNvSpPr>
            <a:spLocks noGrp="1"/>
          </p:cNvSpPr>
          <p:nvPr>
            <p:ph type="sldNum" sz="quarter" idx="4294967295"/>
          </p:nvPr>
        </p:nvSpPr>
        <p:spPr bwMode="auto">
          <a:xfrm>
            <a:off x="9448800" y="6356350"/>
            <a:ext cx="27432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fld id="{757DAFAD-32F5-4360-A246-7436267251A9}" type="slidenum">
              <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8</a:t>
            </a:fld>
            <a:endParaRPr kumimoji="0" lang="cs-CZ" altLang="cs-CZ" sz="14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5" name="TextovéPole 4">
            <a:extLst>
              <a:ext uri="{FF2B5EF4-FFF2-40B4-BE49-F238E27FC236}">
                <a16:creationId xmlns:a16="http://schemas.microsoft.com/office/drawing/2014/main" id="{84CCB6C4-49F0-4A49-9D36-FE72536231A7}"/>
              </a:ext>
            </a:extLst>
          </p:cNvPr>
          <p:cNvSpPr txBox="1"/>
          <p:nvPr/>
        </p:nvSpPr>
        <p:spPr>
          <a:xfrm>
            <a:off x="4683882" y="2617470"/>
            <a:ext cx="3666834"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Analyzujte 24 hod. nebo 120 hod.</a:t>
            </a:r>
          </a:p>
        </p:txBody>
      </p:sp>
      <p:sp>
        <p:nvSpPr>
          <p:cNvPr id="7" name="TextovéPole 6">
            <a:extLst>
              <a:ext uri="{FF2B5EF4-FFF2-40B4-BE49-F238E27FC236}">
                <a16:creationId xmlns:a16="http://schemas.microsoft.com/office/drawing/2014/main" id="{7735D3C6-C6BE-49D9-B368-53BB641023D9}"/>
              </a:ext>
            </a:extLst>
          </p:cNvPr>
          <p:cNvSpPr txBox="1"/>
          <p:nvPr/>
        </p:nvSpPr>
        <p:spPr>
          <a:xfrm>
            <a:off x="181987" y="4334213"/>
            <a:ext cx="1483360" cy="338554"/>
          </a:xfrm>
          <a:prstGeom prst="rect">
            <a:avLst/>
          </a:prstGeom>
          <a:noFill/>
        </p:spPr>
        <p:txBody>
          <a:bodyPr wrap="square" rtlCol="0">
            <a:spAutoFit/>
          </a:bodyPr>
          <a:lstStyle/>
          <a:p>
            <a:pPr algn="ctr"/>
            <a:r>
              <a:rPr lang="cs-CZ" sz="1600" b="1" dirty="0">
                <a:latin typeface="Arial" panose="020B0604020202020204" pitchFamily="34" charset="0"/>
                <a:cs typeface="Arial" panose="020B0604020202020204" pitchFamily="34" charset="0"/>
              </a:rPr>
              <a:t>Příklad</a:t>
            </a:r>
          </a:p>
        </p:txBody>
      </p:sp>
      <p:graphicFrame>
        <p:nvGraphicFramePr>
          <p:cNvPr id="9" name="Tabulka 4">
            <a:extLst>
              <a:ext uri="{FF2B5EF4-FFF2-40B4-BE49-F238E27FC236}">
                <a16:creationId xmlns:a16="http://schemas.microsoft.com/office/drawing/2014/main" id="{2CBB0D75-1824-4BE3-A3D4-8558DA0411D1}"/>
              </a:ext>
            </a:extLst>
          </p:cNvPr>
          <p:cNvGraphicFramePr>
            <a:graphicFrameLocks noGrp="1"/>
          </p:cNvGraphicFramePr>
          <p:nvPr>
            <p:extLst>
              <p:ext uri="{D42A27DB-BD31-4B8C-83A1-F6EECF244321}">
                <p14:modId xmlns:p14="http://schemas.microsoft.com/office/powerpoint/2010/main" val="3060110464"/>
              </p:ext>
            </p:extLst>
          </p:nvPr>
        </p:nvGraphicFramePr>
        <p:xfrm>
          <a:off x="1665347" y="3026500"/>
          <a:ext cx="9703904" cy="3246120"/>
        </p:xfrm>
        <a:graphic>
          <a:graphicData uri="http://schemas.openxmlformats.org/drawingml/2006/table">
            <a:tbl>
              <a:tblPr firstRow="1" bandRow="1">
                <a:tableStyleId>{5C22544A-7EE6-4342-B048-85BDC9FD1C3A}</a:tableStyleId>
              </a:tblPr>
              <a:tblGrid>
                <a:gridCol w="2085775">
                  <a:extLst>
                    <a:ext uri="{9D8B030D-6E8A-4147-A177-3AD203B41FA5}">
                      <a16:colId xmlns:a16="http://schemas.microsoft.com/office/drawing/2014/main" val="3901893446"/>
                    </a:ext>
                  </a:extLst>
                </a:gridCol>
                <a:gridCol w="600450">
                  <a:extLst>
                    <a:ext uri="{9D8B030D-6E8A-4147-A177-3AD203B41FA5}">
                      <a16:colId xmlns:a16="http://schemas.microsoft.com/office/drawing/2014/main" val="3335011305"/>
                    </a:ext>
                  </a:extLst>
                </a:gridCol>
                <a:gridCol w="600450">
                  <a:extLst>
                    <a:ext uri="{9D8B030D-6E8A-4147-A177-3AD203B41FA5}">
                      <a16:colId xmlns:a16="http://schemas.microsoft.com/office/drawing/2014/main" val="108300450"/>
                    </a:ext>
                  </a:extLst>
                </a:gridCol>
                <a:gridCol w="600450">
                  <a:extLst>
                    <a:ext uri="{9D8B030D-6E8A-4147-A177-3AD203B41FA5}">
                      <a16:colId xmlns:a16="http://schemas.microsoft.com/office/drawing/2014/main" val="1362670786"/>
                    </a:ext>
                  </a:extLst>
                </a:gridCol>
                <a:gridCol w="605159">
                  <a:extLst>
                    <a:ext uri="{9D8B030D-6E8A-4147-A177-3AD203B41FA5}">
                      <a16:colId xmlns:a16="http://schemas.microsoft.com/office/drawing/2014/main" val="1163000471"/>
                    </a:ext>
                  </a:extLst>
                </a:gridCol>
                <a:gridCol w="1169298">
                  <a:extLst>
                    <a:ext uri="{9D8B030D-6E8A-4147-A177-3AD203B41FA5}">
                      <a16:colId xmlns:a16="http://schemas.microsoft.com/office/drawing/2014/main" val="1529023731"/>
                    </a:ext>
                  </a:extLst>
                </a:gridCol>
                <a:gridCol w="1514111">
                  <a:extLst>
                    <a:ext uri="{9D8B030D-6E8A-4147-A177-3AD203B41FA5}">
                      <a16:colId xmlns:a16="http://schemas.microsoft.com/office/drawing/2014/main" val="1472952510"/>
                    </a:ext>
                  </a:extLst>
                </a:gridCol>
                <a:gridCol w="2528211">
                  <a:extLst>
                    <a:ext uri="{9D8B030D-6E8A-4147-A177-3AD203B41FA5}">
                      <a16:colId xmlns:a16="http://schemas.microsoft.com/office/drawing/2014/main" val="3929863836"/>
                    </a:ext>
                  </a:extLst>
                </a:gridCol>
              </a:tblGrid>
              <a:tr h="0">
                <a:tc>
                  <a:txBody>
                    <a:bodyPr/>
                    <a:lstStyle/>
                    <a:p>
                      <a:pPr algn="ctr"/>
                      <a:r>
                        <a:rPr lang="cs-CZ" sz="1100" dirty="0">
                          <a:latin typeface="Arial" panose="020B0604020202020204" pitchFamily="34" charset="0"/>
                          <a:cs typeface="Arial" panose="020B0604020202020204" pitchFamily="34" charset="0"/>
                        </a:rPr>
                        <a:t>Oblast</a:t>
                      </a:r>
                    </a:p>
                  </a:txBody>
                  <a:tcPr/>
                </a:tc>
                <a:tc>
                  <a:txBody>
                    <a:bodyPr/>
                    <a:lstStyle/>
                    <a:p>
                      <a:pPr algn="ctr"/>
                      <a:r>
                        <a:rPr lang="cs-CZ" sz="1100" dirty="0">
                          <a:latin typeface="Arial" panose="020B0604020202020204" pitchFamily="34" charset="0"/>
                          <a:cs typeface="Arial" panose="020B0604020202020204" pitchFamily="34" charset="0"/>
                        </a:rPr>
                        <a:t>VA</a:t>
                      </a:r>
                    </a:p>
                  </a:txBody>
                  <a:tcPr/>
                </a:tc>
                <a:tc>
                  <a:txBody>
                    <a:bodyPr/>
                    <a:lstStyle/>
                    <a:p>
                      <a:pPr algn="ctr"/>
                      <a:r>
                        <a:rPr lang="cs-CZ" sz="1100" dirty="0">
                          <a:latin typeface="Arial" panose="020B0604020202020204" pitchFamily="34" charset="0"/>
                          <a:cs typeface="Arial" panose="020B0604020202020204" pitchFamily="34" charset="0"/>
                        </a:rPr>
                        <a:t>BNVA</a:t>
                      </a:r>
                    </a:p>
                  </a:txBody>
                  <a:tcPr/>
                </a:tc>
                <a:tc>
                  <a:txBody>
                    <a:bodyPr/>
                    <a:lstStyle/>
                    <a:p>
                      <a:pPr algn="ctr"/>
                      <a:r>
                        <a:rPr lang="cs-CZ" sz="1100" dirty="0">
                          <a:latin typeface="Arial" panose="020B0604020202020204" pitchFamily="34" charset="0"/>
                          <a:cs typeface="Arial" panose="020B0604020202020204" pitchFamily="34" charset="0"/>
                        </a:rPr>
                        <a:t>NVA</a:t>
                      </a:r>
                    </a:p>
                  </a:txBody>
                  <a:tcPr/>
                </a:tc>
                <a:tc>
                  <a:txBody>
                    <a:bodyPr/>
                    <a:lstStyle/>
                    <a:p>
                      <a:pPr algn="ctr"/>
                      <a:r>
                        <a:rPr lang="cs-CZ" sz="1100" dirty="0">
                          <a:latin typeface="Arial" panose="020B0604020202020204" pitchFamily="34" charset="0"/>
                          <a:cs typeface="Arial" panose="020B0604020202020204" pitchFamily="34" charset="0"/>
                        </a:rPr>
                        <a:t>Celkem čas</a:t>
                      </a:r>
                    </a:p>
                  </a:txBody>
                  <a:tcPr/>
                </a:tc>
                <a:tc>
                  <a:txBody>
                    <a:bodyPr/>
                    <a:lstStyle/>
                    <a:p>
                      <a:pPr algn="ctr"/>
                      <a:r>
                        <a:rPr lang="cs-CZ" sz="1100" dirty="0">
                          <a:latin typeface="Arial" panose="020B0604020202020204" pitchFamily="34" charset="0"/>
                          <a:cs typeface="Arial" panose="020B0604020202020204" pitchFamily="34" charset="0"/>
                        </a:rPr>
                        <a:t>% z celkového času</a:t>
                      </a:r>
                    </a:p>
                  </a:txBody>
                  <a:tcPr/>
                </a:tc>
                <a:tc>
                  <a:txBody>
                    <a:bodyPr/>
                    <a:lstStyle/>
                    <a:p>
                      <a:pPr algn="ctr"/>
                      <a:r>
                        <a:rPr lang="cs-CZ" sz="1100" dirty="0">
                          <a:latin typeface="Arial" panose="020B0604020202020204" pitchFamily="34" charset="0"/>
                          <a:cs typeface="Arial" panose="020B0604020202020204" pitchFamily="34" charset="0"/>
                        </a:rPr>
                        <a:t>Možná úspora času</a:t>
                      </a:r>
                    </a:p>
                    <a:p>
                      <a:pPr algn="ctr"/>
                      <a:r>
                        <a:rPr lang="cs-CZ" sz="1100" dirty="0">
                          <a:latin typeface="Arial" panose="020B0604020202020204" pitchFamily="34" charset="0"/>
                          <a:cs typeface="Arial" panose="020B0604020202020204" pitchFamily="34" charset="0"/>
                        </a:rPr>
                        <a:t>(kolik max. můžete /kolik jste ochotni)</a:t>
                      </a:r>
                    </a:p>
                  </a:txBody>
                  <a:tcPr/>
                </a:tc>
                <a:tc>
                  <a:txBody>
                    <a:bodyPr/>
                    <a:lstStyle/>
                    <a:p>
                      <a:pPr algn="ctr"/>
                      <a:r>
                        <a:rPr lang="cs-CZ" sz="1100" dirty="0">
                          <a:latin typeface="Arial" panose="020B0604020202020204" pitchFamily="34" charset="0"/>
                          <a:cs typeface="Arial" panose="020B0604020202020204" pitchFamily="34" charset="0"/>
                        </a:rPr>
                        <a:t>Jak naložíte s uspořeným časem?</a:t>
                      </a:r>
                    </a:p>
                    <a:p>
                      <a:pPr algn="ctr"/>
                      <a:r>
                        <a:rPr lang="cs-CZ" sz="1100" dirty="0">
                          <a:latin typeface="Arial" panose="020B0604020202020204" pitchFamily="34" charset="0"/>
                          <a:cs typeface="Arial" panose="020B0604020202020204" pitchFamily="34" charset="0"/>
                        </a:rPr>
                        <a:t>(v osobním/podnikatelském životě)</a:t>
                      </a:r>
                    </a:p>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0123028"/>
                  </a:ext>
                </a:extLst>
              </a:tr>
              <a:tr h="370840">
                <a:tc>
                  <a:txBody>
                    <a:bodyPr/>
                    <a:lstStyle/>
                    <a:p>
                      <a:r>
                        <a:rPr lang="cs-CZ" sz="1100" b="1" dirty="0">
                          <a:latin typeface="Arial" panose="020B0604020202020204" pitchFamily="34" charset="0"/>
                          <a:cs typeface="Arial" panose="020B0604020202020204" pitchFamily="34" charset="0"/>
                        </a:rPr>
                        <a:t>Výuka</a:t>
                      </a:r>
                    </a:p>
                  </a:txBody>
                  <a:tcPr/>
                </a:tc>
                <a:tc>
                  <a:txBody>
                    <a:bodyPr/>
                    <a:lstStyle/>
                    <a:p>
                      <a:r>
                        <a:rPr lang="cs-CZ" sz="1100" dirty="0">
                          <a:latin typeface="Arial" panose="020B0604020202020204" pitchFamily="34" charset="0"/>
                          <a:cs typeface="Arial" panose="020B0604020202020204" pitchFamily="34" charset="0"/>
                        </a:rPr>
                        <a:t>25</a:t>
                      </a:r>
                    </a:p>
                  </a:txBody>
                  <a:tcPr/>
                </a:tc>
                <a:tc>
                  <a:txBody>
                    <a:bodyPr/>
                    <a:lstStyle/>
                    <a:p>
                      <a:r>
                        <a:rPr lang="cs-CZ" sz="1100" dirty="0">
                          <a:latin typeface="Arial" panose="020B0604020202020204" pitchFamily="34" charset="0"/>
                          <a:cs typeface="Arial" panose="020B0604020202020204" pitchFamily="34" charset="0"/>
                        </a:rPr>
                        <a:t>5</a:t>
                      </a:r>
                    </a:p>
                  </a:txBody>
                  <a:tcPr/>
                </a:tc>
                <a:tc>
                  <a:txBody>
                    <a:bodyPr/>
                    <a:lstStyle/>
                    <a:p>
                      <a:r>
                        <a:rPr lang="cs-CZ" sz="1100" dirty="0">
                          <a:latin typeface="Arial" panose="020B0604020202020204" pitchFamily="34" charset="0"/>
                          <a:cs typeface="Arial" panose="020B0604020202020204" pitchFamily="34" charset="0"/>
                        </a:rPr>
                        <a:t>15</a:t>
                      </a:r>
                    </a:p>
                  </a:txBody>
                  <a:tcPr/>
                </a:tc>
                <a:tc>
                  <a:txBody>
                    <a:bodyPr/>
                    <a:lstStyle/>
                    <a:p>
                      <a:pPr algn="ctr"/>
                      <a:r>
                        <a:rPr lang="cs-CZ" sz="1100" dirty="0">
                          <a:latin typeface="Arial" panose="020B0604020202020204" pitchFamily="34" charset="0"/>
                          <a:cs typeface="Arial" panose="020B0604020202020204" pitchFamily="34" charset="0"/>
                        </a:rPr>
                        <a:t>45</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15/10</a:t>
                      </a: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4100360363"/>
                  </a:ext>
                </a:extLst>
              </a:tr>
              <a:tr h="370840">
                <a:tc>
                  <a:txBody>
                    <a:bodyPr/>
                    <a:lstStyle/>
                    <a:p>
                      <a:r>
                        <a:rPr lang="cs-CZ" sz="1100" b="1" dirty="0">
                          <a:latin typeface="Arial" panose="020B0604020202020204" pitchFamily="34" charset="0"/>
                          <a:cs typeface="Arial" panose="020B0604020202020204" pitchFamily="34" charset="0"/>
                        </a:rPr>
                        <a:t>Cesta do školy</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r>
                        <a:rPr lang="cs-CZ" sz="1100" dirty="0">
                          <a:latin typeface="Arial" panose="020B0604020202020204" pitchFamily="34" charset="0"/>
                          <a:cs typeface="Arial" panose="020B0604020202020204" pitchFamily="34" charset="0"/>
                        </a:rPr>
                        <a:t>30</a:t>
                      </a: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r>
                        <a:rPr lang="cs-CZ" sz="1100" dirty="0">
                          <a:latin typeface="Arial" panose="020B0604020202020204" pitchFamily="34" charset="0"/>
                          <a:cs typeface="Arial" panose="020B0604020202020204" pitchFamily="34" charset="0"/>
                        </a:rPr>
                        <a:t>30</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0</a:t>
                      </a: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9547967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100" b="1" dirty="0">
                          <a:latin typeface="Arial" panose="020B0604020202020204" pitchFamily="34" charset="0"/>
                          <a:cs typeface="Arial" panose="020B0604020202020204" pitchFamily="34" charset="0"/>
                        </a:rPr>
                        <a:t>Prohlížení sociálních sítí</a:t>
                      </a:r>
                    </a:p>
                  </a:txBody>
                  <a:tcPr/>
                </a:tc>
                <a:tc>
                  <a:txBody>
                    <a:bodyPr/>
                    <a:lstStyle/>
                    <a:p>
                      <a:r>
                        <a:rPr lang="cs-CZ" sz="1100" dirty="0">
                          <a:latin typeface="Arial" panose="020B0604020202020204" pitchFamily="34" charset="0"/>
                          <a:cs typeface="Arial" panose="020B0604020202020204" pitchFamily="34" charset="0"/>
                        </a:rPr>
                        <a:t>20</a:t>
                      </a: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r>
                        <a:rPr lang="cs-CZ" sz="1100" dirty="0">
                          <a:latin typeface="Arial" panose="020B0604020202020204" pitchFamily="34" charset="0"/>
                          <a:cs typeface="Arial" panose="020B0604020202020204" pitchFamily="34" charset="0"/>
                        </a:rPr>
                        <a:t>100</a:t>
                      </a:r>
                    </a:p>
                  </a:txBody>
                  <a:tcPr/>
                </a:tc>
                <a:tc>
                  <a:txBody>
                    <a:bodyPr/>
                    <a:lstStyle/>
                    <a:p>
                      <a:pPr algn="ctr"/>
                      <a:r>
                        <a:rPr lang="cs-CZ" sz="1100" dirty="0">
                          <a:latin typeface="Arial" panose="020B0604020202020204" pitchFamily="34" charset="0"/>
                          <a:cs typeface="Arial" panose="020B0604020202020204" pitchFamily="34" charset="0"/>
                        </a:rPr>
                        <a:t>20/100</a:t>
                      </a:r>
                    </a:p>
                  </a:txBody>
                  <a:tcPr/>
                </a:tc>
                <a:tc>
                  <a:txBody>
                    <a:bodyPr/>
                    <a:lstStyle/>
                    <a:p>
                      <a:pPr algn="ctr"/>
                      <a:r>
                        <a:rPr lang="cs-CZ" sz="1100" dirty="0">
                          <a:latin typeface="Arial" panose="020B0604020202020204" pitchFamily="34" charset="0"/>
                          <a:cs typeface="Arial" panose="020B0604020202020204" pitchFamily="34" charset="0"/>
                        </a:rPr>
                        <a:t>%/%</a:t>
                      </a:r>
                    </a:p>
                  </a:txBody>
                  <a:tcPr/>
                </a:tc>
                <a:tc>
                  <a:txBody>
                    <a:bodyPr/>
                    <a:lstStyle/>
                    <a:p>
                      <a:pPr algn="ctr"/>
                      <a:r>
                        <a:rPr lang="cs-CZ" sz="1100" dirty="0">
                          <a:latin typeface="Arial" panose="020B0604020202020204" pitchFamily="34" charset="0"/>
                          <a:cs typeface="Arial" panose="020B0604020202020204" pitchFamily="34" charset="0"/>
                        </a:rPr>
                        <a:t>100/60</a:t>
                      </a:r>
                    </a:p>
                  </a:txBody>
                  <a:tcPr/>
                </a:tc>
                <a:tc>
                  <a:txBody>
                    <a:bodyPr/>
                    <a:lstStyle/>
                    <a:p>
                      <a:pPr algn="ctr"/>
                      <a:r>
                        <a:rPr lang="cs-CZ" sz="1100" dirty="0">
                          <a:latin typeface="Arial" panose="020B0604020202020204" pitchFamily="34" charset="0"/>
                          <a:cs typeface="Arial" panose="020B0604020202020204" pitchFamily="34" charset="0"/>
                        </a:rPr>
                        <a:t>Sportovní aktivity, lyžařský kurz</a:t>
                      </a:r>
                    </a:p>
                  </a:txBody>
                  <a:tcPr/>
                </a:tc>
                <a:extLst>
                  <a:ext uri="{0D108BD9-81ED-4DB2-BD59-A6C34878D82A}">
                    <a16:rowId xmlns:a16="http://schemas.microsoft.com/office/drawing/2014/main" val="2145927410"/>
                  </a:ext>
                </a:extLst>
              </a:tr>
              <a:tr h="370840">
                <a:tc>
                  <a:txBody>
                    <a:bodyPr/>
                    <a:lstStyle/>
                    <a:p>
                      <a:r>
                        <a:rPr lang="cs-CZ" sz="1100" b="1" dirty="0">
                          <a:latin typeface="Arial" panose="020B0604020202020204" pitchFamily="34" charset="0"/>
                          <a:cs typeface="Arial" panose="020B0604020202020204" pitchFamily="34" charset="0"/>
                        </a:rPr>
                        <a:t>Odpočinek</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69796168"/>
                  </a:ext>
                </a:extLst>
              </a:tr>
              <a:tr h="370840">
                <a:tc>
                  <a:txBody>
                    <a:bodyPr/>
                    <a:lstStyle/>
                    <a:p>
                      <a:r>
                        <a:rPr lang="cs-CZ" sz="1100" b="1" dirty="0">
                          <a:latin typeface="Arial" panose="020B0604020202020204" pitchFamily="34" charset="0"/>
                          <a:cs typeface="Arial" panose="020B0604020202020204" pitchFamily="34" charset="0"/>
                        </a:rPr>
                        <a:t>Kroužky</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552559250"/>
                  </a:ext>
                </a:extLst>
              </a:tr>
              <a:tr h="370840">
                <a:tc>
                  <a:txBody>
                    <a:bodyPr/>
                    <a:lstStyle/>
                    <a:p>
                      <a:r>
                        <a:rPr lang="cs-CZ" sz="1100" dirty="0">
                          <a:latin typeface="Arial" panose="020B0604020202020204" pitchFamily="34" charset="0"/>
                          <a:cs typeface="Arial" panose="020B0604020202020204" pitchFamily="34" charset="0"/>
                        </a:rPr>
                        <a: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9199315"/>
                  </a:ext>
                </a:extLst>
              </a:tr>
              <a:tr h="370840">
                <a:tc>
                  <a:txBody>
                    <a:bodyPr/>
                    <a:lstStyle/>
                    <a:p>
                      <a:r>
                        <a:rPr lang="cs-CZ" sz="1100" dirty="0">
                          <a:latin typeface="Arial" panose="020B0604020202020204" pitchFamily="34" charset="0"/>
                          <a:cs typeface="Arial" panose="020B0604020202020204" pitchFamily="34" charset="0"/>
                        </a:rPr>
                        <a:t>…</a:t>
                      </a: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endParaRPr lang="cs-CZ" sz="1100">
                        <a:latin typeface="Arial" panose="020B0604020202020204" pitchFamily="34" charset="0"/>
                        <a:cs typeface="Arial" panose="020B0604020202020204" pitchFamily="34" charset="0"/>
                      </a:endParaRPr>
                    </a:p>
                  </a:txBody>
                  <a:tcPr/>
                </a:tc>
                <a:tc>
                  <a:txBody>
                    <a:bodyPr/>
                    <a:lstStyle/>
                    <a:p>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tc>
                  <a:txBody>
                    <a:bodyPr/>
                    <a:lstStyle/>
                    <a:p>
                      <a:pPr algn="ctr"/>
                      <a:endParaRPr lang="cs-CZ" sz="11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837417794"/>
                  </a:ext>
                </a:extLst>
              </a:tr>
            </a:tbl>
          </a:graphicData>
        </a:graphic>
      </p:graphicFrame>
    </p:spTree>
    <p:extLst>
      <p:ext uri="{BB962C8B-B14F-4D97-AF65-F5344CB8AC3E}">
        <p14:creationId xmlns:p14="http://schemas.microsoft.com/office/powerpoint/2010/main" val="1118021453"/>
      </p:ext>
    </p:extLst>
  </p:cSld>
  <p:clrMapOvr>
    <a:masterClrMapping/>
  </p:clrMapOvr>
  <p:transition spd="slow"/>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53 EKF CZ verze" id="{3BFA46F1-D61F-4948-9614-7306B45BC706}" vid="{81063B21-D654-774E-8A88-C7B425F9B5BE}"/>
    </a:ext>
  </a:extLst>
</a:theme>
</file>

<file path=ppt/theme/theme2.xml><?xml version="1.0" encoding="utf-8"?>
<a:theme xmlns:a="http://schemas.openxmlformats.org/drawingml/2006/main" name="1_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ppt/theme/theme3.xml><?xml version="1.0" encoding="utf-8"?>
<a:theme xmlns:a="http://schemas.openxmlformats.org/drawingml/2006/main" name="Śablona_prezentace_N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2" id="{0D558C50-51D4-4EF6-88BF-468640285203}" vid="{DC8905DB-F15E-4664-83D4-7E3B5AAF960A}"/>
    </a:ext>
  </a:extLst>
</a:theme>
</file>

<file path=ppt/theme/theme4.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154 (9)</Template>
  <TotalTime>4545</TotalTime>
  <Words>1091</Words>
  <Application>Microsoft Office PowerPoint</Application>
  <PresentationFormat>Širokoúhlá obrazovka</PresentationFormat>
  <Paragraphs>266</Paragraphs>
  <Slides>14</Slides>
  <Notes>14</Notes>
  <HiddenSlides>0</HiddenSlides>
  <MMClips>0</MMClips>
  <ScaleCrop>false</ScaleCrop>
  <HeadingPairs>
    <vt:vector size="6" baseType="variant">
      <vt:variant>
        <vt:lpstr>Použitá písma</vt:lpstr>
      </vt:variant>
      <vt:variant>
        <vt:i4>4</vt:i4>
      </vt:variant>
      <vt:variant>
        <vt:lpstr>Motiv</vt:lpstr>
      </vt:variant>
      <vt:variant>
        <vt:i4>3</vt:i4>
      </vt:variant>
      <vt:variant>
        <vt:lpstr>Nadpisy snímků</vt:lpstr>
      </vt:variant>
      <vt:variant>
        <vt:i4>14</vt:i4>
      </vt:variant>
    </vt:vector>
  </HeadingPairs>
  <TitlesOfParts>
    <vt:vector size="21" baseType="lpstr">
      <vt:lpstr>Arial</vt:lpstr>
      <vt:lpstr>Calibri</vt:lpstr>
      <vt:lpstr>Calibri Light</vt:lpstr>
      <vt:lpstr>Times New Roman</vt:lpstr>
      <vt:lpstr>Custom Design</vt:lpstr>
      <vt:lpstr>1_Śablona_prezentace_NICE</vt:lpstr>
      <vt:lpstr>Śablona_prezentace_NICE</vt:lpstr>
      <vt:lpstr>PŘIDANÁ HODNOTA</vt:lpstr>
      <vt:lpstr>Úvod</vt:lpstr>
      <vt:lpstr>Definice aktivit, činností</vt:lpstr>
      <vt:lpstr>8 Typů plýtvání</vt:lpstr>
      <vt:lpstr>Plýtvání časem - jednotlivec</vt:lpstr>
      <vt:lpstr>Plýtvání časem - tým</vt:lpstr>
      <vt:lpstr>Jednotlivec</vt:lpstr>
      <vt:lpstr>Jednotlivec</vt:lpstr>
      <vt:lpstr>Jednotlivec</vt:lpstr>
      <vt:lpstr>Tým</vt:lpstr>
      <vt:lpstr>Tým</vt:lpstr>
      <vt:lpstr>Tým</vt:lpstr>
      <vt:lpstr>Prezentace výsledků</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Korena Katerina</dc:creator>
  <cp:lastModifiedBy>Kulihova Kublova Tereza</cp:lastModifiedBy>
  <cp:revision>120</cp:revision>
  <dcterms:created xsi:type="dcterms:W3CDTF">2021-08-18T19:37:40Z</dcterms:created>
  <dcterms:modified xsi:type="dcterms:W3CDTF">2023-09-24T07:58:23Z</dcterms:modified>
</cp:coreProperties>
</file>