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6" r:id="rId1"/>
    <p:sldMasterId id="2147483667" r:id="rId2"/>
    <p:sldMasterId id="2147483674" r:id="rId3"/>
  </p:sldMasterIdLst>
  <p:notesMasterIdLst>
    <p:notesMasterId r:id="rId16"/>
  </p:notesMasterIdLst>
  <p:handoutMasterIdLst>
    <p:handoutMasterId r:id="rId17"/>
  </p:handoutMasterIdLst>
  <p:sldIdLst>
    <p:sldId id="486" r:id="rId4"/>
    <p:sldId id="271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49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ch Nierostek" initials="LN" lastIdx="1" clrIdx="0">
    <p:extLst>
      <p:ext uri="{19B8F6BF-5375-455C-9EA6-DF929625EA0E}">
        <p15:presenceInfo xmlns:p15="http://schemas.microsoft.com/office/powerpoint/2012/main" userId="43bb3f99068159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 showGuides="1">
      <p:cViewPr varScale="1">
        <p:scale>
          <a:sx n="64" d="100"/>
          <a:sy n="64" d="100"/>
        </p:scale>
        <p:origin x="724" y="40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16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77E90-4C3A-1A40-BB34-28A95E688A1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3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61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7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7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34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2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7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8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72205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7418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339996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71A8B-34C4-409C-ACA7-00046D461C2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243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8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2315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029490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4311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25104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628569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7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  <p:pic>
        <p:nvPicPr>
          <p:cNvPr id="8" name="Obrázek 7" descr="Obsah obrázku objekt, interiér&#10;&#10;&#10;&#10;Popis se vygeneroval automaticky.">
            <a:extLst>
              <a:ext uri="{FF2B5EF4-FFF2-40B4-BE49-F238E27FC236}">
                <a16:creationId xmlns:a16="http://schemas.microsoft.com/office/drawing/2014/main" id="{AC495983-AC06-4D47-8142-754112AFF29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0196" y="199669"/>
            <a:ext cx="42164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ishikawuv-diagra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rangeacademy.cz/clanky/brainstorm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7" y="1742158"/>
            <a:ext cx="8908967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CESTA K ÚSPĚCHU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64842"/>
            <a:ext cx="7751806" cy="1655762"/>
          </a:xfrm>
        </p:spPr>
        <p:txBody>
          <a:bodyPr/>
          <a:lstStyle/>
          <a:p>
            <a:r>
              <a:rPr lang="cs-CZ" sz="2000" dirty="0"/>
              <a:t>Lech </a:t>
            </a:r>
            <a:r>
              <a:rPr lang="cs-CZ" sz="2000" dirty="0" err="1"/>
              <a:t>Nierostek</a:t>
            </a: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7925D-4BBE-3C40-9FF4-E305464874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79225" y="6356350"/>
            <a:ext cx="612775" cy="3127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44BAA-1A06-B141-8215-9D88CF6A7203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40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78" y="387939"/>
            <a:ext cx="9131631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Rybí kost </a:t>
            </a:r>
            <a:br>
              <a:rPr lang="cs-CZ" altLang="cs-CZ" sz="4000" b="1" dirty="0"/>
            </a:br>
            <a:r>
              <a:rPr lang="cs-CZ" altLang="cs-CZ" sz="2000" b="1" dirty="0"/>
              <a:t>(možnost pokračovat dál)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378" y="1697147"/>
            <a:ext cx="9837309" cy="13442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1800" dirty="0"/>
              <a:t>Pokud chcete pokračovat dál v tom, co jste prozatím udělali, použijte rybí kost. Do hlavy napište hlavní problém (může být i název vašeho projektu) a do jednotlivých příčin napište nejdůležitější body z brainstormingu. Ty body, které je třeba nějakým způsobem řešit.</a:t>
            </a:r>
          </a:p>
          <a:p>
            <a:pPr eaLnBrk="1" hangingPunct="1">
              <a:buFontTx/>
              <a:buNone/>
            </a:pPr>
            <a:endParaRPr lang="cs-CZ" altLang="cs-CZ" sz="18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49A06F3-E0D5-42A4-BABE-6D914E55E1AF}"/>
              </a:ext>
            </a:extLst>
          </p:cNvPr>
          <p:cNvSpPr txBox="1"/>
          <p:nvPr/>
        </p:nvSpPr>
        <p:spPr>
          <a:xfrm>
            <a:off x="1995236" y="6415132"/>
            <a:ext cx="56205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https://managementmania.com/cs/ishikawuv-diagram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8B2341-FFEB-4544-A8FB-BC96A74F906D}"/>
              </a:ext>
            </a:extLst>
          </p:cNvPr>
          <p:cNvSpPr txBox="1"/>
          <p:nvPr/>
        </p:nvSpPr>
        <p:spPr>
          <a:xfrm>
            <a:off x="1970378" y="6070825"/>
            <a:ext cx="3677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Informace o Rybí kosti</a:t>
            </a:r>
          </a:p>
        </p:txBody>
      </p:sp>
      <p:grpSp>
        <p:nvGrpSpPr>
          <p:cNvPr id="12" name="Group 28">
            <a:extLst>
              <a:ext uri="{FF2B5EF4-FFF2-40B4-BE49-F238E27FC236}">
                <a16:creationId xmlns:a16="http://schemas.microsoft.com/office/drawing/2014/main" id="{895DFAF7-AD96-4DA2-87BD-C205444F8163}"/>
              </a:ext>
            </a:extLst>
          </p:cNvPr>
          <p:cNvGrpSpPr>
            <a:grpSpLocks/>
          </p:cNvGrpSpPr>
          <p:nvPr/>
        </p:nvGrpSpPr>
        <p:grpSpPr bwMode="auto">
          <a:xfrm>
            <a:off x="2798053" y="2747512"/>
            <a:ext cx="5955700" cy="3317960"/>
            <a:chOff x="336" y="1104"/>
            <a:chExt cx="5405" cy="2736"/>
          </a:xfrm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F0C46482-C617-4B25-B451-942497B99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00"/>
              <a:ext cx="342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cs-CZ" alt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AutoShape 6">
              <a:extLst>
                <a:ext uri="{FF2B5EF4-FFF2-40B4-BE49-F238E27FC236}">
                  <a16:creationId xmlns:a16="http://schemas.microsoft.com/office/drawing/2014/main" id="{46C04017-5DF0-47EB-95D7-D4F9D54C9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104"/>
              <a:ext cx="1325" cy="1152"/>
            </a:xfrm>
            <a:prstGeom prst="wedgeRectCallout">
              <a:avLst>
                <a:gd name="adj1" fmla="val -49171"/>
                <a:gd name="adj2" fmla="val 6163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utoShape 7">
              <a:extLst>
                <a:ext uri="{FF2B5EF4-FFF2-40B4-BE49-F238E27FC236}">
                  <a16:creationId xmlns:a16="http://schemas.microsoft.com/office/drawing/2014/main" id="{2F021CC8-A352-494F-B860-FAA845683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104"/>
              <a:ext cx="1325" cy="1152"/>
            </a:xfrm>
            <a:prstGeom prst="wedgeRectCallout">
              <a:avLst>
                <a:gd name="adj1" fmla="val -50755"/>
                <a:gd name="adj2" fmla="val 617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8">
              <a:extLst>
                <a:ext uri="{FF2B5EF4-FFF2-40B4-BE49-F238E27FC236}">
                  <a16:creationId xmlns:a16="http://schemas.microsoft.com/office/drawing/2014/main" id="{9DC85C8B-DF66-48BB-9C99-D1DFD48DC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104"/>
              <a:ext cx="1325" cy="1152"/>
            </a:xfrm>
            <a:prstGeom prst="wedgeRectCallout">
              <a:avLst>
                <a:gd name="adj1" fmla="val -51509"/>
                <a:gd name="adj2" fmla="val 6241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9">
              <a:extLst>
                <a:ext uri="{FF2B5EF4-FFF2-40B4-BE49-F238E27FC236}">
                  <a16:creationId xmlns:a16="http://schemas.microsoft.com/office/drawing/2014/main" id="{2351DAD4-EBB3-4304-8025-42546A7F90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28" y="2688"/>
              <a:ext cx="1325" cy="1152"/>
            </a:xfrm>
            <a:prstGeom prst="wedgeRectCallout">
              <a:avLst>
                <a:gd name="adj1" fmla="val -49398"/>
                <a:gd name="adj2" fmla="val 616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AutoShape 10">
              <a:extLst>
                <a:ext uri="{FF2B5EF4-FFF2-40B4-BE49-F238E27FC236}">
                  <a16:creationId xmlns:a16="http://schemas.microsoft.com/office/drawing/2014/main" id="{FC0F1C18-568E-47ED-B45C-E76C115C53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72" y="2688"/>
              <a:ext cx="1325" cy="1152"/>
            </a:xfrm>
            <a:prstGeom prst="wedgeRectCallout">
              <a:avLst>
                <a:gd name="adj1" fmla="val -52190"/>
                <a:gd name="adj2" fmla="val 6275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AutoShape 11">
              <a:extLst>
                <a:ext uri="{FF2B5EF4-FFF2-40B4-BE49-F238E27FC236}">
                  <a16:creationId xmlns:a16="http://schemas.microsoft.com/office/drawing/2014/main" id="{5825367E-DF0B-4D1A-B851-7695429484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416" y="2688"/>
              <a:ext cx="1325" cy="1152"/>
            </a:xfrm>
            <a:prstGeom prst="wedgeRectCallout">
              <a:avLst>
                <a:gd name="adj1" fmla="val -51514"/>
                <a:gd name="adj2" fmla="val 616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B79B94C7-1732-43BD-B300-328496E92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680"/>
              <a:ext cx="1270" cy="18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cs-CZ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cs-CZ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13">
              <a:extLst>
                <a:ext uri="{FF2B5EF4-FFF2-40B4-BE49-F238E27FC236}">
                  <a16:creationId xmlns:a16="http://schemas.microsoft.com/office/drawing/2014/main" id="{FCACBC67-66FA-4C71-8369-905872ECF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6" y="1125"/>
              <a:ext cx="1275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14">
              <a:extLst>
                <a:ext uri="{FF2B5EF4-FFF2-40B4-BE49-F238E27FC236}">
                  <a16:creationId xmlns:a16="http://schemas.microsoft.com/office/drawing/2014/main" id="{C47899DC-5414-4C96-88F1-D17340021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761"/>
              <a:ext cx="129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15">
              <a:extLst>
                <a:ext uri="{FF2B5EF4-FFF2-40B4-BE49-F238E27FC236}">
                  <a16:creationId xmlns:a16="http://schemas.microsoft.com/office/drawing/2014/main" id="{63E5DA04-1F47-4FF2-9AFB-8B8E6E8AC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132"/>
              <a:ext cx="1325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 Box 16">
              <a:extLst>
                <a:ext uri="{FF2B5EF4-FFF2-40B4-BE49-F238E27FC236}">
                  <a16:creationId xmlns:a16="http://schemas.microsoft.com/office/drawing/2014/main" id="{66B3DDCB-EF77-4CF2-B3B2-4890CE056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132"/>
              <a:ext cx="1270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17">
              <a:extLst>
                <a:ext uri="{FF2B5EF4-FFF2-40B4-BE49-F238E27FC236}">
                  <a16:creationId xmlns:a16="http://schemas.microsoft.com/office/drawing/2014/main" id="{2F83482F-369F-4917-859A-837ADFE7C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764"/>
              <a:ext cx="1325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 Box 18">
              <a:extLst>
                <a:ext uri="{FF2B5EF4-FFF2-40B4-BE49-F238E27FC236}">
                  <a16:creationId xmlns:a16="http://schemas.microsoft.com/office/drawing/2014/main" id="{AF540A1A-1E85-4141-9921-65F9BA11F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5" y="2736"/>
              <a:ext cx="1286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cs-CZ" altLang="cs-CZ" sz="12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Možná příčina</a:t>
              </a:r>
              <a:endParaRPr lang="en-US" altLang="cs-CZ" sz="1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19">
              <a:extLst>
                <a:ext uri="{FF2B5EF4-FFF2-40B4-BE49-F238E27FC236}">
                  <a16:creationId xmlns:a16="http://schemas.microsoft.com/office/drawing/2014/main" id="{59684CA5-E10B-4DC7-9F16-BFF4A7424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115"/>
              <a:ext cx="110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cs-CZ" altLang="cs-CZ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Hlavní problém</a:t>
              </a:r>
            </a:p>
          </p:txBody>
        </p:sp>
        <p:sp>
          <p:nvSpPr>
            <p:cNvPr id="28" name="Text Box 25">
              <a:extLst>
                <a:ext uri="{FF2B5EF4-FFF2-40B4-BE49-F238E27FC236}">
                  <a16:creationId xmlns:a16="http://schemas.microsoft.com/office/drawing/2014/main" id="{0B542E8E-D790-4B80-9ED0-F480C6F9C0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488"/>
              <a:ext cx="1380" cy="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Prvotní příčina</a:t>
              </a:r>
            </a:p>
            <a:p>
              <a:pPr algn="ctr">
                <a:spcBef>
                  <a:spcPct val="50000"/>
                </a:spcBef>
                <a:buNone/>
              </a:pPr>
              <a:endParaRPr lang="cs-CZ" altLang="cs-CZ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cs-CZ" altLang="cs-CZ" sz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Druhotná příčina</a:t>
              </a:r>
            </a:p>
          </p:txBody>
        </p:sp>
      </p:grp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37ACD109-C8BE-43D2-8027-B57634F5367C}"/>
              </a:ext>
            </a:extLst>
          </p:cNvPr>
          <p:cNvSpPr txBox="1"/>
          <p:nvPr/>
        </p:nvSpPr>
        <p:spPr>
          <a:xfrm>
            <a:off x="2951214" y="2960281"/>
            <a:ext cx="104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Následek</a:t>
            </a:r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CBCE7819-010B-4A35-B22B-3E868161A2C9}"/>
              </a:ext>
            </a:extLst>
          </p:cNvPr>
          <p:cNvCxnSpPr>
            <a:cxnSpLocks/>
          </p:cNvCxnSpPr>
          <p:nvPr/>
        </p:nvCxnSpPr>
        <p:spPr>
          <a:xfrm flipV="1">
            <a:off x="4171622" y="3101412"/>
            <a:ext cx="1078029" cy="20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6395036F-01BA-4929-B5A3-A0A8A6699C5B}"/>
              </a:ext>
            </a:extLst>
          </p:cNvPr>
          <p:cNvCxnSpPr/>
          <p:nvPr/>
        </p:nvCxnSpPr>
        <p:spPr>
          <a:xfrm>
            <a:off x="4416531" y="3344185"/>
            <a:ext cx="595020" cy="772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1AF2E840-AE4C-4165-ABCE-648AFAF18F3A}"/>
              </a:ext>
            </a:extLst>
          </p:cNvPr>
          <p:cNvCxnSpPr>
            <a:cxnSpLocks/>
          </p:cNvCxnSpPr>
          <p:nvPr/>
        </p:nvCxnSpPr>
        <p:spPr>
          <a:xfrm flipV="1">
            <a:off x="5731814" y="3073602"/>
            <a:ext cx="1078029" cy="20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14DF63AE-C3BB-4E36-814E-D3FB2EE4C507}"/>
              </a:ext>
            </a:extLst>
          </p:cNvPr>
          <p:cNvCxnSpPr>
            <a:cxnSpLocks/>
          </p:cNvCxnSpPr>
          <p:nvPr/>
        </p:nvCxnSpPr>
        <p:spPr>
          <a:xfrm>
            <a:off x="5884244" y="3444472"/>
            <a:ext cx="602232" cy="69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>
            <a:extLst>
              <a:ext uri="{FF2B5EF4-FFF2-40B4-BE49-F238E27FC236}">
                <a16:creationId xmlns:a16="http://schemas.microsoft.com/office/drawing/2014/main" id="{88A3947B-8FA5-4A23-90C9-08FE3FA34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103" y="3217598"/>
            <a:ext cx="1520604" cy="83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Prvotní příčina</a:t>
            </a:r>
          </a:p>
          <a:p>
            <a:pPr algn="ctr">
              <a:spcBef>
                <a:spcPct val="50000"/>
              </a:spcBef>
              <a:buNone/>
            </a:pPr>
            <a:endParaRPr lang="cs-CZ" altLang="cs-C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cs-CZ" altLang="cs-CZ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Druhotná příčina</a:t>
            </a:r>
          </a:p>
        </p:txBody>
      </p:sp>
    </p:spTree>
    <p:extLst>
      <p:ext uri="{BB962C8B-B14F-4D97-AF65-F5344CB8AC3E}">
        <p14:creationId xmlns:p14="http://schemas.microsoft.com/office/powerpoint/2010/main" val="357775378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Akční plán (možnost)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366129"/>
            <a:ext cx="10221622" cy="81439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2000" dirty="0"/>
              <a:t>Pokud chcete pokračovat dále i v příštích dnech, týdnech, měsících, začněte vyplňovat akční plán, kroky, které je třeba udělat, abyste se posunuli dál.</a:t>
            </a:r>
          </a:p>
          <a:p>
            <a:pPr eaLnBrk="1" hangingPunct="1">
              <a:buFontTx/>
              <a:buNone/>
            </a:pPr>
            <a:endParaRPr lang="cs-CZ" altLang="cs-CZ" sz="20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3BF5566-994D-4EB6-82A3-DE15CEB82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03089"/>
              </p:ext>
            </p:extLst>
          </p:nvPr>
        </p:nvGraphicFramePr>
        <p:xfrm>
          <a:off x="201613" y="3180524"/>
          <a:ext cx="11798299" cy="2285998"/>
        </p:xfrm>
        <a:graphic>
          <a:graphicData uri="http://schemas.openxmlformats.org/drawingml/2006/table">
            <a:tbl>
              <a:tblPr/>
              <a:tblGrid>
                <a:gridCol w="2682107">
                  <a:extLst>
                    <a:ext uri="{9D8B030D-6E8A-4147-A177-3AD203B41FA5}">
                      <a16:colId xmlns:a16="http://schemas.microsoft.com/office/drawing/2014/main" val="1181410539"/>
                    </a:ext>
                  </a:extLst>
                </a:gridCol>
                <a:gridCol w="2199179">
                  <a:extLst>
                    <a:ext uri="{9D8B030D-6E8A-4147-A177-3AD203B41FA5}">
                      <a16:colId xmlns:a16="http://schemas.microsoft.com/office/drawing/2014/main" val="2583778252"/>
                    </a:ext>
                  </a:extLst>
                </a:gridCol>
                <a:gridCol w="1055012">
                  <a:extLst>
                    <a:ext uri="{9D8B030D-6E8A-4147-A177-3AD203B41FA5}">
                      <a16:colId xmlns:a16="http://schemas.microsoft.com/office/drawing/2014/main" val="3504904304"/>
                    </a:ext>
                  </a:extLst>
                </a:gridCol>
                <a:gridCol w="1107019">
                  <a:extLst>
                    <a:ext uri="{9D8B030D-6E8A-4147-A177-3AD203B41FA5}">
                      <a16:colId xmlns:a16="http://schemas.microsoft.com/office/drawing/2014/main" val="1127247711"/>
                    </a:ext>
                  </a:extLst>
                </a:gridCol>
                <a:gridCol w="1055012">
                  <a:extLst>
                    <a:ext uri="{9D8B030D-6E8A-4147-A177-3AD203B41FA5}">
                      <a16:colId xmlns:a16="http://schemas.microsoft.com/office/drawing/2014/main" val="3275556204"/>
                    </a:ext>
                  </a:extLst>
                </a:gridCol>
                <a:gridCol w="720677">
                  <a:extLst>
                    <a:ext uri="{9D8B030D-6E8A-4147-A177-3AD203B41FA5}">
                      <a16:colId xmlns:a16="http://schemas.microsoft.com/office/drawing/2014/main" val="1243069075"/>
                    </a:ext>
                  </a:extLst>
                </a:gridCol>
                <a:gridCol w="2979293">
                  <a:extLst>
                    <a:ext uri="{9D8B030D-6E8A-4147-A177-3AD203B41FA5}">
                      <a16:colId xmlns:a16="http://schemas.microsoft.com/office/drawing/2014/main" val="1073573879"/>
                    </a:ext>
                  </a:extLst>
                </a:gridCol>
              </a:tblGrid>
              <a:tr h="2548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effectLst/>
                          <a:latin typeface="Arial" panose="020B0604020202020204" pitchFamily="34" charset="0"/>
                        </a:rPr>
                        <a:t>Cíl/ úloha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effectLst/>
                          <a:latin typeface="Arial" panose="020B0604020202020204" pitchFamily="34" charset="0"/>
                        </a:rPr>
                        <a:t>Akce / nápravné opatření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Datum začátku realizace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effectLst/>
                          <a:latin typeface="Arial" panose="020B0604020202020204" pitchFamily="34" charset="0"/>
                        </a:rPr>
                        <a:t>Zodpovědný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Zrealizovat do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Zrealizované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Poznámky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52502"/>
                  </a:ext>
                </a:extLst>
              </a:tr>
              <a:tr h="677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effectLst/>
                          <a:latin typeface="Arial" panose="020B0604020202020204" pitchFamily="34" charset="0"/>
                        </a:rPr>
                        <a:t> j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998602"/>
                  </a:ext>
                </a:extLst>
              </a:tr>
              <a:tr h="677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078665"/>
                  </a:ext>
                </a:extLst>
              </a:tr>
              <a:tr h="677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72" marR="3172" marT="31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5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55593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914416"/>
            <a:ext cx="12192000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HODNĚ ŠTĚSTÍ S VAŠÍM PROJEKTEM </a:t>
            </a: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Úvod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366128"/>
            <a:ext cx="10221622" cy="502432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1900" dirty="0"/>
              <a:t>Chcete-li sami podnikat, tak se nabízejí dvě možnosti:</a:t>
            </a:r>
          </a:p>
          <a:p>
            <a:pPr eaLnBrk="1" hangingPunct="1"/>
            <a:r>
              <a:rPr lang="cs-CZ" altLang="cs-CZ" sz="1900" dirty="0"/>
              <a:t>A) Zlepšíte současný výrobek, službu</a:t>
            </a:r>
          </a:p>
          <a:p>
            <a:pPr eaLnBrk="1" hangingPunct="1"/>
            <a:r>
              <a:rPr lang="cs-CZ" altLang="cs-CZ" sz="1900" dirty="0"/>
              <a:t>B)  Navrhnete nový výrobek, službu.</a:t>
            </a:r>
          </a:p>
          <a:p>
            <a:pPr eaLnBrk="1" hangingPunct="1"/>
            <a:r>
              <a:rPr lang="cs-CZ" altLang="cs-CZ" sz="1900" dirty="0"/>
              <a:t>Následujících několik kroků je jednoduchým návodem, jak pracovat s tím, co máte a co případně můžete mít. Možná zjistíte, že váš pohled je jiný než potenciálních klientů (v tomto případě vašich spolužáků) a že to mohou být právě oni, kteří vám zpětnou vazbou a případnou součinnosti pomohou s vylepšením.</a:t>
            </a:r>
          </a:p>
          <a:p>
            <a:pPr eaLnBrk="1" hangingPunct="1"/>
            <a:r>
              <a:rPr lang="cs-CZ" altLang="cs-CZ" sz="1900" dirty="0"/>
              <a:t>Přeji Vám hodně úspěchu.</a:t>
            </a:r>
          </a:p>
          <a:p>
            <a:pPr marL="0" indent="0" eaLnBrk="1" hangingPunct="1">
              <a:buNone/>
            </a:pPr>
            <a:endParaRPr lang="cs-CZ" altLang="cs-CZ" sz="1900" dirty="0"/>
          </a:p>
          <a:p>
            <a:pPr eaLnBrk="1" hangingPunct="1">
              <a:buFontTx/>
              <a:buNone/>
            </a:pPr>
            <a:endParaRPr lang="cs-CZ" altLang="cs-CZ" sz="19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Zlepšení současného výrobku/služby (A)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147467"/>
            <a:ext cx="10221622" cy="502432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1900" dirty="0"/>
              <a:t>Pokud víte, co chcete zlepšit na konkrétním výrobku/službě, popište to, namalujte, nalepte obrázek „v určeném prostoru“ nebo prostě totéž udělejte na </a:t>
            </a:r>
            <a:r>
              <a:rPr lang="cs-CZ" altLang="cs-CZ" sz="1900" dirty="0" err="1"/>
              <a:t>flipchartu</a:t>
            </a:r>
            <a:r>
              <a:rPr lang="cs-CZ" altLang="cs-CZ" sz="1900" dirty="0"/>
              <a:t>, A4, A3, tabuli atd.</a:t>
            </a:r>
          </a:p>
          <a:p>
            <a:pPr marL="0" indent="0" eaLnBrk="1" hangingPunct="1">
              <a:buNone/>
            </a:pPr>
            <a:endParaRPr lang="cs-CZ" altLang="cs-CZ" sz="1900" dirty="0"/>
          </a:p>
          <a:p>
            <a:pPr eaLnBrk="1" hangingPunct="1">
              <a:buFontTx/>
              <a:buNone/>
            </a:pPr>
            <a:endParaRPr lang="cs-CZ" altLang="cs-CZ" sz="19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10 min.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3EBFEC0-24EA-41F8-8588-C5E564EE3F44}"/>
              </a:ext>
            </a:extLst>
          </p:cNvPr>
          <p:cNvSpPr txBox="1"/>
          <p:nvPr/>
        </p:nvSpPr>
        <p:spPr>
          <a:xfrm>
            <a:off x="1991360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Výrobek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9C32F8-C1C1-4DF7-B240-1A30FA3B9A9E}"/>
              </a:ext>
            </a:extLst>
          </p:cNvPr>
          <p:cNvSpPr txBox="1"/>
          <p:nvPr/>
        </p:nvSpPr>
        <p:spPr>
          <a:xfrm>
            <a:off x="7752079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Služba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213B05C-7394-478E-9FFA-2ED4E960D9A1}"/>
              </a:ext>
            </a:extLst>
          </p:cNvPr>
          <p:cNvSpPr/>
          <p:nvPr/>
        </p:nvSpPr>
        <p:spPr>
          <a:xfrm>
            <a:off x="640082" y="3499199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198A7CF-F1E8-41AA-B315-A355753B77A6}"/>
              </a:ext>
            </a:extLst>
          </p:cNvPr>
          <p:cNvSpPr/>
          <p:nvPr/>
        </p:nvSpPr>
        <p:spPr>
          <a:xfrm>
            <a:off x="6492240" y="3510224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  <a:p>
            <a:pPr algn="ctr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754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Nový výrobek/služba (B)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147467"/>
            <a:ext cx="10221622" cy="502432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1900" dirty="0"/>
              <a:t>Pokud víte, jak bude vypadat Váš nový výrobek/služba, popište to, namalujte, nalepte obrázek „v určeném prostoru“ nebo prostě totéž udělejte na </a:t>
            </a:r>
            <a:r>
              <a:rPr lang="cs-CZ" altLang="cs-CZ" sz="1900" dirty="0" err="1"/>
              <a:t>flipchartu</a:t>
            </a:r>
            <a:r>
              <a:rPr lang="cs-CZ" altLang="cs-CZ" sz="1900" dirty="0"/>
              <a:t>, A4, A3, tabuli atd.</a:t>
            </a:r>
          </a:p>
          <a:p>
            <a:pPr marL="0" indent="0" eaLnBrk="1" hangingPunct="1">
              <a:buNone/>
            </a:pPr>
            <a:endParaRPr lang="cs-CZ" altLang="cs-CZ" sz="1900" dirty="0"/>
          </a:p>
          <a:p>
            <a:pPr eaLnBrk="1" hangingPunct="1">
              <a:buFontTx/>
              <a:buNone/>
            </a:pPr>
            <a:endParaRPr lang="cs-CZ" altLang="cs-CZ" sz="19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10 min.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3EBFEC0-24EA-41F8-8588-C5E564EE3F44}"/>
              </a:ext>
            </a:extLst>
          </p:cNvPr>
          <p:cNvSpPr txBox="1"/>
          <p:nvPr/>
        </p:nvSpPr>
        <p:spPr>
          <a:xfrm>
            <a:off x="1991360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Výrobek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9C32F8-C1C1-4DF7-B240-1A30FA3B9A9E}"/>
              </a:ext>
            </a:extLst>
          </p:cNvPr>
          <p:cNvSpPr txBox="1"/>
          <p:nvPr/>
        </p:nvSpPr>
        <p:spPr>
          <a:xfrm>
            <a:off x="7752079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Služba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213B05C-7394-478E-9FFA-2ED4E960D9A1}"/>
              </a:ext>
            </a:extLst>
          </p:cNvPr>
          <p:cNvSpPr/>
          <p:nvPr/>
        </p:nvSpPr>
        <p:spPr>
          <a:xfrm>
            <a:off x="640082" y="3499199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198A7CF-F1E8-41AA-B315-A355753B77A6}"/>
              </a:ext>
            </a:extLst>
          </p:cNvPr>
          <p:cNvSpPr/>
          <p:nvPr/>
        </p:nvSpPr>
        <p:spPr>
          <a:xfrm>
            <a:off x="6492240" y="3510224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  <a:p>
            <a:pPr algn="ctr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1706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Představte svůj záměr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7 min.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213B05C-7394-478E-9FFA-2ED4E960D9A1}"/>
              </a:ext>
            </a:extLst>
          </p:cNvPr>
          <p:cNvSpPr/>
          <p:nvPr/>
        </p:nvSpPr>
        <p:spPr>
          <a:xfrm>
            <a:off x="1118926" y="2608710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Představte svůj záměr v 5-7 min. třídě, týmu, kolegyni, kolegovi.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čem to bude jiné, lepší, nové, žádoucí)</a:t>
            </a:r>
          </a:p>
        </p:txBody>
      </p:sp>
      <p:pic>
        <p:nvPicPr>
          <p:cNvPr id="12" name="Picture 4" descr="Jak zrobić prezentację? Cechy dobrej prezentacji. -">
            <a:extLst>
              <a:ext uri="{FF2B5EF4-FFF2-40B4-BE49-F238E27FC236}">
                <a16:creationId xmlns:a16="http://schemas.microsoft.com/office/drawing/2014/main" id="{4309A4E1-13DA-4427-B2C9-4D30EDA1B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09" y="2530599"/>
            <a:ext cx="4393978" cy="263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341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Představte svůj záměr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12 min.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279DAC3-4033-4979-A6E7-867E15FF7043}"/>
              </a:ext>
            </a:extLst>
          </p:cNvPr>
          <p:cNvSpPr txBox="1"/>
          <p:nvPr/>
        </p:nvSpPr>
        <p:spPr>
          <a:xfrm>
            <a:off x="1118926" y="2277458"/>
            <a:ext cx="10574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Pokud máte jen obecnou myšlenku na zlepšení výrobku/služby, či na nový výrobek/službu, požádejte tým, aby vám pomohl s přemýšlením nad definitivní podobou. Formou brainstormingu se pokuste přijít s nápady, co všechno by mohlo být jiné/nové, a bude přidanou hodnotou pro zákazníka.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4AB40D8-232B-4804-BB93-9148D4C2F7F5}"/>
              </a:ext>
            </a:extLst>
          </p:cNvPr>
          <p:cNvSpPr txBox="1"/>
          <p:nvPr/>
        </p:nvSpPr>
        <p:spPr>
          <a:xfrm>
            <a:off x="1118926" y="3886394"/>
            <a:ext cx="1057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Pokud přesně víte, co chcete zlepšit na výrobku/službě, či jak má vypadat nový výrobek/služba, požádejte tým, aby hledal slabá místa toho, co nabízíte. Udělejte to formou brainstormingu. Dostanete první zpětnou vazbu a podněty ke zlepšení.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CAB8B59-D286-4D6F-B4C8-60686B76E972}"/>
              </a:ext>
            </a:extLst>
          </p:cNvPr>
          <p:cNvSpPr txBox="1"/>
          <p:nvPr/>
        </p:nvSpPr>
        <p:spPr>
          <a:xfrm>
            <a:off x="1118926" y="5791200"/>
            <a:ext cx="527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https://it-slovnik.cz/pojem/brainstorming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https://orangeacademy.cz/clanky/brainstorming/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C696BD9-D8B0-4327-A869-58D99E24F322}"/>
              </a:ext>
            </a:extLst>
          </p:cNvPr>
          <p:cNvSpPr txBox="1"/>
          <p:nvPr/>
        </p:nvSpPr>
        <p:spPr>
          <a:xfrm>
            <a:off x="1118926" y="5366266"/>
            <a:ext cx="367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Informace o Brainstormingu</a:t>
            </a:r>
          </a:p>
        </p:txBody>
      </p:sp>
    </p:spTree>
    <p:extLst>
      <p:ext uri="{BB962C8B-B14F-4D97-AF65-F5344CB8AC3E}">
        <p14:creationId xmlns:p14="http://schemas.microsoft.com/office/powerpoint/2010/main" val="183915244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Nový/vylepšený, výrobek/služba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147467"/>
            <a:ext cx="10221622" cy="502432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1900" dirty="0"/>
              <a:t>Doplňte svůj popis o výsledky z brainstormingu.</a:t>
            </a:r>
          </a:p>
          <a:p>
            <a:pPr marL="0" indent="0" eaLnBrk="1" hangingPunct="1">
              <a:buNone/>
            </a:pPr>
            <a:endParaRPr lang="cs-CZ" altLang="cs-CZ" sz="1900" dirty="0"/>
          </a:p>
          <a:p>
            <a:pPr eaLnBrk="1" hangingPunct="1">
              <a:buFontTx/>
              <a:buNone/>
            </a:pPr>
            <a:endParaRPr lang="cs-CZ" altLang="cs-CZ" sz="19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7 min.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3EBFEC0-24EA-41F8-8588-C5E564EE3F44}"/>
              </a:ext>
            </a:extLst>
          </p:cNvPr>
          <p:cNvSpPr txBox="1"/>
          <p:nvPr/>
        </p:nvSpPr>
        <p:spPr>
          <a:xfrm>
            <a:off x="1991360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Výrobek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9C32F8-C1C1-4DF7-B240-1A30FA3B9A9E}"/>
              </a:ext>
            </a:extLst>
          </p:cNvPr>
          <p:cNvSpPr txBox="1"/>
          <p:nvPr/>
        </p:nvSpPr>
        <p:spPr>
          <a:xfrm>
            <a:off x="7752079" y="2964103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Služba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213B05C-7394-478E-9FFA-2ED4E960D9A1}"/>
              </a:ext>
            </a:extLst>
          </p:cNvPr>
          <p:cNvSpPr/>
          <p:nvPr/>
        </p:nvSpPr>
        <p:spPr>
          <a:xfrm>
            <a:off x="640082" y="3499199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3198A7CF-F1E8-41AA-B315-A355753B77A6}"/>
              </a:ext>
            </a:extLst>
          </p:cNvPr>
          <p:cNvSpPr/>
          <p:nvPr/>
        </p:nvSpPr>
        <p:spPr>
          <a:xfrm>
            <a:off x="6492240" y="3510224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Popis, kresba, obrázek atd.</a:t>
            </a:r>
          </a:p>
          <a:p>
            <a:pPr algn="ctr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2142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9036050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Možný realizační tým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0D90CD-660E-4D3B-998E-56DEA3C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926" y="2366128"/>
            <a:ext cx="10221622" cy="502432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2000" dirty="0"/>
              <a:t>Kreativní týmová práce formou brainstormingu, vám mohla přinést mnoho různých podnětů. Třeba jste si uvědomili, že potřebujete někoho na marketing, obchod, kreativitu, administrativu, kdo umí další dva jazyky atd.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Pojmenujte pozice v týmu a pokud je umíte doplnit jmény, udělejte tak.</a:t>
            </a:r>
          </a:p>
          <a:p>
            <a:pPr marL="0" indent="0" eaLnBrk="1" hangingPunct="1">
              <a:buNone/>
            </a:pPr>
            <a:endParaRPr lang="cs-CZ" altLang="cs-CZ" sz="2000" dirty="0"/>
          </a:p>
          <a:p>
            <a:pPr eaLnBrk="1" hangingPunct="1">
              <a:buFontTx/>
              <a:buNone/>
            </a:pPr>
            <a:endParaRPr lang="cs-CZ" altLang="cs-CZ" sz="2000" b="1" dirty="0"/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7CE86840-0538-4955-B55B-9FF771EB800A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7 min.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63E4C4-DDED-40E1-998F-C181AEF09B47}"/>
              </a:ext>
            </a:extLst>
          </p:cNvPr>
          <p:cNvSpPr txBox="1"/>
          <p:nvPr/>
        </p:nvSpPr>
        <p:spPr>
          <a:xfrm>
            <a:off x="1118926" y="4144920"/>
            <a:ext cx="4683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Vedoucí, ředitel/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marketingu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Vedoucí, ředitel/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vývoje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Vedoucí, ředitel/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obchodu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4139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EEC2384-DB8A-4048-80D7-C195FD0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926" y="1082799"/>
            <a:ext cx="10221622" cy="1447800"/>
          </a:xfrm>
        </p:spPr>
        <p:txBody>
          <a:bodyPr/>
          <a:lstStyle/>
          <a:p>
            <a:pPr algn="l" eaLnBrk="1" hangingPunct="1"/>
            <a:r>
              <a:rPr lang="cs-CZ" altLang="cs-CZ" sz="4000" b="1" dirty="0"/>
              <a:t>Ověření Vašeho záměru </a:t>
            </a:r>
          </a:p>
        </p:txBody>
      </p:sp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Obdélník: s jedním odříznutým a jedním zakulaceným horním rohem 4">
            <a:extLst>
              <a:ext uri="{FF2B5EF4-FFF2-40B4-BE49-F238E27FC236}">
                <a16:creationId xmlns:a16="http://schemas.microsoft.com/office/drawing/2014/main" id="{BDAB7ABA-9989-48C9-AFB0-A89C1AF7898E}"/>
              </a:ext>
            </a:extLst>
          </p:cNvPr>
          <p:cNvSpPr/>
          <p:nvPr/>
        </p:nvSpPr>
        <p:spPr>
          <a:xfrm>
            <a:off x="9916159" y="131995"/>
            <a:ext cx="1988893" cy="853440"/>
          </a:xfrm>
          <a:prstGeom prst="snip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Časová náročnost</a:t>
            </a:r>
          </a:p>
          <a:p>
            <a:pPr algn="ctr"/>
            <a:r>
              <a:rPr lang="cs-CZ" dirty="0"/>
              <a:t>max. 6 min.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F213B05C-7394-478E-9FFA-2ED4E960D9A1}"/>
              </a:ext>
            </a:extLst>
          </p:cNvPr>
          <p:cNvSpPr/>
          <p:nvPr/>
        </p:nvSpPr>
        <p:spPr>
          <a:xfrm>
            <a:off x="1118926" y="2608710"/>
            <a:ext cx="5059678" cy="264818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Představte svůj záměr v 5-7 min. třídě, týmu, kolegyni, kolegovi.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čem to bude jiné, lepší, nové, žádoucí).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Chtějte znát jejich názory a poučte se.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Vyhodnoťte si zájem kolegů (v %).</a:t>
            </a:r>
          </a:p>
        </p:txBody>
      </p:sp>
      <p:pic>
        <p:nvPicPr>
          <p:cNvPr id="7" name="Picture 2" descr="Přednáška studenta pro studentky | Aktuality | Obchodní akademie a Střední  zdravotnická škola Blansko">
            <a:extLst>
              <a:ext uri="{FF2B5EF4-FFF2-40B4-BE49-F238E27FC236}">
                <a16:creationId xmlns:a16="http://schemas.microsoft.com/office/drawing/2014/main" id="{EFCE3139-734D-46D6-A458-C16D4E37A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48" y="2461259"/>
            <a:ext cx="3548932" cy="268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686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3 EKF CZ verze" id="{3BFA46F1-D61F-4948-9614-7306B45BC706}" vid="{81063B21-D654-774E-8A88-C7B425F9B5BE}"/>
    </a:ext>
  </a:extLst>
</a:theme>
</file>

<file path=ppt/theme/theme2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3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154 (9)</Template>
  <TotalTime>3084</TotalTime>
  <Words>782</Words>
  <Application>Microsoft Office PowerPoint</Application>
  <PresentationFormat>Širokoúhlá obrazovka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Custom Design</vt:lpstr>
      <vt:lpstr>Śablona_prezentace_NICE</vt:lpstr>
      <vt:lpstr>1_Śablona_prezentace_NICE</vt:lpstr>
      <vt:lpstr>CESTA K ÚSPĚCHU</vt:lpstr>
      <vt:lpstr>Úvod</vt:lpstr>
      <vt:lpstr>Zlepšení současného výrobku/služby (A)</vt:lpstr>
      <vt:lpstr>Nový výrobek/služba (B)</vt:lpstr>
      <vt:lpstr>Představte svůj záměr</vt:lpstr>
      <vt:lpstr>Představte svůj záměr</vt:lpstr>
      <vt:lpstr>Nový/vylepšený, výrobek/služba</vt:lpstr>
      <vt:lpstr>Možný realizační tým</vt:lpstr>
      <vt:lpstr>Ověření Vašeho záměru </vt:lpstr>
      <vt:lpstr>Rybí kost  (možnost pokračovat dál)</vt:lpstr>
      <vt:lpstr>Akční plán (možnost)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Korena Katerina</dc:creator>
  <cp:lastModifiedBy>Kulihova Kublova Tereza</cp:lastModifiedBy>
  <cp:revision>96</cp:revision>
  <dcterms:created xsi:type="dcterms:W3CDTF">2021-08-18T19:37:40Z</dcterms:created>
  <dcterms:modified xsi:type="dcterms:W3CDTF">2023-09-23T21:41:03Z</dcterms:modified>
</cp:coreProperties>
</file>