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 autoCompressPictures="0">
  <p:sldMasterIdLst>
    <p:sldMasterId id="2147483656" r:id="rId1"/>
    <p:sldMasterId id="2147483667" r:id="rId2"/>
    <p:sldMasterId id="2147483674" r:id="rId3"/>
  </p:sldMasterIdLst>
  <p:notesMasterIdLst>
    <p:notesMasterId r:id="rId16"/>
  </p:notesMasterIdLst>
  <p:handoutMasterIdLst>
    <p:handoutMasterId r:id="rId17"/>
  </p:handoutMasterIdLst>
  <p:sldIdLst>
    <p:sldId id="486" r:id="rId4"/>
    <p:sldId id="271" r:id="rId5"/>
    <p:sldId id="497" r:id="rId6"/>
    <p:sldId id="498" r:id="rId7"/>
    <p:sldId id="499" r:id="rId8"/>
    <p:sldId id="500" r:id="rId9"/>
    <p:sldId id="501" r:id="rId10"/>
    <p:sldId id="502" r:id="rId11"/>
    <p:sldId id="503" r:id="rId12"/>
    <p:sldId id="504" r:id="rId13"/>
    <p:sldId id="505" r:id="rId14"/>
    <p:sldId id="496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7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ch Nierostek" initials="LN" lastIdx="1" clrIdx="0">
    <p:extLst>
      <p:ext uri="{19B8F6BF-5375-455C-9EA6-DF929625EA0E}">
        <p15:presenceInfo xmlns:p15="http://schemas.microsoft.com/office/powerpoint/2012/main" userId="43bb3f99068159c6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4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63"/>
  </p:normalViewPr>
  <p:slideViewPr>
    <p:cSldViewPr snapToGrid="0" snapToObjects="1" showGuides="1">
      <p:cViewPr varScale="1">
        <p:scale>
          <a:sx n="64" d="100"/>
          <a:sy n="64" d="100"/>
        </p:scale>
        <p:origin x="724" y="40"/>
      </p:cViewPr>
      <p:guideLst>
        <p:guide orient="horz" pos="2137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4016"/>
    </p:cViewPr>
  </p:sorterViewPr>
  <p:notesViewPr>
    <p:cSldViewPr snapToGrid="0" snapToObjects="1" showGuides="1">
      <p:cViewPr varScale="1">
        <p:scale>
          <a:sx n="97" d="100"/>
          <a:sy n="97" d="100"/>
        </p:scale>
        <p:origin x="432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commentAuthors" Target="commentAuthors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7E84B11-8086-A046-B6B7-F7A9DB5EAD8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E5F8304-EF8E-7A48-A3EC-256BB4EB244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746FA-9F78-5A43-BFD1-03D27A7F3C92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CE85A97-9D2F-A74D-874B-B462CB8C636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B02496D-CD03-4446-AD06-43B91E16884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CC9C5-FF55-F544-A6D3-2B14C7549C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342182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2D10F-BC7E-0545-A8D3-D708044527A6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cs-CZ"/>
              <a:t>Upravte styly předlohy textu.
Druhá úroveň
Třetí úroveň
Čtvrtá úroveň
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477E90-4C3A-1A40-BB34-28A95E688A1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0242133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4477E90-4C3A-1A40-BB34-28A95E688A19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8376305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9321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156152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14574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807075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8721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473402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38527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8527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987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A827CD8A-1427-4941-A626-65EDEFEE4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DEEBC15-9EEF-49B5-A26D-1F0885960735}" type="slidenum">
              <a:rPr kumimoji="0" lang="cs-CZ" altLang="cs-CZ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altLang="cs-CZ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9EC8F6A-94EC-4DBA-AA7C-FA67EAC65DE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8750" y="509588"/>
            <a:ext cx="4530725" cy="2549525"/>
          </a:xfrm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E2394953-C7A7-44B4-86DC-C4D5AD51E3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28600" indent="-228600" eaLnBrk="1" hangingPunct="1">
              <a:lnSpc>
                <a:spcPct val="80000"/>
              </a:lnSpc>
            </a:pPr>
            <a:endParaRPr lang="cs-CZ" altLang="cs-CZ" sz="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3669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B8A41D-18F5-2B4E-BE99-D6457D846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400582C-01B7-3F42-AD28-9B7DF4DD5F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0C3A37-4F77-534E-9AF3-D82BFE1545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DCCB8-70AD-574C-9AA9-B02DA9D9DB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B3117F-487E-494C-9FA1-CB037C2CB2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9165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67220528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0741805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23399965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E71A8B-34C4-409C-ACA7-00046D461C21}" type="slidenum">
              <a:rPr lang="cs-CZ" altLang="cs-CZ" smtClean="0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6243331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13883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723150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40294905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1343116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1251042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56EA4-94EE-9E4C-9451-0C053C350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0C682-265E-EE41-A540-118A3A3903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DCE98-8002-BC4F-85CF-80F1678C4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100820-F6DD-5A4F-80F7-CAC42703D5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E03D53-E799-BF42-83F0-6B6D5E020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04107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2D3AB-3AE5-6C49-B89B-0B3333B9A5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A51D72-6450-1245-B950-D14EEE9BCD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A13D4-2C24-4B4C-A527-271234776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86D41A-5F70-D542-B768-4CA673DBA8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4A22-3709-7E43-ADD3-04B31F1D20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223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85BBB-390C-8746-8F6D-62B6435F2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A52AC7-CCB6-7743-BA17-958390688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7134D6-2490-5248-8BDE-DBC857FAD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26196-17B1-8245-A58A-F8CFE5261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F613EA-3698-4344-847F-E2367A8ED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C666FBF-FFBF-9746-9924-D6ECC8F22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07203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015BE-E091-174E-9BC7-1C1BCA6DC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37750E-8FBE-E846-AB80-9F86414BC9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21511B-D22A-1245-A98E-3D2AFE55B5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8A5B39B-BFEB-134C-AB6F-4AB601CEDC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17821D6-D3D4-CF41-A511-5A5AC1081B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85C7EB4-86D6-B743-9954-71FAD9D04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DC364A0-F572-C149-849B-B307CD8BE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FF28744-8951-9A4F-A3AA-DD575AE0E3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92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672057-05C0-D143-BA44-BD676C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33BE2FB-8405-5C4E-A05E-0DC323AF62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FD6ECD-2072-7649-8717-F6947C5715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331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D499B7-157B-F045-9923-D12EED65EB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647F9E-6176-9946-A28B-E20C2D5155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DD7A46-18AB-7B43-B05D-7EC3E7A08F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BC748-752E-9E47-952B-1B6B12A8FBC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9A48DC-3CD9-9542-B18D-D6CC3077A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FA9E0-9FA1-6145-9530-79E7D73F3A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8502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63622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2562856933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6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8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17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22C198-AF9F-0A41-9A82-28EC7DDD7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45F5F5-E124-A54B-9981-D7FA5E3DED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2942D7-B669-9940-B52D-60CF522EFE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BC748-752E-9E47-952B-1B6B12A8FBCB}" type="datetimeFigureOut">
              <a:rPr lang="cs-CZ" smtClean="0"/>
              <a:t>23.09.2023</a:t>
            </a:fld>
            <a:endParaRPr lang="cs-C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62DEF7-65E0-8647-8D41-57980F1E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7E33C7-0C21-634B-9232-89AED66921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0BBC17-8541-E34F-8869-9598F72269D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9919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3" r:id="rId6"/>
    <p:sldLayoutId id="2147483666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473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</p:sldLayoutIdLst>
  <p:hf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  <p:pic>
        <p:nvPicPr>
          <p:cNvPr id="8" name="Obrázek 7" descr="Obsah obrázku objekt, interiér&#10;&#10;&#10;&#10;Popis se vygeneroval automaticky.">
            <a:extLst>
              <a:ext uri="{FF2B5EF4-FFF2-40B4-BE49-F238E27FC236}">
                <a16:creationId xmlns:a16="http://schemas.microsoft.com/office/drawing/2014/main" id="{AC495983-AC06-4D47-8142-754112AFF294}"/>
              </a:ext>
            </a:extLst>
          </p:cNvPr>
          <p:cNvPicPr>
            <a:picLocks noChangeAspect="1"/>
          </p:cNvPicPr>
          <p:nvPr userDrawn="1"/>
        </p:nvPicPr>
        <p:blipFill>
          <a:blip r:embed="rId10"/>
          <a:stretch>
            <a:fillRect/>
          </a:stretch>
        </p:blipFill>
        <p:spPr>
          <a:xfrm>
            <a:off x="200196" y="199669"/>
            <a:ext cx="4216400" cy="647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94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</p:sldLayoutIdLst>
  <p:hf hd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anagementmania.com/cs/ishikawuv-diagram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orangeacademy.cz/clanky/brainstormin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16C7814-19D0-D044-AD35-ED9091139A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7" y="1742158"/>
            <a:ext cx="8908967" cy="23876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00B0F0"/>
                </a:solidFill>
              </a:rPr>
              <a:t>CESTA K ÚSPĚCHU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3462E6A-BA43-6348-924A-E49976C56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64842"/>
            <a:ext cx="7751806" cy="1655762"/>
          </a:xfrm>
        </p:spPr>
        <p:txBody>
          <a:bodyPr/>
          <a:lstStyle/>
          <a:p>
            <a:r>
              <a:rPr lang="cs-CZ" sz="2000" dirty="0"/>
              <a:t>Lech </a:t>
            </a:r>
            <a:r>
              <a:rPr lang="cs-CZ" sz="2000" dirty="0" err="1"/>
              <a:t>Nierostek</a:t>
            </a:r>
            <a:endParaRPr lang="cs-CZ" sz="2000" dirty="0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4A7925D-4BBE-3C40-9FF4-E305464874B4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579225" y="6356350"/>
            <a:ext cx="612775" cy="31273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A44BAA-1A06-B141-8215-9D88CF6A7203}" type="slidenum">
              <a:rPr kumimoji="0" lang="cs-CZ" sz="1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</a:t>
            </a:fld>
            <a:endParaRPr kumimoji="0" lang="cs-CZ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25406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EEC2384-DB8A-4048-80D7-C195FD06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70378" y="387939"/>
            <a:ext cx="9131631" cy="1447800"/>
          </a:xfrm>
        </p:spPr>
        <p:txBody>
          <a:bodyPr/>
          <a:lstStyle/>
          <a:p>
            <a:pPr algn="l" eaLnBrk="1" hangingPunct="1"/>
            <a:r>
              <a:rPr lang="cs-CZ" altLang="cs-CZ" sz="4000" b="1" dirty="0"/>
              <a:t>Rybí kost </a:t>
            </a:r>
            <a:br>
              <a:rPr lang="cs-CZ" altLang="cs-CZ" sz="4000" b="1" dirty="0"/>
            </a:br>
            <a:r>
              <a:rPr lang="cs-CZ" altLang="cs-CZ" sz="2000" b="1" dirty="0"/>
              <a:t>(možnost pokračovat dál)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150D90CD-660E-4D3B-998E-56DEA3C28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70378" y="1697147"/>
            <a:ext cx="9837309" cy="1344228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altLang="cs-CZ" sz="1800" dirty="0"/>
              <a:t>Pokud chcete pokračovat dál v tom, co jste prozatím udělali, použijte rybí kost. Do hlavy napište hlavní problém (může být i název vašeho projektu) a do jednotlivých příčin napište nejdůležitější body z brainstormingu. Ty body, které je třeba nějakým způsobem řešit.</a:t>
            </a:r>
          </a:p>
          <a:p>
            <a:pPr eaLnBrk="1" hangingPunct="1">
              <a:buFontTx/>
              <a:buNone/>
            </a:pPr>
            <a:endParaRPr lang="cs-CZ" altLang="cs-CZ" sz="1800" b="1" dirty="0"/>
          </a:p>
        </p:txBody>
      </p:sp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E49A06F3-E0D5-42A4-BABE-6D914E55E1AF}"/>
              </a:ext>
            </a:extLst>
          </p:cNvPr>
          <p:cNvSpPr txBox="1"/>
          <p:nvPr/>
        </p:nvSpPr>
        <p:spPr>
          <a:xfrm>
            <a:off x="1995236" y="6415132"/>
            <a:ext cx="562057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https://managementmania.com/cs/ishikawuv-diagram</a:t>
            </a:r>
            <a:endParaRPr 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s-CZ" sz="1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E28B2341-FFEB-4544-A8FB-BC96A74F906D}"/>
              </a:ext>
            </a:extLst>
          </p:cNvPr>
          <p:cNvSpPr txBox="1"/>
          <p:nvPr/>
        </p:nvSpPr>
        <p:spPr>
          <a:xfrm>
            <a:off x="1970378" y="6070825"/>
            <a:ext cx="3677920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500" dirty="0">
                <a:latin typeface="Arial" panose="020B0604020202020204" pitchFamily="34" charset="0"/>
                <a:cs typeface="Arial" panose="020B0604020202020204" pitchFamily="34" charset="0"/>
              </a:rPr>
              <a:t>Informace o Rybí kosti</a:t>
            </a:r>
          </a:p>
        </p:txBody>
      </p:sp>
      <p:grpSp>
        <p:nvGrpSpPr>
          <p:cNvPr id="12" name="Group 28">
            <a:extLst>
              <a:ext uri="{FF2B5EF4-FFF2-40B4-BE49-F238E27FC236}">
                <a16:creationId xmlns:a16="http://schemas.microsoft.com/office/drawing/2014/main" id="{895DFAF7-AD96-4DA2-87BD-C205444F8163}"/>
              </a:ext>
            </a:extLst>
          </p:cNvPr>
          <p:cNvGrpSpPr>
            <a:grpSpLocks/>
          </p:cNvGrpSpPr>
          <p:nvPr/>
        </p:nvGrpSpPr>
        <p:grpSpPr bwMode="auto">
          <a:xfrm>
            <a:off x="2798053" y="2747512"/>
            <a:ext cx="5955700" cy="3317960"/>
            <a:chOff x="336" y="1104"/>
            <a:chExt cx="5405" cy="2736"/>
          </a:xfrm>
        </p:grpSpPr>
        <p:sp>
          <p:nvSpPr>
            <p:cNvPr id="13" name="Rectangle 5">
              <a:extLst>
                <a:ext uri="{FF2B5EF4-FFF2-40B4-BE49-F238E27FC236}">
                  <a16:creationId xmlns:a16="http://schemas.microsoft.com/office/drawing/2014/main" id="{F0C46482-C617-4B25-B451-942497B9902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" y="2400"/>
              <a:ext cx="3424" cy="14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endParaRPr lang="cs-CZ" altLang="cs-CZ" sz="12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AutoShape 6">
              <a:extLst>
                <a:ext uri="{FF2B5EF4-FFF2-40B4-BE49-F238E27FC236}">
                  <a16:creationId xmlns:a16="http://schemas.microsoft.com/office/drawing/2014/main" id="{46C04017-5DF0-47EB-95D7-D4F9D54C9B0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728" y="1104"/>
              <a:ext cx="1325" cy="1152"/>
            </a:xfrm>
            <a:prstGeom prst="wedgeRectCallout">
              <a:avLst>
                <a:gd name="adj1" fmla="val -49171"/>
                <a:gd name="adj2" fmla="val 61634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cs-CZ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AutoShape 7">
              <a:extLst>
                <a:ext uri="{FF2B5EF4-FFF2-40B4-BE49-F238E27FC236}">
                  <a16:creationId xmlns:a16="http://schemas.microsoft.com/office/drawing/2014/main" id="{2F021CC8-A352-494F-B860-FAA845683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72" y="1104"/>
              <a:ext cx="1325" cy="1152"/>
            </a:xfrm>
            <a:prstGeom prst="wedgeRectCallout">
              <a:avLst>
                <a:gd name="adj1" fmla="val -50755"/>
                <a:gd name="adj2" fmla="val 6171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cs-CZ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AutoShape 8">
              <a:extLst>
                <a:ext uri="{FF2B5EF4-FFF2-40B4-BE49-F238E27FC236}">
                  <a16:creationId xmlns:a16="http://schemas.microsoft.com/office/drawing/2014/main" id="{9DC85C8B-DF66-48BB-9C99-D1DFD48DCE1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16" y="1104"/>
              <a:ext cx="1325" cy="1152"/>
            </a:xfrm>
            <a:prstGeom prst="wedgeRectCallout">
              <a:avLst>
                <a:gd name="adj1" fmla="val -51509"/>
                <a:gd name="adj2" fmla="val 62412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lvl1pPr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cs-CZ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7" name="AutoShape 9">
              <a:extLst>
                <a:ext uri="{FF2B5EF4-FFF2-40B4-BE49-F238E27FC236}">
                  <a16:creationId xmlns:a16="http://schemas.microsoft.com/office/drawing/2014/main" id="{2351DAD4-EBB3-4304-8025-42546A7F903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728" y="2688"/>
              <a:ext cx="1325" cy="1152"/>
            </a:xfrm>
            <a:prstGeom prst="wedgeRectCallout">
              <a:avLst>
                <a:gd name="adj1" fmla="val -49398"/>
                <a:gd name="adj2" fmla="val 6163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>
              <a:lvl1pPr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cs-CZ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AutoShape 10">
              <a:extLst>
                <a:ext uri="{FF2B5EF4-FFF2-40B4-BE49-F238E27FC236}">
                  <a16:creationId xmlns:a16="http://schemas.microsoft.com/office/drawing/2014/main" id="{FC0F1C18-568E-47ED-B45C-E76C115C536C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3072" y="2688"/>
              <a:ext cx="1325" cy="1152"/>
            </a:xfrm>
            <a:prstGeom prst="wedgeRectCallout">
              <a:avLst>
                <a:gd name="adj1" fmla="val -52190"/>
                <a:gd name="adj2" fmla="val 62759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>
              <a:lvl1pPr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cs-CZ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AutoShape 11">
              <a:extLst>
                <a:ext uri="{FF2B5EF4-FFF2-40B4-BE49-F238E27FC236}">
                  <a16:creationId xmlns:a16="http://schemas.microsoft.com/office/drawing/2014/main" id="{5825367E-DF0B-4D1A-B851-769542948478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4416" y="2688"/>
              <a:ext cx="1325" cy="1152"/>
            </a:xfrm>
            <a:prstGeom prst="wedgeRectCallout">
              <a:avLst>
                <a:gd name="adj1" fmla="val -51514"/>
                <a:gd name="adj2" fmla="val 6163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rot="10800000"/>
            <a:lstStyle>
              <a:lvl1pPr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/>
              <a:endParaRPr lang="cs-CZ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0" name="Text Box 12">
              <a:extLst>
                <a:ext uri="{FF2B5EF4-FFF2-40B4-BE49-F238E27FC236}">
                  <a16:creationId xmlns:a16="http://schemas.microsoft.com/office/drawing/2014/main" id="{B79B94C7-1732-43BD-B300-328496E92DF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36" y="1680"/>
              <a:ext cx="1270" cy="1827"/>
            </a:xfrm>
            <a:prstGeom prst="rect">
              <a:avLst/>
            </a:prstGeom>
            <a:noFill/>
            <a:ln w="381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endParaRPr lang="en-US" altLang="cs-CZ" sz="12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eaLnBrk="1" hangingPunct="1">
                <a:spcBef>
                  <a:spcPct val="50000"/>
                </a:spcBef>
              </a:pPr>
              <a:endParaRPr lang="en-US" altLang="cs-CZ"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1" name="Text Box 13">
              <a:extLst>
                <a:ext uri="{FF2B5EF4-FFF2-40B4-BE49-F238E27FC236}">
                  <a16:creationId xmlns:a16="http://schemas.microsoft.com/office/drawing/2014/main" id="{FCACBC67-66FA-4C71-8369-905872ECF0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16" y="1125"/>
              <a:ext cx="1275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cs-CZ" altLang="cs-CZ" sz="1200" b="1" dirty="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 Možná příčina</a:t>
              </a:r>
              <a:endParaRPr lang="en-US" altLang="cs-CZ" sz="1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Text Box 14">
              <a:extLst>
                <a:ext uri="{FF2B5EF4-FFF2-40B4-BE49-F238E27FC236}">
                  <a16:creationId xmlns:a16="http://schemas.microsoft.com/office/drawing/2014/main" id="{C47899DC-5414-4C96-88F1-D1734002154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28" y="2761"/>
              <a:ext cx="1296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cs-CZ" altLang="cs-CZ" sz="1200" b="1" dirty="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4. Možná příčina</a:t>
              </a:r>
              <a:endParaRPr lang="en-US" altLang="cs-CZ" sz="1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 Box 15">
              <a:extLst>
                <a:ext uri="{FF2B5EF4-FFF2-40B4-BE49-F238E27FC236}">
                  <a16:creationId xmlns:a16="http://schemas.microsoft.com/office/drawing/2014/main" id="{63E5DA04-1F47-4FF2-9AFB-8B8E6E8ACD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0" y="1132"/>
              <a:ext cx="1325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cs-CZ" altLang="cs-CZ" sz="1200" b="1" dirty="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 Možná příčina</a:t>
              </a:r>
              <a:endParaRPr lang="en-US" altLang="cs-CZ" sz="1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4" name="Text Box 16">
              <a:extLst>
                <a:ext uri="{FF2B5EF4-FFF2-40B4-BE49-F238E27FC236}">
                  <a16:creationId xmlns:a16="http://schemas.microsoft.com/office/drawing/2014/main" id="{66B3DDCB-EF77-4CF2-B3B2-4890CE056C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16" y="1132"/>
              <a:ext cx="1270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cs-CZ" altLang="cs-CZ" sz="1200" b="1" dirty="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 Možná příčina</a:t>
              </a:r>
              <a:endParaRPr lang="en-US" altLang="cs-CZ" sz="1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Text Box 17">
              <a:extLst>
                <a:ext uri="{FF2B5EF4-FFF2-40B4-BE49-F238E27FC236}">
                  <a16:creationId xmlns:a16="http://schemas.microsoft.com/office/drawing/2014/main" id="{2F83482F-369F-4917-859A-837ADFE7C1B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72" y="2764"/>
              <a:ext cx="1325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cs-CZ" altLang="cs-CZ" sz="1200" b="1" dirty="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5. Možná příčina</a:t>
              </a:r>
              <a:endParaRPr lang="en-US" altLang="cs-CZ" sz="1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Text Box 18">
              <a:extLst>
                <a:ext uri="{FF2B5EF4-FFF2-40B4-BE49-F238E27FC236}">
                  <a16:creationId xmlns:a16="http://schemas.microsoft.com/office/drawing/2014/main" id="{AF540A1A-1E85-4141-9921-65F9BA11F0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55" y="2736"/>
              <a:ext cx="1286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1pPr>
              <a:lvl2pPr marL="742950" indent="-28575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2pPr>
              <a:lvl3pPr marL="11430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3pPr>
              <a:lvl4pPr marL="16002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4pPr>
              <a:lvl5pPr marL="2057400" indent="-228600" algn="ctr"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3600">
                  <a:solidFill>
                    <a:schemeClr val="tx2"/>
                  </a:solidFill>
                  <a:latin typeface="Times New Roman" panose="02020603050405020304" pitchFamily="18" charset="0"/>
                </a:defRPr>
              </a:lvl9pPr>
            </a:lstStyle>
            <a:p>
              <a:pPr algn="l" eaLnBrk="1" hangingPunct="1"/>
              <a:r>
                <a:rPr lang="cs-CZ" altLang="cs-CZ" sz="1200" b="1" dirty="0">
                  <a:solidFill>
                    <a:srgbClr val="000099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6. Možná příčina</a:t>
              </a:r>
              <a:endParaRPr lang="en-US" altLang="cs-CZ" sz="12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ext Box 19">
              <a:extLst>
                <a:ext uri="{FF2B5EF4-FFF2-40B4-BE49-F238E27FC236}">
                  <a16:creationId xmlns:a16="http://schemas.microsoft.com/office/drawing/2014/main" id="{59684CA5-E10B-4DC7-9F16-BFF4A742409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4" y="2115"/>
              <a:ext cx="1104" cy="22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  <a:buFontTx/>
                <a:buNone/>
              </a:pPr>
              <a:r>
                <a:rPr lang="cs-CZ" altLang="cs-CZ" sz="12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Hlavní problém</a:t>
              </a:r>
            </a:p>
          </p:txBody>
        </p:sp>
        <p:sp>
          <p:nvSpPr>
            <p:cNvPr id="28" name="Text Box 25">
              <a:extLst>
                <a:ext uri="{FF2B5EF4-FFF2-40B4-BE49-F238E27FC236}">
                  <a16:creationId xmlns:a16="http://schemas.microsoft.com/office/drawing/2014/main" id="{0B542E8E-D790-4B80-9ED0-F480C6F9C09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80" y="1488"/>
              <a:ext cx="1380" cy="6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Times New Roman" panose="02020603050405020304" pitchFamily="18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Times New Roman" panose="02020603050405020304" pitchFamily="18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Times New Roman" panose="02020603050405020304" pitchFamily="18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Times New Roman" panose="02020603050405020304" pitchFamily="18" charset="0"/>
                </a:defRPr>
              </a:lvl9pPr>
            </a:lstStyle>
            <a:p>
              <a:pPr algn="ctr">
                <a:spcBef>
                  <a:spcPct val="50000"/>
                </a:spcBef>
              </a:pPr>
              <a:r>
                <a:rPr lang="cs-CZ" altLang="cs-CZ" sz="12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Prvotní příčina</a:t>
              </a:r>
            </a:p>
            <a:p>
              <a:pPr algn="ctr">
                <a:spcBef>
                  <a:spcPct val="50000"/>
                </a:spcBef>
                <a:buNone/>
              </a:pPr>
              <a:endParaRPr lang="cs-CZ" altLang="cs-CZ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algn="ctr">
                <a:spcBef>
                  <a:spcPct val="50000"/>
                </a:spcBef>
              </a:pPr>
              <a:r>
                <a:rPr lang="cs-CZ" altLang="cs-CZ" sz="1200" dirty="0">
                  <a:solidFill>
                    <a:schemeClr val="tx2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Druhotná příčina</a:t>
              </a:r>
            </a:p>
          </p:txBody>
        </p:sp>
      </p:grpSp>
      <p:sp>
        <p:nvSpPr>
          <p:cNvPr id="29" name="TextovéPole 28">
            <a:extLst>
              <a:ext uri="{FF2B5EF4-FFF2-40B4-BE49-F238E27FC236}">
                <a16:creationId xmlns:a16="http://schemas.microsoft.com/office/drawing/2014/main" id="{37ACD109-C8BE-43D2-8027-B57634F5367C}"/>
              </a:ext>
            </a:extLst>
          </p:cNvPr>
          <p:cNvSpPr txBox="1"/>
          <p:nvPr/>
        </p:nvSpPr>
        <p:spPr>
          <a:xfrm>
            <a:off x="2951214" y="2960281"/>
            <a:ext cx="10423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Následek</a:t>
            </a:r>
          </a:p>
        </p:txBody>
      </p:sp>
      <p:cxnSp>
        <p:nvCxnSpPr>
          <p:cNvPr id="30" name="Přímá spojnice 29">
            <a:extLst>
              <a:ext uri="{FF2B5EF4-FFF2-40B4-BE49-F238E27FC236}">
                <a16:creationId xmlns:a16="http://schemas.microsoft.com/office/drawing/2014/main" id="{CBCE7819-010B-4A35-B22B-3E868161A2C9}"/>
              </a:ext>
            </a:extLst>
          </p:cNvPr>
          <p:cNvCxnSpPr>
            <a:cxnSpLocks/>
          </p:cNvCxnSpPr>
          <p:nvPr/>
        </p:nvCxnSpPr>
        <p:spPr>
          <a:xfrm flipV="1">
            <a:off x="4171622" y="3101412"/>
            <a:ext cx="1078029" cy="202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Přímá spojnice 30">
            <a:extLst>
              <a:ext uri="{FF2B5EF4-FFF2-40B4-BE49-F238E27FC236}">
                <a16:creationId xmlns:a16="http://schemas.microsoft.com/office/drawing/2014/main" id="{6395036F-01BA-4929-B5A3-A0A8A6699C5B}"/>
              </a:ext>
            </a:extLst>
          </p:cNvPr>
          <p:cNvCxnSpPr/>
          <p:nvPr/>
        </p:nvCxnSpPr>
        <p:spPr>
          <a:xfrm>
            <a:off x="4416531" y="3344185"/>
            <a:ext cx="595020" cy="77210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>
            <a:extLst>
              <a:ext uri="{FF2B5EF4-FFF2-40B4-BE49-F238E27FC236}">
                <a16:creationId xmlns:a16="http://schemas.microsoft.com/office/drawing/2014/main" id="{1AF2E840-AE4C-4165-ABCE-648AFAF18F3A}"/>
              </a:ext>
            </a:extLst>
          </p:cNvPr>
          <p:cNvCxnSpPr>
            <a:cxnSpLocks/>
          </p:cNvCxnSpPr>
          <p:nvPr/>
        </p:nvCxnSpPr>
        <p:spPr>
          <a:xfrm flipV="1">
            <a:off x="5731814" y="3073602"/>
            <a:ext cx="1078029" cy="2021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Přímá spojnice 32">
            <a:extLst>
              <a:ext uri="{FF2B5EF4-FFF2-40B4-BE49-F238E27FC236}">
                <a16:creationId xmlns:a16="http://schemas.microsoft.com/office/drawing/2014/main" id="{14DF63AE-C3BB-4E36-814E-D3FB2EE4C507}"/>
              </a:ext>
            </a:extLst>
          </p:cNvPr>
          <p:cNvCxnSpPr>
            <a:cxnSpLocks/>
          </p:cNvCxnSpPr>
          <p:nvPr/>
        </p:nvCxnSpPr>
        <p:spPr>
          <a:xfrm>
            <a:off x="5884244" y="3444472"/>
            <a:ext cx="602232" cy="6994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 Box 25">
            <a:extLst>
              <a:ext uri="{FF2B5EF4-FFF2-40B4-BE49-F238E27FC236}">
                <a16:creationId xmlns:a16="http://schemas.microsoft.com/office/drawing/2014/main" id="{88A3947B-8FA5-4A23-90C9-08FE3FA34B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05103" y="3217598"/>
            <a:ext cx="1520604" cy="8307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altLang="cs-CZ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Prvotní příčina</a:t>
            </a:r>
          </a:p>
          <a:p>
            <a:pPr algn="ctr">
              <a:spcBef>
                <a:spcPct val="50000"/>
              </a:spcBef>
              <a:buNone/>
            </a:pPr>
            <a:endParaRPr lang="cs-CZ" altLang="cs-CZ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spcBef>
                <a:spcPct val="50000"/>
              </a:spcBef>
            </a:pPr>
            <a:r>
              <a:rPr lang="cs-CZ" altLang="cs-CZ" sz="12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Druhotná příčina</a:t>
            </a:r>
          </a:p>
        </p:txBody>
      </p:sp>
    </p:spTree>
    <p:extLst>
      <p:ext uri="{BB962C8B-B14F-4D97-AF65-F5344CB8AC3E}">
        <p14:creationId xmlns:p14="http://schemas.microsoft.com/office/powerpoint/2010/main" val="3577753785"/>
      </p:ext>
    </p:extLst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EEC2384-DB8A-4048-80D7-C195FD06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926" y="1082799"/>
            <a:ext cx="9036050" cy="1447800"/>
          </a:xfrm>
        </p:spPr>
        <p:txBody>
          <a:bodyPr/>
          <a:lstStyle/>
          <a:p>
            <a:pPr algn="l" eaLnBrk="1" hangingPunct="1"/>
            <a:r>
              <a:rPr lang="cs-CZ" altLang="cs-CZ" sz="4000" b="1" dirty="0"/>
              <a:t>Akční plán (možnost)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150D90CD-660E-4D3B-998E-56DEA3C28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926" y="2366129"/>
            <a:ext cx="10221622" cy="814394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altLang="cs-CZ" sz="2000" dirty="0"/>
              <a:t>Pokud chcete pokračovat dále i v příštích dnech, týdnech, měsících, začněte vyplňovat akční plán, kroky, které je třeba udělat, abyste se posunuli dál.</a:t>
            </a:r>
          </a:p>
          <a:p>
            <a:pPr eaLnBrk="1" hangingPunct="1">
              <a:buFontTx/>
              <a:buNone/>
            </a:pPr>
            <a:endParaRPr lang="cs-CZ" altLang="cs-CZ" sz="2000" b="1" dirty="0"/>
          </a:p>
        </p:txBody>
      </p:sp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7" name="Tabulka 6">
            <a:extLst>
              <a:ext uri="{FF2B5EF4-FFF2-40B4-BE49-F238E27FC236}">
                <a16:creationId xmlns:a16="http://schemas.microsoft.com/office/drawing/2014/main" id="{D3BF5566-994D-4EB6-82A3-DE15CEB824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7303089"/>
              </p:ext>
            </p:extLst>
          </p:nvPr>
        </p:nvGraphicFramePr>
        <p:xfrm>
          <a:off x="201613" y="3180524"/>
          <a:ext cx="11798299" cy="2285998"/>
        </p:xfrm>
        <a:graphic>
          <a:graphicData uri="http://schemas.openxmlformats.org/drawingml/2006/table">
            <a:tbl>
              <a:tblPr/>
              <a:tblGrid>
                <a:gridCol w="2682107">
                  <a:extLst>
                    <a:ext uri="{9D8B030D-6E8A-4147-A177-3AD203B41FA5}">
                      <a16:colId xmlns:a16="http://schemas.microsoft.com/office/drawing/2014/main" val="1181410539"/>
                    </a:ext>
                  </a:extLst>
                </a:gridCol>
                <a:gridCol w="2199179">
                  <a:extLst>
                    <a:ext uri="{9D8B030D-6E8A-4147-A177-3AD203B41FA5}">
                      <a16:colId xmlns:a16="http://schemas.microsoft.com/office/drawing/2014/main" val="2583778252"/>
                    </a:ext>
                  </a:extLst>
                </a:gridCol>
                <a:gridCol w="1055012">
                  <a:extLst>
                    <a:ext uri="{9D8B030D-6E8A-4147-A177-3AD203B41FA5}">
                      <a16:colId xmlns:a16="http://schemas.microsoft.com/office/drawing/2014/main" val="3504904304"/>
                    </a:ext>
                  </a:extLst>
                </a:gridCol>
                <a:gridCol w="1107019">
                  <a:extLst>
                    <a:ext uri="{9D8B030D-6E8A-4147-A177-3AD203B41FA5}">
                      <a16:colId xmlns:a16="http://schemas.microsoft.com/office/drawing/2014/main" val="1127247711"/>
                    </a:ext>
                  </a:extLst>
                </a:gridCol>
                <a:gridCol w="1055012">
                  <a:extLst>
                    <a:ext uri="{9D8B030D-6E8A-4147-A177-3AD203B41FA5}">
                      <a16:colId xmlns:a16="http://schemas.microsoft.com/office/drawing/2014/main" val="3275556204"/>
                    </a:ext>
                  </a:extLst>
                </a:gridCol>
                <a:gridCol w="720677">
                  <a:extLst>
                    <a:ext uri="{9D8B030D-6E8A-4147-A177-3AD203B41FA5}">
                      <a16:colId xmlns:a16="http://schemas.microsoft.com/office/drawing/2014/main" val="1243069075"/>
                    </a:ext>
                  </a:extLst>
                </a:gridCol>
                <a:gridCol w="2979293">
                  <a:extLst>
                    <a:ext uri="{9D8B030D-6E8A-4147-A177-3AD203B41FA5}">
                      <a16:colId xmlns:a16="http://schemas.microsoft.com/office/drawing/2014/main" val="1073573879"/>
                    </a:ext>
                  </a:extLst>
                </a:gridCol>
              </a:tblGrid>
              <a:tr h="254875"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Cíl/ úloha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Akce / nápravné opatření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Datum začátku realizace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1000" b="1" i="0" u="none" strike="noStrike">
                          <a:effectLst/>
                          <a:latin typeface="Arial" panose="020B0604020202020204" pitchFamily="34" charset="0"/>
                        </a:rPr>
                        <a:t>Zodpovědný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Zrealizovat do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Zrealizované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Poznámky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3152502"/>
                  </a:ext>
                </a:extLst>
              </a:tr>
              <a:tr h="6770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dirty="0">
                          <a:effectLst/>
                          <a:latin typeface="Arial" panose="020B0604020202020204" pitchFamily="34" charset="0"/>
                        </a:rPr>
                        <a:t> j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08998602"/>
                  </a:ext>
                </a:extLst>
              </a:tr>
              <a:tr h="6770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3078665"/>
                  </a:ext>
                </a:extLst>
              </a:tr>
              <a:tr h="677041">
                <a:tc>
                  <a:txBody>
                    <a:bodyPr/>
                    <a:lstStyle/>
                    <a:p>
                      <a:pPr algn="l" fontAlgn="ctr"/>
                      <a:r>
                        <a:rPr lang="cs-CZ" sz="6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700" b="1" i="0" u="none" strike="noStrike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cs-CZ" sz="600" b="0" i="0" u="none" strike="noStrike" dirty="0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3172" marR="3172" marT="3172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819535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4555937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8" name="Obdélník 7">
            <a:extLst>
              <a:ext uri="{FF2B5EF4-FFF2-40B4-BE49-F238E27FC236}">
                <a16:creationId xmlns:a16="http://schemas.microsoft.com/office/drawing/2014/main" id="{D15F7517-B33E-4A7A-A179-04C309148394}"/>
              </a:ext>
            </a:extLst>
          </p:cNvPr>
          <p:cNvSpPr/>
          <p:nvPr/>
        </p:nvSpPr>
        <p:spPr>
          <a:xfrm>
            <a:off x="0" y="2914416"/>
            <a:ext cx="12192000" cy="707886"/>
          </a:xfrm>
          <a:prstGeom prst="rect">
            <a:avLst/>
          </a:prstGeom>
        </p:spPr>
        <p:txBody>
          <a:bodyPr wrap="square" anchor="b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HODNĚ ŠTĚSTÍ S VAŠÍM PROJEKTEM </a:t>
            </a:r>
            <a:r>
              <a:rPr kumimoji="0" lang="cs-CZ" sz="4000" b="1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Wingdings" panose="05000000000000000000" pitchFamily="2" charset="2"/>
              </a:rPr>
              <a:t></a:t>
            </a:r>
            <a:endParaRPr kumimoji="0" lang="cs-CZ" sz="40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9626688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EEC2384-DB8A-4048-80D7-C195FD06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926" y="1082799"/>
            <a:ext cx="9036050" cy="1447800"/>
          </a:xfrm>
        </p:spPr>
        <p:txBody>
          <a:bodyPr/>
          <a:lstStyle/>
          <a:p>
            <a:pPr algn="l" eaLnBrk="1" hangingPunct="1"/>
            <a:r>
              <a:rPr lang="cs-CZ" altLang="cs-CZ" sz="4000" b="1" dirty="0"/>
              <a:t>Úvod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150D90CD-660E-4D3B-998E-56DEA3C28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926" y="2366128"/>
            <a:ext cx="10221622" cy="5024329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1900" dirty="0"/>
              <a:t>Chcete-li sami podnikat, tak se nabízejí dvě možnosti:</a:t>
            </a:r>
          </a:p>
          <a:p>
            <a:pPr eaLnBrk="1" hangingPunct="1"/>
            <a:r>
              <a:rPr lang="cs-CZ" altLang="cs-CZ" sz="1900" dirty="0"/>
              <a:t>A) Zlepšíte současný výrobek, službu</a:t>
            </a:r>
          </a:p>
          <a:p>
            <a:pPr eaLnBrk="1" hangingPunct="1"/>
            <a:r>
              <a:rPr lang="cs-CZ" altLang="cs-CZ" sz="1900" dirty="0"/>
              <a:t>B)  Navrhnete nový výrobek, službu.</a:t>
            </a:r>
          </a:p>
          <a:p>
            <a:pPr eaLnBrk="1" hangingPunct="1"/>
            <a:r>
              <a:rPr lang="cs-CZ" altLang="cs-CZ" sz="1900" dirty="0"/>
              <a:t>Následujících několik kroků je jednoduchým návodem, jak pracovat s tím, co máte a co případně můžete mít. Možná zjistíte, že váš pohled je jiný než potenciálních klientů (v tomto případě vašich spolužáků) a že to mohou být právě oni, kteří vám zpětnou vazbou a případnou součinnosti pomohou s vylepšením.</a:t>
            </a:r>
          </a:p>
          <a:p>
            <a:pPr eaLnBrk="1" hangingPunct="1"/>
            <a:r>
              <a:rPr lang="cs-CZ" altLang="cs-CZ" sz="1900" dirty="0"/>
              <a:t>Přeji Vám hodně úspěchu.</a:t>
            </a:r>
          </a:p>
          <a:p>
            <a:pPr marL="0" indent="0" eaLnBrk="1" hangingPunct="1">
              <a:buNone/>
            </a:pPr>
            <a:endParaRPr lang="cs-CZ" altLang="cs-CZ" sz="1900" dirty="0"/>
          </a:p>
          <a:p>
            <a:pPr eaLnBrk="1" hangingPunct="1">
              <a:buFontTx/>
              <a:buNone/>
            </a:pPr>
            <a:endParaRPr lang="cs-CZ" altLang="cs-CZ" sz="1900" b="1" dirty="0"/>
          </a:p>
        </p:txBody>
      </p:sp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EEC2384-DB8A-4048-80D7-C195FD06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926" y="1082799"/>
            <a:ext cx="10221622" cy="1447800"/>
          </a:xfrm>
        </p:spPr>
        <p:txBody>
          <a:bodyPr/>
          <a:lstStyle/>
          <a:p>
            <a:pPr algn="l" eaLnBrk="1" hangingPunct="1"/>
            <a:r>
              <a:rPr lang="cs-CZ" altLang="cs-CZ" sz="4000" b="1" dirty="0"/>
              <a:t>Zlepšení současného výrobku/služby (A)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150D90CD-660E-4D3B-998E-56DEA3C28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926" y="2147467"/>
            <a:ext cx="10221622" cy="5024329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altLang="cs-CZ" sz="1900" dirty="0"/>
              <a:t>Pokud víte, co chcete zlepšit na konkrétním výrobku/službě, popište to, namalujte, nalepte obrázek „v určeném prostoru“ nebo prostě totéž udělejte na </a:t>
            </a:r>
            <a:r>
              <a:rPr lang="cs-CZ" altLang="cs-CZ" sz="1900" dirty="0" err="1"/>
              <a:t>flipchartu</a:t>
            </a:r>
            <a:r>
              <a:rPr lang="cs-CZ" altLang="cs-CZ" sz="1900" dirty="0"/>
              <a:t>, A4, A3, tabuli atd.</a:t>
            </a:r>
          </a:p>
          <a:p>
            <a:pPr marL="0" indent="0" eaLnBrk="1" hangingPunct="1">
              <a:buNone/>
            </a:pPr>
            <a:endParaRPr lang="cs-CZ" altLang="cs-CZ" sz="1900" dirty="0"/>
          </a:p>
          <a:p>
            <a:pPr eaLnBrk="1" hangingPunct="1">
              <a:buFontTx/>
              <a:buNone/>
            </a:pPr>
            <a:endParaRPr lang="cs-CZ" altLang="cs-CZ" sz="1900" b="1" dirty="0"/>
          </a:p>
        </p:txBody>
      </p:sp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Obdélník: s jedním odříznutým a jedním zakulaceným horním rohem 4">
            <a:extLst>
              <a:ext uri="{FF2B5EF4-FFF2-40B4-BE49-F238E27FC236}">
                <a16:creationId xmlns:a16="http://schemas.microsoft.com/office/drawing/2014/main" id="{BDAB7ABA-9989-48C9-AFB0-A89C1AF7898E}"/>
              </a:ext>
            </a:extLst>
          </p:cNvPr>
          <p:cNvSpPr/>
          <p:nvPr/>
        </p:nvSpPr>
        <p:spPr>
          <a:xfrm>
            <a:off x="9916159" y="131995"/>
            <a:ext cx="1988893" cy="853440"/>
          </a:xfrm>
          <a:prstGeom prst="snip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Časová náročnost</a:t>
            </a:r>
          </a:p>
          <a:p>
            <a:pPr algn="ctr"/>
            <a:r>
              <a:rPr lang="cs-CZ" dirty="0"/>
              <a:t>max. 10 min.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3EBFEC0-24EA-41F8-8588-C5E564EE3F44}"/>
              </a:ext>
            </a:extLst>
          </p:cNvPr>
          <p:cNvSpPr txBox="1"/>
          <p:nvPr/>
        </p:nvSpPr>
        <p:spPr>
          <a:xfrm>
            <a:off x="1991360" y="2964103"/>
            <a:ext cx="216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Výrobek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09C32F8-C1C1-4DF7-B240-1A30FA3B9A9E}"/>
              </a:ext>
            </a:extLst>
          </p:cNvPr>
          <p:cNvSpPr txBox="1"/>
          <p:nvPr/>
        </p:nvSpPr>
        <p:spPr>
          <a:xfrm>
            <a:off x="7752079" y="2964103"/>
            <a:ext cx="216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Služba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F213B05C-7394-478E-9FFA-2ED4E960D9A1}"/>
              </a:ext>
            </a:extLst>
          </p:cNvPr>
          <p:cNvSpPr/>
          <p:nvPr/>
        </p:nvSpPr>
        <p:spPr>
          <a:xfrm>
            <a:off x="640082" y="3499199"/>
            <a:ext cx="5059678" cy="264818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Popis, kresba, obrázek atd.</a:t>
            </a: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3198A7CF-F1E8-41AA-B315-A355753B77A6}"/>
              </a:ext>
            </a:extLst>
          </p:cNvPr>
          <p:cNvSpPr/>
          <p:nvPr/>
        </p:nvSpPr>
        <p:spPr>
          <a:xfrm>
            <a:off x="6492240" y="3510224"/>
            <a:ext cx="5059678" cy="264818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Popis, kresba, obrázek atd.</a:t>
            </a:r>
          </a:p>
          <a:p>
            <a:pPr algn="ctr"/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575408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EEC2384-DB8A-4048-80D7-C195FD06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926" y="1082799"/>
            <a:ext cx="10221622" cy="1447800"/>
          </a:xfrm>
        </p:spPr>
        <p:txBody>
          <a:bodyPr/>
          <a:lstStyle/>
          <a:p>
            <a:pPr algn="l" eaLnBrk="1" hangingPunct="1"/>
            <a:r>
              <a:rPr lang="cs-CZ" altLang="cs-CZ" sz="4000" b="1" dirty="0"/>
              <a:t>Nový výrobek/služba (B)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150D90CD-660E-4D3B-998E-56DEA3C28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926" y="2147467"/>
            <a:ext cx="10221622" cy="5024329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altLang="cs-CZ" sz="1900" dirty="0"/>
              <a:t>Pokud víte, jak bude vypadat Váš nový výrobek/služba, popište to, namalujte, nalepte obrázek „v určeném prostoru“ nebo prostě totéž udělejte na </a:t>
            </a:r>
            <a:r>
              <a:rPr lang="cs-CZ" altLang="cs-CZ" sz="1900" dirty="0" err="1"/>
              <a:t>flipchartu</a:t>
            </a:r>
            <a:r>
              <a:rPr lang="cs-CZ" altLang="cs-CZ" sz="1900" dirty="0"/>
              <a:t>, A4, A3, tabuli atd.</a:t>
            </a:r>
          </a:p>
          <a:p>
            <a:pPr marL="0" indent="0" eaLnBrk="1" hangingPunct="1">
              <a:buNone/>
            </a:pPr>
            <a:endParaRPr lang="cs-CZ" altLang="cs-CZ" sz="1900" dirty="0"/>
          </a:p>
          <a:p>
            <a:pPr eaLnBrk="1" hangingPunct="1">
              <a:buFontTx/>
              <a:buNone/>
            </a:pPr>
            <a:endParaRPr lang="cs-CZ" altLang="cs-CZ" sz="1900" b="1" dirty="0"/>
          </a:p>
        </p:txBody>
      </p:sp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Obdélník: s jedním odříznutým a jedním zakulaceným horním rohem 4">
            <a:extLst>
              <a:ext uri="{FF2B5EF4-FFF2-40B4-BE49-F238E27FC236}">
                <a16:creationId xmlns:a16="http://schemas.microsoft.com/office/drawing/2014/main" id="{BDAB7ABA-9989-48C9-AFB0-A89C1AF7898E}"/>
              </a:ext>
            </a:extLst>
          </p:cNvPr>
          <p:cNvSpPr/>
          <p:nvPr/>
        </p:nvSpPr>
        <p:spPr>
          <a:xfrm>
            <a:off x="9916159" y="131995"/>
            <a:ext cx="1988893" cy="853440"/>
          </a:xfrm>
          <a:prstGeom prst="snip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Časová náročnost</a:t>
            </a:r>
          </a:p>
          <a:p>
            <a:pPr algn="ctr"/>
            <a:r>
              <a:rPr lang="cs-CZ" dirty="0"/>
              <a:t>max. 10 min.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3EBFEC0-24EA-41F8-8588-C5E564EE3F44}"/>
              </a:ext>
            </a:extLst>
          </p:cNvPr>
          <p:cNvSpPr txBox="1"/>
          <p:nvPr/>
        </p:nvSpPr>
        <p:spPr>
          <a:xfrm>
            <a:off x="1991360" y="2964103"/>
            <a:ext cx="216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Výrobek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09C32F8-C1C1-4DF7-B240-1A30FA3B9A9E}"/>
              </a:ext>
            </a:extLst>
          </p:cNvPr>
          <p:cNvSpPr txBox="1"/>
          <p:nvPr/>
        </p:nvSpPr>
        <p:spPr>
          <a:xfrm>
            <a:off x="7752079" y="2964103"/>
            <a:ext cx="216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Služba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F213B05C-7394-478E-9FFA-2ED4E960D9A1}"/>
              </a:ext>
            </a:extLst>
          </p:cNvPr>
          <p:cNvSpPr/>
          <p:nvPr/>
        </p:nvSpPr>
        <p:spPr>
          <a:xfrm>
            <a:off x="640082" y="3499199"/>
            <a:ext cx="5059678" cy="264818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Popis, kresba, obrázek atd.</a:t>
            </a: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3198A7CF-F1E8-41AA-B315-A355753B77A6}"/>
              </a:ext>
            </a:extLst>
          </p:cNvPr>
          <p:cNvSpPr/>
          <p:nvPr/>
        </p:nvSpPr>
        <p:spPr>
          <a:xfrm>
            <a:off x="6492240" y="3510224"/>
            <a:ext cx="5059678" cy="264818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Popis, kresba, obrázek atd.</a:t>
            </a:r>
          </a:p>
          <a:p>
            <a:pPr algn="ctr"/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7917062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EEC2384-DB8A-4048-80D7-C195FD06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926" y="1082799"/>
            <a:ext cx="10221622" cy="1447800"/>
          </a:xfrm>
        </p:spPr>
        <p:txBody>
          <a:bodyPr/>
          <a:lstStyle/>
          <a:p>
            <a:pPr algn="l" eaLnBrk="1" hangingPunct="1"/>
            <a:r>
              <a:rPr lang="cs-CZ" altLang="cs-CZ" sz="4000" b="1" dirty="0"/>
              <a:t>Představte svůj záměr</a:t>
            </a:r>
          </a:p>
        </p:txBody>
      </p:sp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Obdélník: s jedním odříznutým a jedním zakulaceným horním rohem 4">
            <a:extLst>
              <a:ext uri="{FF2B5EF4-FFF2-40B4-BE49-F238E27FC236}">
                <a16:creationId xmlns:a16="http://schemas.microsoft.com/office/drawing/2014/main" id="{BDAB7ABA-9989-48C9-AFB0-A89C1AF7898E}"/>
              </a:ext>
            </a:extLst>
          </p:cNvPr>
          <p:cNvSpPr/>
          <p:nvPr/>
        </p:nvSpPr>
        <p:spPr>
          <a:xfrm>
            <a:off x="9916159" y="131995"/>
            <a:ext cx="1988893" cy="853440"/>
          </a:xfrm>
          <a:prstGeom prst="snip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Časová náročnost</a:t>
            </a:r>
          </a:p>
          <a:p>
            <a:pPr algn="ctr"/>
            <a:r>
              <a:rPr lang="cs-CZ" dirty="0"/>
              <a:t>max. 7 min.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F213B05C-7394-478E-9FFA-2ED4E960D9A1}"/>
              </a:ext>
            </a:extLst>
          </p:cNvPr>
          <p:cNvSpPr/>
          <p:nvPr/>
        </p:nvSpPr>
        <p:spPr>
          <a:xfrm>
            <a:off x="1118926" y="2608710"/>
            <a:ext cx="5059678" cy="264818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Představte svůj záměr v 5-7 min. třídě, týmu, kolegyni, kolegovi.</a:t>
            </a:r>
          </a:p>
          <a:p>
            <a:pPr algn="ctr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 čem to bude jiné, lepší, nové, žádoucí)</a:t>
            </a:r>
          </a:p>
        </p:txBody>
      </p:sp>
      <p:pic>
        <p:nvPicPr>
          <p:cNvPr id="12" name="Picture 4" descr="Jak zrobić prezentację? Cechy dobrej prezentacji. -">
            <a:extLst>
              <a:ext uri="{FF2B5EF4-FFF2-40B4-BE49-F238E27FC236}">
                <a16:creationId xmlns:a16="http://schemas.microsoft.com/office/drawing/2014/main" id="{4309A4E1-13DA-4427-B2C9-4D30EDA1BF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8609" y="2530599"/>
            <a:ext cx="4393978" cy="2633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7834188"/>
      </p:ext>
    </p:extLst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EEC2384-DB8A-4048-80D7-C195FD06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926" y="1082799"/>
            <a:ext cx="10221622" cy="1447800"/>
          </a:xfrm>
        </p:spPr>
        <p:txBody>
          <a:bodyPr/>
          <a:lstStyle/>
          <a:p>
            <a:pPr algn="l" eaLnBrk="1" hangingPunct="1"/>
            <a:r>
              <a:rPr lang="cs-CZ" altLang="cs-CZ" sz="4000" b="1" dirty="0"/>
              <a:t>Představte svůj záměr</a:t>
            </a:r>
          </a:p>
        </p:txBody>
      </p:sp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Obdélník: s jedním odříznutým a jedním zakulaceným horním rohem 4">
            <a:extLst>
              <a:ext uri="{FF2B5EF4-FFF2-40B4-BE49-F238E27FC236}">
                <a16:creationId xmlns:a16="http://schemas.microsoft.com/office/drawing/2014/main" id="{BDAB7ABA-9989-48C9-AFB0-A89C1AF7898E}"/>
              </a:ext>
            </a:extLst>
          </p:cNvPr>
          <p:cNvSpPr/>
          <p:nvPr/>
        </p:nvSpPr>
        <p:spPr>
          <a:xfrm>
            <a:off x="9916159" y="131995"/>
            <a:ext cx="1988893" cy="853440"/>
          </a:xfrm>
          <a:prstGeom prst="snip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Časová náročnost</a:t>
            </a:r>
          </a:p>
          <a:p>
            <a:pPr algn="ctr"/>
            <a:r>
              <a:rPr lang="cs-CZ" dirty="0"/>
              <a:t>max. 12 min.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279DAC3-4033-4979-A6E7-867E15FF7043}"/>
              </a:ext>
            </a:extLst>
          </p:cNvPr>
          <p:cNvSpPr txBox="1"/>
          <p:nvPr/>
        </p:nvSpPr>
        <p:spPr>
          <a:xfrm>
            <a:off x="1118926" y="2277458"/>
            <a:ext cx="10574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Pokud máte jen obecnou myšlenku na zlepšení výrobku/služby, či na nový výrobek/službu, požádejte tým, aby vám pomohl s přemýšlením nad definitivní podobou. Formou brainstormingu se pokuste přijít s nápady, co všechno by mohlo být jiné/nové, a bude přidanou hodnotou pro zákazníka.</a:t>
            </a:r>
          </a:p>
          <a:p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4AB40D8-232B-4804-BB93-9148D4C2F7F5}"/>
              </a:ext>
            </a:extLst>
          </p:cNvPr>
          <p:cNvSpPr txBox="1"/>
          <p:nvPr/>
        </p:nvSpPr>
        <p:spPr>
          <a:xfrm>
            <a:off x="1118926" y="3886394"/>
            <a:ext cx="10574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altLang="cs-CZ" dirty="0">
                <a:latin typeface="Arial" panose="020B0604020202020204" pitchFamily="34" charset="0"/>
                <a:cs typeface="Arial" panose="020B0604020202020204" pitchFamily="34" charset="0"/>
              </a:rPr>
              <a:t>Pokud přesně víte, co chcete zlepšit na výrobku/službě, či jak má vypadat nový výrobek/služba, požádejte tým, aby hledal slabá místa toho, co nabízíte. Udělejte to formou brainstormingu. Dostanete první zpětnou vazbu a podněty ke zlepšení.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2CAB8B59-D286-4D6F-B4C8-60686B76E972}"/>
              </a:ext>
            </a:extLst>
          </p:cNvPr>
          <p:cNvSpPr txBox="1"/>
          <p:nvPr/>
        </p:nvSpPr>
        <p:spPr>
          <a:xfrm>
            <a:off x="1118926" y="5791200"/>
            <a:ext cx="52730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https://it-slovnik.cz/pojem/brainstorming</a:t>
            </a:r>
          </a:p>
          <a:p>
            <a:r>
              <a:rPr lang="cs-CZ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https://orangeacademy.cz/clanky/brainstorming/</a:t>
            </a:r>
            <a:endParaRPr lang="cs-CZ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7C696BD9-D8B0-4327-A869-58D99E24F322}"/>
              </a:ext>
            </a:extLst>
          </p:cNvPr>
          <p:cNvSpPr txBox="1"/>
          <p:nvPr/>
        </p:nvSpPr>
        <p:spPr>
          <a:xfrm>
            <a:off x="1118926" y="5366266"/>
            <a:ext cx="3677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latin typeface="Arial" panose="020B0604020202020204" pitchFamily="34" charset="0"/>
                <a:cs typeface="Arial" panose="020B0604020202020204" pitchFamily="34" charset="0"/>
              </a:rPr>
              <a:t>Informace o Brainstormingu</a:t>
            </a:r>
          </a:p>
        </p:txBody>
      </p:sp>
    </p:spTree>
    <p:extLst>
      <p:ext uri="{BB962C8B-B14F-4D97-AF65-F5344CB8AC3E}">
        <p14:creationId xmlns:p14="http://schemas.microsoft.com/office/powerpoint/2010/main" val="1839152444"/>
      </p:ext>
    </p:extLst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EEC2384-DB8A-4048-80D7-C195FD06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926" y="1082799"/>
            <a:ext cx="10221622" cy="1447800"/>
          </a:xfrm>
        </p:spPr>
        <p:txBody>
          <a:bodyPr/>
          <a:lstStyle/>
          <a:p>
            <a:pPr algn="l" eaLnBrk="1" hangingPunct="1"/>
            <a:r>
              <a:rPr lang="cs-CZ" altLang="cs-CZ" sz="4000" b="1" dirty="0"/>
              <a:t>Nový/vylepšený, výrobek/služba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150D90CD-660E-4D3B-998E-56DEA3C28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926" y="2147467"/>
            <a:ext cx="10221622" cy="5024329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altLang="cs-CZ" sz="1900" dirty="0"/>
              <a:t>Doplňte svůj popis o výsledky z brainstormingu.</a:t>
            </a:r>
          </a:p>
          <a:p>
            <a:pPr marL="0" indent="0" eaLnBrk="1" hangingPunct="1">
              <a:buNone/>
            </a:pPr>
            <a:endParaRPr lang="cs-CZ" altLang="cs-CZ" sz="1900" dirty="0"/>
          </a:p>
          <a:p>
            <a:pPr eaLnBrk="1" hangingPunct="1">
              <a:buFontTx/>
              <a:buNone/>
            </a:pPr>
            <a:endParaRPr lang="cs-CZ" altLang="cs-CZ" sz="1900" b="1" dirty="0"/>
          </a:p>
        </p:txBody>
      </p:sp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Obdélník: s jedním odříznutým a jedním zakulaceným horním rohem 4">
            <a:extLst>
              <a:ext uri="{FF2B5EF4-FFF2-40B4-BE49-F238E27FC236}">
                <a16:creationId xmlns:a16="http://schemas.microsoft.com/office/drawing/2014/main" id="{BDAB7ABA-9989-48C9-AFB0-A89C1AF7898E}"/>
              </a:ext>
            </a:extLst>
          </p:cNvPr>
          <p:cNvSpPr/>
          <p:nvPr/>
        </p:nvSpPr>
        <p:spPr>
          <a:xfrm>
            <a:off x="9916159" y="131995"/>
            <a:ext cx="1988893" cy="853440"/>
          </a:xfrm>
          <a:prstGeom prst="snip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Časová náročnost</a:t>
            </a:r>
          </a:p>
          <a:p>
            <a:pPr algn="ctr"/>
            <a:r>
              <a:rPr lang="cs-CZ" dirty="0"/>
              <a:t>max. 7 min.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3EBFEC0-24EA-41F8-8588-C5E564EE3F44}"/>
              </a:ext>
            </a:extLst>
          </p:cNvPr>
          <p:cNvSpPr txBox="1"/>
          <p:nvPr/>
        </p:nvSpPr>
        <p:spPr>
          <a:xfrm>
            <a:off x="1991360" y="2964103"/>
            <a:ext cx="216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Výrobek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809C32F8-C1C1-4DF7-B240-1A30FA3B9A9E}"/>
              </a:ext>
            </a:extLst>
          </p:cNvPr>
          <p:cNvSpPr txBox="1"/>
          <p:nvPr/>
        </p:nvSpPr>
        <p:spPr>
          <a:xfrm>
            <a:off x="7752079" y="2964103"/>
            <a:ext cx="21640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Služba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F213B05C-7394-478E-9FFA-2ED4E960D9A1}"/>
              </a:ext>
            </a:extLst>
          </p:cNvPr>
          <p:cNvSpPr/>
          <p:nvPr/>
        </p:nvSpPr>
        <p:spPr>
          <a:xfrm>
            <a:off x="640082" y="3499199"/>
            <a:ext cx="5059678" cy="264818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Popis, kresba, obrázek atd.</a:t>
            </a: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3198A7CF-F1E8-41AA-B315-A355753B77A6}"/>
              </a:ext>
            </a:extLst>
          </p:cNvPr>
          <p:cNvSpPr/>
          <p:nvPr/>
        </p:nvSpPr>
        <p:spPr>
          <a:xfrm>
            <a:off x="6492240" y="3510224"/>
            <a:ext cx="5059678" cy="264818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Popis, kresba, obrázek atd.</a:t>
            </a:r>
          </a:p>
          <a:p>
            <a:pPr algn="ctr"/>
            <a:endParaRPr lang="cs-CZ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2321420"/>
      </p:ext>
    </p:extLst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EEC2384-DB8A-4048-80D7-C195FD06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926" y="1082799"/>
            <a:ext cx="9036050" cy="1447800"/>
          </a:xfrm>
        </p:spPr>
        <p:txBody>
          <a:bodyPr/>
          <a:lstStyle/>
          <a:p>
            <a:pPr algn="l" eaLnBrk="1" hangingPunct="1"/>
            <a:r>
              <a:rPr lang="cs-CZ" altLang="cs-CZ" sz="4000" b="1" dirty="0"/>
              <a:t>Možný realizační tým</a:t>
            </a:r>
          </a:p>
        </p:txBody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150D90CD-660E-4D3B-998E-56DEA3C282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8926" y="2366128"/>
            <a:ext cx="10221622" cy="5024329"/>
          </a:xfrm>
        </p:spPr>
        <p:txBody>
          <a:bodyPr>
            <a:normAutofit/>
          </a:bodyPr>
          <a:lstStyle/>
          <a:p>
            <a:pPr marL="0" indent="0" eaLnBrk="1" hangingPunct="1">
              <a:buNone/>
            </a:pPr>
            <a:r>
              <a:rPr lang="cs-CZ" altLang="cs-CZ" sz="2000" dirty="0"/>
              <a:t>Kreativní týmová práce formou brainstormingu, vám mohla přinést mnoho různých podnětů. Třeba jste si uvědomili, že potřebujete někoho na marketing, obchod, kreativitu, administrativu, kdo umí další dva jazyky atd.</a:t>
            </a:r>
          </a:p>
          <a:p>
            <a:pPr marL="0" indent="0" eaLnBrk="1" hangingPunct="1">
              <a:buNone/>
            </a:pPr>
            <a:r>
              <a:rPr lang="cs-CZ" altLang="cs-CZ" sz="2000" dirty="0"/>
              <a:t>Pojmenujte pozice v týmu a pokud je umíte doplnit jmény, udělejte tak.</a:t>
            </a:r>
          </a:p>
          <a:p>
            <a:pPr marL="0" indent="0" eaLnBrk="1" hangingPunct="1">
              <a:buNone/>
            </a:pPr>
            <a:endParaRPr lang="cs-CZ" altLang="cs-CZ" sz="2000" dirty="0"/>
          </a:p>
          <a:p>
            <a:pPr eaLnBrk="1" hangingPunct="1">
              <a:buFontTx/>
              <a:buNone/>
            </a:pPr>
            <a:endParaRPr lang="cs-CZ" altLang="cs-CZ" sz="2000" b="1" dirty="0"/>
          </a:p>
        </p:txBody>
      </p:sp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Obdélník: s jedním odříznutým a jedním zakulaceným horním rohem 4">
            <a:extLst>
              <a:ext uri="{FF2B5EF4-FFF2-40B4-BE49-F238E27FC236}">
                <a16:creationId xmlns:a16="http://schemas.microsoft.com/office/drawing/2014/main" id="{7CE86840-0538-4955-B55B-9FF771EB800A}"/>
              </a:ext>
            </a:extLst>
          </p:cNvPr>
          <p:cNvSpPr/>
          <p:nvPr/>
        </p:nvSpPr>
        <p:spPr>
          <a:xfrm>
            <a:off x="9916159" y="131995"/>
            <a:ext cx="1988893" cy="853440"/>
          </a:xfrm>
          <a:prstGeom prst="snip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Časová náročnost</a:t>
            </a:r>
          </a:p>
          <a:p>
            <a:pPr algn="ctr"/>
            <a:r>
              <a:rPr lang="cs-CZ" dirty="0"/>
              <a:t>max. 7 min.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AF63E4C4-DDED-40E1-998F-C181AEF09B47}"/>
              </a:ext>
            </a:extLst>
          </p:cNvPr>
          <p:cNvSpPr txBox="1"/>
          <p:nvPr/>
        </p:nvSpPr>
        <p:spPr>
          <a:xfrm>
            <a:off x="1118926" y="4144920"/>
            <a:ext cx="468376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Vedoucí, ředitel/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marketingu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Vedoucí, ředitel/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vývoje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Vedoucí, ředitel/</a:t>
            </a:r>
            <a:r>
              <a:rPr lang="cs-CZ" sz="2000" dirty="0" err="1">
                <a:latin typeface="Arial" panose="020B0604020202020204" pitchFamily="34" charset="0"/>
                <a:cs typeface="Arial" panose="020B0604020202020204" pitchFamily="34" charset="0"/>
              </a:rPr>
              <a:t>ka</a:t>
            </a: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 obchodu …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sz="20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endParaRPr lang="cs-CZ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6841399"/>
      </p:ext>
    </p:extLst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EEEC2384-DB8A-4048-80D7-C195FD0609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8926" y="1082799"/>
            <a:ext cx="10221622" cy="1447800"/>
          </a:xfrm>
        </p:spPr>
        <p:txBody>
          <a:bodyPr/>
          <a:lstStyle/>
          <a:p>
            <a:pPr algn="l" eaLnBrk="1" hangingPunct="1"/>
            <a:r>
              <a:rPr lang="cs-CZ" altLang="cs-CZ" sz="4000" b="1" dirty="0"/>
              <a:t>Ověření Vašeho záměru </a:t>
            </a:r>
          </a:p>
        </p:txBody>
      </p:sp>
      <p:sp>
        <p:nvSpPr>
          <p:cNvPr id="7172" name="Zástupný symbol pro číslo snímku 1">
            <a:extLst>
              <a:ext uri="{FF2B5EF4-FFF2-40B4-BE49-F238E27FC236}">
                <a16:creationId xmlns:a16="http://schemas.microsoft.com/office/drawing/2014/main" id="{274FAB32-13DC-4131-ADC1-23D7009DFAA1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 bwMode="auto">
          <a:xfrm>
            <a:off x="9448800" y="6356350"/>
            <a:ext cx="2743200" cy="365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7DAFAD-32F5-4360-A246-7436267251A9}" type="slidenum">
              <a:rPr kumimoji="0" lang="cs-CZ" alt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cs-CZ" altLang="cs-CZ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5" name="Obdélník: s jedním odříznutým a jedním zakulaceným horním rohem 4">
            <a:extLst>
              <a:ext uri="{FF2B5EF4-FFF2-40B4-BE49-F238E27FC236}">
                <a16:creationId xmlns:a16="http://schemas.microsoft.com/office/drawing/2014/main" id="{BDAB7ABA-9989-48C9-AFB0-A89C1AF7898E}"/>
              </a:ext>
            </a:extLst>
          </p:cNvPr>
          <p:cNvSpPr/>
          <p:nvPr/>
        </p:nvSpPr>
        <p:spPr>
          <a:xfrm>
            <a:off x="9916159" y="131995"/>
            <a:ext cx="1988893" cy="853440"/>
          </a:xfrm>
          <a:prstGeom prst="snipRound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Časová náročnost</a:t>
            </a:r>
          </a:p>
          <a:p>
            <a:pPr algn="ctr"/>
            <a:r>
              <a:rPr lang="cs-CZ" dirty="0"/>
              <a:t>max. 6 min.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F213B05C-7394-478E-9FFA-2ED4E960D9A1}"/>
              </a:ext>
            </a:extLst>
          </p:cNvPr>
          <p:cNvSpPr/>
          <p:nvPr/>
        </p:nvSpPr>
        <p:spPr>
          <a:xfrm>
            <a:off x="1118926" y="2608710"/>
            <a:ext cx="5059678" cy="2648189"/>
          </a:xfrm>
          <a:prstGeom prst="roundRect">
            <a:avLst/>
          </a:prstGeom>
          <a:solidFill>
            <a:schemeClr val="bg1"/>
          </a:solidFill>
          <a:ln w="3810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Představte svůj záměr v 5-7 min. třídě, týmu, kolegyni, kolegovi.</a:t>
            </a:r>
          </a:p>
          <a:p>
            <a:pPr algn="ctr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 čem to bude jiné, lepší, nové, žádoucí).</a:t>
            </a:r>
          </a:p>
          <a:p>
            <a:pPr algn="ctr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Chtějte znát jejich názory a poučte se.</a:t>
            </a:r>
          </a:p>
          <a:p>
            <a:pPr algn="ctr"/>
            <a:r>
              <a:rPr lang="cs-CZ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Vyhodnoťte si zájem kolegů (v %).</a:t>
            </a:r>
          </a:p>
        </p:txBody>
      </p:sp>
      <p:pic>
        <p:nvPicPr>
          <p:cNvPr id="7" name="Picture 2" descr="Přednáška studenta pro studentky | Aktuality | Obchodní akademie a Střední  zdravotnická škola Blansko">
            <a:extLst>
              <a:ext uri="{FF2B5EF4-FFF2-40B4-BE49-F238E27FC236}">
                <a16:creationId xmlns:a16="http://schemas.microsoft.com/office/drawing/2014/main" id="{EFCE3139-734D-46D6-A458-C16D4E37AE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4348" y="2461259"/>
            <a:ext cx="3548932" cy="26896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536863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53 EKF CZ verze" id="{3BFA46F1-D61F-4948-9614-7306B45BC706}" vid="{81063B21-D654-774E-8A88-C7B425F9B5BE}"/>
    </a:ext>
  </a:extLst>
</a:theme>
</file>

<file path=ppt/theme/theme2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ppt/theme/theme3.xml><?xml version="1.0" encoding="utf-8"?>
<a:theme xmlns:a="http://schemas.openxmlformats.org/drawingml/2006/main" name="1_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ppt/theme/theme4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154 (9)</Template>
  <TotalTime>3084</TotalTime>
  <Words>782</Words>
  <Application>Microsoft Office PowerPoint</Application>
  <PresentationFormat>Širokoúhlá obrazovka</PresentationFormat>
  <Paragraphs>140</Paragraphs>
  <Slides>12</Slides>
  <Notes>12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Custom Design</vt:lpstr>
      <vt:lpstr>Śablona_prezentace_NICE</vt:lpstr>
      <vt:lpstr>1_Śablona_prezentace_NICE</vt:lpstr>
      <vt:lpstr>CESTA K ÚSPĚCHU</vt:lpstr>
      <vt:lpstr>Úvod</vt:lpstr>
      <vt:lpstr>Zlepšení současného výrobku/služby (A)</vt:lpstr>
      <vt:lpstr>Nový výrobek/služba (B)</vt:lpstr>
      <vt:lpstr>Představte svůj záměr</vt:lpstr>
      <vt:lpstr>Představte svůj záměr</vt:lpstr>
      <vt:lpstr>Nový/vylepšený, výrobek/služba</vt:lpstr>
      <vt:lpstr>Možný realizační tým</vt:lpstr>
      <vt:lpstr>Ověření Vašeho záměru </vt:lpstr>
      <vt:lpstr>Rybí kost  (možnost pokračovat dál)</vt:lpstr>
      <vt:lpstr>Akční plán (možnost)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Korena Katerina</dc:creator>
  <cp:lastModifiedBy>Kulihova Kublova Tereza</cp:lastModifiedBy>
  <cp:revision>96</cp:revision>
  <dcterms:created xsi:type="dcterms:W3CDTF">2021-08-18T19:37:40Z</dcterms:created>
  <dcterms:modified xsi:type="dcterms:W3CDTF">2023-09-23T21:41:03Z</dcterms:modified>
</cp:coreProperties>
</file>