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56" r:id="rId1"/>
    <p:sldMasterId id="2147483667" r:id="rId2"/>
    <p:sldMasterId id="2147483674" r:id="rId3"/>
  </p:sldMasterIdLst>
  <p:notesMasterIdLst>
    <p:notesMasterId r:id="rId11"/>
  </p:notesMasterIdLst>
  <p:handoutMasterIdLst>
    <p:handoutMasterId r:id="rId12"/>
  </p:handoutMasterIdLst>
  <p:sldIdLst>
    <p:sldId id="486" r:id="rId4"/>
    <p:sldId id="271" r:id="rId5"/>
    <p:sldId id="497" r:id="rId6"/>
    <p:sldId id="498" r:id="rId7"/>
    <p:sldId id="499" r:id="rId8"/>
    <p:sldId id="500" r:id="rId9"/>
    <p:sldId id="49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 autoAdjust="0"/>
    <p:restoredTop sz="94694" autoAdjust="0"/>
  </p:normalViewPr>
  <p:slideViewPr>
    <p:cSldViewPr snapToGrid="0" snapToObjects="1" showGuides="1">
      <p:cViewPr varScale="1">
        <p:scale>
          <a:sx n="68" d="100"/>
          <a:sy n="68" d="100"/>
        </p:scale>
        <p:origin x="592" y="56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2785F9-E4AB-BC49-BC24-EB52501DCF32}" type="doc">
      <dgm:prSet loTypeId="urn:microsoft.com/office/officeart/2005/8/layout/venn1" loCatId="relationship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1978F429-E1BA-104F-A86C-8651954AF017}">
      <dgm:prSet custT="1"/>
      <dgm:spPr/>
      <dgm:t>
        <a:bodyPr/>
        <a:lstStyle/>
        <a:p>
          <a:pPr algn="ctr"/>
          <a:r>
            <a:rPr lang="cs-CZ" sz="1400" b="1" i="0" dirty="0">
              <a:latin typeface="Arial" panose="020B0604020202020204" pitchFamily="34" charset="0"/>
              <a:cs typeface="Arial" panose="020B0604020202020204" pitchFamily="34" charset="0"/>
            </a:rPr>
            <a:t>Sjednávání</a:t>
          </a:r>
          <a:r>
            <a:rPr lang="cs-CZ" sz="1400" b="0" i="0" dirty="0">
              <a:latin typeface="Arial" panose="020B0604020202020204" pitchFamily="34" charset="0"/>
              <a:cs typeface="Arial" panose="020B0604020202020204" pitchFamily="34" charset="0"/>
            </a:rPr>
            <a:t> anebo také </a:t>
          </a:r>
          <a:r>
            <a:rPr lang="cs-CZ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bargaining</a:t>
          </a:r>
          <a:r>
            <a:rPr lang="cs-CZ" sz="1400" b="0" i="0" dirty="0">
              <a:latin typeface="Arial" panose="020B0604020202020204" pitchFamily="34" charset="0"/>
              <a:cs typeface="Arial" panose="020B0604020202020204" pitchFamily="34" charset="0"/>
            </a:rPr>
            <a:t>, často také používané slovo (i když velice nepřesně) přesvědčování. Tento termín označuje dvě věci. Ta první je další fáze v procesu vyjednávání. To znamená, že slovem sjednávání označujeme vyjednávací fázi. </a:t>
          </a:r>
          <a:endParaRPr lang="cs-CZ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D7CDA2-51D2-F347-BA38-2DA0A9089BEA}" type="parTrans" cxnId="{874948E1-345B-8B41-8D5F-02FCF9A27B18}">
      <dgm:prSet/>
      <dgm:spPr/>
      <dgm:t>
        <a:bodyPr/>
        <a:lstStyle/>
        <a:p>
          <a:endParaRPr lang="cs-CZ"/>
        </a:p>
      </dgm:t>
    </dgm:pt>
    <dgm:pt modelId="{0C073FE4-1740-F940-B7FC-032312461451}" type="sibTrans" cxnId="{874948E1-345B-8B41-8D5F-02FCF9A27B18}">
      <dgm:prSet/>
      <dgm:spPr/>
      <dgm:t>
        <a:bodyPr/>
        <a:lstStyle/>
        <a:p>
          <a:endParaRPr lang="cs-CZ"/>
        </a:p>
      </dgm:t>
    </dgm:pt>
    <dgm:pt modelId="{8C3EFADC-7B81-014F-BE99-45296331F9C3}">
      <dgm:prSet custT="1"/>
      <dgm:spPr/>
      <dgm:t>
        <a:bodyPr/>
        <a:lstStyle/>
        <a:p>
          <a:r>
            <a:rPr lang="cs-CZ" sz="1400" b="0" i="0" dirty="0">
              <a:latin typeface="Arial" panose="020B0604020202020204" pitchFamily="34" charset="0"/>
              <a:cs typeface="Arial" panose="020B0604020202020204" pitchFamily="34" charset="0"/>
            </a:rPr>
            <a:t>Během sjednávání jedna strana předkládá takové argumenty, které mají za cíl dosažení vlastních cílů předkládajícího (LAWS, 2006). </a:t>
          </a:r>
          <a:endParaRPr lang="cs-CZ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4C8D6B-72AC-EE46-93FE-C0966075C037}" type="parTrans" cxnId="{14C715A8-E9E5-5946-A43D-AF6A3856C390}">
      <dgm:prSet/>
      <dgm:spPr/>
      <dgm:t>
        <a:bodyPr/>
        <a:lstStyle/>
        <a:p>
          <a:endParaRPr lang="cs-CZ"/>
        </a:p>
      </dgm:t>
    </dgm:pt>
    <dgm:pt modelId="{91F5C57B-280E-5C46-99F7-705EF3A7FB57}" type="sibTrans" cxnId="{14C715A8-E9E5-5946-A43D-AF6A3856C390}">
      <dgm:prSet/>
      <dgm:spPr/>
      <dgm:t>
        <a:bodyPr/>
        <a:lstStyle/>
        <a:p>
          <a:endParaRPr lang="cs-CZ"/>
        </a:p>
      </dgm:t>
    </dgm:pt>
    <dgm:pt modelId="{1F08E3D2-33DF-8449-8CBA-E2D3D0044A09}" type="pres">
      <dgm:prSet presAssocID="{372785F9-E4AB-BC49-BC24-EB52501DCF32}" presName="compositeShape" presStyleCnt="0">
        <dgm:presLayoutVars>
          <dgm:chMax val="7"/>
          <dgm:dir/>
          <dgm:resizeHandles val="exact"/>
        </dgm:presLayoutVars>
      </dgm:prSet>
      <dgm:spPr/>
    </dgm:pt>
    <dgm:pt modelId="{C8108DC8-E83B-AF47-BBE6-6ADE7882A4F2}" type="pres">
      <dgm:prSet presAssocID="{1978F429-E1BA-104F-A86C-8651954AF017}" presName="circ1" presStyleLbl="vennNode1" presStyleIdx="0" presStyleCnt="2" custLinFactNeighborX="-679" custLinFactNeighborY="6"/>
      <dgm:spPr/>
    </dgm:pt>
    <dgm:pt modelId="{5DA3D9D0-52B4-A444-866D-55E0A885165F}" type="pres">
      <dgm:prSet presAssocID="{1978F429-E1BA-104F-A86C-8651954AF01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11C6678-AECD-3A4A-909D-521CBC2974A0}" type="pres">
      <dgm:prSet presAssocID="{8C3EFADC-7B81-014F-BE99-45296331F9C3}" presName="circ2" presStyleLbl="vennNode1" presStyleIdx="1" presStyleCnt="2"/>
      <dgm:spPr/>
    </dgm:pt>
    <dgm:pt modelId="{C3B21250-7A90-074A-9844-8E5BD2A6E02B}" type="pres">
      <dgm:prSet presAssocID="{8C3EFADC-7B81-014F-BE99-45296331F9C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70D9797-898D-884E-ABF0-8D69E7D4B83F}" type="presOf" srcId="{8C3EFADC-7B81-014F-BE99-45296331F9C3}" destId="{C3B21250-7A90-074A-9844-8E5BD2A6E02B}" srcOrd="1" destOrd="0" presId="urn:microsoft.com/office/officeart/2005/8/layout/venn1"/>
    <dgm:cxn modelId="{14C715A8-E9E5-5946-A43D-AF6A3856C390}" srcId="{372785F9-E4AB-BC49-BC24-EB52501DCF32}" destId="{8C3EFADC-7B81-014F-BE99-45296331F9C3}" srcOrd="1" destOrd="0" parTransId="{F24C8D6B-72AC-EE46-93FE-C0966075C037}" sibTransId="{91F5C57B-280E-5C46-99F7-705EF3A7FB57}"/>
    <dgm:cxn modelId="{31B40EC2-263C-6944-8055-501E64D37A90}" type="presOf" srcId="{1978F429-E1BA-104F-A86C-8651954AF017}" destId="{5DA3D9D0-52B4-A444-866D-55E0A885165F}" srcOrd="1" destOrd="0" presId="urn:microsoft.com/office/officeart/2005/8/layout/venn1"/>
    <dgm:cxn modelId="{F10E30C2-BAA0-D946-A6E8-88FB314E9183}" type="presOf" srcId="{372785F9-E4AB-BC49-BC24-EB52501DCF32}" destId="{1F08E3D2-33DF-8449-8CBA-E2D3D0044A09}" srcOrd="0" destOrd="0" presId="urn:microsoft.com/office/officeart/2005/8/layout/venn1"/>
    <dgm:cxn modelId="{454A50D3-0403-6B47-81B1-E79F1B9D3916}" type="presOf" srcId="{1978F429-E1BA-104F-A86C-8651954AF017}" destId="{C8108DC8-E83B-AF47-BBE6-6ADE7882A4F2}" srcOrd="0" destOrd="0" presId="urn:microsoft.com/office/officeart/2005/8/layout/venn1"/>
    <dgm:cxn modelId="{10DA45D8-B65E-C044-960C-B5C77796AC54}" type="presOf" srcId="{8C3EFADC-7B81-014F-BE99-45296331F9C3}" destId="{A11C6678-AECD-3A4A-909D-521CBC2974A0}" srcOrd="0" destOrd="0" presId="urn:microsoft.com/office/officeart/2005/8/layout/venn1"/>
    <dgm:cxn modelId="{874948E1-345B-8B41-8D5F-02FCF9A27B18}" srcId="{372785F9-E4AB-BC49-BC24-EB52501DCF32}" destId="{1978F429-E1BA-104F-A86C-8651954AF017}" srcOrd="0" destOrd="0" parTransId="{2CD7CDA2-51D2-F347-BA38-2DA0A9089BEA}" sibTransId="{0C073FE4-1740-F940-B7FC-032312461451}"/>
    <dgm:cxn modelId="{D575914C-D23E-DA4A-80D6-ECB5BD82369D}" type="presParOf" srcId="{1F08E3D2-33DF-8449-8CBA-E2D3D0044A09}" destId="{C8108DC8-E83B-AF47-BBE6-6ADE7882A4F2}" srcOrd="0" destOrd="0" presId="urn:microsoft.com/office/officeart/2005/8/layout/venn1"/>
    <dgm:cxn modelId="{76A0F62A-72C7-2641-A332-C7A37929CF95}" type="presParOf" srcId="{1F08E3D2-33DF-8449-8CBA-E2D3D0044A09}" destId="{5DA3D9D0-52B4-A444-866D-55E0A885165F}" srcOrd="1" destOrd="0" presId="urn:microsoft.com/office/officeart/2005/8/layout/venn1"/>
    <dgm:cxn modelId="{FBD77550-92F5-C54F-802F-6F2FC968F524}" type="presParOf" srcId="{1F08E3D2-33DF-8449-8CBA-E2D3D0044A09}" destId="{A11C6678-AECD-3A4A-909D-521CBC2974A0}" srcOrd="2" destOrd="0" presId="urn:microsoft.com/office/officeart/2005/8/layout/venn1"/>
    <dgm:cxn modelId="{DC4E0D5B-7245-2841-92B4-CE75A5D91D56}" type="presParOf" srcId="{1F08E3D2-33DF-8449-8CBA-E2D3D0044A09}" destId="{C3B21250-7A90-074A-9844-8E5BD2A6E02B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108DC8-E83B-AF47-BBE6-6ADE7882A4F2}">
      <dsp:nvSpPr>
        <dsp:cNvPr id="0" name=""/>
        <dsp:cNvSpPr/>
      </dsp:nvSpPr>
      <dsp:spPr>
        <a:xfrm>
          <a:off x="108365" y="402136"/>
          <a:ext cx="3210788" cy="3210788"/>
        </a:xfrm>
        <a:prstGeom prst="ellipse">
          <a:avLst/>
        </a:prstGeom>
        <a:solidFill>
          <a:schemeClr val="accent1">
            <a:shade val="80000"/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Sjednávání</a:t>
          </a:r>
          <a:r>
            <a:rPr lang="cs-C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anebo také </a:t>
          </a:r>
          <a:r>
            <a:rPr lang="cs-CZ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bargaining</a:t>
          </a:r>
          <a:r>
            <a:rPr lang="cs-C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často také používané slovo (i když velice nepřesně) přesvědčování. Tento termín označuje dvě věci. Ta první je další fáze v procesu vyjednávání. To znamená, že slovem sjednávání označujeme vyjednávací fázi. </a:t>
          </a:r>
          <a:endParaRPr lang="cs-CZ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6719" y="780757"/>
        <a:ext cx="1851265" cy="2453546"/>
      </dsp:txXfrm>
    </dsp:sp>
    <dsp:sp modelId="{A11C6678-AECD-3A4A-909D-521CBC2974A0}">
      <dsp:nvSpPr>
        <dsp:cNvPr id="0" name=""/>
        <dsp:cNvSpPr/>
      </dsp:nvSpPr>
      <dsp:spPr>
        <a:xfrm>
          <a:off x="2444248" y="401943"/>
          <a:ext cx="3210788" cy="3210788"/>
        </a:xfrm>
        <a:prstGeom prst="ellipse">
          <a:avLst/>
        </a:prstGeom>
        <a:solidFill>
          <a:schemeClr val="accent1">
            <a:shade val="80000"/>
            <a:alpha val="50000"/>
            <a:hueOff val="415484"/>
            <a:satOff val="-9146"/>
            <a:lumOff val="357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Během sjednávání jedna strana předkládá takové argumenty, které mají za cíl dosažení vlastních cílů předkládajícího (LAWS, 2006). </a:t>
          </a:r>
          <a:endParaRPr lang="cs-CZ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55418" y="780564"/>
        <a:ext cx="1851265" cy="2453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7E84B11-8086-A046-B6B7-F7A9DB5EAD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E5F8304-EF8E-7A48-A3EC-256BB4EB24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746FA-9F78-5A43-BFD1-03D27A7F3C92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E85A97-9D2F-A74D-874B-B462CB8C63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02496D-CD03-4446-AD06-43B91E1688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CC9C5-FF55-F544-A6D3-2B14C7549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182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2D10F-BC7E-0545-A8D3-D708044527A6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77E90-4C3A-1A40-BB34-28A95E688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24213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477E90-4C3A-1A40-BB34-28A95E688A1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763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242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870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581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51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457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8A41D-18F5-2B4E-BE99-D6457D846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00582C-01B7-3F42-AD28-9B7DF4DD5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C3A37-4F77-534E-9AF3-D82BFE15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DCCB8-70AD-574C-9AA9-B02DA9D9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3117F-487E-494C-9FA1-CB037C2CB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16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6158714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10407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06875976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71A8B-34C4-409C-ACA7-00046D461C21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87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207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66151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9215202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618395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60950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56EA4-94EE-9E4C-9451-0C053C35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0C682-265E-EE41-A540-118A3A390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DCE98-8002-BC4F-85CF-80F1678C4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00820-F6DD-5A4F-80F7-CAC42703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03D53-E799-BF42-83F0-6B6D5E020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10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2D3AB-3AE5-6C49-B89B-0B3333B9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51D72-6450-1245-B950-D14EEE9BC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A13D4-2C24-4B4C-A527-271234776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6D41A-5F70-D542-B768-4CA673DBA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4A22-3709-7E43-ADD3-04B31F1D2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22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85BBB-390C-8746-8F6D-62B6435F2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52AC7-CCB6-7743-BA17-958390688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7134D6-2490-5248-8BDE-DBC857FAD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26196-17B1-8245-A58A-F8CFE5261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F613EA-3698-4344-847F-E2367A8E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66FBF-FFBF-9746-9924-D6ECC8F22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72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015BE-E091-174E-9BC7-1C1BCA6DC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7750E-8FBE-E846-AB80-9F86414BC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1511B-D22A-1245-A98E-3D2AFE55B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A5B39B-BFEB-134C-AB6F-4AB601CEDC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7821D6-D3D4-CF41-A511-5A5AC1081B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5C7EB4-86D6-B743-9954-71FAD9D04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C364A0-F572-C149-849B-B307CD8B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F28744-8951-9A4F-A3AA-DD575AE0E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9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72057-05C0-D143-BA44-BD676C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3BE2FB-8405-5C4E-A05E-0DC323AF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D6ECD-2072-7649-8717-F6947C571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33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499B7-157B-F045-9923-D12EED65E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47F9E-6176-9946-A28B-E20C2D515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D7A46-18AB-7B43-B05D-7EC3E7A08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A48DC-3CD9-9542-B18D-D6CC3077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FA9E0-9FA1-6145-9530-79E7D73F3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50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354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1585069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8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22C198-AF9F-0A41-9A82-28EC7DDD7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45F5F5-E124-A54B-9981-D7FA5E3DE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942D7-B669-9940-B52D-60CF522EFE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C748-752E-9E47-952B-1B6B12A8FBC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2DEF7-65E0-8647-8D41-57980F1E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E33C7-0C21-634B-9232-89AED6692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91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3" r:id="rId6"/>
    <p:sldLayoutId id="2147483666" r:id="rId7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32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  <p:pic>
        <p:nvPicPr>
          <p:cNvPr id="8" name="Obrázek 7" descr="Obsah obrázku objekt, interiér&#10;&#10;&#10;&#10;Popis se vygeneroval automaticky.">
            <a:extLst>
              <a:ext uri="{FF2B5EF4-FFF2-40B4-BE49-F238E27FC236}">
                <a16:creationId xmlns:a16="http://schemas.microsoft.com/office/drawing/2014/main" id="{AC495983-AC06-4D47-8142-754112AFF294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00196" y="199669"/>
            <a:ext cx="42164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63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creativecommons.org/licenses/by-nc-nd/3.0/" TargetMode="External"/><Relationship Id="rId4" Type="http://schemas.openxmlformats.org/officeDocument/2006/relationships/hyperlink" Target="https://clavesliderazgoresponsable.blogspot.com/2019/02/fundamentos-de-una-negociacion.html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hyperlink" Target="https://creativecommons.org/licenses/by-nc-nd/3.0/" TargetMode="External"/><Relationship Id="rId4" Type="http://schemas.openxmlformats.org/officeDocument/2006/relationships/diagramLayout" Target="../diagrams/layout1.xml"/><Relationship Id="rId9" Type="http://schemas.openxmlformats.org/officeDocument/2006/relationships/hyperlink" Target="https://vidagattuna.blogspot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creativecommons.org/licenses/by-nc-sa/3.0/" TargetMode="External"/><Relationship Id="rId4" Type="http://schemas.openxmlformats.org/officeDocument/2006/relationships/hyperlink" Target="https://manuelgross.blogspot.com/2015/06/como-influir-en-los-demas-10-teorias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www.pikist.com/free-photo-vab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s://researchleap.com/business-negotiation-crucial-component-sales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C7814-19D0-D044-AD35-ED9091139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7" y="1742158"/>
            <a:ext cx="8908967" cy="23876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B0F0"/>
                </a:solidFill>
              </a:rPr>
              <a:t>ZÁKLADY VYJEDNÁVÁNÍ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462E6A-BA43-6348-924A-E49976C56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64842"/>
            <a:ext cx="7751806" cy="1655762"/>
          </a:xfrm>
        </p:spPr>
        <p:txBody>
          <a:bodyPr/>
          <a:lstStyle/>
          <a:p>
            <a:r>
              <a:rPr lang="cs-CZ" sz="2000" dirty="0"/>
              <a:t>doc. PhDr. ThDr. </a:t>
            </a:r>
            <a:r>
              <a:rPr lang="cs-CZ" sz="2000" dirty="0" err="1"/>
              <a:t>Lucjan</a:t>
            </a:r>
            <a:r>
              <a:rPr lang="cs-CZ" sz="2000" dirty="0"/>
              <a:t> </a:t>
            </a:r>
            <a:r>
              <a:rPr lang="cs-CZ" sz="2000" dirty="0" err="1"/>
              <a:t>Klimsza</a:t>
            </a:r>
            <a:r>
              <a:rPr lang="cs-CZ" sz="2000" dirty="0"/>
              <a:t>, PhD., MBA.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A7925D-4BBE-3C40-9FF4-E305464874B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79225" y="6356350"/>
            <a:ext cx="612775" cy="31273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A44BAA-1A06-B141-8215-9D88CF6A7203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5406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EC2384-DB8A-4048-80D7-C195FD06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926" y="1082799"/>
            <a:ext cx="9036050" cy="1447800"/>
          </a:xfrm>
        </p:spPr>
        <p:txBody>
          <a:bodyPr/>
          <a:lstStyle/>
          <a:p>
            <a:pPr algn="l" eaLnBrk="1" hangingPunct="1"/>
            <a:r>
              <a:rPr lang="cs-CZ" altLang="cs-CZ" sz="4000" b="1" dirty="0"/>
              <a:t>Negociace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50D90CD-660E-4D3B-998E-56DEA3C28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926" y="2366128"/>
            <a:ext cx="5225313" cy="5024329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1900" dirty="0"/>
              <a:t>Vyjednáváním či také negociací máme na mysli vždy určitý proces, během kterého smluví strany, které jsou minimálně dvě, předkládají, hledají a uzavírají vzájemnou dohodu. Jedná se o komunikační proces, během kterého se strany negociace snaží dosáhnout svých předem stanovených cílů (LAWS, 2006). </a:t>
            </a:r>
          </a:p>
          <a:p>
            <a:pPr eaLnBrk="1" hangingPunct="1"/>
            <a:r>
              <a:rPr lang="cs-CZ" altLang="cs-CZ" sz="1900" dirty="0"/>
              <a:t>Jedná se o komunikační proces, během kterého se strany negociace snaží dosáhnout svých předem stanovených cílů (LAWS, 2006). </a:t>
            </a:r>
          </a:p>
          <a:p>
            <a:pPr eaLnBrk="1" hangingPunct="1"/>
            <a:endParaRPr lang="cs-CZ" altLang="cs-CZ" sz="1900" dirty="0"/>
          </a:p>
          <a:p>
            <a:pPr eaLnBrk="1" hangingPunct="1">
              <a:buFontTx/>
              <a:buNone/>
            </a:pPr>
            <a:endParaRPr lang="cs-CZ" altLang="cs-CZ" sz="1900" b="1" dirty="0"/>
          </a:p>
        </p:txBody>
      </p:sp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" name="Zástupný obsah 8" descr="Obsah obrázku kreslené&#10;&#10;Popis byl vytvořen automaticky">
            <a:extLst>
              <a:ext uri="{FF2B5EF4-FFF2-40B4-BE49-F238E27FC236}">
                <a16:creationId xmlns:a16="http://schemas.microsoft.com/office/drawing/2014/main" id="{623D5817-3314-4B50-9ACE-42464EB0AD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561056" y="2413528"/>
            <a:ext cx="5311482" cy="2987709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056E8A4-E104-4969-92F1-E6A43795AB20}"/>
              </a:ext>
            </a:extLst>
          </p:cNvPr>
          <p:cNvSpPr txBox="1"/>
          <p:nvPr/>
        </p:nvSpPr>
        <p:spPr>
          <a:xfrm>
            <a:off x="6561056" y="5533504"/>
            <a:ext cx="50527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>
                <a:hlinkClick r:id="rId4" tooltip="https://clavesliderazgoresponsable.blogspot.com/2019/02/fundamentos-de-una-negociacion.html"/>
              </a:rPr>
              <a:t>Tato fotka</a:t>
            </a:r>
            <a:r>
              <a:rPr lang="cs-CZ" sz="900"/>
              <a:t> od autora Neznámý autor s licencí </a:t>
            </a:r>
            <a:r>
              <a:rPr lang="cs-CZ" sz="900">
                <a:hlinkClick r:id="rId5" tooltip="https://creativecommons.org/licenses/by-nc-nd/3.0/"/>
              </a:rPr>
              <a:t>CC BY-NC-ND</a:t>
            </a:r>
            <a:endParaRPr lang="cs-CZ" sz="90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EC2384-DB8A-4048-80D7-C195FD06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926" y="1082799"/>
            <a:ext cx="9036050" cy="1447800"/>
          </a:xfrm>
        </p:spPr>
        <p:txBody>
          <a:bodyPr/>
          <a:lstStyle/>
          <a:p>
            <a:pPr algn="l" eaLnBrk="1" hangingPunct="1"/>
            <a:r>
              <a:rPr lang="cs-CZ" altLang="cs-CZ" sz="4000" b="1" dirty="0"/>
              <a:t>Bargaining</a:t>
            </a:r>
          </a:p>
        </p:txBody>
      </p:sp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9" name="Zástupný obsah 15">
            <a:extLst>
              <a:ext uri="{FF2B5EF4-FFF2-40B4-BE49-F238E27FC236}">
                <a16:creationId xmlns:a16="http://schemas.microsoft.com/office/drawing/2014/main" id="{4FB4159C-98BC-4649-A27E-25ABE5C30AF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47927478"/>
              </p:ext>
            </p:extLst>
          </p:nvPr>
        </p:nvGraphicFramePr>
        <p:xfrm>
          <a:off x="202846" y="2162287"/>
          <a:ext cx="5785204" cy="4014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Zástupný obsah 19" descr="Obsah obrázku obraz, kresba, ilustrace, umění&#10;&#10;Popis byl vytvořen automaticky">
            <a:extLst>
              <a:ext uri="{FF2B5EF4-FFF2-40B4-BE49-F238E27FC236}">
                <a16:creationId xmlns:a16="http://schemas.microsoft.com/office/drawing/2014/main" id="{FAAD3739-D990-4522-B864-7FC367DC0FD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6323078" y="2162175"/>
            <a:ext cx="5557706" cy="4038600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9DD570F1-F379-42BF-BCF7-5F6426326079}"/>
              </a:ext>
            </a:extLst>
          </p:cNvPr>
          <p:cNvSpPr txBox="1"/>
          <p:nvPr/>
        </p:nvSpPr>
        <p:spPr>
          <a:xfrm>
            <a:off x="6323078" y="6200775"/>
            <a:ext cx="5557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>
                <a:hlinkClick r:id="rId9" tooltip="https://vidagattuna.blogspot.com/"/>
              </a:rPr>
              <a:t>Tato fotka</a:t>
            </a:r>
            <a:r>
              <a:rPr lang="cs-CZ" sz="900"/>
              <a:t> od autora Neznámý autor s licencí </a:t>
            </a:r>
            <a:r>
              <a:rPr lang="cs-CZ" sz="900">
                <a:hlinkClick r:id="rId10" tooltip="https://creativecommons.org/licenses/by-nc-nd/3.0/"/>
              </a:rPr>
              <a:t>CC BY-NC-ND</a:t>
            </a:r>
            <a:endParaRPr lang="cs-CZ" sz="900"/>
          </a:p>
        </p:txBody>
      </p:sp>
    </p:spTree>
    <p:extLst>
      <p:ext uri="{BB962C8B-B14F-4D97-AF65-F5344CB8AC3E}">
        <p14:creationId xmlns:p14="http://schemas.microsoft.com/office/powerpoint/2010/main" val="271486247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EC2384-DB8A-4048-80D7-C195FD06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926" y="1082799"/>
            <a:ext cx="9036050" cy="1447800"/>
          </a:xfrm>
        </p:spPr>
        <p:txBody>
          <a:bodyPr/>
          <a:lstStyle/>
          <a:p>
            <a:pPr algn="l" eaLnBrk="1" hangingPunct="1"/>
            <a:r>
              <a:rPr lang="cs-CZ" altLang="cs-CZ" sz="4000" b="1" dirty="0"/>
              <a:t>Persvaze</a:t>
            </a:r>
          </a:p>
        </p:txBody>
      </p:sp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" name="Zástupný text 2">
            <a:extLst>
              <a:ext uri="{FF2B5EF4-FFF2-40B4-BE49-F238E27FC236}">
                <a16:creationId xmlns:a16="http://schemas.microsoft.com/office/drawing/2014/main" id="{DB0EAB4F-F472-4C74-8590-C7BBB2904E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5050" y="2162287"/>
            <a:ext cx="4953000" cy="401467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ln>
                  <a:noFill/>
                </a:ln>
                <a:solidFill>
                  <a:srgbClr val="000000"/>
                </a:solidFill>
                <a:effectLst/>
                <a:ea typeface="Arial Unicode MS" panose="020B0604020202020204" pitchFamily="34" charset="-128"/>
              </a:rPr>
              <a:t>Persvaze</a:t>
            </a:r>
            <a:r>
              <a:rPr lang="cs-CZ" sz="2000" dirty="0">
                <a:ln>
                  <a:noFill/>
                </a:ln>
                <a:solidFill>
                  <a:srgbClr val="000000"/>
                </a:solidFill>
                <a:effectLst/>
                <a:ea typeface="Arial Unicode MS" panose="020B0604020202020204" pitchFamily="34" charset="-128"/>
              </a:rPr>
              <a:t> či také </a:t>
            </a:r>
            <a:r>
              <a:rPr lang="cs-CZ" sz="2000" b="1" dirty="0" err="1">
                <a:ln>
                  <a:noFill/>
                </a:ln>
                <a:solidFill>
                  <a:srgbClr val="000000"/>
                </a:solidFill>
                <a:effectLst/>
                <a:ea typeface="Arial Unicode MS" panose="020B0604020202020204" pitchFamily="34" charset="-128"/>
              </a:rPr>
              <a:t>persuáze</a:t>
            </a:r>
            <a:r>
              <a:rPr lang="cs-CZ" sz="2000" dirty="0">
                <a:ln>
                  <a:noFill/>
                </a:ln>
                <a:solidFill>
                  <a:srgbClr val="000000"/>
                </a:solidFill>
                <a:effectLst/>
                <a:ea typeface="Arial Unicode MS" panose="020B0604020202020204" pitchFamily="34" charset="-128"/>
              </a:rPr>
              <a:t> je schopnost obchodníka přesvědčit partnera o výhodách nabídky, kterou předkládá. </a:t>
            </a:r>
          </a:p>
        </p:txBody>
      </p:sp>
      <p:pic>
        <p:nvPicPr>
          <p:cNvPr id="13" name="Zástupný obsah 8" descr="Obsah obrázku osoba, Lidská tvář, oblečení, muž&#10;&#10;Popis byl vytvořen automaticky">
            <a:extLst>
              <a:ext uri="{FF2B5EF4-FFF2-40B4-BE49-F238E27FC236}">
                <a16:creationId xmlns:a16="http://schemas.microsoft.com/office/drawing/2014/main" id="{5559CCEA-8C3F-4BEB-B02C-AC9ADE3F1A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625431" y="2237432"/>
            <a:ext cx="4953000" cy="2946400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F28BE757-9B6C-4E2B-A578-05ADAB1E3B72}"/>
              </a:ext>
            </a:extLst>
          </p:cNvPr>
          <p:cNvSpPr txBox="1"/>
          <p:nvPr/>
        </p:nvSpPr>
        <p:spPr>
          <a:xfrm>
            <a:off x="6625431" y="5654675"/>
            <a:ext cx="4953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>
                <a:hlinkClick r:id="rId4" tooltip="https://manuelgross.blogspot.com/2015/06/como-influir-en-los-demas-10-teorias.html"/>
              </a:rPr>
              <a:t>Tato fotka</a:t>
            </a:r>
            <a:r>
              <a:rPr lang="cs-CZ" sz="900"/>
              <a:t> od autora Neznámý autor s licencí </a:t>
            </a:r>
            <a:r>
              <a:rPr lang="cs-CZ" sz="900">
                <a:hlinkClick r:id="rId5" tooltip="https://creativecommons.org/licenses/by-nc-sa/3.0/"/>
              </a:rPr>
              <a:t>CC BY-SA-NC</a:t>
            </a:r>
            <a:endParaRPr lang="cs-CZ" sz="900"/>
          </a:p>
        </p:txBody>
      </p:sp>
    </p:spTree>
    <p:extLst>
      <p:ext uri="{BB962C8B-B14F-4D97-AF65-F5344CB8AC3E}">
        <p14:creationId xmlns:p14="http://schemas.microsoft.com/office/powerpoint/2010/main" val="381008907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EC2384-DB8A-4048-80D7-C195FD06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926" y="1082799"/>
            <a:ext cx="9036050" cy="1447800"/>
          </a:xfrm>
        </p:spPr>
        <p:txBody>
          <a:bodyPr/>
          <a:lstStyle/>
          <a:p>
            <a:pPr algn="l" eaLnBrk="1" hangingPunct="1"/>
            <a:r>
              <a:rPr lang="cs-CZ" altLang="cs-CZ" sz="4000" b="1" dirty="0"/>
              <a:t>Kooperativní vyjednávání</a:t>
            </a:r>
          </a:p>
        </p:txBody>
      </p:sp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B7B32E2-3969-4F2E-BDB8-63E265498C3E}"/>
              </a:ext>
            </a:extLst>
          </p:cNvPr>
          <p:cNvSpPr/>
          <p:nvPr/>
        </p:nvSpPr>
        <p:spPr>
          <a:xfrm rot="5400000">
            <a:off x="729444" y="3612760"/>
            <a:ext cx="1844701" cy="223216"/>
          </a:xfrm>
          <a:prstGeom prst="rect">
            <a:avLst/>
          </a:prstGeom>
        </p:spPr>
        <p:style>
          <a:lnRef idx="0">
            <a:schemeClr val="accent1">
              <a:shade val="9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9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9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48117A60-0B2E-4B40-AEA9-E2B2D6DCE051}"/>
              </a:ext>
            </a:extLst>
          </p:cNvPr>
          <p:cNvGrpSpPr/>
          <p:nvPr/>
        </p:nvGrpSpPr>
        <p:grpSpPr>
          <a:xfrm>
            <a:off x="1148041" y="2426958"/>
            <a:ext cx="2480180" cy="1488108"/>
            <a:chOff x="3192" y="333216"/>
            <a:chExt cx="2480180" cy="1488108"/>
          </a:xfrm>
        </p:grpSpPr>
        <p:sp>
          <p:nvSpPr>
            <p:cNvPr id="21" name="Obdélník: se zakulacenými rohy 20">
              <a:extLst>
                <a:ext uri="{FF2B5EF4-FFF2-40B4-BE49-F238E27FC236}">
                  <a16:creationId xmlns:a16="http://schemas.microsoft.com/office/drawing/2014/main" id="{E24CBD05-C068-460C-95CD-75114B5F0BDA}"/>
                </a:ext>
              </a:extLst>
            </p:cNvPr>
            <p:cNvSpPr/>
            <p:nvPr/>
          </p:nvSpPr>
          <p:spPr>
            <a:xfrm>
              <a:off x="3192" y="333216"/>
              <a:ext cx="2480180" cy="148810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bdélník: se zakulacenými rohy 5">
              <a:extLst>
                <a:ext uri="{FF2B5EF4-FFF2-40B4-BE49-F238E27FC236}">
                  <a16:creationId xmlns:a16="http://schemas.microsoft.com/office/drawing/2014/main" id="{69324110-7FE3-4B04-A4E9-8EFE7ACDDB34}"/>
                </a:ext>
              </a:extLst>
            </p:cNvPr>
            <p:cNvSpPr txBox="1"/>
            <p:nvPr/>
          </p:nvSpPr>
          <p:spPr>
            <a:xfrm>
              <a:off x="46777" y="376801"/>
              <a:ext cx="2393010" cy="14009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1400" b="1" i="0" kern="1200" dirty="0">
                  <a:latin typeface="Arial" panose="020B0604020202020204" pitchFamily="34" charset="0"/>
                  <a:cs typeface="Arial" panose="020B0604020202020204" pitchFamily="34" charset="0"/>
                </a:rPr>
                <a:t>Kooperativní vyjednávání</a:t>
              </a:r>
              <a:r>
                <a:rPr lang="cs-CZ" sz="1400" b="0" i="0" kern="1200" dirty="0">
                  <a:latin typeface="Arial" panose="020B0604020202020204" pitchFamily="34" charset="0"/>
                  <a:cs typeface="Arial" panose="020B0604020202020204" pitchFamily="34" charset="0"/>
                </a:rPr>
                <a:t>, neboli také principiální vyjednávání: je specifickou strategii vyjednávání, jejíž cílem je dosažení cílů obou stran. </a:t>
              </a:r>
              <a:endParaRPr lang="cs-CZ" sz="1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délník 10">
            <a:extLst>
              <a:ext uri="{FF2B5EF4-FFF2-40B4-BE49-F238E27FC236}">
                <a16:creationId xmlns:a16="http://schemas.microsoft.com/office/drawing/2014/main" id="{15F0857B-31BF-4D91-9E33-898C19F2EA63}"/>
              </a:ext>
            </a:extLst>
          </p:cNvPr>
          <p:cNvSpPr/>
          <p:nvPr/>
        </p:nvSpPr>
        <p:spPr>
          <a:xfrm>
            <a:off x="1659510" y="4542828"/>
            <a:ext cx="3283206" cy="223216"/>
          </a:xfrm>
          <a:prstGeom prst="rect">
            <a:avLst/>
          </a:prstGeom>
        </p:spPr>
        <p:style>
          <a:lnRef idx="0">
            <a:schemeClr val="accent1">
              <a:shade val="90000"/>
              <a:hueOff val="349225"/>
              <a:satOff val="-5981"/>
              <a:lumOff val="23960"/>
              <a:alphaOff val="0"/>
            </a:schemeClr>
          </a:lnRef>
          <a:fillRef idx="1">
            <a:schemeClr val="accent1">
              <a:shade val="90000"/>
              <a:hueOff val="349225"/>
              <a:satOff val="-5981"/>
              <a:lumOff val="23960"/>
              <a:alphaOff val="0"/>
            </a:schemeClr>
          </a:fillRef>
          <a:effectRef idx="0">
            <a:schemeClr val="accent1">
              <a:shade val="90000"/>
              <a:hueOff val="349225"/>
              <a:satOff val="-5981"/>
              <a:lumOff val="2396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983976F7-7AB0-44EF-B168-2BF909E4BFA9}"/>
              </a:ext>
            </a:extLst>
          </p:cNvPr>
          <p:cNvGrpSpPr/>
          <p:nvPr/>
        </p:nvGrpSpPr>
        <p:grpSpPr>
          <a:xfrm>
            <a:off x="1148041" y="4287093"/>
            <a:ext cx="2480180" cy="1488108"/>
            <a:chOff x="3192" y="2193351"/>
            <a:chExt cx="2480180" cy="1488108"/>
          </a:xfrm>
        </p:grpSpPr>
        <p:sp>
          <p:nvSpPr>
            <p:cNvPr id="19" name="Obdélník: se zakulacenými rohy 18">
              <a:extLst>
                <a:ext uri="{FF2B5EF4-FFF2-40B4-BE49-F238E27FC236}">
                  <a16:creationId xmlns:a16="http://schemas.microsoft.com/office/drawing/2014/main" id="{37D233B9-0F23-4BED-B4A0-4123D1C5E80E}"/>
                </a:ext>
              </a:extLst>
            </p:cNvPr>
            <p:cNvSpPr/>
            <p:nvPr/>
          </p:nvSpPr>
          <p:spPr>
            <a:xfrm>
              <a:off x="3192" y="2193351"/>
              <a:ext cx="2480180" cy="148810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174641"/>
                <a:satOff val="-3128"/>
                <a:lumOff val="13293"/>
                <a:alphaOff val="0"/>
              </a:schemeClr>
            </a:fillRef>
            <a:effectRef idx="0">
              <a:schemeClr val="accent1">
                <a:shade val="80000"/>
                <a:hueOff val="174641"/>
                <a:satOff val="-3128"/>
                <a:lumOff val="1329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Obdélník: se zakulacenými rohy 8">
              <a:extLst>
                <a:ext uri="{FF2B5EF4-FFF2-40B4-BE49-F238E27FC236}">
                  <a16:creationId xmlns:a16="http://schemas.microsoft.com/office/drawing/2014/main" id="{4BECD357-CEBB-4CF2-81ED-10CEF1087642}"/>
                </a:ext>
              </a:extLst>
            </p:cNvPr>
            <p:cNvSpPr txBox="1"/>
            <p:nvPr/>
          </p:nvSpPr>
          <p:spPr>
            <a:xfrm>
              <a:off x="46777" y="2236936"/>
              <a:ext cx="2393010" cy="14009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1400" b="0" i="0" kern="1200" dirty="0">
                  <a:latin typeface="Arial" panose="020B0604020202020204" pitchFamily="34" charset="0"/>
                  <a:cs typeface="Arial" panose="020B0604020202020204" pitchFamily="34" charset="0"/>
                </a:rPr>
                <a:t>Cílem je střednědobá až dlouhodobá spolupráce mezi partnery. </a:t>
              </a:r>
              <a:endParaRPr lang="cs-CZ" sz="1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B7443673-0E0E-459F-A2BD-66C6DFE47C91}"/>
              </a:ext>
            </a:extLst>
          </p:cNvPr>
          <p:cNvGrpSpPr/>
          <p:nvPr/>
        </p:nvGrpSpPr>
        <p:grpSpPr>
          <a:xfrm>
            <a:off x="4446680" y="4287093"/>
            <a:ext cx="2480180" cy="1488108"/>
            <a:chOff x="3301831" y="2193351"/>
            <a:chExt cx="2480180" cy="1488108"/>
          </a:xfrm>
        </p:grpSpPr>
        <p:sp>
          <p:nvSpPr>
            <p:cNvPr id="17" name="Obdélník: se zakulacenými rohy 16">
              <a:extLst>
                <a:ext uri="{FF2B5EF4-FFF2-40B4-BE49-F238E27FC236}">
                  <a16:creationId xmlns:a16="http://schemas.microsoft.com/office/drawing/2014/main" id="{F5CACCFC-4A86-49B0-AE88-009EB7CBE292}"/>
                </a:ext>
              </a:extLst>
            </p:cNvPr>
            <p:cNvSpPr/>
            <p:nvPr/>
          </p:nvSpPr>
          <p:spPr>
            <a:xfrm>
              <a:off x="3301831" y="2193351"/>
              <a:ext cx="2480180" cy="148810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349283"/>
                <a:satOff val="-6256"/>
                <a:lumOff val="26585"/>
                <a:alphaOff val="0"/>
              </a:schemeClr>
            </a:fillRef>
            <a:effectRef idx="0">
              <a:schemeClr val="accent1">
                <a:shade val="80000"/>
                <a:hueOff val="349283"/>
                <a:satOff val="-6256"/>
                <a:lumOff val="2658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Obdélník: se zakulacenými rohy 10">
              <a:extLst>
                <a:ext uri="{FF2B5EF4-FFF2-40B4-BE49-F238E27FC236}">
                  <a16:creationId xmlns:a16="http://schemas.microsoft.com/office/drawing/2014/main" id="{B3542D7D-CACC-4707-9F34-E13EA48E3FE2}"/>
                </a:ext>
              </a:extLst>
            </p:cNvPr>
            <p:cNvSpPr txBox="1"/>
            <p:nvPr/>
          </p:nvSpPr>
          <p:spPr>
            <a:xfrm>
              <a:off x="3345416" y="2236936"/>
              <a:ext cx="2393010" cy="14009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1400" b="0" i="0" kern="1200" dirty="0">
                  <a:latin typeface="Arial" panose="020B0604020202020204" pitchFamily="34" charset="0"/>
                  <a:cs typeface="Arial" panose="020B0604020202020204" pitchFamily="34" charset="0"/>
                </a:rPr>
                <a:t>Vyjednávání se vyznačuje dodržováním předem dohodnutých principů vyjednávání. Vyjednávání se vyznačuje </a:t>
              </a:r>
              <a:r>
                <a:rPr lang="cs-CZ" sz="1400" b="0" i="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benevolentnimi</a:t>
              </a:r>
              <a:r>
                <a:rPr lang="cs-CZ" sz="1400" b="0" i="0" kern="1200" dirty="0">
                  <a:latin typeface="Arial" panose="020B0604020202020204" pitchFamily="34" charset="0"/>
                  <a:cs typeface="Arial" panose="020B0604020202020204" pitchFamily="34" charset="0"/>
                </a:rPr>
                <a:t> taktikami (</a:t>
              </a:r>
              <a:r>
                <a:rPr lang="cs-CZ" sz="1400" b="0" i="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bonum</a:t>
              </a:r>
              <a:r>
                <a:rPr lang="cs-CZ" sz="1400" b="0" i="0" kern="1200" dirty="0">
                  <a:latin typeface="Arial" panose="020B0604020202020204" pitchFamily="34" charset="0"/>
                  <a:cs typeface="Arial" panose="020B0604020202020204" pitchFamily="34" charset="0"/>
                </a:rPr>
                <a:t> lat. dobro). </a:t>
              </a:r>
              <a:endParaRPr lang="cs-CZ" sz="1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3" name="Zástupný obsah 8" descr="Obsah obrázku mrak, obloha, osoba, venku&#10;&#10;Popis byl vytvořen automaticky">
            <a:extLst>
              <a:ext uri="{FF2B5EF4-FFF2-40B4-BE49-F238E27FC236}">
                <a16:creationId xmlns:a16="http://schemas.microsoft.com/office/drawing/2014/main" id="{43F7F3BA-0BE0-4A0F-868F-42EA0B9449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307307" y="2245392"/>
            <a:ext cx="3571962" cy="204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33287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EC2384-DB8A-4048-80D7-C195FD06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926" y="1082799"/>
            <a:ext cx="9036050" cy="1447800"/>
          </a:xfrm>
        </p:spPr>
        <p:txBody>
          <a:bodyPr/>
          <a:lstStyle/>
          <a:p>
            <a:pPr algn="l" eaLnBrk="1" hangingPunct="1"/>
            <a:r>
              <a:rPr lang="cs-CZ" altLang="cs-CZ" sz="4000" b="1" dirty="0" err="1"/>
              <a:t>Kompetetivní</a:t>
            </a:r>
            <a:r>
              <a:rPr lang="cs-CZ" altLang="cs-CZ" sz="4000" b="1" dirty="0"/>
              <a:t> vyjednávání</a:t>
            </a:r>
          </a:p>
        </p:txBody>
      </p:sp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B7B32E2-3969-4F2E-BDB8-63E265498C3E}"/>
              </a:ext>
            </a:extLst>
          </p:cNvPr>
          <p:cNvSpPr/>
          <p:nvPr/>
        </p:nvSpPr>
        <p:spPr>
          <a:xfrm rot="5400000">
            <a:off x="729444" y="3612760"/>
            <a:ext cx="1844701" cy="223216"/>
          </a:xfrm>
          <a:prstGeom prst="rect">
            <a:avLst/>
          </a:prstGeom>
        </p:spPr>
        <p:style>
          <a:lnRef idx="0">
            <a:schemeClr val="accent1">
              <a:shade val="9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9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9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48117A60-0B2E-4B40-AEA9-E2B2D6DCE051}"/>
              </a:ext>
            </a:extLst>
          </p:cNvPr>
          <p:cNvGrpSpPr/>
          <p:nvPr/>
        </p:nvGrpSpPr>
        <p:grpSpPr>
          <a:xfrm>
            <a:off x="1148041" y="2426958"/>
            <a:ext cx="2480180" cy="1488108"/>
            <a:chOff x="3192" y="333216"/>
            <a:chExt cx="2480180" cy="1488108"/>
          </a:xfrm>
        </p:grpSpPr>
        <p:sp>
          <p:nvSpPr>
            <p:cNvPr id="21" name="Obdélník: se zakulacenými rohy 20">
              <a:extLst>
                <a:ext uri="{FF2B5EF4-FFF2-40B4-BE49-F238E27FC236}">
                  <a16:creationId xmlns:a16="http://schemas.microsoft.com/office/drawing/2014/main" id="{E24CBD05-C068-460C-95CD-75114B5F0BDA}"/>
                </a:ext>
              </a:extLst>
            </p:cNvPr>
            <p:cNvSpPr/>
            <p:nvPr/>
          </p:nvSpPr>
          <p:spPr>
            <a:xfrm>
              <a:off x="3192" y="333216"/>
              <a:ext cx="2480180" cy="148810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bdélník: se zakulacenými rohy 5">
              <a:extLst>
                <a:ext uri="{FF2B5EF4-FFF2-40B4-BE49-F238E27FC236}">
                  <a16:creationId xmlns:a16="http://schemas.microsoft.com/office/drawing/2014/main" id="{69324110-7FE3-4B04-A4E9-8EFE7ACDDB34}"/>
                </a:ext>
              </a:extLst>
            </p:cNvPr>
            <p:cNvSpPr txBox="1"/>
            <p:nvPr/>
          </p:nvSpPr>
          <p:spPr>
            <a:xfrm>
              <a:off x="46777" y="376801"/>
              <a:ext cx="2393010" cy="14009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1200" b="1" i="0" kern="1200" dirty="0">
                  <a:latin typeface="Arial" panose="020B0604020202020204" pitchFamily="34" charset="0"/>
                  <a:cs typeface="Arial" panose="020B0604020202020204" pitchFamily="34" charset="0"/>
                </a:rPr>
                <a:t>Kompetitivní vyjednávání neboli také poziční vyjednávání: je </a:t>
              </a:r>
              <a:r>
                <a:rPr lang="cs-CZ" sz="1200" b="1" i="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spocifickou</a:t>
              </a:r>
              <a:r>
                <a:rPr lang="cs-CZ" sz="1200" b="1" i="0" kern="1200" dirty="0">
                  <a:latin typeface="Arial" panose="020B0604020202020204" pitchFamily="34" charset="0"/>
                  <a:cs typeface="Arial" panose="020B0604020202020204" pitchFamily="34" charset="0"/>
                </a:rPr>
                <a:t> strategii vyjednávání, jejíž cílem je dosažení předem stanovených výsledků jedné strany a prohry druhé strany. </a:t>
              </a:r>
            </a:p>
          </p:txBody>
        </p:sp>
      </p:grpSp>
      <p:sp>
        <p:nvSpPr>
          <p:cNvPr id="11" name="Obdélník 10">
            <a:extLst>
              <a:ext uri="{FF2B5EF4-FFF2-40B4-BE49-F238E27FC236}">
                <a16:creationId xmlns:a16="http://schemas.microsoft.com/office/drawing/2014/main" id="{15F0857B-31BF-4D91-9E33-898C19F2EA63}"/>
              </a:ext>
            </a:extLst>
          </p:cNvPr>
          <p:cNvSpPr/>
          <p:nvPr/>
        </p:nvSpPr>
        <p:spPr>
          <a:xfrm>
            <a:off x="1659510" y="4542828"/>
            <a:ext cx="3283206" cy="223216"/>
          </a:xfrm>
          <a:prstGeom prst="rect">
            <a:avLst/>
          </a:prstGeom>
        </p:spPr>
        <p:style>
          <a:lnRef idx="0">
            <a:schemeClr val="accent1">
              <a:shade val="90000"/>
              <a:hueOff val="349225"/>
              <a:satOff val="-5981"/>
              <a:lumOff val="23960"/>
              <a:alphaOff val="0"/>
            </a:schemeClr>
          </a:lnRef>
          <a:fillRef idx="1">
            <a:schemeClr val="accent1">
              <a:shade val="90000"/>
              <a:hueOff val="349225"/>
              <a:satOff val="-5981"/>
              <a:lumOff val="23960"/>
              <a:alphaOff val="0"/>
            </a:schemeClr>
          </a:fillRef>
          <a:effectRef idx="0">
            <a:schemeClr val="accent1">
              <a:shade val="90000"/>
              <a:hueOff val="349225"/>
              <a:satOff val="-5981"/>
              <a:lumOff val="2396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983976F7-7AB0-44EF-B168-2BF909E4BFA9}"/>
              </a:ext>
            </a:extLst>
          </p:cNvPr>
          <p:cNvGrpSpPr/>
          <p:nvPr/>
        </p:nvGrpSpPr>
        <p:grpSpPr>
          <a:xfrm>
            <a:off x="1148041" y="4287093"/>
            <a:ext cx="2480180" cy="1488108"/>
            <a:chOff x="3192" y="2193351"/>
            <a:chExt cx="2480180" cy="1488108"/>
          </a:xfrm>
        </p:grpSpPr>
        <p:sp>
          <p:nvSpPr>
            <p:cNvPr id="19" name="Obdélník: se zakulacenými rohy 18">
              <a:extLst>
                <a:ext uri="{FF2B5EF4-FFF2-40B4-BE49-F238E27FC236}">
                  <a16:creationId xmlns:a16="http://schemas.microsoft.com/office/drawing/2014/main" id="{37D233B9-0F23-4BED-B4A0-4123D1C5E80E}"/>
                </a:ext>
              </a:extLst>
            </p:cNvPr>
            <p:cNvSpPr/>
            <p:nvPr/>
          </p:nvSpPr>
          <p:spPr>
            <a:xfrm>
              <a:off x="3192" y="2193351"/>
              <a:ext cx="2480180" cy="148810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174641"/>
                <a:satOff val="-3128"/>
                <a:lumOff val="13293"/>
                <a:alphaOff val="0"/>
              </a:schemeClr>
            </a:fillRef>
            <a:effectRef idx="0">
              <a:schemeClr val="accent1">
                <a:shade val="80000"/>
                <a:hueOff val="174641"/>
                <a:satOff val="-3128"/>
                <a:lumOff val="1329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Obdélník: se zakulacenými rohy 8">
              <a:extLst>
                <a:ext uri="{FF2B5EF4-FFF2-40B4-BE49-F238E27FC236}">
                  <a16:creationId xmlns:a16="http://schemas.microsoft.com/office/drawing/2014/main" id="{4BECD357-CEBB-4CF2-81ED-10CEF1087642}"/>
                </a:ext>
              </a:extLst>
            </p:cNvPr>
            <p:cNvSpPr txBox="1"/>
            <p:nvPr/>
          </p:nvSpPr>
          <p:spPr>
            <a:xfrm>
              <a:off x="46777" y="2236936"/>
              <a:ext cx="2393010" cy="14009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1400" b="0" i="0" kern="1200" dirty="0">
                  <a:latin typeface="Arial" panose="020B0604020202020204" pitchFamily="34" charset="0"/>
                  <a:cs typeface="Arial" panose="020B0604020202020204" pitchFamily="34" charset="0"/>
                </a:rPr>
                <a:t>Cílem je krátkodobá či jednorázová spolupráce mezi partnery.  </a:t>
              </a:r>
              <a:endParaRPr lang="cs-CZ" sz="1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B7443673-0E0E-459F-A2BD-66C6DFE47C91}"/>
              </a:ext>
            </a:extLst>
          </p:cNvPr>
          <p:cNvGrpSpPr/>
          <p:nvPr/>
        </p:nvGrpSpPr>
        <p:grpSpPr>
          <a:xfrm>
            <a:off x="4446680" y="4287093"/>
            <a:ext cx="2480180" cy="1488108"/>
            <a:chOff x="3301831" y="2193351"/>
            <a:chExt cx="2480180" cy="1488108"/>
          </a:xfrm>
        </p:grpSpPr>
        <p:sp>
          <p:nvSpPr>
            <p:cNvPr id="17" name="Obdélník: se zakulacenými rohy 16">
              <a:extLst>
                <a:ext uri="{FF2B5EF4-FFF2-40B4-BE49-F238E27FC236}">
                  <a16:creationId xmlns:a16="http://schemas.microsoft.com/office/drawing/2014/main" id="{F5CACCFC-4A86-49B0-AE88-009EB7CBE292}"/>
                </a:ext>
              </a:extLst>
            </p:cNvPr>
            <p:cNvSpPr/>
            <p:nvPr/>
          </p:nvSpPr>
          <p:spPr>
            <a:xfrm>
              <a:off x="3301831" y="2193351"/>
              <a:ext cx="2480180" cy="148810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349283"/>
                <a:satOff val="-6256"/>
                <a:lumOff val="26585"/>
                <a:alphaOff val="0"/>
              </a:schemeClr>
            </a:fillRef>
            <a:effectRef idx="0">
              <a:schemeClr val="accent1">
                <a:shade val="80000"/>
                <a:hueOff val="349283"/>
                <a:satOff val="-6256"/>
                <a:lumOff val="2658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Obdélník: se zakulacenými rohy 10">
              <a:extLst>
                <a:ext uri="{FF2B5EF4-FFF2-40B4-BE49-F238E27FC236}">
                  <a16:creationId xmlns:a16="http://schemas.microsoft.com/office/drawing/2014/main" id="{B3542D7D-CACC-4707-9F34-E13EA48E3FE2}"/>
                </a:ext>
              </a:extLst>
            </p:cNvPr>
            <p:cNvSpPr txBox="1"/>
            <p:nvPr/>
          </p:nvSpPr>
          <p:spPr>
            <a:xfrm>
              <a:off x="3345416" y="2236936"/>
              <a:ext cx="2393010" cy="14009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1400" b="0" i="0" kern="1200" dirty="0">
                  <a:latin typeface="Arial" panose="020B0604020202020204" pitchFamily="34" charset="0"/>
                  <a:cs typeface="Arial" panose="020B0604020202020204" pitchFamily="34" charset="0"/>
                </a:rPr>
                <a:t>Vyjednávání se vyznačuje </a:t>
              </a:r>
              <a:r>
                <a:rPr lang="cs-CZ" sz="1400" b="0" i="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malevolentními</a:t>
              </a:r>
              <a:r>
                <a:rPr lang="cs-CZ" sz="1400" b="0" i="0" kern="1200" dirty="0">
                  <a:latin typeface="Arial" panose="020B0604020202020204" pitchFamily="34" charset="0"/>
                  <a:cs typeface="Arial" panose="020B0604020202020204" pitchFamily="34" charset="0"/>
                </a:rPr>
                <a:t> taktikami (lat. </a:t>
              </a:r>
              <a:r>
                <a:rPr lang="cs-CZ" sz="1400" b="0" i="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malum</a:t>
              </a:r>
              <a:r>
                <a:rPr lang="cs-CZ" sz="1400" b="0" i="0" kern="1200" dirty="0">
                  <a:latin typeface="Arial" panose="020B0604020202020204" pitchFamily="34" charset="0"/>
                  <a:cs typeface="Arial" panose="020B0604020202020204" pitchFamily="34" charset="0"/>
                </a:rPr>
                <a:t>: zlo). </a:t>
              </a:r>
            </a:p>
          </p:txBody>
        </p:sp>
      </p:grpSp>
      <p:pic>
        <p:nvPicPr>
          <p:cNvPr id="24" name="Zástupný obsah 8" descr="Obsah obrázku Kreslený film, Animace, ilustrace, Dětské kresby&#10;&#10;Popis byl vytvořen automaticky">
            <a:extLst>
              <a:ext uri="{FF2B5EF4-FFF2-40B4-BE49-F238E27FC236}">
                <a16:creationId xmlns:a16="http://schemas.microsoft.com/office/drawing/2014/main" id="{91A40D32-1D4C-49B4-91A4-324B45BBE7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745319" y="2426958"/>
            <a:ext cx="3381124" cy="1903720"/>
          </a:xfrm>
          <a:prstGeom prst="rect">
            <a:avLst/>
          </a:prstGeom>
        </p:spPr>
      </p:pic>
      <p:sp>
        <p:nvSpPr>
          <p:cNvPr id="25" name="TextovéPole 24">
            <a:extLst>
              <a:ext uri="{FF2B5EF4-FFF2-40B4-BE49-F238E27FC236}">
                <a16:creationId xmlns:a16="http://schemas.microsoft.com/office/drawing/2014/main" id="{6BA6446D-6E50-4435-A1F7-E98BAB3391A5}"/>
              </a:ext>
            </a:extLst>
          </p:cNvPr>
          <p:cNvSpPr txBox="1"/>
          <p:nvPr/>
        </p:nvSpPr>
        <p:spPr>
          <a:xfrm>
            <a:off x="7669740" y="4415887"/>
            <a:ext cx="39063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>
                <a:hlinkClick r:id="rId4" tooltip="https://researchleap.com/business-negotiation-crucial-component-sales/"/>
              </a:rPr>
              <a:t>Tato fotka</a:t>
            </a:r>
            <a:r>
              <a:rPr lang="cs-CZ" sz="900" dirty="0"/>
              <a:t> od autora Neznámý autor s licencí </a:t>
            </a:r>
            <a:r>
              <a:rPr lang="cs-CZ" sz="900" dirty="0">
                <a:hlinkClick r:id="rId5" tooltip="https://creativecommons.org/licenses/by/3.0/"/>
              </a:rPr>
              <a:t>CC BY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86601273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7C6623E-C808-41AD-B510-7F685B6E0E9E}"/>
              </a:ext>
            </a:extLst>
          </p:cNvPr>
          <p:cNvSpPr/>
          <p:nvPr/>
        </p:nvSpPr>
        <p:spPr>
          <a:xfrm>
            <a:off x="0" y="2380934"/>
            <a:ext cx="12192000" cy="707886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Otázky?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15F7517-B33E-4A7A-A179-04C309148394}"/>
              </a:ext>
            </a:extLst>
          </p:cNvPr>
          <p:cNvSpPr/>
          <p:nvPr/>
        </p:nvSpPr>
        <p:spPr>
          <a:xfrm>
            <a:off x="6152" y="3769181"/>
            <a:ext cx="12192000" cy="707886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DĚKUJI ZA POZORNOST </a:t>
            </a: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62668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 VSB EkF 16_9" id="{795915E4-E451-7145-95C5-C43322E21348}" vid="{3D47486F-FB8D-1041-BFE1-7A25DEC8FACA}"/>
    </a:ext>
  </a:extLst>
</a:theme>
</file>

<file path=ppt/theme/theme2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ppt/theme/theme3.xml><?xml version="1.0" encoding="utf-8"?>
<a:theme xmlns:a="http://schemas.openxmlformats.org/drawingml/2006/main" name="1_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ekf</Template>
  <TotalTime>45</TotalTime>
  <Words>331</Words>
  <Application>Microsoft Office PowerPoint</Application>
  <PresentationFormat>Širokoúhlá obrazovka</PresentationFormat>
  <Paragraphs>38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Custom Design</vt:lpstr>
      <vt:lpstr>Śablona_prezentace_NICE</vt:lpstr>
      <vt:lpstr>1_Śablona_prezentace_NICE</vt:lpstr>
      <vt:lpstr>ZÁKLADY VYJEDNÁVÁNÍ</vt:lpstr>
      <vt:lpstr>Negociace</vt:lpstr>
      <vt:lpstr>Bargaining</vt:lpstr>
      <vt:lpstr>Persvaze</vt:lpstr>
      <vt:lpstr>Kooperativní vyjednávání</vt:lpstr>
      <vt:lpstr>Kompetetivní vyjednávání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Klimsza Lucjan</dc:creator>
  <cp:lastModifiedBy>Kulihova Kublova Tereza</cp:lastModifiedBy>
  <cp:revision>7</cp:revision>
  <dcterms:created xsi:type="dcterms:W3CDTF">2023-08-08T11:52:56Z</dcterms:created>
  <dcterms:modified xsi:type="dcterms:W3CDTF">2023-09-23T21:22:12Z</dcterms:modified>
</cp:coreProperties>
</file>