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79" r:id="rId3"/>
    <p:sldMasterId id="2147484786" r:id="rId4"/>
  </p:sldMasterIdLst>
  <p:notesMasterIdLst>
    <p:notesMasterId r:id="rId62"/>
  </p:notesMasterIdLst>
  <p:handoutMasterIdLst>
    <p:handoutMasterId r:id="rId63"/>
  </p:handoutMasterIdLst>
  <p:sldIdLst>
    <p:sldId id="264" r:id="rId5"/>
    <p:sldId id="357" r:id="rId6"/>
    <p:sldId id="387" r:id="rId7"/>
    <p:sldId id="388" r:id="rId8"/>
    <p:sldId id="389" r:id="rId9"/>
    <p:sldId id="428" r:id="rId10"/>
    <p:sldId id="485" r:id="rId11"/>
    <p:sldId id="486" r:id="rId12"/>
    <p:sldId id="487" r:id="rId13"/>
    <p:sldId id="488" r:id="rId14"/>
    <p:sldId id="489" r:id="rId15"/>
    <p:sldId id="468" r:id="rId16"/>
    <p:sldId id="490" r:id="rId17"/>
    <p:sldId id="491" r:id="rId18"/>
    <p:sldId id="492" r:id="rId19"/>
    <p:sldId id="493" r:id="rId20"/>
    <p:sldId id="494" r:id="rId21"/>
    <p:sldId id="495" r:id="rId22"/>
    <p:sldId id="496" r:id="rId23"/>
    <p:sldId id="497" r:id="rId24"/>
    <p:sldId id="498" r:id="rId25"/>
    <p:sldId id="499" r:id="rId26"/>
    <p:sldId id="500" r:id="rId27"/>
    <p:sldId id="431" r:id="rId28"/>
    <p:sldId id="432" r:id="rId29"/>
    <p:sldId id="433" r:id="rId30"/>
    <p:sldId id="434" r:id="rId31"/>
    <p:sldId id="435" r:id="rId32"/>
    <p:sldId id="436" r:id="rId33"/>
    <p:sldId id="484" r:id="rId34"/>
    <p:sldId id="437" r:id="rId35"/>
    <p:sldId id="366" r:id="rId36"/>
    <p:sldId id="275" r:id="rId37"/>
    <p:sldId id="337" r:id="rId38"/>
    <p:sldId id="327" r:id="rId39"/>
    <p:sldId id="328" r:id="rId40"/>
    <p:sldId id="335" r:id="rId41"/>
    <p:sldId id="276" r:id="rId42"/>
    <p:sldId id="277" r:id="rId43"/>
    <p:sldId id="303" r:id="rId44"/>
    <p:sldId id="278" r:id="rId45"/>
    <p:sldId id="280" r:id="rId46"/>
    <p:sldId id="281" r:id="rId47"/>
    <p:sldId id="336" r:id="rId48"/>
    <p:sldId id="501" r:id="rId49"/>
    <p:sldId id="502" r:id="rId50"/>
    <p:sldId id="503" r:id="rId51"/>
    <p:sldId id="286" r:id="rId52"/>
    <p:sldId id="504" r:id="rId53"/>
    <p:sldId id="460" r:id="rId54"/>
    <p:sldId id="461" r:id="rId55"/>
    <p:sldId id="462" r:id="rId56"/>
    <p:sldId id="463" r:id="rId57"/>
    <p:sldId id="464" r:id="rId58"/>
    <p:sldId id="465" r:id="rId59"/>
    <p:sldId id="424" r:id="rId60"/>
    <p:sldId id="505" r:id="rId61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87921" autoAdjust="0"/>
  </p:normalViewPr>
  <p:slideViewPr>
    <p:cSldViewPr>
      <p:cViewPr varScale="1">
        <p:scale>
          <a:sx n="60" d="100"/>
          <a:sy n="60" d="100"/>
        </p:scale>
        <p:origin x="90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59B439C9-C770-48AA-A480-614370BED75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7" tIns="47018" rIns="94037" bIns="47018" numCol="1" anchor="t" anchorCtr="0" compatLnSpc="1">
            <a:prstTxWarp prst="textNoShape">
              <a:avLst/>
            </a:prstTxWarp>
          </a:bodyPr>
          <a:lstStyle>
            <a:lvl1pPr defTabSz="94026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58728B95-3709-415E-B657-832AE470F4C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7" tIns="47018" rIns="94037" bIns="47018" numCol="1" anchor="t" anchorCtr="0" compatLnSpc="1">
            <a:prstTxWarp prst="textNoShape">
              <a:avLst/>
            </a:prstTxWarp>
          </a:bodyPr>
          <a:lstStyle>
            <a:lvl1pPr algn="r" defTabSz="94026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ED187AFD-1E05-4982-B95F-3441DC0971E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7" tIns="47018" rIns="94037" bIns="47018" numCol="1" anchor="b" anchorCtr="0" compatLnSpc="1">
            <a:prstTxWarp prst="textNoShape">
              <a:avLst/>
            </a:prstTxWarp>
          </a:bodyPr>
          <a:lstStyle>
            <a:lvl1pPr defTabSz="94026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3973" name="Rectangle 5">
            <a:extLst>
              <a:ext uri="{FF2B5EF4-FFF2-40B4-BE49-F238E27FC236}">
                <a16:creationId xmlns:a16="http://schemas.microsoft.com/office/drawing/2014/main" id="{A42EE8DA-C9AC-4E54-9FFF-B667DB4609E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7" tIns="47018" rIns="94037" bIns="47018" numCol="1" anchor="b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/>
            </a:lvl1pPr>
          </a:lstStyle>
          <a:p>
            <a:pPr>
              <a:defRPr/>
            </a:pPr>
            <a:fld id="{A607AB60-08BE-4279-9D57-E6A56AA57B2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9A2D7C81-AC09-4CE8-8943-0EAFEB5156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3955" name="Rectangle 3">
            <a:extLst>
              <a:ext uri="{FF2B5EF4-FFF2-40B4-BE49-F238E27FC236}">
                <a16:creationId xmlns:a16="http://schemas.microsoft.com/office/drawing/2014/main" id="{4DD4BA32-5246-4953-9C28-D6EDF1A99DC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0106186-FF50-43E4-A480-EC5375549FC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3957" name="Rectangle 5">
            <a:extLst>
              <a:ext uri="{FF2B5EF4-FFF2-40B4-BE49-F238E27FC236}">
                <a16:creationId xmlns:a16="http://schemas.microsoft.com/office/drawing/2014/main" id="{FED07771-4D00-43CA-BAB0-209F66CE697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53958" name="Rectangle 6">
            <a:extLst>
              <a:ext uri="{FF2B5EF4-FFF2-40B4-BE49-F238E27FC236}">
                <a16:creationId xmlns:a16="http://schemas.microsoft.com/office/drawing/2014/main" id="{2B661604-6D62-4F30-893F-205FCA350A4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3959" name="Rectangle 7">
            <a:extLst>
              <a:ext uri="{FF2B5EF4-FFF2-40B4-BE49-F238E27FC236}">
                <a16:creationId xmlns:a16="http://schemas.microsoft.com/office/drawing/2014/main" id="{FC3820F9-55E5-49B2-9B5A-8B4EBE3897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3AD9602-A751-412F-83F9-5779E983E2F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477E90-4C3A-1A40-BB34-28A95E688A1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763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>
            <a:extLst>
              <a:ext uri="{FF2B5EF4-FFF2-40B4-BE49-F238E27FC236}">
                <a16:creationId xmlns:a16="http://schemas.microsoft.com/office/drawing/2014/main" id="{801B721F-5D29-4FAF-BF4D-5A52518414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9459" name="Zástupný symbol pro poznámky 2">
            <a:extLst>
              <a:ext uri="{FF2B5EF4-FFF2-40B4-BE49-F238E27FC236}">
                <a16:creationId xmlns:a16="http://schemas.microsoft.com/office/drawing/2014/main" id="{97BC527E-3696-4BF9-A87C-1F797D9CE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9460" name="Zástupný symbol pro číslo snímku 3">
            <a:extLst>
              <a:ext uri="{FF2B5EF4-FFF2-40B4-BE49-F238E27FC236}">
                <a16:creationId xmlns:a16="http://schemas.microsoft.com/office/drawing/2014/main" id="{BB35EB20-1A63-4BF1-82B9-5E55D3E2DB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E1F9A6-43FD-4EFD-A80F-3491B1663646}" type="slidenum">
              <a:rPr kumimoji="0" lang="cs-CZ" altLang="cs-CZ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12</a:t>
            </a:fld>
            <a:endParaRPr kumimoji="0"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>
            <a:extLst>
              <a:ext uri="{FF2B5EF4-FFF2-40B4-BE49-F238E27FC236}">
                <a16:creationId xmlns:a16="http://schemas.microsoft.com/office/drawing/2014/main" id="{801B721F-5D29-4FAF-BF4D-5A52518414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9459" name="Zástupný symbol pro poznámky 2">
            <a:extLst>
              <a:ext uri="{FF2B5EF4-FFF2-40B4-BE49-F238E27FC236}">
                <a16:creationId xmlns:a16="http://schemas.microsoft.com/office/drawing/2014/main" id="{97BC527E-3696-4BF9-A87C-1F797D9CE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9460" name="Zástupný symbol pro číslo snímku 3">
            <a:extLst>
              <a:ext uri="{FF2B5EF4-FFF2-40B4-BE49-F238E27FC236}">
                <a16:creationId xmlns:a16="http://schemas.microsoft.com/office/drawing/2014/main" id="{BB35EB20-1A63-4BF1-82B9-5E55D3E2DB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E1F9A6-43FD-4EFD-A80F-3491B1663646}" type="slidenum">
              <a:rPr kumimoji="0" lang="cs-CZ" altLang="cs-CZ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13</a:t>
            </a:fld>
            <a:endParaRPr kumimoji="0"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722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>
            <a:extLst>
              <a:ext uri="{FF2B5EF4-FFF2-40B4-BE49-F238E27FC236}">
                <a16:creationId xmlns:a16="http://schemas.microsoft.com/office/drawing/2014/main" id="{801B721F-5D29-4FAF-BF4D-5A52518414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9459" name="Zástupný symbol pro poznámky 2">
            <a:extLst>
              <a:ext uri="{FF2B5EF4-FFF2-40B4-BE49-F238E27FC236}">
                <a16:creationId xmlns:a16="http://schemas.microsoft.com/office/drawing/2014/main" id="{97BC527E-3696-4BF9-A87C-1F797D9CE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9460" name="Zástupný symbol pro číslo snímku 3">
            <a:extLst>
              <a:ext uri="{FF2B5EF4-FFF2-40B4-BE49-F238E27FC236}">
                <a16:creationId xmlns:a16="http://schemas.microsoft.com/office/drawing/2014/main" id="{BB35EB20-1A63-4BF1-82B9-5E55D3E2DB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E1F9A6-43FD-4EFD-A80F-3491B1663646}" type="slidenum">
              <a:rPr kumimoji="0" lang="cs-CZ" altLang="cs-CZ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14</a:t>
            </a:fld>
            <a:endParaRPr kumimoji="0"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389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>
            <a:extLst>
              <a:ext uri="{FF2B5EF4-FFF2-40B4-BE49-F238E27FC236}">
                <a16:creationId xmlns:a16="http://schemas.microsoft.com/office/drawing/2014/main" id="{801B721F-5D29-4FAF-BF4D-5A52518414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9459" name="Zástupný symbol pro poznámky 2">
            <a:extLst>
              <a:ext uri="{FF2B5EF4-FFF2-40B4-BE49-F238E27FC236}">
                <a16:creationId xmlns:a16="http://schemas.microsoft.com/office/drawing/2014/main" id="{97BC527E-3696-4BF9-A87C-1F797D9CE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9460" name="Zástupný symbol pro číslo snímku 3">
            <a:extLst>
              <a:ext uri="{FF2B5EF4-FFF2-40B4-BE49-F238E27FC236}">
                <a16:creationId xmlns:a16="http://schemas.microsoft.com/office/drawing/2014/main" id="{BB35EB20-1A63-4BF1-82B9-5E55D3E2DB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E1F9A6-43FD-4EFD-A80F-3491B1663646}" type="slidenum">
              <a:rPr kumimoji="0" lang="cs-CZ" altLang="cs-CZ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15</a:t>
            </a:fld>
            <a:endParaRPr kumimoji="0"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64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>
            <a:extLst>
              <a:ext uri="{FF2B5EF4-FFF2-40B4-BE49-F238E27FC236}">
                <a16:creationId xmlns:a16="http://schemas.microsoft.com/office/drawing/2014/main" id="{801B721F-5D29-4FAF-BF4D-5A52518414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9459" name="Zástupný symbol pro poznámky 2">
            <a:extLst>
              <a:ext uri="{FF2B5EF4-FFF2-40B4-BE49-F238E27FC236}">
                <a16:creationId xmlns:a16="http://schemas.microsoft.com/office/drawing/2014/main" id="{97BC527E-3696-4BF9-A87C-1F797D9CE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9460" name="Zástupný symbol pro číslo snímku 3">
            <a:extLst>
              <a:ext uri="{FF2B5EF4-FFF2-40B4-BE49-F238E27FC236}">
                <a16:creationId xmlns:a16="http://schemas.microsoft.com/office/drawing/2014/main" id="{BB35EB20-1A63-4BF1-82B9-5E55D3E2DB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E1F9A6-43FD-4EFD-A80F-3491B1663646}" type="slidenum">
              <a:rPr kumimoji="0" lang="cs-CZ" altLang="cs-CZ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16</a:t>
            </a:fld>
            <a:endParaRPr kumimoji="0"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19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>
            <a:extLst>
              <a:ext uri="{FF2B5EF4-FFF2-40B4-BE49-F238E27FC236}">
                <a16:creationId xmlns:a16="http://schemas.microsoft.com/office/drawing/2014/main" id="{801B721F-5D29-4FAF-BF4D-5A52518414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9459" name="Zástupný symbol pro poznámky 2">
            <a:extLst>
              <a:ext uri="{FF2B5EF4-FFF2-40B4-BE49-F238E27FC236}">
                <a16:creationId xmlns:a16="http://schemas.microsoft.com/office/drawing/2014/main" id="{97BC527E-3696-4BF9-A87C-1F797D9CE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9460" name="Zástupný symbol pro číslo snímku 3">
            <a:extLst>
              <a:ext uri="{FF2B5EF4-FFF2-40B4-BE49-F238E27FC236}">
                <a16:creationId xmlns:a16="http://schemas.microsoft.com/office/drawing/2014/main" id="{BB35EB20-1A63-4BF1-82B9-5E55D3E2DB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E1F9A6-43FD-4EFD-A80F-3491B1663646}" type="slidenum">
              <a:rPr kumimoji="0" lang="cs-CZ" altLang="cs-CZ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17</a:t>
            </a:fld>
            <a:endParaRPr kumimoji="0"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698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>
            <a:extLst>
              <a:ext uri="{FF2B5EF4-FFF2-40B4-BE49-F238E27FC236}">
                <a16:creationId xmlns:a16="http://schemas.microsoft.com/office/drawing/2014/main" id="{801B721F-5D29-4FAF-BF4D-5A52518414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9459" name="Zástupný symbol pro poznámky 2">
            <a:extLst>
              <a:ext uri="{FF2B5EF4-FFF2-40B4-BE49-F238E27FC236}">
                <a16:creationId xmlns:a16="http://schemas.microsoft.com/office/drawing/2014/main" id="{97BC527E-3696-4BF9-A87C-1F797D9CE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9460" name="Zástupný symbol pro číslo snímku 3">
            <a:extLst>
              <a:ext uri="{FF2B5EF4-FFF2-40B4-BE49-F238E27FC236}">
                <a16:creationId xmlns:a16="http://schemas.microsoft.com/office/drawing/2014/main" id="{BB35EB20-1A63-4BF1-82B9-5E55D3E2DB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E1F9A6-43FD-4EFD-A80F-3491B1663646}" type="slidenum">
              <a:rPr kumimoji="0" lang="cs-CZ" altLang="cs-CZ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18</a:t>
            </a:fld>
            <a:endParaRPr kumimoji="0"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45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>
            <a:extLst>
              <a:ext uri="{FF2B5EF4-FFF2-40B4-BE49-F238E27FC236}">
                <a16:creationId xmlns:a16="http://schemas.microsoft.com/office/drawing/2014/main" id="{801B721F-5D29-4FAF-BF4D-5A52518414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9459" name="Zástupný symbol pro poznámky 2">
            <a:extLst>
              <a:ext uri="{FF2B5EF4-FFF2-40B4-BE49-F238E27FC236}">
                <a16:creationId xmlns:a16="http://schemas.microsoft.com/office/drawing/2014/main" id="{97BC527E-3696-4BF9-A87C-1F797D9CE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9460" name="Zástupný symbol pro číslo snímku 3">
            <a:extLst>
              <a:ext uri="{FF2B5EF4-FFF2-40B4-BE49-F238E27FC236}">
                <a16:creationId xmlns:a16="http://schemas.microsoft.com/office/drawing/2014/main" id="{BB35EB20-1A63-4BF1-82B9-5E55D3E2DB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E1F9A6-43FD-4EFD-A80F-3491B1663646}" type="slidenum">
              <a:rPr kumimoji="0" lang="cs-CZ" altLang="cs-CZ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19</a:t>
            </a:fld>
            <a:endParaRPr kumimoji="0"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497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>
            <a:extLst>
              <a:ext uri="{FF2B5EF4-FFF2-40B4-BE49-F238E27FC236}">
                <a16:creationId xmlns:a16="http://schemas.microsoft.com/office/drawing/2014/main" id="{801B721F-5D29-4FAF-BF4D-5A52518414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9459" name="Zástupný symbol pro poznámky 2">
            <a:extLst>
              <a:ext uri="{FF2B5EF4-FFF2-40B4-BE49-F238E27FC236}">
                <a16:creationId xmlns:a16="http://schemas.microsoft.com/office/drawing/2014/main" id="{97BC527E-3696-4BF9-A87C-1F797D9CE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9460" name="Zástupný symbol pro číslo snímku 3">
            <a:extLst>
              <a:ext uri="{FF2B5EF4-FFF2-40B4-BE49-F238E27FC236}">
                <a16:creationId xmlns:a16="http://schemas.microsoft.com/office/drawing/2014/main" id="{BB35EB20-1A63-4BF1-82B9-5E55D3E2DB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E1F9A6-43FD-4EFD-A80F-3491B1663646}" type="slidenum">
              <a:rPr kumimoji="0" lang="cs-CZ" altLang="cs-CZ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20</a:t>
            </a:fld>
            <a:endParaRPr kumimoji="0"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0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>
            <a:extLst>
              <a:ext uri="{FF2B5EF4-FFF2-40B4-BE49-F238E27FC236}">
                <a16:creationId xmlns:a16="http://schemas.microsoft.com/office/drawing/2014/main" id="{801B721F-5D29-4FAF-BF4D-5A52518414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9459" name="Zástupný symbol pro poznámky 2">
            <a:extLst>
              <a:ext uri="{FF2B5EF4-FFF2-40B4-BE49-F238E27FC236}">
                <a16:creationId xmlns:a16="http://schemas.microsoft.com/office/drawing/2014/main" id="{97BC527E-3696-4BF9-A87C-1F797D9CE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9460" name="Zástupný symbol pro číslo snímku 3">
            <a:extLst>
              <a:ext uri="{FF2B5EF4-FFF2-40B4-BE49-F238E27FC236}">
                <a16:creationId xmlns:a16="http://schemas.microsoft.com/office/drawing/2014/main" id="{BB35EB20-1A63-4BF1-82B9-5E55D3E2DB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E1F9A6-43FD-4EFD-A80F-3491B1663646}" type="slidenum">
              <a:rPr kumimoji="0" lang="cs-CZ" altLang="cs-CZ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21</a:t>
            </a:fld>
            <a:endParaRPr kumimoji="0"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43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>
            <a:extLst>
              <a:ext uri="{FF2B5EF4-FFF2-40B4-BE49-F238E27FC236}">
                <a16:creationId xmlns:a16="http://schemas.microsoft.com/office/drawing/2014/main" id="{080D1D8C-05E2-4867-8A87-7A61044118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147" name="Zástupný symbol pro poznámky 2">
            <a:extLst>
              <a:ext uri="{FF2B5EF4-FFF2-40B4-BE49-F238E27FC236}">
                <a16:creationId xmlns:a16="http://schemas.microsoft.com/office/drawing/2014/main" id="{02433EAA-F4C2-49D4-81D6-5DD314939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148" name="Zástupný symbol pro číslo snímku 3">
            <a:extLst>
              <a:ext uri="{FF2B5EF4-FFF2-40B4-BE49-F238E27FC236}">
                <a16:creationId xmlns:a16="http://schemas.microsoft.com/office/drawing/2014/main" id="{5756BA10-C9EA-432F-9F49-19E0626859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0F990FA-7ADC-482B-B0EB-E92D288BEFBD}" type="slidenum">
              <a:rPr lang="cs-CZ" altLang="cs-CZ" smtClean="0">
                <a:latin typeface="Times New Roman" panose="02020603050405020304" pitchFamily="18" charset="0"/>
              </a:rPr>
              <a:pPr/>
              <a:t>2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>
            <a:extLst>
              <a:ext uri="{FF2B5EF4-FFF2-40B4-BE49-F238E27FC236}">
                <a16:creationId xmlns:a16="http://schemas.microsoft.com/office/drawing/2014/main" id="{801B721F-5D29-4FAF-BF4D-5A52518414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9459" name="Zástupný symbol pro poznámky 2">
            <a:extLst>
              <a:ext uri="{FF2B5EF4-FFF2-40B4-BE49-F238E27FC236}">
                <a16:creationId xmlns:a16="http://schemas.microsoft.com/office/drawing/2014/main" id="{97BC527E-3696-4BF9-A87C-1F797D9CE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9460" name="Zástupný symbol pro číslo snímku 3">
            <a:extLst>
              <a:ext uri="{FF2B5EF4-FFF2-40B4-BE49-F238E27FC236}">
                <a16:creationId xmlns:a16="http://schemas.microsoft.com/office/drawing/2014/main" id="{BB35EB20-1A63-4BF1-82B9-5E55D3E2DB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E1F9A6-43FD-4EFD-A80F-3491B1663646}" type="slidenum">
              <a:rPr kumimoji="0" lang="cs-CZ" altLang="cs-CZ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22</a:t>
            </a:fld>
            <a:endParaRPr kumimoji="0"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0751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>
            <a:extLst>
              <a:ext uri="{FF2B5EF4-FFF2-40B4-BE49-F238E27FC236}">
                <a16:creationId xmlns:a16="http://schemas.microsoft.com/office/drawing/2014/main" id="{801B721F-5D29-4FAF-BF4D-5A52518414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9459" name="Zástupný symbol pro poznámky 2">
            <a:extLst>
              <a:ext uri="{FF2B5EF4-FFF2-40B4-BE49-F238E27FC236}">
                <a16:creationId xmlns:a16="http://schemas.microsoft.com/office/drawing/2014/main" id="{97BC527E-3696-4BF9-A87C-1F797D9CE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9460" name="Zástupný symbol pro číslo snímku 3">
            <a:extLst>
              <a:ext uri="{FF2B5EF4-FFF2-40B4-BE49-F238E27FC236}">
                <a16:creationId xmlns:a16="http://schemas.microsoft.com/office/drawing/2014/main" id="{BB35EB20-1A63-4BF1-82B9-5E55D3E2DB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E1F9A6-43FD-4EFD-A80F-3491B1663646}" type="slidenum">
              <a:rPr kumimoji="0" lang="cs-CZ" altLang="cs-CZ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23</a:t>
            </a:fld>
            <a:endParaRPr kumimoji="0"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7135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>
            <a:extLst>
              <a:ext uri="{FF2B5EF4-FFF2-40B4-BE49-F238E27FC236}">
                <a16:creationId xmlns:a16="http://schemas.microsoft.com/office/drawing/2014/main" id="{8A1ACD27-2E4A-492F-8A54-C444DA6208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3795" name="Zástupný symbol pro poznámky 2">
            <a:extLst>
              <a:ext uri="{FF2B5EF4-FFF2-40B4-BE49-F238E27FC236}">
                <a16:creationId xmlns:a16="http://schemas.microsoft.com/office/drawing/2014/main" id="{008CF44E-34EF-4DE5-991E-A640732ED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3796" name="Zástupný symbol pro číslo snímku 3">
            <a:extLst>
              <a:ext uri="{FF2B5EF4-FFF2-40B4-BE49-F238E27FC236}">
                <a16:creationId xmlns:a16="http://schemas.microsoft.com/office/drawing/2014/main" id="{87D4A184-A01C-4EB0-9F03-C4841560EE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D8D7FF5-0B72-4FC8-854A-A305BF40A4C7}" type="slidenum">
              <a:rPr lang="cs-CZ" altLang="cs-CZ" smtClean="0">
                <a:latin typeface="Times New Roman" panose="02020603050405020304" pitchFamily="18" charset="0"/>
              </a:rPr>
              <a:pPr/>
              <a:t>24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>
            <a:extLst>
              <a:ext uri="{FF2B5EF4-FFF2-40B4-BE49-F238E27FC236}">
                <a16:creationId xmlns:a16="http://schemas.microsoft.com/office/drawing/2014/main" id="{88E5E96A-8397-43CB-AE29-394DB72469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5843" name="Zástupný symbol pro poznámky 2">
            <a:extLst>
              <a:ext uri="{FF2B5EF4-FFF2-40B4-BE49-F238E27FC236}">
                <a16:creationId xmlns:a16="http://schemas.microsoft.com/office/drawing/2014/main" id="{C03EEB1E-6798-4CDB-96D0-FBE976BBE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5844" name="Zástupný symbol pro číslo snímku 3">
            <a:extLst>
              <a:ext uri="{FF2B5EF4-FFF2-40B4-BE49-F238E27FC236}">
                <a16:creationId xmlns:a16="http://schemas.microsoft.com/office/drawing/2014/main" id="{D414CD17-F674-442B-B924-0092C8EAD9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AC48B1-183F-47E7-9C1B-47135CC0B100}" type="slidenum">
              <a:rPr kumimoji="0" lang="cs-CZ" altLang="cs-CZ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25</a:t>
            </a:fld>
            <a:endParaRPr kumimoji="0"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>
            <a:extLst>
              <a:ext uri="{FF2B5EF4-FFF2-40B4-BE49-F238E27FC236}">
                <a16:creationId xmlns:a16="http://schemas.microsoft.com/office/drawing/2014/main" id="{2B3C37F4-31F7-400F-B255-8E43387B80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7891" name="Zástupný symbol pro poznámky 2">
            <a:extLst>
              <a:ext uri="{FF2B5EF4-FFF2-40B4-BE49-F238E27FC236}">
                <a16:creationId xmlns:a16="http://schemas.microsoft.com/office/drawing/2014/main" id="{F226915B-0144-432D-ADC2-037E9B50C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7892" name="Zástupný symbol pro číslo snímku 3">
            <a:extLst>
              <a:ext uri="{FF2B5EF4-FFF2-40B4-BE49-F238E27FC236}">
                <a16:creationId xmlns:a16="http://schemas.microsoft.com/office/drawing/2014/main" id="{C25BD278-BDB7-4E4C-ABA1-A690308F3E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CE559C4-8B0E-490C-8668-DE7E604A0531}" type="slidenum">
              <a:rPr lang="cs-CZ" altLang="cs-CZ" smtClean="0">
                <a:latin typeface="Times New Roman" panose="02020603050405020304" pitchFamily="18" charset="0"/>
              </a:rPr>
              <a:pPr/>
              <a:t>26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>
            <a:extLst>
              <a:ext uri="{FF2B5EF4-FFF2-40B4-BE49-F238E27FC236}">
                <a16:creationId xmlns:a16="http://schemas.microsoft.com/office/drawing/2014/main" id="{970C30BC-11FA-403D-8681-82DAE2A590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9939" name="Zástupný symbol pro poznámky 2">
            <a:extLst>
              <a:ext uri="{FF2B5EF4-FFF2-40B4-BE49-F238E27FC236}">
                <a16:creationId xmlns:a16="http://schemas.microsoft.com/office/drawing/2014/main" id="{16333AD1-22B7-47EC-951E-A90DF8E94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Viz graf!!!!!</a:t>
            </a:r>
          </a:p>
        </p:txBody>
      </p:sp>
      <p:sp>
        <p:nvSpPr>
          <p:cNvPr id="39940" name="Zástupný symbol pro číslo snímku 3">
            <a:extLst>
              <a:ext uri="{FF2B5EF4-FFF2-40B4-BE49-F238E27FC236}">
                <a16:creationId xmlns:a16="http://schemas.microsoft.com/office/drawing/2014/main" id="{8A7B76EA-FE03-4C29-BAD6-86E137C17B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701D7F-37DF-4674-B51E-EC5583F3F3A7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27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>
            <a:extLst>
              <a:ext uri="{FF2B5EF4-FFF2-40B4-BE49-F238E27FC236}">
                <a16:creationId xmlns:a16="http://schemas.microsoft.com/office/drawing/2014/main" id="{42AFD225-1C95-498A-830A-060310CCF8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1987" name="Zástupný symbol pro poznámky 2">
            <a:extLst>
              <a:ext uri="{FF2B5EF4-FFF2-40B4-BE49-F238E27FC236}">
                <a16:creationId xmlns:a16="http://schemas.microsoft.com/office/drawing/2014/main" id="{4548521D-5B5B-49D1-AC89-CF6AD79EC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1988" name="Zástupný symbol pro číslo snímku 3">
            <a:extLst>
              <a:ext uri="{FF2B5EF4-FFF2-40B4-BE49-F238E27FC236}">
                <a16:creationId xmlns:a16="http://schemas.microsoft.com/office/drawing/2014/main" id="{FC6F5CED-50D5-468E-A503-97CB9C87D5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B3D979D-09A2-4907-BC64-6315E02B0215}" type="slidenum">
              <a:rPr lang="cs-CZ" altLang="cs-CZ" smtClean="0">
                <a:latin typeface="Times New Roman" panose="02020603050405020304" pitchFamily="18" charset="0"/>
              </a:rPr>
              <a:pPr/>
              <a:t>28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>
            <a:extLst>
              <a:ext uri="{FF2B5EF4-FFF2-40B4-BE49-F238E27FC236}">
                <a16:creationId xmlns:a16="http://schemas.microsoft.com/office/drawing/2014/main" id="{D27CAF63-14B4-40CF-90C5-0BC99CB95B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4035" name="Zástupný symbol pro poznámky 2">
            <a:extLst>
              <a:ext uri="{FF2B5EF4-FFF2-40B4-BE49-F238E27FC236}">
                <a16:creationId xmlns:a16="http://schemas.microsoft.com/office/drawing/2014/main" id="{A3394003-4F8E-4BA6-AAE0-FE265495A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4036" name="Zástupný symbol pro číslo snímku 3">
            <a:extLst>
              <a:ext uri="{FF2B5EF4-FFF2-40B4-BE49-F238E27FC236}">
                <a16:creationId xmlns:a16="http://schemas.microsoft.com/office/drawing/2014/main" id="{2D0B333E-4838-40C2-B049-C3B476CECF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355F5D5-FB80-44D4-9A5B-54EB40B5B263}" type="slidenum">
              <a:rPr lang="cs-CZ" altLang="cs-CZ" smtClean="0">
                <a:latin typeface="Times New Roman" panose="02020603050405020304" pitchFamily="18" charset="0"/>
              </a:rPr>
              <a:pPr/>
              <a:t>29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>
            <a:extLst>
              <a:ext uri="{FF2B5EF4-FFF2-40B4-BE49-F238E27FC236}">
                <a16:creationId xmlns:a16="http://schemas.microsoft.com/office/drawing/2014/main" id="{AB904766-65BD-4CDB-A5C4-DAA387E1DE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6083" name="Zástupný symbol pro poznámky 2">
            <a:extLst>
              <a:ext uri="{FF2B5EF4-FFF2-40B4-BE49-F238E27FC236}">
                <a16:creationId xmlns:a16="http://schemas.microsoft.com/office/drawing/2014/main" id="{2B5C2A48-ED64-4DFE-BE41-82AD17A72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6084" name="Zástupný symbol pro číslo snímku 3">
            <a:extLst>
              <a:ext uri="{FF2B5EF4-FFF2-40B4-BE49-F238E27FC236}">
                <a16:creationId xmlns:a16="http://schemas.microsoft.com/office/drawing/2014/main" id="{4A106CA0-A173-4370-A004-3039441525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77E2CAE-73F4-49FA-92C5-347FE9D118D4}" type="slidenum">
              <a:rPr lang="cs-CZ" altLang="cs-CZ" smtClean="0">
                <a:latin typeface="Times New Roman" panose="02020603050405020304" pitchFamily="18" charset="0"/>
              </a:rPr>
              <a:pPr/>
              <a:t>30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>
            <a:extLst>
              <a:ext uri="{FF2B5EF4-FFF2-40B4-BE49-F238E27FC236}">
                <a16:creationId xmlns:a16="http://schemas.microsoft.com/office/drawing/2014/main" id="{36FB4803-AF5A-4463-A36E-16EEBED798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8131" name="Zástupný symbol pro poznámky 2">
            <a:extLst>
              <a:ext uri="{FF2B5EF4-FFF2-40B4-BE49-F238E27FC236}">
                <a16:creationId xmlns:a16="http://schemas.microsoft.com/office/drawing/2014/main" id="{3BA1BA02-9E0C-4189-9234-555C92ED9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8132" name="Zástupný symbol pro číslo snímku 3">
            <a:extLst>
              <a:ext uri="{FF2B5EF4-FFF2-40B4-BE49-F238E27FC236}">
                <a16:creationId xmlns:a16="http://schemas.microsoft.com/office/drawing/2014/main" id="{48677D85-CFB2-47B7-8CCF-F99713C115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E92401-8F7E-4506-8626-69866E4DFF76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31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>
            <a:extLst>
              <a:ext uri="{FF2B5EF4-FFF2-40B4-BE49-F238E27FC236}">
                <a16:creationId xmlns:a16="http://schemas.microsoft.com/office/drawing/2014/main" id="{E0334649-E74D-4417-8812-8131055C2D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195" name="Zástupný symbol pro poznámky 2">
            <a:extLst>
              <a:ext uri="{FF2B5EF4-FFF2-40B4-BE49-F238E27FC236}">
                <a16:creationId xmlns:a16="http://schemas.microsoft.com/office/drawing/2014/main" id="{A4B7BB69-D5BE-422A-8E9C-6C1D9A5F8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196" name="Zástupný symbol pro číslo snímku 3">
            <a:extLst>
              <a:ext uri="{FF2B5EF4-FFF2-40B4-BE49-F238E27FC236}">
                <a16:creationId xmlns:a16="http://schemas.microsoft.com/office/drawing/2014/main" id="{5BD872AA-C082-4999-AB79-9852A7D758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F2A8303-A2A2-436D-B41B-EB642771C0AD}" type="slidenum">
              <a:rPr lang="cs-CZ" altLang="cs-CZ" smtClean="0">
                <a:cs typeface="Arial" panose="020B0604020202020204" pitchFamily="34" charset="0"/>
              </a:rPr>
              <a:pPr/>
              <a:t>3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>
            <a:extLst>
              <a:ext uri="{FF2B5EF4-FFF2-40B4-BE49-F238E27FC236}">
                <a16:creationId xmlns:a16="http://schemas.microsoft.com/office/drawing/2014/main" id="{CB5106F1-3740-48F6-9EC9-D7A02BF970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0179" name="Zástupný symbol pro poznámky 2">
            <a:extLst>
              <a:ext uri="{FF2B5EF4-FFF2-40B4-BE49-F238E27FC236}">
                <a16:creationId xmlns:a16="http://schemas.microsoft.com/office/drawing/2014/main" id="{CEFD5113-C4D9-4904-87F3-1F6D5B55D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0180" name="Zástupný symbol pro číslo snímku 3">
            <a:extLst>
              <a:ext uri="{FF2B5EF4-FFF2-40B4-BE49-F238E27FC236}">
                <a16:creationId xmlns:a16="http://schemas.microsoft.com/office/drawing/2014/main" id="{8341E712-F112-40F9-89C2-B60C4125E3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4A69E2-E676-4DC8-BD71-567CD2E840A3}" type="slidenum">
              <a:rPr kumimoji="0" lang="cs-CZ" altLang="cs-CZ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32</a:t>
            </a:fld>
            <a:endParaRPr kumimoji="0"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ECE054EF-F028-411D-BD08-6E728E1DDF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B8E228-3493-43AB-81DD-82AFE3DA048C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48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14CB13EB-E1CE-4001-B51D-7A4024EFC3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A3254277-0E57-482E-9D9C-01A20987A6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1800">
                <a:latin typeface="Calibri" panose="020F0502020204030204" pitchFamily="34" charset="0"/>
                <a:cs typeface="Calibri" panose="020F0502020204030204" pitchFamily="34" charset="0"/>
              </a:rPr>
              <a:t>k 31. prosinci 2020 bylo u KA ČR zaregistrováno: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cs-CZ" altLang="cs-CZ" sz="1800">
                <a:latin typeface="Calibri" panose="020F0502020204030204" pitchFamily="34" charset="0"/>
                <a:cs typeface="Times New Roman" panose="02020603050405020304" pitchFamily="18" charset="0"/>
              </a:rPr>
              <a:t>auditorů – fyzických osob: 1133,</a:t>
            </a:r>
            <a:endParaRPr lang="cs-CZ" altLang="cs-CZ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Symbol" panose="05050102010706020507" pitchFamily="18" charset="2"/>
              <a:buChar char=""/>
            </a:pPr>
            <a:r>
              <a:rPr lang="cs-CZ" altLang="cs-CZ" sz="1800">
                <a:latin typeface="Calibri" panose="020F0502020204030204" pitchFamily="34" charset="0"/>
                <a:cs typeface="Times New Roman" panose="02020603050405020304" pitchFamily="18" charset="0"/>
              </a:rPr>
              <a:t>auditorů – právnických osob: 335,</a:t>
            </a:r>
            <a:endParaRPr lang="cs-CZ" altLang="cs-CZ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Symbol" panose="05050102010706020507" pitchFamily="18" charset="2"/>
              <a:buChar char=""/>
            </a:pPr>
            <a:r>
              <a:rPr lang="cs-CZ" altLang="cs-CZ" sz="1800">
                <a:latin typeface="Calibri" panose="020F0502020204030204" pitchFamily="34" charset="0"/>
                <a:cs typeface="Times New Roman" panose="02020603050405020304" pitchFamily="18" charset="0"/>
              </a:rPr>
              <a:t>asistentů auditora: 644.</a:t>
            </a:r>
            <a:endParaRPr lang="cs-CZ" altLang="cs-CZ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altLang="cs-CZ" sz="180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cs-CZ" altLang="cs-CZ" sz="180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ECE054EF-F028-411D-BD08-6E728E1DDF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B8E228-3493-43AB-81DD-82AFE3DA048C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49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14CB13EB-E1CE-4001-B51D-7A4024EFC3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A3254277-0E57-482E-9D9C-01A20987A6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1800">
                <a:latin typeface="Calibri" panose="020F0502020204030204" pitchFamily="34" charset="0"/>
                <a:cs typeface="Calibri" panose="020F0502020204030204" pitchFamily="34" charset="0"/>
              </a:rPr>
              <a:t>k 31. prosinci 2020 bylo u KA ČR zaregistrováno: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cs-CZ" altLang="cs-CZ" sz="1800">
                <a:latin typeface="Calibri" panose="020F0502020204030204" pitchFamily="34" charset="0"/>
                <a:cs typeface="Times New Roman" panose="02020603050405020304" pitchFamily="18" charset="0"/>
              </a:rPr>
              <a:t>auditorů – fyzických osob: 1133,</a:t>
            </a:r>
            <a:endParaRPr lang="cs-CZ" altLang="cs-CZ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Symbol" panose="05050102010706020507" pitchFamily="18" charset="2"/>
              <a:buChar char=""/>
            </a:pPr>
            <a:r>
              <a:rPr lang="cs-CZ" altLang="cs-CZ" sz="1800">
                <a:latin typeface="Calibri" panose="020F0502020204030204" pitchFamily="34" charset="0"/>
                <a:cs typeface="Times New Roman" panose="02020603050405020304" pitchFamily="18" charset="0"/>
              </a:rPr>
              <a:t>auditorů – právnických osob: 335,</a:t>
            </a:r>
            <a:endParaRPr lang="cs-CZ" altLang="cs-CZ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Symbol" panose="05050102010706020507" pitchFamily="18" charset="2"/>
              <a:buChar char=""/>
            </a:pPr>
            <a:r>
              <a:rPr lang="cs-CZ" altLang="cs-CZ" sz="1800">
                <a:latin typeface="Calibri" panose="020F0502020204030204" pitchFamily="34" charset="0"/>
                <a:cs typeface="Times New Roman" panose="02020603050405020304" pitchFamily="18" charset="0"/>
              </a:rPr>
              <a:t>asistentů auditora: 644.</a:t>
            </a:r>
            <a:endParaRPr lang="cs-CZ" altLang="cs-CZ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altLang="cs-CZ" sz="180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cs-CZ" altLang="cs-CZ" sz="180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603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obrázek snímku 1">
            <a:extLst>
              <a:ext uri="{FF2B5EF4-FFF2-40B4-BE49-F238E27FC236}">
                <a16:creationId xmlns:a16="http://schemas.microsoft.com/office/drawing/2014/main" id="{51F84537-2753-4C56-B351-3964AC17F4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2707" name="Zástupný symbol pro poznámky 2">
            <a:extLst>
              <a:ext uri="{FF2B5EF4-FFF2-40B4-BE49-F238E27FC236}">
                <a16:creationId xmlns:a16="http://schemas.microsoft.com/office/drawing/2014/main" id="{50B2B107-3AFD-4AF2-BD3D-CBFFE5F82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2708" name="Zástupný symbol pro číslo snímku 3">
            <a:extLst>
              <a:ext uri="{FF2B5EF4-FFF2-40B4-BE49-F238E27FC236}">
                <a16:creationId xmlns:a16="http://schemas.microsoft.com/office/drawing/2014/main" id="{BD55BBFC-A5A2-4671-AD43-24190D6341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9C8016-CD3D-4EF9-AAD3-49D60109EC74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51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obrázek snímku 1">
            <a:extLst>
              <a:ext uri="{FF2B5EF4-FFF2-40B4-BE49-F238E27FC236}">
                <a16:creationId xmlns:a16="http://schemas.microsoft.com/office/drawing/2014/main" id="{B6E83637-DB83-4A40-BC8C-E0B6A8ECC8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6803" name="Zástupný symbol pro poznámky 2">
            <a:extLst>
              <a:ext uri="{FF2B5EF4-FFF2-40B4-BE49-F238E27FC236}">
                <a16:creationId xmlns:a16="http://schemas.microsoft.com/office/drawing/2014/main" id="{346EA35A-31D4-4C5F-B99D-AD4EE4BB1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6804" name="Zástupný symbol pro číslo snímku 3">
            <a:extLst>
              <a:ext uri="{FF2B5EF4-FFF2-40B4-BE49-F238E27FC236}">
                <a16:creationId xmlns:a16="http://schemas.microsoft.com/office/drawing/2014/main" id="{643C63D1-E365-468A-814E-8F93723B7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36AC8E-729A-458A-82D1-81068AA396F6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54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>
            <a:extLst>
              <a:ext uri="{FF2B5EF4-FFF2-40B4-BE49-F238E27FC236}">
                <a16:creationId xmlns:a16="http://schemas.microsoft.com/office/drawing/2014/main" id="{00A5443D-E62C-4851-AF5E-9596BA56A1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38FFEC4-501D-4157-9148-9238E4E8A8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cs-CZ" dirty="0">
              <a:latin typeface="+mn-lt"/>
            </a:endParaRPr>
          </a:p>
        </p:txBody>
      </p:sp>
      <p:sp>
        <p:nvSpPr>
          <p:cNvPr id="79876" name="Zástupný symbol pro číslo snímku 3">
            <a:extLst>
              <a:ext uri="{FF2B5EF4-FFF2-40B4-BE49-F238E27FC236}">
                <a16:creationId xmlns:a16="http://schemas.microsoft.com/office/drawing/2014/main" id="{81C9401F-ADC0-4BCF-B6AF-7ED7248A10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AB6B587-BD70-4A35-896D-1C1D6EF0F618}" type="slidenum">
              <a:rPr lang="cs-CZ" altLang="cs-CZ" smtClean="0"/>
              <a:pPr/>
              <a:t>56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AD056FCE-5BCE-4C64-ADB4-1A671937FC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B30155F4-2AFC-4915-AAD7-BC3BC069D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292" name="Zástupný symbol pro číslo snímku 3">
            <a:extLst>
              <a:ext uri="{FF2B5EF4-FFF2-40B4-BE49-F238E27FC236}">
                <a16:creationId xmlns:a16="http://schemas.microsoft.com/office/drawing/2014/main" id="{8074E038-4F81-4F45-A649-3C6919A3AD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389086-513B-4EAD-8BBE-CD8BCDE925B5}" type="slidenum">
              <a:rPr kumimoji="0" lang="cs-CZ" altLang="cs-CZ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6</a:t>
            </a:fld>
            <a:endParaRPr kumimoji="0"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AD056FCE-5BCE-4C64-ADB4-1A671937FC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B30155F4-2AFC-4915-AAD7-BC3BC069D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292" name="Zástupný symbol pro číslo snímku 3">
            <a:extLst>
              <a:ext uri="{FF2B5EF4-FFF2-40B4-BE49-F238E27FC236}">
                <a16:creationId xmlns:a16="http://schemas.microsoft.com/office/drawing/2014/main" id="{8074E038-4F81-4F45-A649-3C6919A3AD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389086-513B-4EAD-8BBE-CD8BCDE925B5}" type="slidenum">
              <a:rPr kumimoji="0" lang="cs-CZ" altLang="cs-CZ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7</a:t>
            </a:fld>
            <a:endParaRPr kumimoji="0"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00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AD056FCE-5BCE-4C64-ADB4-1A671937FC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B30155F4-2AFC-4915-AAD7-BC3BC069D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292" name="Zástupný symbol pro číslo snímku 3">
            <a:extLst>
              <a:ext uri="{FF2B5EF4-FFF2-40B4-BE49-F238E27FC236}">
                <a16:creationId xmlns:a16="http://schemas.microsoft.com/office/drawing/2014/main" id="{8074E038-4F81-4F45-A649-3C6919A3AD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389086-513B-4EAD-8BBE-CD8BCDE925B5}" type="slidenum">
              <a:rPr kumimoji="0" lang="cs-CZ" altLang="cs-CZ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8</a:t>
            </a:fld>
            <a:endParaRPr kumimoji="0"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366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AD056FCE-5BCE-4C64-ADB4-1A671937FC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B30155F4-2AFC-4915-AAD7-BC3BC069D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292" name="Zástupný symbol pro číslo snímku 3">
            <a:extLst>
              <a:ext uri="{FF2B5EF4-FFF2-40B4-BE49-F238E27FC236}">
                <a16:creationId xmlns:a16="http://schemas.microsoft.com/office/drawing/2014/main" id="{8074E038-4F81-4F45-A649-3C6919A3AD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389086-513B-4EAD-8BBE-CD8BCDE925B5}" type="slidenum">
              <a:rPr kumimoji="0" lang="cs-CZ" altLang="cs-CZ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9</a:t>
            </a:fld>
            <a:endParaRPr kumimoji="0"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674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AD056FCE-5BCE-4C64-ADB4-1A671937FC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B30155F4-2AFC-4915-AAD7-BC3BC069D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292" name="Zástupný symbol pro číslo snímku 3">
            <a:extLst>
              <a:ext uri="{FF2B5EF4-FFF2-40B4-BE49-F238E27FC236}">
                <a16:creationId xmlns:a16="http://schemas.microsoft.com/office/drawing/2014/main" id="{8074E038-4F81-4F45-A649-3C6919A3AD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389086-513B-4EAD-8BBE-CD8BCDE925B5}" type="slidenum">
              <a:rPr kumimoji="0" lang="cs-CZ" altLang="cs-CZ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10</a:t>
            </a:fld>
            <a:endParaRPr kumimoji="0"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31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AD056FCE-5BCE-4C64-ADB4-1A671937FC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B30155F4-2AFC-4915-AAD7-BC3BC069D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292" name="Zástupný symbol pro číslo snímku 3">
            <a:extLst>
              <a:ext uri="{FF2B5EF4-FFF2-40B4-BE49-F238E27FC236}">
                <a16:creationId xmlns:a16="http://schemas.microsoft.com/office/drawing/2014/main" id="{8074E038-4F81-4F45-A649-3C6919A3AD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389086-513B-4EAD-8BBE-CD8BCDE925B5}" type="slidenum">
              <a:rPr kumimoji="0" lang="cs-CZ" altLang="cs-CZ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11</a:t>
            </a:fld>
            <a:endParaRPr kumimoji="0"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33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04FEA15-B052-4EF2-83CD-264C14861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90" y="3948576"/>
            <a:ext cx="3754010" cy="295721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7AB73D9-C2E7-4E6F-98F9-2170CD318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4085924" cy="38526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7B4897-D9B0-4CFD-8137-994B45F5B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8" y="2273955"/>
            <a:ext cx="7751805" cy="2387600"/>
          </a:xfrm>
        </p:spPr>
        <p:txBody>
          <a:bodyPr anchor="b"/>
          <a:lstStyle>
            <a:lvl1pPr algn="l">
              <a:defRPr sz="600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7B8A41-B52E-4C71-8155-58470B56E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4780863"/>
            <a:ext cx="7751806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F29AF1F-BEEC-4FDA-B82B-5BC9F5BE4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64" y="222646"/>
            <a:ext cx="6285051" cy="10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8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E939B-BCE0-45D2-B16D-41C78D41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60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A8293E-F3D4-4048-8D1B-5997F2E2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9915F5-46E8-47F6-BF11-5BC0A9F33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45066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72F62-CCBA-4507-BF5D-6E31F320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298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76130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D7F4B-178F-4068-847F-A3DD517F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41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358C1A-5337-4345-ADC3-AC78C3B5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980"/>
            <a:ext cx="10515600" cy="379198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3149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E2E82-3A08-4406-970D-0BF0B305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FD0A80-C25E-48AB-ABAA-6FA451D4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06832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E939B-BCE0-45D2-B16D-41C78D41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60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A8293E-F3D4-4048-8D1B-5997F2E2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9915F5-46E8-47F6-BF11-5BC0A9F33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3439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72F62-CCBA-4507-BF5D-6E31F320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298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10156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51D966-CBE9-4B7D-8327-24DB3F2384E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0996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04FEA15-B052-4EF2-83CD-264C14861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90" y="3948576"/>
            <a:ext cx="3754010" cy="295721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7AB73D9-C2E7-4E6F-98F9-2170CD318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4085924" cy="38526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7B4897-D9B0-4CFD-8137-994B45F5B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8" y="2273955"/>
            <a:ext cx="7751805" cy="2387600"/>
          </a:xfrm>
        </p:spPr>
        <p:txBody>
          <a:bodyPr anchor="b"/>
          <a:lstStyle>
            <a:lvl1pPr algn="l">
              <a:defRPr sz="600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7B8A41-B52E-4C71-8155-58470B56E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4780863"/>
            <a:ext cx="7751806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F29AF1F-BEEC-4FDA-B82B-5BC9F5BE4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64" y="222646"/>
            <a:ext cx="6285051" cy="10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64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D7F4B-178F-4068-847F-A3DD517F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41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358C1A-5337-4345-ADC3-AC78C3B5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980"/>
            <a:ext cx="10515600" cy="379198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9273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E2E82-3A08-4406-970D-0BF0B305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FD0A80-C25E-48AB-ABAA-6FA451D4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65624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B3592D6B-834C-43B3-839E-3773636F72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58" y="5414889"/>
            <a:ext cx="1831942" cy="14431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9B6C3F4-DEDF-4CE1-AC03-6779076005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95BD18-3E86-4085-92D7-CBE4C890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4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EF8590-89EE-4F8A-B7C7-156DDD2DD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0520"/>
            <a:ext cx="10515600" cy="437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A60F351C-0FBE-44A9-B1C3-843F7E43D3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76" y="6367451"/>
            <a:ext cx="2837469" cy="4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0" r:id="rId1"/>
    <p:sldLayoutId id="2147484781" r:id="rId2"/>
    <p:sldLayoutId id="2147484782" r:id="rId3"/>
    <p:sldLayoutId id="2147484783" r:id="rId4"/>
    <p:sldLayoutId id="2147484784" r:id="rId5"/>
    <p:sldLayoutId id="2147484785" r:id="rId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9CD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B3592D6B-834C-43B3-839E-3773636F72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58" y="5414889"/>
            <a:ext cx="1831942" cy="14431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9B6C3F4-DEDF-4CE1-AC03-6779076005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95BD18-3E86-4085-92D7-CBE4C890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4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EF8590-89EE-4F8A-B7C7-156DDD2DD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0520"/>
            <a:ext cx="10515600" cy="437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A60F351C-0FBE-44A9-B1C3-843F7E43D3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76" y="6367451"/>
            <a:ext cx="2837469" cy="455520"/>
          </a:xfrm>
          <a:prstGeom prst="rect">
            <a:avLst/>
          </a:prstGeom>
        </p:spPr>
      </p:pic>
      <p:pic>
        <p:nvPicPr>
          <p:cNvPr id="8" name="Obrázek 7" descr="Obsah obrázku objekt, interiér&#10;&#10;&#10;&#10;Popis se vygeneroval automaticky.">
            <a:extLst>
              <a:ext uri="{FF2B5EF4-FFF2-40B4-BE49-F238E27FC236}">
                <a16:creationId xmlns:a16="http://schemas.microsoft.com/office/drawing/2014/main" id="{58ADE14D-EC33-40A5-99D8-1A9FC75DF67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00196" y="199669"/>
            <a:ext cx="42164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7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  <p:sldLayoutId id="2147484788" r:id="rId2"/>
    <p:sldLayoutId id="2147484789" r:id="rId3"/>
    <p:sldLayoutId id="2147484790" r:id="rId4"/>
    <p:sldLayoutId id="2147484791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9CD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cr.cz/ucetni-zaverka-cus-a-ifr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vda.cz/" TargetMode="External"/><Relationship Id="rId2" Type="http://schemas.openxmlformats.org/officeDocument/2006/relationships/hyperlink" Target="http://www.kacr.cz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6C7814-19D0-D044-AD35-ED9091139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830" y="3105759"/>
            <a:ext cx="9413022" cy="2387600"/>
          </a:xfrm>
        </p:spPr>
        <p:txBody>
          <a:bodyPr>
            <a:normAutofit fontScale="90000"/>
          </a:bodyPr>
          <a:lstStyle/>
          <a:p>
            <a:r>
              <a:rPr lang="cs-CZ" sz="5000" dirty="0">
                <a:solidFill>
                  <a:srgbClr val="00B0F0"/>
                </a:solidFill>
              </a:rPr>
              <a:t>Otestuj si své znalosti v oblasti účetního výkaznictví podnikatelských subjektů – ÚČETNÍ KVÍZ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3462E6A-BA43-6348-924A-E49976C56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4017" y="5589240"/>
            <a:ext cx="7751806" cy="1655762"/>
          </a:xfrm>
          <a:noFill/>
        </p:spPr>
        <p:txBody>
          <a:bodyPr>
            <a:normAutofit/>
          </a:bodyPr>
          <a:lstStyle/>
          <a:p>
            <a:r>
              <a:rPr lang="cs-CZ" sz="2000" dirty="0"/>
              <a:t>Ing. Jana </a:t>
            </a:r>
            <a:r>
              <a:rPr lang="cs-CZ" sz="2000" dirty="0" err="1"/>
              <a:t>Hakalová</a:t>
            </a:r>
            <a:r>
              <a:rPr lang="cs-CZ" sz="2000" dirty="0"/>
              <a:t>, Ph.D.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6DF1D8A-32BE-4B78-A5C7-66A2F1FCE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90" y="3948576"/>
            <a:ext cx="3754010" cy="295721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3AFAA23-D9EE-4F06-A0A5-6FC37B7E6C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4085924" cy="385269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96B4C7B-0801-451B-9F66-4AD035DAD38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378" y="273384"/>
            <a:ext cx="4731152" cy="86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58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26910DEB-AE57-475F-AE8E-F80796BBE24E}"/>
              </a:ext>
            </a:extLst>
          </p:cNvPr>
          <p:cNvSpPr txBox="1">
            <a:spLocks/>
          </p:cNvSpPr>
          <p:nvPr/>
        </p:nvSpPr>
        <p:spPr>
          <a:xfrm>
            <a:off x="7392144" y="1827060"/>
            <a:ext cx="3402766" cy="1851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49C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cs-CZ" altLang="cs-CZ" sz="3000" dirty="0"/>
              <a:t>Přehled o peněžních tocích</a:t>
            </a:r>
            <a:br>
              <a:rPr lang="cs-CZ" altLang="cs-CZ" sz="3000" dirty="0"/>
            </a:br>
            <a:endParaRPr lang="cs-CZ" altLang="cs-CZ" sz="3000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E3974B59-F0B5-44DE-88CC-35D1E773544F}"/>
              </a:ext>
            </a:extLst>
          </p:cNvPr>
          <p:cNvSpPr txBox="1">
            <a:spLocks/>
          </p:cNvSpPr>
          <p:nvPr/>
        </p:nvSpPr>
        <p:spPr>
          <a:xfrm>
            <a:off x="7392144" y="3429000"/>
            <a:ext cx="2195512" cy="9794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500" b="1" dirty="0"/>
              <a:t>Ukázka:</a:t>
            </a:r>
          </a:p>
          <a:p>
            <a:endParaRPr lang="cs-CZ" altLang="cs-CZ" sz="1500" b="1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19649D4-B3FB-4A11-9134-FF52316C28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13" r="7272"/>
          <a:stretch/>
        </p:blipFill>
        <p:spPr>
          <a:xfrm>
            <a:off x="1126291" y="1815876"/>
            <a:ext cx="5821443" cy="4007299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221060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ECDC72E0-885A-488B-AF32-909C7BDA4554}"/>
              </a:ext>
            </a:extLst>
          </p:cNvPr>
          <p:cNvSpPr txBox="1">
            <a:spLocks/>
          </p:cNvSpPr>
          <p:nvPr/>
        </p:nvSpPr>
        <p:spPr>
          <a:xfrm>
            <a:off x="7680176" y="1968501"/>
            <a:ext cx="3384376" cy="1851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49C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defRPr/>
            </a:pPr>
            <a:r>
              <a:rPr lang="cs-CZ" sz="2550" dirty="0"/>
              <a:t>Přehled o změnách vlastního kapitálu</a:t>
            </a:r>
            <a:br>
              <a:rPr lang="cs-CZ" sz="2550" dirty="0"/>
            </a:br>
            <a:endParaRPr lang="cs-CZ" sz="2550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6F34C99E-9AD6-4629-A0F2-D3BA7285BA8F}"/>
              </a:ext>
            </a:extLst>
          </p:cNvPr>
          <p:cNvSpPr txBox="1">
            <a:spLocks/>
          </p:cNvSpPr>
          <p:nvPr/>
        </p:nvSpPr>
        <p:spPr>
          <a:xfrm>
            <a:off x="7680176" y="3501008"/>
            <a:ext cx="2195512" cy="9794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500" b="1" dirty="0"/>
              <a:t>Ukázka:</a:t>
            </a:r>
          </a:p>
          <a:p>
            <a:endParaRPr lang="cs-CZ" altLang="cs-CZ" sz="1500" b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CEB3D63-AF8F-4AF4-A807-76AC2A8D9D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5" r="16451"/>
          <a:stretch/>
        </p:blipFill>
        <p:spPr>
          <a:xfrm>
            <a:off x="1199456" y="1628800"/>
            <a:ext cx="5821443" cy="4007299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042565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03A6ACD1-ABF7-4775-9E14-86DB75D8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1196752"/>
            <a:ext cx="8229600" cy="850900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altLang="cs-CZ" sz="4000" b="1" dirty="0"/>
              <a:t>Účetní závěrka</a:t>
            </a:r>
          </a:p>
        </p:txBody>
      </p:sp>
      <p:sp>
        <p:nvSpPr>
          <p:cNvPr id="18435" name="Zástupný symbol pro číslo snímku 4">
            <a:extLst>
              <a:ext uri="{FF2B5EF4-FFF2-40B4-BE49-F238E27FC236}">
                <a16:creationId xmlns:a16="http://schemas.microsoft.com/office/drawing/2014/main" id="{0A89E3E1-6180-4E03-86AB-8E3701EA7B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999862-2564-42DE-ADD5-6298823725F2}" type="slidenum">
              <a:rPr lang="cs-CZ" altLang="cs-CZ" sz="1200">
                <a:solidFill>
                  <a:srgbClr val="898989"/>
                </a:solidFill>
              </a:rPr>
              <a:pPr/>
              <a:t>12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14340" name="TextovéPole 2">
            <a:extLst>
              <a:ext uri="{FF2B5EF4-FFF2-40B4-BE49-F238E27FC236}">
                <a16:creationId xmlns:a16="http://schemas.microsoft.com/office/drawing/2014/main" id="{74F83A50-F081-4557-96D6-9C609745C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480" y="2109033"/>
            <a:ext cx="9773468" cy="42473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algn="just" eaLnBrk="1" fontAlgn="auto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cs-CZ" altLang="cs-CZ" sz="2000" dirty="0">
                <a:cs typeface="Arial" charset="0"/>
              </a:rPr>
              <a:t>Účetní jednotky jsou povinny vést účetnictví tak, aby účetní závěrka byla sestavena na jeho základě:</a:t>
            </a:r>
          </a:p>
          <a:p>
            <a:pPr marL="800100" lvl="2" indent="-342900" eaLnBrk="1" fontAlgn="auto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cs-CZ" altLang="cs-CZ" sz="2000" dirty="0">
                <a:cs typeface="Arial" charset="0"/>
              </a:rPr>
              <a:t> </a:t>
            </a:r>
            <a:r>
              <a:rPr lang="cs-CZ" altLang="cs-CZ" sz="2000" b="1" dirty="0">
                <a:cs typeface="Arial" charset="0"/>
              </a:rPr>
              <a:t>srozumitelně,</a:t>
            </a:r>
            <a:r>
              <a:rPr lang="cs-CZ" altLang="cs-CZ" sz="2000" dirty="0">
                <a:cs typeface="Arial" charset="0"/>
              </a:rPr>
              <a:t> </a:t>
            </a:r>
          </a:p>
          <a:p>
            <a:pPr marL="800100" lvl="2" indent="-342900" eaLnBrk="1" fontAlgn="auto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cs-CZ" altLang="cs-CZ" sz="2000" dirty="0">
                <a:cs typeface="Arial" charset="0"/>
              </a:rPr>
              <a:t>a podávala </a:t>
            </a:r>
            <a:r>
              <a:rPr lang="cs-CZ" altLang="cs-CZ" sz="2000" b="1" dirty="0">
                <a:cs typeface="Arial" charset="0"/>
              </a:rPr>
              <a:t>věrný a poctivý obraz </a:t>
            </a:r>
            <a:r>
              <a:rPr lang="cs-CZ" altLang="cs-CZ" sz="2000" dirty="0">
                <a:cs typeface="Arial" charset="0"/>
              </a:rPr>
              <a:t>předmětu účetnictví a finanční situace účetní jednotky… </a:t>
            </a:r>
          </a:p>
          <a:p>
            <a:pPr marL="0" lvl="1" algn="just" eaLnBrk="1" fontAlgn="auto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cs-CZ" altLang="cs-CZ" sz="2000" dirty="0">
                <a:cs typeface="Arial" charset="0"/>
              </a:rPr>
              <a:t>tak, aby na jejím základě byli její </a:t>
            </a:r>
            <a:r>
              <a:rPr lang="cs-CZ" altLang="cs-CZ" sz="2000" b="1" u="sng" dirty="0">
                <a:cs typeface="Arial" charset="0"/>
              </a:rPr>
              <a:t>uživatelé schopni činit ekonomická rozhodnutí. </a:t>
            </a:r>
          </a:p>
          <a:p>
            <a:pPr marL="457200" lvl="2" indent="0" eaLnBrk="1" fontAlgn="auto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cs-CZ" altLang="cs-CZ" sz="2000" dirty="0">
              <a:cs typeface="Arial" charset="0"/>
            </a:endParaRPr>
          </a:p>
          <a:p>
            <a:pPr marL="0" lvl="1" algn="just" eaLnBrk="1" fontAlgn="auto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cs-CZ" altLang="cs-CZ" sz="2000" dirty="0">
                <a:cs typeface="Arial" charset="0"/>
              </a:rPr>
              <a:t>Účetní závěrka a výroční zpráva musí být také ověřena auditorem (</a:t>
            </a:r>
            <a:r>
              <a:rPr lang="cs-CZ" altLang="cs-CZ" sz="2000" b="1" dirty="0">
                <a:cs typeface="Arial" charset="0"/>
              </a:rPr>
              <a:t>jen za určitých podmínek vycházejících z nové kategorizace ÚJ….viz další snímky v této prezentaci).</a:t>
            </a:r>
            <a:endParaRPr lang="cs-CZ" altLang="cs-CZ" sz="2000" dirty="0">
              <a:cs typeface="Arial" charset="0"/>
            </a:endParaRPr>
          </a:p>
          <a:p>
            <a:pPr marL="0" lvl="1" eaLnBrk="1" fontAlgn="auto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cs-CZ" altLang="cs-CZ" sz="2000" dirty="0">
              <a:cs typeface="Arial" charset="0"/>
            </a:endParaRPr>
          </a:p>
          <a:p>
            <a:pPr marL="0" lvl="1" eaLnBrk="1" fontAlgn="auto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cs-CZ" altLang="cs-CZ" sz="2000" dirty="0"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Zástupný symbol pro číslo snímku 4">
            <a:extLst>
              <a:ext uri="{FF2B5EF4-FFF2-40B4-BE49-F238E27FC236}">
                <a16:creationId xmlns:a16="http://schemas.microsoft.com/office/drawing/2014/main" id="{0A89E3E1-6180-4E03-86AB-8E3701EA7B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999862-2564-42DE-ADD5-6298823725F2}" type="slidenum">
              <a:rPr lang="cs-CZ" altLang="cs-CZ" sz="1200">
                <a:solidFill>
                  <a:srgbClr val="898989"/>
                </a:solidFill>
              </a:rPr>
              <a:pPr/>
              <a:t>13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F70A8DBF-7A2F-44AF-ADF6-7567E62ED133}"/>
              </a:ext>
            </a:extLst>
          </p:cNvPr>
          <p:cNvSpPr txBox="1">
            <a:spLocks/>
          </p:cNvSpPr>
          <p:nvPr/>
        </p:nvSpPr>
        <p:spPr>
          <a:xfrm>
            <a:off x="1343472" y="836712"/>
            <a:ext cx="10044608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49C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cs-CZ" altLang="cs-CZ" sz="3200" dirty="0"/>
              <a:t>Účetní závěrka dle § 18 zákona o účetnictví - zásady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C1B35F45-0D4E-48C3-974D-55A69F63B57B}"/>
              </a:ext>
            </a:extLst>
          </p:cNvPr>
          <p:cNvSpPr txBox="1">
            <a:spLocks/>
          </p:cNvSpPr>
          <p:nvPr/>
        </p:nvSpPr>
        <p:spPr>
          <a:xfrm>
            <a:off x="1343472" y="1772816"/>
            <a:ext cx="10332640" cy="55895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1800" b="1" dirty="0"/>
              <a:t>K celé účetní závěrce:</a:t>
            </a:r>
          </a:p>
          <a:p>
            <a:pPr marL="342900" indent="-342900" algn="just">
              <a:defRPr/>
            </a:pPr>
            <a:r>
              <a:rPr lang="cs-CZ" sz="1800" dirty="0"/>
              <a:t>sestavuje se buď v plném rozsahu nebo zkráceném (zjednodušeném) rozsahu, </a:t>
            </a:r>
          </a:p>
          <a:p>
            <a:pPr marL="342900" indent="-342900" algn="just">
              <a:defRPr/>
            </a:pPr>
            <a:r>
              <a:rPr lang="cs-CZ" sz="1800" dirty="0"/>
              <a:t>základní označení účetní závěrky je upraveno v zákoně o účetnictví v § 18 (základní náležitosti se uvádí většinou v záhlaví a v zápatí výkazů či přílohy…),</a:t>
            </a:r>
          </a:p>
          <a:p>
            <a:pPr marL="342900" indent="-342900" algn="just">
              <a:defRPr/>
            </a:pPr>
            <a:r>
              <a:rPr lang="cs-CZ" sz="1800" dirty="0"/>
              <a:t>sestavuje se v celých tis. Kč (společnosti, které mají aktiva - netto nad 10 miliard Kč mohou sestavovat v mil. Kč),</a:t>
            </a:r>
          </a:p>
          <a:p>
            <a:pPr marL="342900" indent="-342900" algn="just">
              <a:defRPr/>
            </a:pPr>
            <a:r>
              <a:rPr lang="cs-CZ" sz="1800" dirty="0"/>
              <a:t>sestavuje se za 2 období (zásada srovnatelnosti…),</a:t>
            </a:r>
          </a:p>
          <a:p>
            <a:pPr marL="342900" indent="-342900" algn="just">
              <a:defRPr/>
            </a:pPr>
            <a:r>
              <a:rPr lang="cs-CZ" sz="1800" dirty="0"/>
              <a:t>vzor výkazů, obsah řádků a obsah přílohy je uveden ve vyhlášce č. 500/2002 Sb.,</a:t>
            </a:r>
          </a:p>
          <a:p>
            <a:pPr marL="342900" indent="-342900" algn="just">
              <a:defRPr/>
            </a:pPr>
            <a:r>
              <a:rPr lang="cs-CZ" sz="1800" dirty="0"/>
              <a:t>prázdné řádky se neproškrtávají ani se neuvádějí nuly (necháme řádky volné),</a:t>
            </a:r>
          </a:p>
          <a:p>
            <a:pPr marL="342900" indent="-342900" algn="just">
              <a:defRPr/>
            </a:pPr>
            <a:r>
              <a:rPr lang="cs-CZ" sz="1800" dirty="0"/>
              <a:t>údaje pro vyplnění účetní závěrky vychází z účetnictví (zůstatky účtů hlavní knihy za dané období a další údaje…),</a:t>
            </a:r>
          </a:p>
          <a:p>
            <a:pPr marL="342900" indent="-342900" algn="just">
              <a:defRPr/>
            </a:pPr>
            <a:r>
              <a:rPr lang="cs-CZ" sz="1800" dirty="0"/>
              <a:t>zaokrouhlení, např.: </a:t>
            </a:r>
          </a:p>
          <a:p>
            <a:pPr marL="342900" indent="-342900" algn="just">
              <a:defRPr/>
            </a:pPr>
            <a:r>
              <a:rPr lang="cs-CZ" sz="1800" dirty="0"/>
              <a:t>KS účtu 211= 45 250 Kč </a:t>
            </a:r>
            <a:r>
              <a:rPr lang="cs-CZ" sz="1800" dirty="0" err="1"/>
              <a:t>zaokr</a:t>
            </a:r>
            <a:r>
              <a:rPr lang="cs-CZ" sz="1800" dirty="0"/>
              <a:t>. = 45</a:t>
            </a:r>
          </a:p>
          <a:p>
            <a:pPr marL="342900" indent="-342900" algn="just">
              <a:defRPr/>
            </a:pPr>
            <a:r>
              <a:rPr lang="cs-CZ" sz="1800" dirty="0"/>
              <a:t>KS účtu 501=  158 654 Kč </a:t>
            </a:r>
            <a:r>
              <a:rPr lang="cs-CZ" sz="1800" dirty="0" err="1"/>
              <a:t>zaokr</a:t>
            </a:r>
            <a:r>
              <a:rPr lang="cs-CZ" sz="1800" dirty="0"/>
              <a:t>. = 159 .</a:t>
            </a:r>
          </a:p>
          <a:p>
            <a:pPr marL="257175" indent="-257175">
              <a:buFont typeface="Wingdings" panose="05000000000000000000" pitchFamily="2" charset="2"/>
              <a:buChar char="Ø"/>
              <a:defRPr/>
            </a:pPr>
            <a:endParaRPr lang="cs-CZ" sz="1800" dirty="0"/>
          </a:p>
          <a:p>
            <a:pPr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945539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Zástupný symbol pro číslo snímku 4">
            <a:extLst>
              <a:ext uri="{FF2B5EF4-FFF2-40B4-BE49-F238E27FC236}">
                <a16:creationId xmlns:a16="http://schemas.microsoft.com/office/drawing/2014/main" id="{0A89E3E1-6180-4E03-86AB-8E3701EA7B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999862-2564-42DE-ADD5-6298823725F2}" type="slidenum">
              <a:rPr lang="cs-CZ" altLang="cs-CZ" sz="1200">
                <a:solidFill>
                  <a:srgbClr val="898989"/>
                </a:solidFill>
              </a:rPr>
              <a:pPr/>
              <a:t>14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0DB3ED94-043E-4059-845A-F3DCEB1C2523}"/>
              </a:ext>
            </a:extLst>
          </p:cNvPr>
          <p:cNvSpPr txBox="1">
            <a:spLocks/>
          </p:cNvSpPr>
          <p:nvPr/>
        </p:nvSpPr>
        <p:spPr>
          <a:xfrm>
            <a:off x="1271464" y="1340768"/>
            <a:ext cx="8345487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49C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cs-CZ" altLang="cs-CZ" sz="4000" dirty="0"/>
              <a:t>Rozvaha (bilance)</a:t>
            </a:r>
            <a:br>
              <a:rPr lang="cs-CZ" altLang="cs-CZ" sz="4000" dirty="0"/>
            </a:br>
            <a:endParaRPr lang="cs-CZ" altLang="cs-CZ" sz="4000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E811B366-10C9-4713-878A-37E420AE71CA}"/>
              </a:ext>
            </a:extLst>
          </p:cNvPr>
          <p:cNvSpPr txBox="1">
            <a:spLocks/>
          </p:cNvSpPr>
          <p:nvPr/>
        </p:nvSpPr>
        <p:spPr>
          <a:xfrm>
            <a:off x="1271464" y="2132856"/>
            <a:ext cx="10441160" cy="54006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2000" b="1" dirty="0"/>
              <a:t>K rozvaze:</a:t>
            </a:r>
            <a:endParaRPr lang="cs-CZ" sz="2000" dirty="0"/>
          </a:p>
          <a:p>
            <a:pPr marL="342900" indent="-342900">
              <a:defRPr/>
            </a:pPr>
            <a:r>
              <a:rPr lang="cs-CZ" sz="2000" dirty="0"/>
              <a:t>obsah vychází z vyhlášky č. 500/2002 Sb.</a:t>
            </a:r>
          </a:p>
          <a:p>
            <a:pPr marL="342900" indent="-342900">
              <a:defRPr/>
            </a:pPr>
            <a:r>
              <a:rPr lang="cs-CZ" sz="2000" dirty="0"/>
              <a:t>je to účetní výkaz, který nám podává informace o aktivech a pasivech účetní jednotky za 2 období (</a:t>
            </a:r>
            <a:r>
              <a:rPr lang="cs-CZ" sz="2000" b="1" dirty="0"/>
              <a:t>běžné a minulé období</a:t>
            </a:r>
            <a:r>
              <a:rPr lang="cs-CZ" sz="2000" dirty="0"/>
              <a:t>)</a:t>
            </a:r>
          </a:p>
          <a:p>
            <a:pPr marL="342900" indent="-342900">
              <a:defRPr/>
            </a:pPr>
            <a:r>
              <a:rPr lang="cs-CZ" sz="2000" dirty="0"/>
              <a:t>rozvaha se sestavuje v plném a zkráceném (zjednodušeném) rozsahu</a:t>
            </a:r>
          </a:p>
          <a:p>
            <a:pPr marL="342900" indent="-342900">
              <a:defRPr/>
            </a:pPr>
            <a:r>
              <a:rPr lang="cs-CZ" sz="2000" dirty="0"/>
              <a:t>rozvaha vychází ze základního bilančního principu tj. </a:t>
            </a:r>
            <a:r>
              <a:rPr lang="cs-CZ" sz="2000" b="1" dirty="0"/>
              <a:t>celkem aktiva = celkem pasiva </a:t>
            </a:r>
            <a:r>
              <a:rPr lang="cs-CZ" sz="2000" dirty="0"/>
              <a:t>(tzv. rozvahová rovnice)</a:t>
            </a:r>
          </a:p>
          <a:p>
            <a:pPr marL="342900" indent="-342900">
              <a:defRPr/>
            </a:pPr>
            <a:r>
              <a:rPr lang="cs-CZ" sz="2000" dirty="0"/>
              <a:t>rozvahový den (poslední den daného účetního období – kalendářního roku nebo hospodářského roku), </a:t>
            </a:r>
          </a:p>
          <a:p>
            <a:pPr marL="342900" indent="-342900">
              <a:defRPr/>
            </a:pPr>
            <a:r>
              <a:rPr lang="cs-CZ" sz="2000" dirty="0"/>
              <a:t>rozvahová položka (jednotlivý řádek v rozvaze), </a:t>
            </a:r>
          </a:p>
          <a:p>
            <a:pPr marL="342900" indent="-342900">
              <a:defRPr/>
            </a:pPr>
            <a:r>
              <a:rPr lang="cs-CZ" sz="2000" dirty="0"/>
              <a:t>rozvahový stav (částka v Kč u rozvahové položky).</a:t>
            </a:r>
          </a:p>
          <a:p>
            <a:pPr marL="257175" indent="-257175">
              <a:buFont typeface="Wingdings" panose="05000000000000000000" pitchFamily="2" charset="2"/>
              <a:buChar char="Ø"/>
              <a:defRPr/>
            </a:pPr>
            <a:endParaRPr lang="cs-CZ" sz="2000" dirty="0"/>
          </a:p>
          <a:p>
            <a:pPr>
              <a:defRPr/>
            </a:pPr>
            <a:endParaRPr lang="cs-CZ" sz="2000" dirty="0"/>
          </a:p>
          <a:p>
            <a:pPr marL="257175" indent="-257175">
              <a:buFont typeface="Wingdings" panose="05000000000000000000" pitchFamily="2" charset="2"/>
              <a:buChar char="Ø"/>
              <a:defRPr/>
            </a:pPr>
            <a:endParaRPr lang="cs-CZ" sz="2000" dirty="0"/>
          </a:p>
          <a:p>
            <a:pPr>
              <a:defRPr/>
            </a:pPr>
            <a:endParaRPr lang="cs-CZ" sz="2000" dirty="0"/>
          </a:p>
          <a:p>
            <a:pPr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579654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Zástupný symbol pro číslo snímku 4">
            <a:extLst>
              <a:ext uri="{FF2B5EF4-FFF2-40B4-BE49-F238E27FC236}">
                <a16:creationId xmlns:a16="http://schemas.microsoft.com/office/drawing/2014/main" id="{0A89E3E1-6180-4E03-86AB-8E3701EA7B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999862-2564-42DE-ADD5-6298823725F2}" type="slidenum">
              <a:rPr lang="cs-CZ" altLang="cs-CZ" sz="1200">
                <a:solidFill>
                  <a:srgbClr val="898989"/>
                </a:solidFill>
              </a:rPr>
              <a:pPr/>
              <a:t>15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0DB3ED94-043E-4059-845A-F3DCEB1C2523}"/>
              </a:ext>
            </a:extLst>
          </p:cNvPr>
          <p:cNvSpPr txBox="1">
            <a:spLocks/>
          </p:cNvSpPr>
          <p:nvPr/>
        </p:nvSpPr>
        <p:spPr>
          <a:xfrm>
            <a:off x="1271464" y="1340768"/>
            <a:ext cx="8345487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49C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cs-CZ" altLang="cs-CZ" sz="4000" dirty="0"/>
              <a:t>Rozvaha (bilance)</a:t>
            </a:r>
            <a:br>
              <a:rPr lang="cs-CZ" altLang="cs-CZ" sz="4000" dirty="0"/>
            </a:br>
            <a:endParaRPr lang="cs-CZ" altLang="cs-CZ" sz="4000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C818087A-14B0-467E-BBC1-C021D5C28545}"/>
              </a:ext>
            </a:extLst>
          </p:cNvPr>
          <p:cNvSpPr txBox="1">
            <a:spLocks/>
          </p:cNvSpPr>
          <p:nvPr/>
        </p:nvSpPr>
        <p:spPr>
          <a:xfrm>
            <a:off x="1301038" y="2108606"/>
            <a:ext cx="8961438" cy="48180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cs-CZ" sz="2000" b="1"/>
              <a:t>Aktiva se člení podle druhu na:</a:t>
            </a:r>
          </a:p>
          <a:p>
            <a:pPr marL="257175" indent="-257175" algn="just">
              <a:defRPr/>
            </a:pPr>
            <a:r>
              <a:rPr lang="cs-CZ" sz="2000"/>
              <a:t>Pohledávky za upsaný základní kapitál (A),</a:t>
            </a:r>
          </a:p>
          <a:p>
            <a:pPr marL="257175" indent="-257175" algn="just">
              <a:defRPr/>
            </a:pPr>
            <a:r>
              <a:rPr lang="cs-CZ" sz="2000"/>
              <a:t>Stálá aktiva (B), </a:t>
            </a:r>
          </a:p>
          <a:p>
            <a:pPr marL="257175" indent="-257175" algn="just">
              <a:defRPr/>
            </a:pPr>
            <a:r>
              <a:rPr lang="cs-CZ" sz="2000"/>
              <a:t>Oběžná aktiva (C), </a:t>
            </a:r>
          </a:p>
          <a:p>
            <a:pPr marL="257175" indent="-257175" algn="just">
              <a:defRPr/>
            </a:pPr>
            <a:r>
              <a:rPr lang="cs-CZ" sz="2000"/>
              <a:t>Časové rozlišení aktiv (D).</a:t>
            </a:r>
          </a:p>
          <a:p>
            <a:pPr marL="257175" indent="-257175" algn="just">
              <a:buFont typeface="Wingdings" panose="05000000000000000000" pitchFamily="2" charset="2"/>
              <a:buChar char="Ø"/>
              <a:defRPr/>
            </a:pPr>
            <a:endParaRPr lang="cs-CZ" sz="2000"/>
          </a:p>
          <a:p>
            <a:pPr algn="just">
              <a:defRPr/>
            </a:pPr>
            <a:r>
              <a:rPr lang="cs-CZ" sz="2000" b="1"/>
              <a:t>Dále se aktiva člení v běžném období na sloupce</a:t>
            </a:r>
            <a:r>
              <a:rPr lang="cs-CZ" sz="2000"/>
              <a:t>:</a:t>
            </a:r>
          </a:p>
          <a:p>
            <a:pPr marL="257175" indent="-257175" algn="just">
              <a:defRPr/>
            </a:pPr>
            <a:r>
              <a:rPr lang="cs-CZ" sz="2000"/>
              <a:t>brutto, </a:t>
            </a:r>
          </a:p>
          <a:p>
            <a:pPr marL="257175" indent="-257175" algn="just">
              <a:defRPr/>
            </a:pPr>
            <a:r>
              <a:rPr lang="cs-CZ" sz="2000"/>
              <a:t>korekce, </a:t>
            </a:r>
          </a:p>
          <a:p>
            <a:pPr marL="257175" indent="-257175" algn="just">
              <a:defRPr/>
            </a:pPr>
            <a:r>
              <a:rPr lang="cs-CZ" sz="2000"/>
              <a:t>netto.</a:t>
            </a:r>
          </a:p>
          <a:p>
            <a:pPr>
              <a:defRPr/>
            </a:pPr>
            <a:endParaRPr lang="cs-CZ" sz="2000"/>
          </a:p>
          <a:p>
            <a:pPr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607738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Zástupný symbol pro číslo snímku 4">
            <a:extLst>
              <a:ext uri="{FF2B5EF4-FFF2-40B4-BE49-F238E27FC236}">
                <a16:creationId xmlns:a16="http://schemas.microsoft.com/office/drawing/2014/main" id="{0A89E3E1-6180-4E03-86AB-8E3701EA7B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999862-2564-42DE-ADD5-6298823725F2}" type="slidenum">
              <a:rPr lang="cs-CZ" altLang="cs-CZ" sz="1200">
                <a:solidFill>
                  <a:srgbClr val="898989"/>
                </a:solidFill>
              </a:rPr>
              <a:pPr/>
              <a:t>16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0DB3ED94-043E-4059-845A-F3DCEB1C2523}"/>
              </a:ext>
            </a:extLst>
          </p:cNvPr>
          <p:cNvSpPr txBox="1">
            <a:spLocks/>
          </p:cNvSpPr>
          <p:nvPr/>
        </p:nvSpPr>
        <p:spPr>
          <a:xfrm>
            <a:off x="1271464" y="1340768"/>
            <a:ext cx="8345487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49C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cs-CZ" altLang="cs-CZ" sz="4000" dirty="0"/>
              <a:t>Rozvaha (bilance)</a:t>
            </a:r>
            <a:br>
              <a:rPr lang="cs-CZ" altLang="cs-CZ" sz="4000" dirty="0"/>
            </a:br>
            <a:endParaRPr lang="cs-CZ" altLang="cs-CZ" sz="4000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73BA81B3-91B0-4D0D-99F5-118F88EC6B76}"/>
              </a:ext>
            </a:extLst>
          </p:cNvPr>
          <p:cNvSpPr txBox="1">
            <a:spLocks/>
          </p:cNvSpPr>
          <p:nvPr/>
        </p:nvSpPr>
        <p:spPr>
          <a:xfrm>
            <a:off x="1271464" y="2112963"/>
            <a:ext cx="10225136" cy="47450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2000" b="1" dirty="0"/>
              <a:t>Pasiva se člení podle zdroje krytí majetku na:</a:t>
            </a:r>
            <a:endParaRPr lang="cs-CZ" sz="2000" dirty="0"/>
          </a:p>
          <a:p>
            <a:pPr marL="257175" indent="-257175">
              <a:defRPr/>
            </a:pPr>
            <a:r>
              <a:rPr lang="cs-CZ" sz="2000" dirty="0"/>
              <a:t>Vlastní kapitál (A), </a:t>
            </a:r>
          </a:p>
          <a:p>
            <a:pPr marL="257175" indent="-257175">
              <a:defRPr/>
            </a:pPr>
            <a:r>
              <a:rPr lang="cs-CZ" sz="2000" dirty="0"/>
              <a:t>Cizí zdroje (Rezervy (B) + Závazky (C)),</a:t>
            </a:r>
          </a:p>
          <a:p>
            <a:pPr marL="257175" indent="-257175">
              <a:defRPr/>
            </a:pPr>
            <a:r>
              <a:rPr lang="cs-CZ" sz="2000" dirty="0"/>
              <a:t>Časové rozlišení pasiv(D).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dirty="0"/>
              <a:t>Rozvaha je propojena s výkazem zisku a ztráty položkou výsledek hospodaření běžného účetního období (po zdanění). </a:t>
            </a:r>
          </a:p>
          <a:p>
            <a:pPr marL="257175" indent="-257175">
              <a:buFont typeface="Wingdings" panose="05000000000000000000" pitchFamily="2" charset="2"/>
              <a:buChar char="Ø"/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Nyní se na rozvahu podíváme detailněji (rozvahu v plném rozsahu máte k dispozici):</a:t>
            </a:r>
          </a:p>
          <a:p>
            <a:pPr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487302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Zástupný symbol pro číslo snímku 4">
            <a:extLst>
              <a:ext uri="{FF2B5EF4-FFF2-40B4-BE49-F238E27FC236}">
                <a16:creationId xmlns:a16="http://schemas.microsoft.com/office/drawing/2014/main" id="{0A89E3E1-6180-4E03-86AB-8E3701EA7B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999862-2564-42DE-ADD5-6298823725F2}" type="slidenum">
              <a:rPr lang="cs-CZ" altLang="cs-CZ" sz="1200">
                <a:solidFill>
                  <a:srgbClr val="898989"/>
                </a:solidFill>
              </a:rPr>
              <a:pPr/>
              <a:t>17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0DB3ED94-043E-4059-845A-F3DCEB1C2523}"/>
              </a:ext>
            </a:extLst>
          </p:cNvPr>
          <p:cNvSpPr txBox="1">
            <a:spLocks/>
          </p:cNvSpPr>
          <p:nvPr/>
        </p:nvSpPr>
        <p:spPr>
          <a:xfrm>
            <a:off x="1923256" y="449263"/>
            <a:ext cx="8345487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49C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cs-CZ" altLang="cs-CZ" sz="4000" dirty="0"/>
              <a:t>Rozvaha (bilance)</a:t>
            </a:r>
            <a:br>
              <a:rPr lang="cs-CZ" altLang="cs-CZ" sz="4000" dirty="0"/>
            </a:br>
            <a:endParaRPr lang="cs-CZ" altLang="cs-CZ" sz="4000" dirty="0"/>
          </a:p>
        </p:txBody>
      </p:sp>
      <p:pic>
        <p:nvPicPr>
          <p:cNvPr id="7" name="Obrázek 3">
            <a:extLst>
              <a:ext uri="{FF2B5EF4-FFF2-40B4-BE49-F238E27FC236}">
                <a16:creationId xmlns:a16="http://schemas.microsoft.com/office/drawing/2014/main" id="{C7F3CED6-39BE-4098-B976-9299C6E99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15346" r="25587" b="5573"/>
          <a:stretch>
            <a:fillRect/>
          </a:stretch>
        </p:blipFill>
        <p:spPr bwMode="auto">
          <a:xfrm>
            <a:off x="1631504" y="1096963"/>
            <a:ext cx="763270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851074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Zástupný symbol pro číslo snímku 4">
            <a:extLst>
              <a:ext uri="{FF2B5EF4-FFF2-40B4-BE49-F238E27FC236}">
                <a16:creationId xmlns:a16="http://schemas.microsoft.com/office/drawing/2014/main" id="{0A89E3E1-6180-4E03-86AB-8E3701EA7B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999862-2564-42DE-ADD5-6298823725F2}" type="slidenum">
              <a:rPr lang="cs-CZ" altLang="cs-CZ" sz="1200">
                <a:solidFill>
                  <a:srgbClr val="898989"/>
                </a:solidFill>
              </a:rPr>
              <a:pPr/>
              <a:t>18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0DB3ED94-043E-4059-845A-F3DCEB1C2523}"/>
              </a:ext>
            </a:extLst>
          </p:cNvPr>
          <p:cNvSpPr txBox="1">
            <a:spLocks/>
          </p:cNvSpPr>
          <p:nvPr/>
        </p:nvSpPr>
        <p:spPr>
          <a:xfrm>
            <a:off x="1858962" y="1412776"/>
            <a:ext cx="8345487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49C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cs-CZ" altLang="cs-CZ" sz="4000" dirty="0"/>
              <a:t>Výkaz zisku a ztráty</a:t>
            </a: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00F9A967-FF77-4663-ACBB-CA6E7F09842A}"/>
              </a:ext>
            </a:extLst>
          </p:cNvPr>
          <p:cNvSpPr txBox="1">
            <a:spLocks/>
          </p:cNvSpPr>
          <p:nvPr/>
        </p:nvSpPr>
        <p:spPr>
          <a:xfrm>
            <a:off x="1858962" y="2564904"/>
            <a:ext cx="9853662" cy="5732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2000" b="1" dirty="0"/>
              <a:t>K výkazu zisku a ztráty:</a:t>
            </a:r>
            <a:endParaRPr lang="cs-CZ" sz="2000" dirty="0"/>
          </a:p>
          <a:p>
            <a:pPr marL="342900" indent="-342900">
              <a:defRPr/>
            </a:pPr>
            <a:r>
              <a:rPr lang="cs-CZ" sz="2000" dirty="0"/>
              <a:t>obsah vychází z vyhlášky č. 500/2002 Sb.,</a:t>
            </a:r>
          </a:p>
          <a:p>
            <a:pPr marL="342900" indent="-342900">
              <a:defRPr/>
            </a:pPr>
            <a:r>
              <a:rPr lang="cs-CZ" sz="2000" dirty="0"/>
              <a:t>je to účetní výkaz, který nám podává informace o výnosech, nákladech, jednotlivých výsledcích hospodaření a o celkovém výsledku hospodaření před zdaněním a po zdanění,</a:t>
            </a:r>
          </a:p>
          <a:p>
            <a:pPr marL="342900" indent="-342900">
              <a:defRPr/>
            </a:pPr>
            <a:r>
              <a:rPr lang="cs-CZ" sz="2000" dirty="0"/>
              <a:t>výkaz zisku a ztráty se sestavuje v plném a zkráceném (zjednodušeném) rozsahu,</a:t>
            </a:r>
          </a:p>
          <a:p>
            <a:pPr marL="342900" indent="-342900">
              <a:defRPr/>
            </a:pPr>
            <a:r>
              <a:rPr lang="cs-CZ" sz="2000" dirty="0"/>
              <a:t>sestavuje se za 2 období (běžné a minulé období),</a:t>
            </a:r>
          </a:p>
          <a:p>
            <a:pPr marL="342900" indent="-342900">
              <a:defRPr/>
            </a:pPr>
            <a:r>
              <a:rPr lang="cs-CZ" sz="2000" dirty="0"/>
              <a:t>sestavuje se buď  v druhém členění,  nebo také i v účelovém členění.</a:t>
            </a:r>
          </a:p>
          <a:p>
            <a:pPr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148977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Zástupný symbol pro číslo snímku 4">
            <a:extLst>
              <a:ext uri="{FF2B5EF4-FFF2-40B4-BE49-F238E27FC236}">
                <a16:creationId xmlns:a16="http://schemas.microsoft.com/office/drawing/2014/main" id="{0A89E3E1-6180-4E03-86AB-8E3701EA7B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999862-2564-42DE-ADD5-6298823725F2}" type="slidenum">
              <a:rPr lang="cs-CZ" altLang="cs-CZ" sz="1200">
                <a:solidFill>
                  <a:srgbClr val="898989"/>
                </a:solidFill>
              </a:rPr>
              <a:pPr/>
              <a:t>19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0DB3ED94-043E-4059-845A-F3DCEB1C2523}"/>
              </a:ext>
            </a:extLst>
          </p:cNvPr>
          <p:cNvSpPr txBox="1">
            <a:spLocks/>
          </p:cNvSpPr>
          <p:nvPr/>
        </p:nvSpPr>
        <p:spPr>
          <a:xfrm>
            <a:off x="1343472" y="764704"/>
            <a:ext cx="8345487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49C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cs-CZ" altLang="cs-CZ" sz="4000" dirty="0"/>
              <a:t>Výkaz zisku a ztráty</a:t>
            </a: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4FDD1B3D-F337-4ED8-B70F-8B43F8F57BEC}"/>
              </a:ext>
            </a:extLst>
          </p:cNvPr>
          <p:cNvSpPr txBox="1">
            <a:spLocks/>
          </p:cNvSpPr>
          <p:nvPr/>
        </p:nvSpPr>
        <p:spPr>
          <a:xfrm>
            <a:off x="1343472" y="1844824"/>
            <a:ext cx="9918748" cy="54006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r>
              <a:rPr lang="cs-CZ" altLang="cs-CZ" sz="2000" b="1" dirty="0"/>
              <a:t>výnosy</a:t>
            </a:r>
            <a:r>
              <a:rPr lang="cs-CZ" altLang="cs-CZ" sz="2000" dirty="0"/>
              <a:t> jsou označeny římskými číslicemi např. I., II. III. apod.</a:t>
            </a:r>
          </a:p>
          <a:p>
            <a:pPr marL="342900" indent="-342900">
              <a:defRPr/>
            </a:pPr>
            <a:r>
              <a:rPr lang="cs-CZ" altLang="cs-CZ" sz="2000" b="1" dirty="0"/>
              <a:t>náklady</a:t>
            </a:r>
            <a:r>
              <a:rPr lang="cs-CZ" altLang="cs-CZ" sz="2000" dirty="0"/>
              <a:t> jsou označeny velkými písmeny latinské abecedy např. A., B., C. apod.</a:t>
            </a:r>
          </a:p>
          <a:p>
            <a:pPr marL="342900" indent="-342900">
              <a:defRPr/>
            </a:pPr>
            <a:r>
              <a:rPr lang="cs-CZ" altLang="cs-CZ" sz="2000" b="1" dirty="0"/>
              <a:t>výsledky hospodaření </a:t>
            </a:r>
            <a:r>
              <a:rPr lang="cs-CZ" altLang="cs-CZ" sz="2000" dirty="0"/>
              <a:t>jsou označeny hvězdičkami *, **, ***</a:t>
            </a:r>
          </a:p>
          <a:p>
            <a:pPr marL="342900" indent="-342900">
              <a:defRPr/>
            </a:pPr>
            <a:endParaRPr lang="cs-CZ" altLang="cs-CZ" sz="2000" dirty="0"/>
          </a:p>
          <a:p>
            <a:pPr marL="342900" indent="-342900">
              <a:defRPr/>
            </a:pPr>
            <a:r>
              <a:rPr lang="cs-CZ" altLang="cs-CZ" sz="2000" dirty="0"/>
              <a:t>Ve výkazu je i vykázán </a:t>
            </a:r>
            <a:r>
              <a:rPr lang="cs-CZ" altLang="cs-CZ" sz="2000" b="1" dirty="0"/>
              <a:t>Čistý obrat za účetní období </a:t>
            </a:r>
            <a:r>
              <a:rPr lang="cs-CZ" altLang="cs-CZ" sz="2000" dirty="0"/>
              <a:t>(*)</a:t>
            </a:r>
          </a:p>
          <a:p>
            <a:pPr marL="342900" indent="-342900">
              <a:defRPr/>
            </a:pPr>
            <a:endParaRPr lang="cs-CZ" altLang="cs-CZ" sz="2000" dirty="0"/>
          </a:p>
          <a:p>
            <a:pPr marL="342900" indent="-342900">
              <a:defRPr/>
            </a:pPr>
            <a:r>
              <a:rPr lang="cs-CZ" altLang="cs-CZ" sz="2000" dirty="0"/>
              <a:t>výkaz zisku a ztráty je propojen s rozvahou položkou výsledek hospodaření běžného účetního období. </a:t>
            </a:r>
          </a:p>
          <a:p>
            <a:pPr marL="257175" indent="-257175">
              <a:buFont typeface="Wingdings" panose="05000000000000000000" pitchFamily="2" charset="2"/>
              <a:buChar char="Ø"/>
              <a:defRPr/>
            </a:pPr>
            <a:endParaRPr lang="cs-CZ" altLang="cs-CZ" sz="2000" dirty="0"/>
          </a:p>
          <a:p>
            <a:pPr marL="257175" indent="-257175">
              <a:buFont typeface="Wingdings" panose="05000000000000000000" pitchFamily="2" charset="2"/>
              <a:buChar char="Ø"/>
              <a:defRPr/>
            </a:pPr>
            <a:endParaRPr lang="cs-CZ" altLang="cs-CZ" sz="2000" dirty="0"/>
          </a:p>
          <a:p>
            <a:pPr>
              <a:defRPr/>
            </a:pPr>
            <a:r>
              <a:rPr lang="cs-CZ" sz="2000" b="1" dirty="0"/>
              <a:t>Nyní se na výkaz zisku a ztráty (druhové členění) podíváme detailněji (výkaz zisku a ztráty máte k dispozici):</a:t>
            </a:r>
          </a:p>
          <a:p>
            <a:pPr>
              <a:defRPr/>
            </a:pPr>
            <a:endParaRPr lang="cs-CZ" altLang="cs-CZ" sz="2000" dirty="0"/>
          </a:p>
          <a:p>
            <a:pPr marL="257175" indent="-257175">
              <a:buFont typeface="Wingdings" panose="05000000000000000000" pitchFamily="2" charset="2"/>
              <a:buChar char="Ø"/>
              <a:defRPr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4344316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474B86E-8A41-4F5D-A9CE-358B77A85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548680"/>
            <a:ext cx="9073008" cy="1524000"/>
          </a:xfrm>
        </p:spPr>
        <p:txBody>
          <a:bodyPr>
            <a:noAutofit/>
          </a:bodyPr>
          <a:lstStyle/>
          <a:p>
            <a:pPr algn="l" eaLnBrk="1" hangingPunct="1"/>
            <a:br>
              <a:rPr lang="cs-CZ" altLang="cs-CZ" sz="3200" b="1" dirty="0"/>
            </a:br>
            <a:r>
              <a:rPr lang="cs-CZ" altLang="cs-CZ" sz="3200" b="1" dirty="0"/>
              <a:t>Vymezení podmínek sestavení účetní závěrky a výroční zprávy a jejího ověření auditorem</a:t>
            </a:r>
            <a:br>
              <a:rPr lang="cs-CZ" altLang="cs-CZ" sz="3200" b="1" dirty="0"/>
            </a:br>
            <a:endParaRPr lang="cs-CZ" altLang="cs-CZ" sz="3200" b="1" u="sng" dirty="0"/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D51F70E1-FC17-42EE-9227-53528D6919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376" y="1875671"/>
            <a:ext cx="11233248" cy="4968875"/>
          </a:xfrm>
        </p:spPr>
        <p:txBody>
          <a:bodyPr rtlCol="0">
            <a:noAutofit/>
          </a:bodyPr>
          <a:lstStyle/>
          <a:p>
            <a:pPr marL="0" indent="0" algn="just">
              <a:buNone/>
              <a:defRPr/>
            </a:pPr>
            <a:r>
              <a:rPr lang="cs-CZ" sz="2000" b="1" dirty="0"/>
              <a:t>Z pohledu českých právních předpisů je problematika náležitostí, obsahu, sestavení, ověření a zveřejnění účetní závěrky a výroční zprávy upravena zejména v následujících předpisech:</a:t>
            </a:r>
          </a:p>
          <a:p>
            <a:pPr algn="just">
              <a:defRPr/>
            </a:pPr>
            <a:r>
              <a:rPr lang="cs-CZ" sz="2000" dirty="0"/>
              <a:t>zákon č. 563/1991 Sb., o účetnictví (dále jen zákon o účetnictví),</a:t>
            </a:r>
          </a:p>
          <a:p>
            <a:pPr algn="just">
              <a:defRPr/>
            </a:pPr>
            <a:r>
              <a:rPr lang="cs-CZ" sz="2000" dirty="0"/>
              <a:t>vyhláška č. 500/2002 Sb., kterou se provádějí některá ustanovení zákona o účetnictví (dále jen vyhláška),</a:t>
            </a:r>
          </a:p>
          <a:p>
            <a:pPr algn="just">
              <a:defRPr/>
            </a:pPr>
            <a:r>
              <a:rPr lang="cs-CZ" sz="2000" dirty="0"/>
              <a:t>České účetní standardy pro podnikatele č. 001 až 023 (dále jen ČÚS).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cs-CZ" altLang="cs-CZ" sz="2000" dirty="0"/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cs-CZ" altLang="cs-CZ" sz="2000" b="1" dirty="0"/>
              <a:t>Podmínky jsou odlišné pro různé kategorie účetních jedno</a:t>
            </a:r>
            <a:r>
              <a:rPr lang="cs-CZ" altLang="cs-CZ" sz="2000" dirty="0"/>
              <a:t>tek </a:t>
            </a:r>
            <a:r>
              <a:rPr lang="cs-CZ" altLang="cs-CZ" sz="2000" b="1" dirty="0"/>
              <a:t>(kategorie: mikro, malá, střední a velká účetní jednotka). 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cs-CZ" altLang="cs-CZ" sz="2000" dirty="0"/>
              <a:t>Každá účetní jednotka v závislosti na zatřídění do příslušné kategorie účetních jednotek má odlišné povinnosti a rozsah účetní závěrky, povinnost sestavit výroční zprávu či nechat si ověřit účetní závěrku a výroční zprávu auditorem.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cs-CZ" altLang="cs-CZ" sz="20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altLang="cs-CZ" sz="20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altLang="cs-CZ" sz="20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cs-CZ" altLang="cs-CZ" sz="20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cs-CZ" altLang="cs-CZ" sz="2000" dirty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altLang="cs-CZ" sz="2000" b="1" u="sng" dirty="0"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cs-CZ" altLang="cs-CZ" sz="2000" b="1" u="sng" dirty="0"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altLang="cs-CZ" sz="2000" b="1" u="sng" dirty="0"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cs-CZ" altLang="cs-CZ" sz="2000" dirty="0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Zástupný symbol pro číslo snímku 4">
            <a:extLst>
              <a:ext uri="{FF2B5EF4-FFF2-40B4-BE49-F238E27FC236}">
                <a16:creationId xmlns:a16="http://schemas.microsoft.com/office/drawing/2014/main" id="{0A89E3E1-6180-4E03-86AB-8E3701EA7B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999862-2564-42DE-ADD5-6298823725F2}" type="slidenum">
              <a:rPr lang="cs-CZ" altLang="cs-CZ" sz="1200">
                <a:solidFill>
                  <a:srgbClr val="898989"/>
                </a:solidFill>
              </a:rPr>
              <a:pPr/>
              <a:t>20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0DB3ED94-043E-4059-845A-F3DCEB1C2523}"/>
              </a:ext>
            </a:extLst>
          </p:cNvPr>
          <p:cNvSpPr txBox="1">
            <a:spLocks/>
          </p:cNvSpPr>
          <p:nvPr/>
        </p:nvSpPr>
        <p:spPr>
          <a:xfrm>
            <a:off x="2207568" y="114420"/>
            <a:ext cx="8345487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49C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cs-CZ" altLang="cs-CZ" sz="4000" dirty="0"/>
              <a:t>Výkaz zisku a ztráty</a:t>
            </a:r>
          </a:p>
        </p:txBody>
      </p:sp>
      <p:pic>
        <p:nvPicPr>
          <p:cNvPr id="6" name="Obrázek 3">
            <a:extLst>
              <a:ext uri="{FF2B5EF4-FFF2-40B4-BE49-F238E27FC236}">
                <a16:creationId xmlns:a16="http://schemas.microsoft.com/office/drawing/2014/main" id="{B4FAAF2B-802F-4AE1-B0D3-022B49170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9" t="16566" r="26656" b="5125"/>
          <a:stretch>
            <a:fillRect/>
          </a:stretch>
        </p:blipFill>
        <p:spPr bwMode="auto">
          <a:xfrm>
            <a:off x="1847528" y="1241523"/>
            <a:ext cx="7488832" cy="561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208902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Zástupný symbol pro číslo snímku 4">
            <a:extLst>
              <a:ext uri="{FF2B5EF4-FFF2-40B4-BE49-F238E27FC236}">
                <a16:creationId xmlns:a16="http://schemas.microsoft.com/office/drawing/2014/main" id="{0A89E3E1-6180-4E03-86AB-8E3701EA7B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999862-2564-42DE-ADD5-6298823725F2}" type="slidenum">
              <a:rPr lang="cs-CZ" altLang="cs-CZ" sz="1200">
                <a:solidFill>
                  <a:srgbClr val="898989"/>
                </a:solidFill>
              </a:rPr>
              <a:pPr/>
              <a:t>21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0DB3ED94-043E-4059-845A-F3DCEB1C2523}"/>
              </a:ext>
            </a:extLst>
          </p:cNvPr>
          <p:cNvSpPr txBox="1">
            <a:spLocks/>
          </p:cNvSpPr>
          <p:nvPr/>
        </p:nvSpPr>
        <p:spPr>
          <a:xfrm>
            <a:off x="1499320" y="1269504"/>
            <a:ext cx="8345487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49C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cs-CZ" altLang="cs-CZ" sz="4000" dirty="0"/>
              <a:t>Příloha k účetní závěrce</a:t>
            </a: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BE0BB5EB-4680-4236-9070-14F660E16853}"/>
              </a:ext>
            </a:extLst>
          </p:cNvPr>
          <p:cNvSpPr txBox="1">
            <a:spLocks/>
          </p:cNvSpPr>
          <p:nvPr/>
        </p:nvSpPr>
        <p:spPr>
          <a:xfrm>
            <a:off x="1487488" y="2564904"/>
            <a:ext cx="8961438" cy="5327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cs-CZ" sz="2000" b="1"/>
              <a:t>K příloze:</a:t>
            </a:r>
          </a:p>
          <a:p>
            <a:pPr marL="342900" indent="-342900" algn="just">
              <a:defRPr/>
            </a:pPr>
            <a:r>
              <a:rPr lang="cs-CZ" sz="2000"/>
              <a:t>příloha se sestavuje v plném a zkráceném (zjednodušeném) rozsahu,</a:t>
            </a:r>
          </a:p>
          <a:p>
            <a:pPr marL="342900" indent="-342900" algn="just">
              <a:defRPr/>
            </a:pPr>
            <a:r>
              <a:rPr lang="cs-CZ" sz="2000"/>
              <a:t>sestavuje se popisným způsobem (pomocí Wordu, Excelu apod.),</a:t>
            </a:r>
          </a:p>
          <a:p>
            <a:pPr marL="342900" indent="-342900" algn="just">
              <a:defRPr/>
            </a:pPr>
            <a:r>
              <a:rPr lang="cs-CZ" sz="2000"/>
              <a:t>forma není upravena,</a:t>
            </a:r>
          </a:p>
          <a:p>
            <a:pPr marL="342900" indent="-342900" algn="just">
              <a:defRPr/>
            </a:pPr>
            <a:r>
              <a:rPr lang="cs-CZ" sz="2000"/>
              <a:t>obsah vychází z vyhlášky č. 500/2002 Sb.,</a:t>
            </a:r>
          </a:p>
          <a:p>
            <a:pPr marL="342900" indent="-342900" algn="just">
              <a:defRPr/>
            </a:pPr>
            <a:r>
              <a:rPr lang="cs-CZ" sz="2000"/>
              <a:t>vzor přílohy k účetní závěrce pro obchodní společnosti je k dispozici na stránkách Komory auditorů ČR,</a:t>
            </a:r>
          </a:p>
          <a:p>
            <a:pPr>
              <a:defRPr/>
            </a:pPr>
            <a:endParaRPr lang="cs-CZ" sz="2000">
              <a:hlinkClick r:id="rId3"/>
            </a:endParaRPr>
          </a:p>
          <a:p>
            <a:pPr>
              <a:defRPr/>
            </a:pPr>
            <a:r>
              <a:rPr lang="cs-CZ" sz="2000">
                <a:hlinkClick r:id="rId3"/>
              </a:rPr>
              <a:t>Více viz také: https://www.kacr.cz/ucetni-zaverka-cus-a-ifrs</a:t>
            </a:r>
            <a:endParaRPr lang="cs-CZ" sz="2000"/>
          </a:p>
          <a:p>
            <a:pPr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897334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Zástupný symbol pro číslo snímku 4">
            <a:extLst>
              <a:ext uri="{FF2B5EF4-FFF2-40B4-BE49-F238E27FC236}">
                <a16:creationId xmlns:a16="http://schemas.microsoft.com/office/drawing/2014/main" id="{0A89E3E1-6180-4E03-86AB-8E3701EA7B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999862-2564-42DE-ADD5-6298823725F2}" type="slidenum">
              <a:rPr lang="cs-CZ" altLang="cs-CZ" sz="1200">
                <a:solidFill>
                  <a:srgbClr val="898989"/>
                </a:solidFill>
              </a:rPr>
              <a:pPr/>
              <a:t>22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0DB3ED94-043E-4059-845A-F3DCEB1C2523}"/>
              </a:ext>
            </a:extLst>
          </p:cNvPr>
          <p:cNvSpPr txBox="1">
            <a:spLocks/>
          </p:cNvSpPr>
          <p:nvPr/>
        </p:nvSpPr>
        <p:spPr>
          <a:xfrm>
            <a:off x="1847528" y="177357"/>
            <a:ext cx="8345487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49C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cs-CZ" altLang="cs-CZ" sz="4000" dirty="0"/>
              <a:t>Příloha k účetní závěrce</a:t>
            </a: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DBC07FC1-81D6-4812-8C39-643F59B90C1D}"/>
              </a:ext>
            </a:extLst>
          </p:cNvPr>
          <p:cNvSpPr txBox="1">
            <a:spLocks/>
          </p:cNvSpPr>
          <p:nvPr/>
        </p:nvSpPr>
        <p:spPr>
          <a:xfrm>
            <a:off x="1343472" y="1196752"/>
            <a:ext cx="10081690" cy="5976938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>
              <a:defRPr/>
            </a:pPr>
            <a:r>
              <a:rPr lang="cs-CZ" sz="2000" b="1"/>
              <a:t>(viz vyhláška č. 500/2002 Sb., § 39,§ 39a - 39c)</a:t>
            </a:r>
          </a:p>
          <a:p>
            <a:pPr lvl="1">
              <a:defRPr/>
            </a:pPr>
            <a:endParaRPr lang="cs-CZ" sz="2000" b="1"/>
          </a:p>
          <a:p>
            <a:pPr marL="0" lvl="1">
              <a:spcBef>
                <a:spcPts val="0"/>
              </a:spcBef>
              <a:spcAft>
                <a:spcPts val="300"/>
              </a:spcAft>
              <a:defRPr/>
            </a:pPr>
            <a:r>
              <a:rPr lang="cs-CZ" sz="2000" b="1"/>
              <a:t>Rámcový obsah přílohy:</a:t>
            </a:r>
          </a:p>
          <a:p>
            <a:pPr lvl="1" indent="-342900">
              <a:spcBef>
                <a:spcPts val="0"/>
              </a:spcBef>
              <a:spcAft>
                <a:spcPts val="300"/>
              </a:spcAft>
              <a:defRPr/>
            </a:pPr>
            <a:r>
              <a:rPr lang="cs-CZ" sz="2000"/>
              <a:t>obecné údaje o účetní jednotce…,</a:t>
            </a:r>
          </a:p>
          <a:p>
            <a:pPr lvl="1" indent="-342900">
              <a:spcBef>
                <a:spcPts val="0"/>
              </a:spcBef>
              <a:spcAft>
                <a:spcPts val="300"/>
              </a:spcAft>
              <a:defRPr/>
            </a:pPr>
            <a:r>
              <a:rPr lang="cs-CZ" sz="2000"/>
              <a:t>informace o použitých zásadách, metodách, odchylkách od těchto metod…, způsobech oceňování, stanovení úprav hodnot majetku (odpisy a opravné položky), zp. přepočtu měny atd., stanovení reálné hodnoty…, prům. počet zam., info o nabytí vlastních akcií aj.), </a:t>
            </a:r>
          </a:p>
          <a:p>
            <a:pPr lvl="1" indent="-342900">
              <a:spcBef>
                <a:spcPts val="0"/>
              </a:spcBef>
              <a:spcAft>
                <a:spcPts val="300"/>
              </a:spcAft>
              <a:defRPr/>
            </a:pPr>
            <a:r>
              <a:rPr lang="cs-CZ" sz="2000"/>
              <a:t>doplňující údaje k rozvaze (výši záv. vztahů - pohl. a dluhů aj…),</a:t>
            </a:r>
          </a:p>
          <a:p>
            <a:pPr lvl="1" indent="-342900">
              <a:spcBef>
                <a:spcPts val="0"/>
              </a:spcBef>
              <a:spcAft>
                <a:spcPts val="300"/>
              </a:spcAft>
              <a:defRPr/>
            </a:pPr>
            <a:r>
              <a:rPr lang="cs-CZ" sz="2000"/>
              <a:t>doplňující údaje k výkazu zisku a ztráty (výše výnosů a nákladů..),</a:t>
            </a:r>
          </a:p>
          <a:p>
            <a:pPr lvl="1" indent="-342900">
              <a:spcBef>
                <a:spcPts val="0"/>
              </a:spcBef>
              <a:spcAft>
                <a:spcPts val="300"/>
              </a:spcAft>
              <a:defRPr/>
            </a:pPr>
            <a:r>
              <a:rPr lang="cs-CZ" sz="2000"/>
              <a:t>přehled o peněžních tocích (cash flow)*,</a:t>
            </a:r>
          </a:p>
          <a:p>
            <a:pPr lvl="1" indent="-342900">
              <a:spcBef>
                <a:spcPts val="0"/>
              </a:spcBef>
              <a:spcAft>
                <a:spcPts val="300"/>
              </a:spcAft>
              <a:defRPr/>
            </a:pPr>
            <a:r>
              <a:rPr lang="cs-CZ" sz="2000"/>
              <a:t>přehled o změnách vlastního kapitálu*,</a:t>
            </a:r>
          </a:p>
          <a:p>
            <a:pPr lvl="1" indent="-342900">
              <a:spcBef>
                <a:spcPts val="0"/>
              </a:spcBef>
              <a:spcAft>
                <a:spcPts val="300"/>
              </a:spcAft>
              <a:defRPr/>
            </a:pPr>
            <a:r>
              <a:rPr lang="cs-CZ" sz="2000"/>
              <a:t>informace o významných událostech a skutečnost které nastaly až po rozvahovém dni,</a:t>
            </a:r>
          </a:p>
          <a:p>
            <a:pPr lvl="1" indent="-342900">
              <a:spcBef>
                <a:spcPts val="0"/>
              </a:spcBef>
              <a:spcAft>
                <a:spcPts val="300"/>
              </a:spcAft>
              <a:defRPr/>
            </a:pPr>
            <a:r>
              <a:rPr lang="cs-CZ" sz="2000"/>
              <a:t>ostatní významné informace atd.</a:t>
            </a:r>
          </a:p>
          <a:p>
            <a:pPr marL="0" lvl="1">
              <a:spcBef>
                <a:spcPts val="0"/>
              </a:spcBef>
              <a:spcAft>
                <a:spcPts val="300"/>
              </a:spcAft>
              <a:defRPr/>
            </a:pPr>
            <a:endParaRPr lang="cs-CZ" sz="2000"/>
          </a:p>
          <a:p>
            <a:pPr marL="0" lvl="1">
              <a:spcBef>
                <a:spcPts val="0"/>
              </a:spcBef>
              <a:spcAft>
                <a:spcPts val="300"/>
              </a:spcAft>
              <a:defRPr/>
            </a:pPr>
            <a:r>
              <a:rPr lang="cs-CZ" sz="2000"/>
              <a:t>* u ÚJ, které tento výkaz nemají povinný, je možné ho zahrnout i jako část přílohy.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03965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Zástupný symbol pro číslo snímku 4">
            <a:extLst>
              <a:ext uri="{FF2B5EF4-FFF2-40B4-BE49-F238E27FC236}">
                <a16:creationId xmlns:a16="http://schemas.microsoft.com/office/drawing/2014/main" id="{0A89E3E1-6180-4E03-86AB-8E3701EA7B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999862-2564-42DE-ADD5-6298823725F2}" type="slidenum">
              <a:rPr lang="cs-CZ" altLang="cs-CZ" sz="1200">
                <a:solidFill>
                  <a:srgbClr val="898989"/>
                </a:solidFill>
              </a:rPr>
              <a:pPr/>
              <a:t>23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0DB3ED94-043E-4059-845A-F3DCEB1C2523}"/>
              </a:ext>
            </a:extLst>
          </p:cNvPr>
          <p:cNvSpPr txBox="1">
            <a:spLocks/>
          </p:cNvSpPr>
          <p:nvPr/>
        </p:nvSpPr>
        <p:spPr>
          <a:xfrm>
            <a:off x="1615281" y="1988840"/>
            <a:ext cx="8345487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49C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cs-CZ" altLang="cs-CZ" sz="4000" dirty="0"/>
              <a:t>Příloha k účetní závěrce</a:t>
            </a: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5951539E-C15D-453A-AE70-DC8F7EA4C051}"/>
              </a:ext>
            </a:extLst>
          </p:cNvPr>
          <p:cNvSpPr txBox="1">
            <a:spLocks/>
          </p:cNvSpPr>
          <p:nvPr/>
        </p:nvSpPr>
        <p:spPr>
          <a:xfrm>
            <a:off x="1615281" y="3212976"/>
            <a:ext cx="8961438" cy="48895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200" b="1" dirty="0"/>
              <a:t>Vzorová příloha 2022: </a:t>
            </a:r>
            <a:r>
              <a:rPr lang="cs-CZ" altLang="cs-CZ" sz="2200" dirty="0"/>
              <a:t>https://www.kacr.cz/ucetni-zaverka-cus-a-ifrs</a:t>
            </a:r>
          </a:p>
        </p:txBody>
      </p:sp>
    </p:spTree>
    <p:extLst>
      <p:ext uri="{BB962C8B-B14F-4D97-AF65-F5344CB8AC3E}">
        <p14:creationId xmlns:p14="http://schemas.microsoft.com/office/powerpoint/2010/main" val="38947113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id="{B35C8551-2352-4D64-83E9-64BD66165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980728"/>
            <a:ext cx="8134350" cy="62071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cs-CZ" altLang="cs-CZ" sz="4400" b="1" dirty="0"/>
              <a:t>Výroční zpráva (</a:t>
            </a:r>
            <a:r>
              <a:rPr lang="cs-CZ" altLang="cs-CZ" sz="4400" b="1" dirty="0" err="1"/>
              <a:t>ZoÚ</a:t>
            </a:r>
            <a:r>
              <a:rPr lang="cs-CZ" altLang="cs-CZ" sz="4400" b="1" dirty="0"/>
              <a:t> § 21)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A8D9830-F4D3-4100-A0E9-0A22C3B94B6A}"/>
              </a:ext>
            </a:extLst>
          </p:cNvPr>
          <p:cNvSpPr txBox="1"/>
          <p:nvPr/>
        </p:nvSpPr>
        <p:spPr>
          <a:xfrm>
            <a:off x="1271464" y="1772816"/>
            <a:ext cx="10297144" cy="524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eaLnBrk="1" fontAlgn="auto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Výroční zprávu jsou povinny vyhotovit účetní jednotky, které mají povinnost mít účetní závěrku ověřenou auditorem!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Výroční zpráva (kromě ÚZ a zprávy auditora) musí obsahovat nejméně finanční a nefinanční informace: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skutečnostech, které nastaly až po rozvahovém dni a jsou významné pro naplnění účelu výroční zprávy,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předpokládaném vývoji činnosti účetní jednotky,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aktivitách v oblasti výzkumu a vývoje,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nabytí vlastních akcií nebo vlastních podílů,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aktivitách v oblasti ochrany životního prostředí a pracovněprávních vztazích,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tom, zda účetní jednotka má pobočku nebo jinou organizační složku podniku v zahraničí, cíle a metody řízení rizik… aj.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BC97119A-85CF-4382-A227-C3825DAE1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682" y="2060848"/>
            <a:ext cx="8218487" cy="850900"/>
          </a:xfrm>
        </p:spPr>
        <p:txBody>
          <a:bodyPr/>
          <a:lstStyle/>
          <a:p>
            <a:pPr algn="l" eaLnBrk="1" hangingPunct="1"/>
            <a:r>
              <a:rPr lang="cs-CZ" altLang="cs-CZ" sz="4400" b="1" dirty="0"/>
              <a:t>Výroční zpráva</a:t>
            </a:r>
          </a:p>
        </p:txBody>
      </p:sp>
      <p:sp>
        <p:nvSpPr>
          <p:cNvPr id="34819" name="Zástupný symbol pro číslo snímku 4">
            <a:extLst>
              <a:ext uri="{FF2B5EF4-FFF2-40B4-BE49-F238E27FC236}">
                <a16:creationId xmlns:a16="http://schemas.microsoft.com/office/drawing/2014/main" id="{4C0BFE38-B4E0-4D86-9E64-4855768F5F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9835C08-C1B3-4772-9F8E-A233DBCD1F03}" type="slidenum">
              <a:rPr lang="cs-CZ" altLang="cs-CZ" sz="1200">
                <a:solidFill>
                  <a:srgbClr val="898989"/>
                </a:solidFill>
              </a:rPr>
              <a:pPr/>
              <a:t>25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34820" name="TextovéPole 2">
            <a:extLst>
              <a:ext uri="{FF2B5EF4-FFF2-40B4-BE49-F238E27FC236}">
                <a16:creationId xmlns:a16="http://schemas.microsoft.com/office/drawing/2014/main" id="{F9AC3380-07CC-4784-A27C-9329D8C80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3212976"/>
            <a:ext cx="8775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algn="just" eaLnBrk="1" hangingPunct="1">
              <a:spcAft>
                <a:spcPts val="600"/>
              </a:spcAft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Střední, malé a mikro účetní jednotky neuvádějí nefinanční informace 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podle §21 odst. 2  písm. a) až f)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>
            <a:extLst>
              <a:ext uri="{FF2B5EF4-FFF2-40B4-BE49-F238E27FC236}">
                <a16:creationId xmlns:a16="http://schemas.microsoft.com/office/drawing/2014/main" id="{4054B1DC-0C93-43A9-8B5E-C0A400C02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386" y="836712"/>
            <a:ext cx="9937228" cy="936625"/>
          </a:xfrm>
        </p:spPr>
        <p:txBody>
          <a:bodyPr>
            <a:noAutofit/>
          </a:bodyPr>
          <a:lstStyle/>
          <a:p>
            <a:pPr algn="l" eaLnBrk="1" hangingPunct="1"/>
            <a:br>
              <a:rPr lang="cs-CZ" altLang="cs-CZ" sz="3600" b="1" dirty="0"/>
            </a:br>
            <a:r>
              <a:rPr lang="cs-CZ" altLang="cs-CZ" sz="3600" b="1" dirty="0"/>
              <a:t>Zveřejňování účetní závěrky (</a:t>
            </a:r>
            <a:r>
              <a:rPr lang="cs-CZ" altLang="cs-CZ" sz="3600" b="1" dirty="0" err="1"/>
              <a:t>ZoÚ</a:t>
            </a:r>
            <a:r>
              <a:rPr lang="cs-CZ" altLang="cs-CZ" sz="3600" b="1" dirty="0"/>
              <a:t> § 21a)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0D894BF-044F-43BF-B751-24AB60AB4CD2}"/>
              </a:ext>
            </a:extLst>
          </p:cNvPr>
          <p:cNvSpPr txBox="1"/>
          <p:nvPr/>
        </p:nvSpPr>
        <p:spPr>
          <a:xfrm>
            <a:off x="1055440" y="2060848"/>
            <a:ext cx="1036915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ÚZ (popř. i VZ)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jsou povinny zveřejnit ty účetní jednotky, které se zapisují do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veřejného rejstříku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a to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rozsahu, v jakém jimi byla sestavena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případě povinného auditu v rozsahu a znění,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ve kterém byla ověřena auditorem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Veřejný rejstřík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obchodní rejstřík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spolkový rejstřík, nadační rejstřík, rejstřík ústavů, rejstřík SVJ, rejstřík OPS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EB344F90-813B-4BF4-8DD6-2F63351D58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83432" y="1484784"/>
            <a:ext cx="8893175" cy="1447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altLang="cs-CZ" sz="3600" b="1" dirty="0"/>
              <a:t>Zveřejňování účetní závěrky a výroční zprávy (vč. zprávy auditora)</a:t>
            </a:r>
            <a:endParaRPr lang="cs-CZ" altLang="cs-CZ" sz="3600" dirty="0">
              <a:cs typeface="Times New Roman" panose="02020603050405020304" pitchFamily="18" charset="0"/>
            </a:endParaRP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9AAE236A-D6AD-49FC-9FF9-BDB3FAEB272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83432" y="3068960"/>
            <a:ext cx="10585176" cy="46529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dirty="0"/>
              <a:t>p</a:t>
            </a:r>
            <a:r>
              <a:rPr lang="cs-CZ" altLang="cs-CZ" sz="2000" dirty="0">
                <a:cs typeface="Times New Roman" panose="02020603050405020304" pitchFamily="18" charset="0"/>
              </a:rPr>
              <a:t>ovinnost </a:t>
            </a:r>
            <a:r>
              <a:rPr lang="cs-CZ" altLang="cs-CZ" sz="2000" dirty="0"/>
              <a:t>je uveden v § 21a zákona o účetnictví</a:t>
            </a:r>
          </a:p>
          <a:p>
            <a:pPr eaLnBrk="1" hangingPunct="1"/>
            <a:r>
              <a:rPr lang="cs-CZ" altLang="cs-CZ" sz="2000" b="1" dirty="0"/>
              <a:t>Malé a mikro ÚJ bez povinného auditu nově nemusí zveřejňovat výkaz zisku a ztráty (</a:t>
            </a:r>
            <a:r>
              <a:rPr lang="cs-CZ" altLang="cs-CZ" sz="2000" b="1" dirty="0">
                <a:cs typeface="Calibri" panose="020F0502020204030204" pitchFamily="34" charset="0"/>
              </a:rPr>
              <a:t>§21a/9 ZÚ)</a:t>
            </a:r>
            <a:endParaRPr lang="cs-CZ" altLang="cs-CZ" sz="2000" b="1" dirty="0"/>
          </a:p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dirty="0"/>
              <a:t>účetní závěrka a výroční zpráva (včetně zprávy auditora) se zasílá ve formátu „</a:t>
            </a:r>
            <a:r>
              <a:rPr lang="cs-CZ" altLang="cs-CZ" sz="2000" dirty="0" err="1"/>
              <a:t>pdf</a:t>
            </a:r>
            <a:r>
              <a:rPr lang="cs-CZ" altLang="cs-CZ" sz="2000" dirty="0"/>
              <a:t>“ do sbírky listin veřejného rejstříku </a:t>
            </a:r>
          </a:p>
          <a:p>
            <a:pPr eaLnBrk="1" hangingPunct="1"/>
            <a:endParaRPr lang="cs-CZ" altLang="cs-CZ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>
            <a:extLst>
              <a:ext uri="{FF2B5EF4-FFF2-40B4-BE49-F238E27FC236}">
                <a16:creationId xmlns:a16="http://schemas.microsoft.com/office/drawing/2014/main" id="{66527958-4D15-4EB1-AC4F-8238003E8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907386"/>
            <a:ext cx="8134350" cy="1852613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altLang="cs-CZ" sz="3600" b="1" dirty="0"/>
              <a:t>Zveřejňování účetní závěrky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577CA7B-46C5-485B-A68A-2B3DB6EDE5C1}"/>
              </a:ext>
            </a:extLst>
          </p:cNvPr>
          <p:cNvSpPr txBox="1"/>
          <p:nvPr/>
        </p:nvSpPr>
        <p:spPr>
          <a:xfrm>
            <a:off x="1559496" y="2348880"/>
            <a:ext cx="9433048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Lhůta pro zveřejnění ÚZ: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povinně auditované ÚJ – </a:t>
            </a:r>
          </a:p>
          <a:p>
            <a:pPr marL="800100" lvl="2" indent="-3429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do 30 dnů po ověření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auditorem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 schválení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příslušným orgánem, ale</a:t>
            </a:r>
          </a:p>
          <a:p>
            <a:pPr marL="800100" lvl="2" indent="-3429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nejpozději však do 12 měsíců od rozvahového dne zveřejňované účetní závěrky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2" indent="-3429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ostatní ÚJ zapsané do veřejného rejstříku - nejpozději do 12 měsíců od rozvahového dne zveřejňované účetní závěrky.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Výše uvedené platí obdobně i pro konsolidovanou ÚZ, výroční zprávu a zprávu o platbách vládám...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>
            <a:extLst>
              <a:ext uri="{FF2B5EF4-FFF2-40B4-BE49-F238E27FC236}">
                <a16:creationId xmlns:a16="http://schemas.microsoft.com/office/drawing/2014/main" id="{70FDCB37-39CC-4B2E-B84F-02A722060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620688"/>
            <a:ext cx="8134350" cy="1852613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altLang="cs-CZ" sz="3600" b="1" dirty="0"/>
              <a:t>Zveřejňování účetní závěrky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CB1E341-DF2D-45A7-B64E-172D7831A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456" y="1844824"/>
            <a:ext cx="10585176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>
              <a:spcAft>
                <a:spcPts val="600"/>
              </a:spcAft>
            </a:pP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 rámci daňového balíčku 2021 došlo k úpravě způsobů zveřejňování účetních závěrek.</a:t>
            </a:r>
          </a:p>
          <a:p>
            <a:pPr marL="0" lvl="1">
              <a:spcAft>
                <a:spcPts val="600"/>
              </a:spcAft>
            </a:pP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600"/>
              </a:spcAft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Zákon č.563/1991 Sb. zavádí od účetního období započatého nejdříve 1. 1. 2021 a skončeného nejdříve 31. 12. 2021 změnu ve způsobu zveřejňování účetní závěrky ve sbírce listin.</a:t>
            </a:r>
          </a:p>
          <a:p>
            <a:pPr marL="0" lvl="1">
              <a:spcAft>
                <a:spcPts val="600"/>
              </a:spcAft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účetní jednotky, které předávají výroční zprávu ČNB, předávají účetní závěrku prostřednictvím ČNB.</a:t>
            </a:r>
          </a:p>
          <a:p>
            <a:pPr marL="0" lvl="1">
              <a:spcAft>
                <a:spcPts val="600"/>
              </a:spcAft>
            </a:pP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Pro ostatní účetní jednotky, které jsou obchodními korporacemi platí, že mohou účetní závěrku předat do sbírky listin prostřednictvím podání u příslušného správce daně.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Toto podání bude přílohou daňového přiznání k dani z příjmů podaného el. Povinnost zveřejnění bude splněna úspěšným podáním u správce daně.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Nadpis 1">
            <a:extLst>
              <a:ext uri="{FF2B5EF4-FFF2-40B4-BE49-F238E27FC236}">
                <a16:creationId xmlns:a16="http://schemas.microsoft.com/office/drawing/2014/main" id="{E9EC4248-8BE5-4052-81C7-A3E52239A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1325" y="834965"/>
            <a:ext cx="9109075" cy="8636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3600" b="1" dirty="0"/>
              <a:t>Kategorizace</a:t>
            </a:r>
            <a:r>
              <a:rPr lang="cs-CZ" altLang="cs-CZ" sz="4000" b="1" dirty="0"/>
              <a:t> účetních jednotek (</a:t>
            </a:r>
            <a:r>
              <a:rPr lang="cs-CZ" altLang="cs-CZ" sz="4000" b="1" dirty="0" err="1"/>
              <a:t>ZoÚ</a:t>
            </a:r>
            <a:r>
              <a:rPr lang="cs-CZ" altLang="cs-CZ" sz="4000" b="1" dirty="0"/>
              <a:t> § 1b)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171" name="Zástupný symbol pro číslo snímku 6">
            <a:extLst>
              <a:ext uri="{FF2B5EF4-FFF2-40B4-BE49-F238E27FC236}">
                <a16:creationId xmlns:a16="http://schemas.microsoft.com/office/drawing/2014/main" id="{AFDF4B4B-D7BA-431C-AA27-A71B31681DF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6889AD8-8C94-4894-BBE4-9848ECA1F08B}" type="slidenum">
              <a:rPr lang="cs-CZ" altLang="cs-CZ" sz="1200">
                <a:solidFill>
                  <a:srgbClr val="898989"/>
                </a:solidFill>
              </a:rPr>
              <a:pPr/>
              <a:t>3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9220" name="TextovéPole 2">
            <a:extLst>
              <a:ext uri="{FF2B5EF4-FFF2-40B4-BE49-F238E27FC236}">
                <a16:creationId xmlns:a16="http://schemas.microsoft.com/office/drawing/2014/main" id="{0F011438-1E2B-4C91-BFBD-CC92E7BD4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047" y="5519244"/>
            <a:ext cx="7688262" cy="116955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altLang="cs-CZ" sz="2000" b="1" dirty="0">
                <a:latin typeface="+mn-lt"/>
              </a:rPr>
              <a:t>Za velkou účetní jednotku </a:t>
            </a:r>
            <a:r>
              <a:rPr lang="cs-CZ" altLang="cs-CZ" sz="2000" dirty="0">
                <a:latin typeface="+mn-lt"/>
              </a:rPr>
              <a:t>se vždy považuje:</a:t>
            </a:r>
          </a:p>
          <a:p>
            <a:pPr lvl="1" eaLnBrk="1" fontAlgn="auto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latin typeface="+mn-lt"/>
              </a:rPr>
              <a:t>„Subjekt veřejného zájmu“</a:t>
            </a:r>
          </a:p>
          <a:p>
            <a:pPr lvl="1" eaLnBrk="1" fontAlgn="auto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latin typeface="+mn-lt"/>
              </a:rPr>
              <a:t>„Vybraná účetní jednotka“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51C481B2-0EFF-4FC9-9011-AB7D4FE531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126246"/>
              </p:ext>
            </p:extLst>
          </p:nvPr>
        </p:nvGraphicFramePr>
        <p:xfrm>
          <a:off x="1847528" y="1338756"/>
          <a:ext cx="7848600" cy="2378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618"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Kategorie ÚJ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*)</a:t>
                      </a:r>
                      <a:endParaRPr lang="cs-CZ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Aktiva (celkem)</a:t>
                      </a:r>
                    </a:p>
                    <a:p>
                      <a:pPr algn="ctr"/>
                      <a:r>
                        <a:rPr lang="cs-CZ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(mil. Kč)</a:t>
                      </a:r>
                    </a:p>
                  </a:txBody>
                  <a:tcPr marL="91438" marR="91438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Obrat (roční úhrn čistého obratu…)</a:t>
                      </a:r>
                    </a:p>
                    <a:p>
                      <a:pPr algn="ctr"/>
                      <a:r>
                        <a:rPr lang="cs-CZ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(mil. Kč)</a:t>
                      </a:r>
                    </a:p>
                  </a:txBody>
                  <a:tcPr marL="91438" marR="91438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zaměstnanců</a:t>
                      </a:r>
                    </a:p>
                    <a:p>
                      <a:pPr algn="ctr"/>
                      <a:r>
                        <a:rPr lang="cs-CZ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(průměrný počet…)</a:t>
                      </a:r>
                    </a:p>
                  </a:txBody>
                  <a:tcPr marL="91438" marR="91438" marT="45744" marB="457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64">
                <a:tc>
                  <a:txBody>
                    <a:bodyPr/>
                    <a:lstStyle/>
                    <a:p>
                      <a:r>
                        <a:rPr lang="cs-CZ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Mikro </a:t>
                      </a:r>
                    </a:p>
                  </a:txBody>
                  <a:tcPr marL="91438" marR="91438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9</a:t>
                      </a:r>
                    </a:p>
                  </a:txBody>
                  <a:tcPr marL="91438" marR="91438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</a:t>
                      </a:r>
                      <a:r>
                        <a:rPr lang="cs-CZ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10</a:t>
                      </a:r>
                    </a:p>
                  </a:txBody>
                  <a:tcPr marL="91438" marR="91438" marT="45744" marB="4574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64">
                <a:tc>
                  <a:txBody>
                    <a:bodyPr/>
                    <a:lstStyle/>
                    <a:p>
                      <a:r>
                        <a:rPr lang="cs-CZ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Malá</a:t>
                      </a:r>
                    </a:p>
                  </a:txBody>
                  <a:tcPr marL="91438" marR="91438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100</a:t>
                      </a:r>
                    </a:p>
                  </a:txBody>
                  <a:tcPr marL="91438" marR="91438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50</a:t>
                      </a:r>
                    </a:p>
                  </a:txBody>
                  <a:tcPr marL="91438" marR="91438" marT="45744" marB="4574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64">
                <a:tc>
                  <a:txBody>
                    <a:bodyPr/>
                    <a:lstStyle/>
                    <a:p>
                      <a:r>
                        <a:rPr lang="cs-CZ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Střední</a:t>
                      </a:r>
                    </a:p>
                  </a:txBody>
                  <a:tcPr marL="91438" marR="91438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500</a:t>
                      </a:r>
                    </a:p>
                  </a:txBody>
                  <a:tcPr marL="91438" marR="91438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250</a:t>
                      </a:r>
                    </a:p>
                  </a:txBody>
                  <a:tcPr marL="91438" marR="91438" marT="45744" marB="4574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64">
                <a:tc>
                  <a:txBody>
                    <a:bodyPr/>
                    <a:lstStyle/>
                    <a:p>
                      <a:r>
                        <a:rPr lang="cs-CZ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Velká</a:t>
                      </a:r>
                    </a:p>
                  </a:txBody>
                  <a:tcPr marL="91438" marR="91438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</a:t>
                      </a:r>
                      <a:r>
                        <a:rPr lang="cs-CZ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500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 1 000</a:t>
                      </a:r>
                    </a:p>
                  </a:txBody>
                  <a:tcPr marL="91438" marR="91438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 250</a:t>
                      </a:r>
                    </a:p>
                  </a:txBody>
                  <a:tcPr marL="91438" marR="91438" marT="45744" marB="4574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253" name="TextovéPole 9">
            <a:extLst>
              <a:ext uri="{FF2B5EF4-FFF2-40B4-BE49-F238E27FC236}">
                <a16:creationId xmlns:a16="http://schemas.microsoft.com/office/drawing/2014/main" id="{1361AFD8-84EC-4CB4-A4A7-FBF077240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274" y="3937029"/>
            <a:ext cx="10585176" cy="155427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just" eaLnBrk="1" fontAlgn="auto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latin typeface="+mn-lt"/>
              </a:rPr>
              <a:t>*)</a:t>
            </a:r>
            <a:r>
              <a:rPr lang="cs-CZ" altLang="cs-CZ" sz="1800" b="1" dirty="0">
                <a:latin typeface="+mn-lt"/>
              </a:rPr>
              <a:t> </a:t>
            </a:r>
            <a:r>
              <a:rPr lang="cs-CZ" altLang="cs-CZ" sz="1800" dirty="0">
                <a:latin typeface="+mn-lt"/>
              </a:rPr>
              <a:t>postup po vzniku nebo zahájení činnosti účetní jednotky – dle předpokládaného stavu k rozvahovému dni prvního účetního období,</a:t>
            </a:r>
          </a:p>
          <a:p>
            <a:pPr lvl="1" algn="just" eaLnBrk="1" fontAlgn="auto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latin typeface="+mn-lt"/>
              </a:rPr>
              <a:t>pokud ÚJ  překročí nebo přestane překračovat </a:t>
            </a:r>
            <a:r>
              <a:rPr lang="cs-CZ" altLang="cs-CZ" sz="1800" b="1" dirty="0">
                <a:latin typeface="+mn-lt"/>
              </a:rPr>
              <a:t>min. 2 ze 3 kritérií ve 2 po sobě jdoucích účetních obdobích</a:t>
            </a:r>
            <a:r>
              <a:rPr lang="cs-CZ" altLang="cs-CZ" sz="1800" dirty="0">
                <a:latin typeface="+mn-lt"/>
              </a:rPr>
              <a:t> – povinnost změnit kategorii účetní jednotky nebo skupinu od počátku bezprostředně následujícího účetního období.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>
            <a:extLst>
              <a:ext uri="{FF2B5EF4-FFF2-40B4-BE49-F238E27FC236}">
                <a16:creationId xmlns:a16="http://schemas.microsoft.com/office/drawing/2014/main" id="{3CFC4CA3-38F4-4DF8-ADE9-500D12743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548680"/>
            <a:ext cx="8134350" cy="1852613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altLang="cs-CZ" sz="3600" b="1" dirty="0"/>
              <a:t>Zveřejňování účetní závěrky </a:t>
            </a:r>
          </a:p>
        </p:txBody>
      </p:sp>
      <p:pic>
        <p:nvPicPr>
          <p:cNvPr id="45059" name="Obrázek 5">
            <a:extLst>
              <a:ext uri="{FF2B5EF4-FFF2-40B4-BE49-F238E27FC236}">
                <a16:creationId xmlns:a16="http://schemas.microsoft.com/office/drawing/2014/main" id="{8D94D556-B347-4E88-9ADE-8BC17EF24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" t="11539" r="16624" b="3551"/>
          <a:stretch>
            <a:fillRect/>
          </a:stretch>
        </p:blipFill>
        <p:spPr bwMode="auto">
          <a:xfrm>
            <a:off x="2012950" y="1889125"/>
            <a:ext cx="71278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D7548040-D8BC-4DCA-8020-1951DA2C77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71464" y="1196752"/>
            <a:ext cx="10153128" cy="1052513"/>
          </a:xfrm>
        </p:spPr>
        <p:txBody>
          <a:bodyPr>
            <a:noAutofit/>
          </a:bodyPr>
          <a:lstStyle/>
          <a:p>
            <a:pPr algn="l" eaLnBrk="1" hangingPunct="1"/>
            <a:br>
              <a:rPr lang="cs-CZ" altLang="cs-CZ" sz="3600" b="1" dirty="0"/>
            </a:br>
            <a:r>
              <a:rPr lang="cs-CZ" altLang="cs-CZ" sz="3600" b="1" dirty="0"/>
              <a:t>Zveřejňování účetní závěrky a výroční zprávy (vč. zprávy auditora)</a:t>
            </a:r>
            <a:endParaRPr lang="cs-CZ" altLang="cs-CZ" sz="3600" b="1" dirty="0">
              <a:cs typeface="Times New Roman" panose="02020603050405020304" pitchFamily="18" charset="0"/>
            </a:endParaRP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5A4A524D-0606-48EF-B08C-A5DCAB0E320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271464" y="2636912"/>
            <a:ext cx="10153128" cy="5229225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cs-CZ" sz="2000" b="1" dirty="0"/>
              <a:t>Nesplnění povinnosti mohou pokutovat: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sz="2000" dirty="0"/>
              <a:t>Finanční úřady  - pokuta do výše 3% hodnoty aktiv (dle </a:t>
            </a:r>
            <a:r>
              <a:rPr lang="cs-CZ" sz="2000" dirty="0" err="1"/>
              <a:t>ZoÚ</a:t>
            </a:r>
            <a:r>
              <a:rPr lang="cs-CZ" sz="2000" dirty="0"/>
              <a:t> přestupek)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sz="2000" dirty="0"/>
              <a:t>Krajské soudy (rejstřík. soud) - pokuta do výše 20 000 Kč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sz="2000" dirty="0"/>
              <a:t>Živnostenské úřady - zákaz činnosti až na 1 rok, pokuta do výše 50 000 Kč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sz="2000" dirty="0"/>
              <a:t>Policie ČR a státní zastupitelství - podle výše škody až 8 let trestu odnětí svobody st. orgánu (u řešených případů       nebo na podnět třetích osob)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cs-CZ" sz="2000" b="1" dirty="0"/>
              <a:t>Pozn.: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cs-CZ" sz="2000" b="1" dirty="0"/>
              <a:t>v praxi se sankce v minulosti málo využívaly (spíše jen forma upozornění), momentálně se budou více sankce udělovat!</a:t>
            </a:r>
            <a:br>
              <a:rPr lang="cs-CZ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>
            <a:extLst>
              <a:ext uri="{FF2B5EF4-FFF2-40B4-BE49-F238E27FC236}">
                <a16:creationId xmlns:a16="http://schemas.microsoft.com/office/drawing/2014/main" id="{5AC52ABA-621D-4C57-B69F-C033AFF4B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0"/>
            <a:ext cx="8291512" cy="1125538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cs-CZ" altLang="cs-CZ" sz="4400" b="1"/>
            </a:br>
            <a:r>
              <a:rPr lang="cs-CZ" altLang="cs-CZ" sz="4400" b="1"/>
              <a:t>Povinnost auditu u podnikatelských subjektů (ZoÚ § 20)</a:t>
            </a:r>
            <a:br>
              <a:rPr lang="cs-CZ" altLang="cs-CZ" sz="4400" b="1"/>
            </a:br>
            <a:endParaRPr lang="cs-CZ" altLang="cs-CZ" sz="4400" b="1"/>
          </a:p>
        </p:txBody>
      </p:sp>
      <p:sp>
        <p:nvSpPr>
          <p:cNvPr id="49155" name="Zástupný symbol pro číslo snímku 4">
            <a:extLst>
              <a:ext uri="{FF2B5EF4-FFF2-40B4-BE49-F238E27FC236}">
                <a16:creationId xmlns:a16="http://schemas.microsoft.com/office/drawing/2014/main" id="{5EB73363-FFB5-461D-87AA-922F36CC8BB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EB9D6D4-0DC3-4E2C-B202-3A38292484F5}" type="slidenum">
              <a:rPr lang="cs-CZ" altLang="cs-CZ" sz="1200">
                <a:solidFill>
                  <a:srgbClr val="898989"/>
                </a:solidFill>
              </a:rPr>
              <a:pPr/>
              <a:t>32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14340" name="TextovéPole 2">
            <a:extLst>
              <a:ext uri="{FF2B5EF4-FFF2-40B4-BE49-F238E27FC236}">
                <a16:creationId xmlns:a16="http://schemas.microsoft.com/office/drawing/2014/main" id="{0DBFAD10-1790-4A45-9FC0-7B2FA5485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96975"/>
            <a:ext cx="9144000" cy="5200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2400" b="1" u="sng" dirty="0">
                <a:latin typeface="+mn-lt"/>
                <a:cs typeface="Arial" charset="0"/>
              </a:rPr>
              <a:t>Povinně ověřuje účetní závěrku a výroční zprávu auditor: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cs-CZ" sz="2400" b="1" u="sng" dirty="0">
                <a:latin typeface="+mn-lt"/>
                <a:cs typeface="Arial" charset="0"/>
              </a:rPr>
              <a:t>velkým účetním jednotkám </a:t>
            </a:r>
            <a:r>
              <a:rPr lang="cs-CZ" sz="2400" dirty="0">
                <a:latin typeface="+mn-lt"/>
                <a:cs typeface="Arial" charset="0"/>
              </a:rPr>
              <a:t>(výjimku mají Vybrané účetní jednotky, které nejsou Subjekty veřejného zájmu), 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cs-CZ" sz="2400" b="1" u="sng" dirty="0">
                <a:latin typeface="+mn-lt"/>
                <a:cs typeface="Arial" charset="0"/>
              </a:rPr>
              <a:t>středním účet. jednotkám</a:t>
            </a:r>
            <a:r>
              <a:rPr lang="cs-CZ" sz="2400" dirty="0">
                <a:latin typeface="+mn-lt"/>
                <a:cs typeface="Arial" charset="0"/>
              </a:rPr>
              <a:t>,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cs-CZ" sz="2400" b="1" u="sng" dirty="0">
                <a:latin typeface="+mn-lt"/>
                <a:cs typeface="Arial" charset="0"/>
              </a:rPr>
              <a:t>malým účetním jednotkám</a:t>
            </a:r>
            <a:r>
              <a:rPr lang="cs-CZ" sz="2400" dirty="0">
                <a:latin typeface="+mn-lt"/>
                <a:cs typeface="Arial" charset="0"/>
              </a:rPr>
              <a:t>, pokud jsou </a:t>
            </a:r>
            <a:r>
              <a:rPr lang="cs-CZ" sz="2400" b="1" dirty="0">
                <a:latin typeface="+mn-lt"/>
                <a:cs typeface="Arial" charset="0"/>
              </a:rPr>
              <a:t>akciovými společnostmi nebo </a:t>
            </a:r>
            <a:r>
              <a:rPr lang="cs-CZ" sz="2400" b="1" dirty="0" err="1">
                <a:latin typeface="+mn-lt"/>
                <a:cs typeface="Arial" charset="0"/>
              </a:rPr>
              <a:t>svěřenskými</a:t>
            </a:r>
            <a:r>
              <a:rPr lang="cs-CZ" sz="2400" b="1" dirty="0">
                <a:latin typeface="+mn-lt"/>
                <a:cs typeface="Arial" charset="0"/>
              </a:rPr>
              <a:t> fondy…pokud </a:t>
            </a:r>
            <a:r>
              <a:rPr lang="cs-CZ" sz="2400" dirty="0">
                <a:latin typeface="+mn-lt"/>
                <a:cs typeface="Arial" charset="0"/>
              </a:rPr>
              <a:t>překročily nebo již dosáhly </a:t>
            </a:r>
            <a:r>
              <a:rPr lang="cs-CZ" sz="2400" b="1" dirty="0">
                <a:latin typeface="+mn-lt"/>
                <a:cs typeface="Arial" charset="0"/>
              </a:rPr>
              <a:t>alespoň </a:t>
            </a:r>
            <a:r>
              <a:rPr lang="cs-CZ" sz="2400" b="1" u="sng" dirty="0">
                <a:latin typeface="+mn-lt"/>
                <a:cs typeface="Arial" charset="0"/>
              </a:rPr>
              <a:t>1 hodnoty:</a:t>
            </a:r>
            <a:r>
              <a:rPr lang="cs-CZ" sz="2400" b="1" dirty="0">
                <a:latin typeface="+mn-lt"/>
                <a:cs typeface="Arial" charset="0"/>
              </a:rPr>
              <a:t> </a:t>
            </a:r>
            <a:r>
              <a:rPr lang="cs-CZ" sz="2400" dirty="0">
                <a:latin typeface="+mn-lt"/>
                <a:cs typeface="Arial" charset="0"/>
              </a:rPr>
              <a:t>(tj. aktiva celkem (netto) </a:t>
            </a:r>
            <a:r>
              <a:rPr lang="cs-CZ" sz="2400" b="1" dirty="0">
                <a:latin typeface="+mn-lt"/>
                <a:cs typeface="Arial" charset="0"/>
              </a:rPr>
              <a:t>40 000 000 Kč</a:t>
            </a:r>
            <a:r>
              <a:rPr lang="cs-CZ" sz="2400" dirty="0">
                <a:latin typeface="+mn-lt"/>
                <a:cs typeface="Arial" charset="0"/>
              </a:rPr>
              <a:t>, roční úhrn čistého obratu </a:t>
            </a:r>
            <a:r>
              <a:rPr lang="cs-CZ" sz="2400" b="1" dirty="0">
                <a:latin typeface="+mn-lt"/>
                <a:cs typeface="Arial" charset="0"/>
              </a:rPr>
              <a:t>80 000 000 Kč</a:t>
            </a:r>
            <a:r>
              <a:rPr lang="cs-CZ" sz="2400" dirty="0">
                <a:latin typeface="+mn-lt"/>
                <a:cs typeface="Arial" charset="0"/>
              </a:rPr>
              <a:t>, průměrný počet zaměstnanců v průběhu účetního období </a:t>
            </a:r>
            <a:r>
              <a:rPr lang="cs-CZ" sz="2400" b="1" dirty="0">
                <a:latin typeface="+mn-lt"/>
                <a:cs typeface="Arial" charset="0"/>
              </a:rPr>
              <a:t>50</a:t>
            </a:r>
            <a:r>
              <a:rPr lang="cs-CZ" sz="2400" dirty="0">
                <a:latin typeface="+mn-lt"/>
                <a:cs typeface="Arial" charset="0"/>
              </a:rPr>
              <a:t>),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cs-CZ" sz="2400" b="1" u="sng" dirty="0">
                <a:latin typeface="+mn-lt"/>
                <a:cs typeface="Arial" charset="0"/>
              </a:rPr>
              <a:t>ostatním malým účetním jednotkám</a:t>
            </a:r>
            <a:r>
              <a:rPr lang="cs-CZ" sz="2400" dirty="0">
                <a:latin typeface="+mn-lt"/>
                <a:cs typeface="Arial" charset="0"/>
              </a:rPr>
              <a:t>, </a:t>
            </a:r>
            <a:r>
              <a:rPr lang="cs-CZ" sz="2400" b="1" u="sng" dirty="0">
                <a:latin typeface="+mn-lt"/>
                <a:cs typeface="Arial" charset="0"/>
              </a:rPr>
              <a:t>alespoň 2 hodnoty (kritéria…) 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cs-CZ" sz="2400" dirty="0">
                <a:latin typeface="+mn-lt"/>
                <a:cs typeface="Arial" charset="0"/>
              </a:rPr>
              <a:t>(k rozvahovému dni účetního období, za něž se účetní závěrka ověřuje, a účetního období bezprostředně předcházejícího –</a:t>
            </a:r>
            <a:r>
              <a:rPr lang="cs-CZ" sz="2400" b="1" dirty="0">
                <a:latin typeface="+mn-lt"/>
                <a:cs typeface="Arial" charset="0"/>
              </a:rPr>
              <a:t> vždy za 2 období !</a:t>
            </a:r>
            <a:r>
              <a:rPr lang="cs-CZ" sz="2400" dirty="0">
                <a:latin typeface="+mn-lt"/>
                <a:cs typeface="Arial" charset="0"/>
              </a:rPr>
              <a:t>) </a:t>
            </a:r>
            <a:endParaRPr lang="cs-CZ" altLang="cs-CZ" sz="2400" dirty="0">
              <a:latin typeface="+mn-lt"/>
              <a:cs typeface="Arial" charset="0"/>
            </a:endParaRPr>
          </a:p>
          <a:p>
            <a:pPr marL="0" lvl="1" eaLnBrk="1" fontAlgn="auto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cs-CZ" altLang="cs-CZ" sz="2000" dirty="0"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76DD5149-6288-4378-8A4F-555375E5A4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9496" y="1196752"/>
            <a:ext cx="9793088" cy="1911747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br>
              <a:rPr lang="cs-CZ" sz="4000" dirty="0"/>
            </a:br>
            <a:br>
              <a:rPr lang="cs-CZ" sz="4000" dirty="0"/>
            </a:br>
            <a:br>
              <a:rPr lang="cs-CZ" sz="4000" dirty="0"/>
            </a:br>
            <a:r>
              <a:rPr lang="cs-CZ" sz="4000" b="1" dirty="0"/>
              <a:t>Rozdělení auditu podle různých hledisek</a:t>
            </a:r>
            <a:br>
              <a:rPr lang="cs-CZ" sz="4400" b="1" dirty="0"/>
            </a:br>
            <a:br>
              <a:rPr lang="cs-CZ" sz="4000" dirty="0"/>
            </a:br>
            <a:r>
              <a:rPr lang="cs-CZ" sz="2700" b="1" dirty="0"/>
              <a:t>Existuje celá řada různých typů auditu, můžeme je dělit podle různých hledisek….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9EF02AB7-7F8D-40A7-81C5-8CE5E4C860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59496" y="4129310"/>
            <a:ext cx="8564563" cy="3063875"/>
          </a:xfrm>
        </p:spPr>
        <p:txBody>
          <a:bodyPr rtlCol="0">
            <a:normAutofit/>
          </a:bodyPr>
          <a:lstStyle/>
          <a:p>
            <a:pPr marL="609600" indent="-609600" algn="just" eaLnBrk="1" fontAlgn="auto" hangingPunct="1">
              <a:spcAft>
                <a:spcPts val="0"/>
              </a:spcAft>
              <a:buNone/>
              <a:defRPr/>
            </a:pPr>
            <a:r>
              <a:rPr lang="cs-CZ" altLang="cs-CZ" sz="2200" b="1" dirty="0"/>
              <a:t>1) Podle toho, kým je vykonáván (základní rozdělení auditu):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cs-CZ" altLang="cs-CZ" sz="2200" dirty="0">
                <a:cs typeface="Times New Roman" pitchFamily="18" charset="0"/>
              </a:rPr>
              <a:t>a) Interní (vnitřní) audit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cs-CZ" altLang="cs-CZ" sz="2200" dirty="0">
                <a:cs typeface="Times New Roman" pitchFamily="18" charset="0"/>
              </a:rPr>
              <a:t>b) Externí (vnější) audit</a:t>
            </a:r>
            <a:endParaRPr lang="cs-CZ" altLang="cs-CZ" sz="2200" dirty="0"/>
          </a:p>
          <a:p>
            <a:pPr marL="609600" indent="-609600" algn="just" eaLnBrk="1" fontAlgn="auto" hangingPunct="1">
              <a:spcAft>
                <a:spcPts val="0"/>
              </a:spcAft>
              <a:buNone/>
              <a:defRPr/>
            </a:pPr>
            <a:r>
              <a:rPr lang="cs-CZ" altLang="cs-CZ" sz="2200" b="1" dirty="0">
                <a:cs typeface="Times New Roman" pitchFamily="18" charset="0"/>
              </a:rPr>
              <a:t> </a:t>
            </a:r>
            <a:endParaRPr lang="cs-CZ" altLang="cs-CZ" sz="2200" dirty="0">
              <a:cs typeface="Times New Roman" pitchFamily="18" charset="0"/>
            </a:endParaRPr>
          </a:p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endParaRPr lang="cs-CZ" altLang="cs-CZ" sz="2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CB235114-7850-474C-B08B-2817E69D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732" y="1124744"/>
            <a:ext cx="77724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altLang="cs-CZ" sz="4000" b="1" dirty="0"/>
              <a:t>Interní audit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BB40D13B-CD8A-49E5-B063-BFC7A6ADE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2132856"/>
            <a:ext cx="10464403" cy="56435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200" dirty="0"/>
              <a:t>a</a:t>
            </a:r>
            <a:r>
              <a:rPr lang="cs-CZ" altLang="cs-CZ" sz="2200" dirty="0">
                <a:cs typeface="Times New Roman" panose="02020603050405020304" pitchFamily="18" charset="0"/>
              </a:rPr>
              <a:t>udit je prováděn </a:t>
            </a:r>
            <a:r>
              <a:rPr lang="cs-CZ" altLang="cs-CZ" sz="2200" b="1" dirty="0">
                <a:cs typeface="Times New Roman" panose="02020603050405020304" pitchFamily="18" charset="0"/>
              </a:rPr>
              <a:t>organizačním prvkem </a:t>
            </a:r>
            <a:r>
              <a:rPr lang="cs-CZ" altLang="cs-CZ" sz="2200" dirty="0">
                <a:cs typeface="Times New Roman" panose="02020603050405020304" pitchFamily="18" charset="0"/>
              </a:rPr>
              <a:t>v rámci organizační struktury dané společnosti či instituce.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200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200" b="1" dirty="0">
                <a:cs typeface="Times New Roman" panose="02020603050405020304" pitchFamily="18" charset="0"/>
              </a:rPr>
              <a:t>Cílem interního auditu</a:t>
            </a:r>
            <a:endParaRPr lang="cs-CZ" altLang="cs-CZ" sz="2200" dirty="0"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z="2200" dirty="0"/>
              <a:t>j</a:t>
            </a:r>
            <a:r>
              <a:rPr lang="cs-CZ" altLang="cs-CZ" sz="2200" dirty="0">
                <a:cs typeface="Times New Roman" panose="02020603050405020304" pitchFamily="18" charset="0"/>
              </a:rPr>
              <a:t>e </a:t>
            </a:r>
            <a:r>
              <a:rPr lang="cs-CZ" altLang="cs-CZ" sz="2200" b="1" u="sng" dirty="0">
                <a:cs typeface="Times New Roman" panose="02020603050405020304" pitchFamily="18" charset="0"/>
              </a:rPr>
              <a:t>analyzovat, zkoumat a zhodnotit </a:t>
            </a:r>
            <a:r>
              <a:rPr lang="cs-CZ" altLang="cs-CZ" sz="2200" dirty="0">
                <a:cs typeface="Times New Roman" panose="02020603050405020304" pitchFamily="18" charset="0"/>
              </a:rPr>
              <a:t>firemní činnosti a procesy </a:t>
            </a:r>
            <a:r>
              <a:rPr lang="cs-CZ" altLang="cs-CZ" sz="2200" b="1" u="sng" dirty="0">
                <a:cs typeface="Times New Roman" panose="02020603050405020304" pitchFamily="18" charset="0"/>
              </a:rPr>
              <a:t>s cílem tyto činnosti vylepšit, zdokonalit a zefektivnit</a:t>
            </a:r>
            <a:r>
              <a:rPr lang="cs-CZ" altLang="cs-CZ" sz="2200" u="sng" dirty="0">
                <a:cs typeface="Times New Roman" panose="02020603050405020304" pitchFamily="18" charset="0"/>
              </a:rPr>
              <a:t> </a:t>
            </a:r>
            <a:r>
              <a:rPr lang="cs-CZ" altLang="cs-CZ" sz="2200" dirty="0">
                <a:cs typeface="Times New Roman" panose="02020603050405020304" pitchFamily="18" charset="0"/>
              </a:rPr>
              <a:t>a tím pomoci vrcholovému vedení společnosti,</a:t>
            </a:r>
          </a:p>
          <a:p>
            <a:pPr eaLnBrk="1" hangingPunct="1"/>
            <a:r>
              <a:rPr lang="cs-CZ" altLang="cs-CZ" sz="2200" dirty="0"/>
              <a:t>Interní audit se zaměřuje na </a:t>
            </a:r>
            <a:r>
              <a:rPr lang="cs-CZ" altLang="cs-CZ" sz="2200" b="1" u="sng" dirty="0"/>
              <a:t>hodnocení vnitřního kontrolního systému v organizaci. </a:t>
            </a:r>
          </a:p>
          <a:p>
            <a:pPr eaLnBrk="1" hangingPunct="1"/>
            <a:r>
              <a:rPr lang="cs-CZ" altLang="cs-CZ" sz="2200" dirty="0"/>
              <a:t>výstupy interního auditu </a:t>
            </a:r>
            <a:r>
              <a:rPr lang="cs-CZ" altLang="cs-CZ" sz="2200" b="1" dirty="0"/>
              <a:t>nejsou</a:t>
            </a:r>
            <a:r>
              <a:rPr lang="cs-CZ" altLang="cs-CZ" sz="2200" dirty="0"/>
              <a:t> veřejně k dispozici (slouží managementu firmy…).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CF4E6E39-3E18-484D-9E23-640E44289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908720"/>
            <a:ext cx="8686800" cy="1431925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altLang="cs-CZ" sz="4000" b="1" dirty="0"/>
              <a:t>Čím se interní audit zabývá?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5E6E8007-012C-43E1-9730-77DA09FBF4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03512" y="2132856"/>
            <a:ext cx="9455968" cy="5105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200" dirty="0">
                <a:cs typeface="Times New Roman" panose="02020603050405020304" pitchFamily="18" charset="0"/>
              </a:rPr>
              <a:t>Zabývá všemi činnostmi a procesy ve společnosti…,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200" dirty="0">
                <a:cs typeface="Times New Roman" panose="02020603050405020304" pitchFamily="18" charset="0"/>
              </a:rPr>
              <a:t>Soustřeďuje se zejména na ty činnosti, které představují pro společnost </a:t>
            </a:r>
            <a:r>
              <a:rPr lang="cs-CZ" altLang="cs-CZ" sz="2200" b="1" u="sng" dirty="0">
                <a:cs typeface="Times New Roman" panose="02020603050405020304" pitchFamily="18" charset="0"/>
              </a:rPr>
              <a:t>největší rizika</a:t>
            </a:r>
            <a:r>
              <a:rPr lang="cs-CZ" altLang="cs-CZ" sz="2200" b="1" dirty="0">
                <a:cs typeface="Times New Roman" panose="02020603050405020304" pitchFamily="18" charset="0"/>
              </a:rPr>
              <a:t> </a:t>
            </a:r>
            <a:r>
              <a:rPr lang="cs-CZ" altLang="cs-CZ" sz="2200" dirty="0">
                <a:cs typeface="Times New Roman" panose="02020603050405020304" pitchFamily="18" charset="0"/>
              </a:rPr>
              <a:t>a nebo kde může dojít k </a:t>
            </a:r>
            <a:r>
              <a:rPr lang="cs-CZ" altLang="cs-CZ" sz="2200" b="1" u="sng" dirty="0">
                <a:cs typeface="Times New Roman" panose="02020603050405020304" pitchFamily="18" charset="0"/>
              </a:rPr>
              <a:t>největším škodám či ohrožením</a:t>
            </a:r>
            <a:r>
              <a:rPr lang="cs-CZ" altLang="cs-CZ" sz="2200" dirty="0"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cs-CZ" altLang="cs-CZ" sz="2200" dirty="0">
                <a:cs typeface="Times New Roman" panose="02020603050405020304" pitchFamily="18" charset="0"/>
              </a:rPr>
              <a:t> 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cs-CZ" altLang="cs-CZ" sz="2200" b="1" dirty="0">
                <a:cs typeface="Times New Roman" panose="02020603050405020304" pitchFamily="18" charset="0"/>
              </a:rPr>
              <a:t>Interní audit poskytuje tyto služby</a:t>
            </a:r>
            <a:r>
              <a:rPr lang="cs-CZ" altLang="cs-CZ" sz="2200" dirty="0">
                <a:cs typeface="Times New Roman" panose="02020603050405020304" pitchFamily="18" charset="0"/>
              </a:rPr>
              <a:t>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200" dirty="0">
                <a:cs typeface="Times New Roman" panose="02020603050405020304" pitchFamily="18" charset="0"/>
              </a:rPr>
              <a:t>analýzu,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200" dirty="0">
                <a:cs typeface="Times New Roman" panose="02020603050405020304" pitchFamily="18" charset="0"/>
              </a:rPr>
              <a:t>hodnocení,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200" dirty="0">
                <a:cs typeface="Times New Roman" panose="02020603050405020304" pitchFamily="18" charset="0"/>
              </a:rPr>
              <a:t>doporučení,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200" dirty="0">
                <a:cs typeface="Times New Roman" panose="02020603050405020304" pitchFamily="18" charset="0"/>
              </a:rPr>
              <a:t>návrhy,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200" dirty="0">
                <a:cs typeface="Times New Roman" panose="02020603050405020304" pitchFamily="18" charset="0"/>
              </a:rPr>
              <a:t>informace.       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cs-CZ" altLang="cs-CZ" sz="2200" dirty="0">
                <a:cs typeface="Times New Roman" panose="02020603050405020304" pitchFamily="18" charset="0"/>
              </a:rPr>
              <a:t> 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cs-CZ" altLang="cs-CZ" sz="2200" dirty="0">
                <a:cs typeface="Times New Roman" panose="02020603050405020304" pitchFamily="18" charset="0"/>
              </a:rPr>
              <a:t> 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cs-CZ" altLang="cs-CZ" sz="2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8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8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8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8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A344222C-0E96-4899-9D8A-8BB9F8B0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700808"/>
            <a:ext cx="8686800" cy="1431925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altLang="cs-CZ" sz="4000" b="1" dirty="0">
                <a:cs typeface="Times New Roman" panose="02020603050405020304" pitchFamily="18" charset="0"/>
              </a:rPr>
              <a:t>Kdo ve společnosti vyžaduje interní audit</a:t>
            </a:r>
            <a:r>
              <a:rPr lang="cs-CZ" altLang="cs-CZ" sz="4000" b="1" dirty="0"/>
              <a:t>?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9687A0F5-C1D1-47F4-A86C-DAF210660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5598" y="3356992"/>
            <a:ext cx="10116616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200" dirty="0"/>
              <a:t> </a:t>
            </a:r>
            <a:r>
              <a:rPr lang="cs-CZ" altLang="cs-CZ" sz="2200" dirty="0">
                <a:cs typeface="Times New Roman" panose="02020603050405020304" pitchFamily="18" charset="0"/>
              </a:rPr>
              <a:t>řídící orgány (vrcholový management, </a:t>
            </a:r>
            <a:r>
              <a:rPr lang="cs-CZ" altLang="cs-CZ" sz="2200" dirty="0"/>
              <a:t>p</a:t>
            </a:r>
            <a:r>
              <a:rPr lang="cs-CZ" altLang="cs-CZ" sz="2200" dirty="0">
                <a:cs typeface="Times New Roman" panose="02020603050405020304" pitchFamily="18" charset="0"/>
              </a:rPr>
              <a:t>ředstavenstvo, dozorčí rada),</a:t>
            </a:r>
          </a:p>
          <a:p>
            <a:pPr eaLnBrk="1" hangingPunct="1"/>
            <a:r>
              <a:rPr lang="cs-CZ" altLang="cs-CZ" sz="2200" dirty="0">
                <a:cs typeface="Times New Roman" panose="02020603050405020304" pitchFamily="18" charset="0"/>
              </a:rPr>
              <a:t> provozní management,</a:t>
            </a:r>
          </a:p>
          <a:p>
            <a:pPr eaLnBrk="1" hangingPunct="1"/>
            <a:r>
              <a:rPr lang="cs-CZ" altLang="cs-CZ" sz="2200" dirty="0"/>
              <a:t> v</a:t>
            </a:r>
            <a:r>
              <a:rPr lang="cs-CZ" altLang="cs-CZ" sz="2200" dirty="0">
                <a:cs typeface="Times New Roman" panose="02020603050405020304" pitchFamily="18" charset="0"/>
              </a:rPr>
              <a:t>edoucí jednotlivých auditovaných útvarů ve společnosti,</a:t>
            </a:r>
          </a:p>
          <a:p>
            <a:pPr eaLnBrk="1" hangingPunct="1"/>
            <a:r>
              <a:rPr lang="cs-CZ" altLang="cs-CZ" sz="2200" dirty="0">
                <a:cs typeface="Times New Roman" panose="02020603050405020304" pitchFamily="18" charset="0"/>
              </a:rPr>
              <a:t> externí auditoři,</a:t>
            </a:r>
          </a:p>
          <a:p>
            <a:pPr eaLnBrk="1" hangingPunct="1"/>
            <a:r>
              <a:rPr lang="cs-CZ" altLang="cs-CZ" sz="2200" dirty="0">
                <a:cs typeface="Times New Roman" panose="02020603050405020304" pitchFamily="18" charset="0"/>
              </a:rPr>
              <a:t> a další.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F34EE813-EBAD-4A5E-85E2-FAC65143B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874" y="1267917"/>
            <a:ext cx="7772400" cy="1296987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altLang="cs-CZ" sz="4000" b="1" dirty="0"/>
              <a:t> Externí audit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B1603BC1-6E74-43BD-842E-2C15E2073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500" y="2564904"/>
            <a:ext cx="9363000" cy="522922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200" dirty="0">
                <a:cs typeface="Times New Roman" panose="02020603050405020304" pitchFamily="18" charset="0"/>
              </a:rPr>
              <a:t>audit je vykonáván </a:t>
            </a:r>
            <a:r>
              <a:rPr lang="cs-CZ" altLang="cs-CZ" sz="2200" b="1" u="sng" dirty="0">
                <a:cs typeface="Times New Roman" panose="02020603050405020304" pitchFamily="18" charset="0"/>
              </a:rPr>
              <a:t>externím subjektem</a:t>
            </a:r>
            <a:r>
              <a:rPr lang="cs-CZ" altLang="cs-CZ" sz="2200" b="1" dirty="0"/>
              <a:t> </a:t>
            </a:r>
            <a:r>
              <a:rPr lang="cs-CZ" altLang="cs-CZ" sz="2200" dirty="0"/>
              <a:t>(n</a:t>
            </a:r>
            <a:r>
              <a:rPr lang="cs-CZ" altLang="cs-CZ" sz="2200" dirty="0">
                <a:cs typeface="Times New Roman" panose="02020603050405020304" pitchFamily="18" charset="0"/>
              </a:rPr>
              <a:t>apř. auditorem, auditorskou firmou, státními orgány apod.)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200" b="1" dirty="0"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200" b="1" dirty="0">
                <a:cs typeface="Times New Roman" panose="02020603050405020304" pitchFamily="18" charset="0"/>
              </a:rPr>
              <a:t>Cílem externího auditu</a:t>
            </a:r>
            <a:endParaRPr lang="cs-CZ" altLang="cs-CZ" sz="2200" dirty="0"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z="2200" dirty="0"/>
              <a:t>je</a:t>
            </a:r>
            <a:r>
              <a:rPr lang="cs-CZ" altLang="cs-CZ" sz="2200" dirty="0">
                <a:cs typeface="Times New Roman" panose="02020603050405020304" pitchFamily="18" charset="0"/>
              </a:rPr>
              <a:t> vyjádřit </a:t>
            </a:r>
            <a:r>
              <a:rPr lang="cs-CZ" altLang="cs-CZ" sz="2200" b="1" u="sng" dirty="0">
                <a:cs typeface="Times New Roman" panose="02020603050405020304" pitchFamily="18" charset="0"/>
              </a:rPr>
              <a:t>nezávislý názor</a:t>
            </a:r>
            <a:r>
              <a:rPr lang="cs-CZ" altLang="cs-CZ" sz="2200" b="1" dirty="0">
                <a:cs typeface="Times New Roman" panose="02020603050405020304" pitchFamily="18" charset="0"/>
              </a:rPr>
              <a:t> </a:t>
            </a:r>
            <a:r>
              <a:rPr lang="cs-CZ" altLang="cs-CZ" sz="2200" dirty="0">
                <a:cs typeface="Times New Roman" panose="02020603050405020304" pitchFamily="18" charset="0"/>
              </a:rPr>
              <a:t>na auditovanou účetní závěrku a výroční zprávu</a:t>
            </a:r>
          </a:p>
          <a:p>
            <a:pPr eaLnBrk="1" hangingPunct="1"/>
            <a:endParaRPr lang="cs-CZ" altLang="cs-CZ" sz="2200" dirty="0"/>
          </a:p>
          <a:p>
            <a:pPr eaLnBrk="1" hangingPunct="1"/>
            <a:r>
              <a:rPr lang="cs-CZ" altLang="cs-CZ" sz="2200" dirty="0"/>
              <a:t>výstupy externího auditu </a:t>
            </a:r>
            <a:r>
              <a:rPr lang="cs-CZ" altLang="cs-CZ" sz="2200" b="1" u="sng" dirty="0"/>
              <a:t>jsou veřejně k dispozici </a:t>
            </a:r>
            <a:r>
              <a:rPr lang="cs-CZ" altLang="cs-CZ" sz="2200" dirty="0"/>
              <a:t>(zpráva auditora se ukládá do sbírky listin ve veřejném rejstříku)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C1C8C19B-08E4-4D32-81DA-EE15B900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916955"/>
            <a:ext cx="10264272" cy="1431925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altLang="cs-CZ" sz="4000" b="1" dirty="0"/>
              <a:t>Rozdělení auditu podle různých hledisek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9E8FF655-BA7E-4D26-B212-A5C9300FBF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63423" y="2132856"/>
            <a:ext cx="10032031" cy="5492750"/>
          </a:xfrm>
        </p:spPr>
        <p:txBody>
          <a:bodyPr rtlCol="0"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r>
              <a:rPr lang="cs-CZ" altLang="cs-CZ" sz="2200" b="1" dirty="0"/>
              <a:t>2) Z </a:t>
            </a:r>
            <a:r>
              <a:rPr lang="cs-CZ" altLang="cs-CZ" sz="2200" b="1" dirty="0">
                <a:cs typeface="Times New Roman" panose="02020603050405020304" pitchFamily="18" charset="0"/>
              </a:rPr>
              <a:t>hledisk</a:t>
            </a:r>
            <a:r>
              <a:rPr lang="cs-CZ" altLang="cs-CZ" sz="2200" b="1" dirty="0"/>
              <a:t>a</a:t>
            </a:r>
            <a:r>
              <a:rPr lang="cs-CZ" altLang="cs-CZ" sz="2200" b="1" dirty="0">
                <a:cs typeface="Times New Roman" panose="02020603050405020304" pitchFamily="18" charset="0"/>
              </a:rPr>
              <a:t> funkčnosti a určenosti</a:t>
            </a:r>
            <a:r>
              <a:rPr lang="cs-CZ" altLang="cs-CZ" sz="2200" dirty="0">
                <a:cs typeface="Times New Roman" panose="02020603050405020304" pitchFamily="18" charset="0"/>
              </a:rPr>
              <a:t>,</a:t>
            </a:r>
            <a:r>
              <a:rPr lang="cs-CZ" altLang="cs-CZ" sz="2200" dirty="0"/>
              <a:t> </a:t>
            </a:r>
            <a:r>
              <a:rPr lang="cs-CZ" altLang="cs-CZ" sz="2200" dirty="0">
                <a:cs typeface="Times New Roman" panose="02020603050405020304" pitchFamily="18" charset="0"/>
              </a:rPr>
              <a:t>tzn. </a:t>
            </a:r>
            <a:r>
              <a:rPr lang="cs-CZ" altLang="cs-CZ" sz="2200" b="1" dirty="0">
                <a:cs typeface="Times New Roman" panose="02020603050405020304" pitchFamily="18" charset="0"/>
              </a:rPr>
              <a:t>k jakému účelu audit slouží a pro koho je určen</a:t>
            </a:r>
            <a:r>
              <a:rPr lang="cs-CZ" altLang="cs-CZ" sz="2200" b="1" dirty="0"/>
              <a:t> </a:t>
            </a:r>
            <a:r>
              <a:rPr lang="cs-CZ" altLang="cs-CZ" sz="2200" dirty="0"/>
              <a:t>(z</a:t>
            </a:r>
            <a:r>
              <a:rPr lang="cs-CZ" altLang="cs-CZ" sz="2200" b="1" dirty="0"/>
              <a:t> </a:t>
            </a:r>
            <a:r>
              <a:rPr lang="cs-CZ" altLang="cs-CZ" sz="2200" dirty="0">
                <a:cs typeface="Times New Roman" panose="02020603050405020304" pitchFamily="18" charset="0"/>
              </a:rPr>
              <a:t> tohoto hlediska jsou výstupy </a:t>
            </a:r>
            <a:r>
              <a:rPr lang="cs-CZ" altLang="cs-CZ" sz="2200" b="1" dirty="0">
                <a:cs typeface="Times New Roman" panose="02020603050405020304" pitchFamily="18" charset="0"/>
              </a:rPr>
              <a:t>auditu</a:t>
            </a:r>
            <a:r>
              <a:rPr lang="cs-CZ" altLang="cs-CZ" sz="2200" dirty="0">
                <a:cs typeface="Times New Roman" panose="02020603050405020304" pitchFamily="18" charset="0"/>
              </a:rPr>
              <a:t> určeny pro):</a:t>
            </a:r>
          </a:p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r>
              <a:rPr lang="cs-CZ" altLang="cs-CZ" sz="2200" dirty="0"/>
              <a:t>        </a:t>
            </a:r>
            <a:r>
              <a:rPr lang="cs-CZ" altLang="cs-CZ" sz="2200" dirty="0">
                <a:cs typeface="Times New Roman" panose="02020603050405020304" pitchFamily="18" charset="0"/>
              </a:rPr>
              <a:t>zakladatele, majitele,</a:t>
            </a:r>
            <a:endParaRPr lang="cs-CZ" altLang="cs-CZ" sz="2200" dirty="0"/>
          </a:p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r>
              <a:rPr lang="cs-CZ" altLang="cs-CZ" sz="2200" dirty="0"/>
              <a:t>        a</a:t>
            </a:r>
            <a:r>
              <a:rPr lang="cs-CZ" altLang="cs-CZ" sz="2200" dirty="0">
                <a:cs typeface="Times New Roman" panose="02020603050405020304" pitchFamily="18" charset="0"/>
              </a:rPr>
              <a:t>kcionáře,</a:t>
            </a:r>
          </a:p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r>
              <a:rPr lang="cs-CZ" altLang="cs-CZ" sz="2200" dirty="0">
                <a:cs typeface="Times New Roman" panose="02020603050405020304" pitchFamily="18" charset="0"/>
              </a:rPr>
              <a:t>        společníky,   </a:t>
            </a:r>
            <a:r>
              <a:rPr lang="cs-CZ" altLang="cs-CZ" sz="2200" dirty="0"/>
              <a:t>     </a:t>
            </a:r>
          </a:p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r>
              <a:rPr lang="cs-CZ" altLang="cs-CZ" sz="2200" dirty="0">
                <a:cs typeface="Times New Roman" panose="02020603050405020304" pitchFamily="18" charset="0"/>
              </a:rPr>
              <a:t>        zřizovatele,</a:t>
            </a:r>
          </a:p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r>
              <a:rPr lang="cs-CZ" altLang="cs-CZ" sz="2200" dirty="0">
                <a:cs typeface="Times New Roman" panose="02020603050405020304" pitchFamily="18" charset="0"/>
              </a:rPr>
              <a:t>   </a:t>
            </a:r>
            <a:r>
              <a:rPr lang="cs-CZ" altLang="cs-CZ" sz="2200" dirty="0"/>
              <a:t>     </a:t>
            </a:r>
            <a:r>
              <a:rPr lang="cs-CZ" altLang="cs-CZ" sz="2200" dirty="0">
                <a:cs typeface="Times New Roman" panose="02020603050405020304" pitchFamily="18" charset="0"/>
              </a:rPr>
              <a:t>finanční úřady,</a:t>
            </a:r>
          </a:p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r>
              <a:rPr lang="cs-CZ" altLang="cs-CZ" sz="2200" dirty="0">
                <a:cs typeface="Times New Roman" panose="02020603050405020304" pitchFamily="18" charset="0"/>
              </a:rPr>
              <a:t>   </a:t>
            </a:r>
            <a:r>
              <a:rPr lang="cs-CZ" altLang="cs-CZ" sz="2200" dirty="0"/>
              <a:t>     </a:t>
            </a:r>
            <a:r>
              <a:rPr lang="cs-CZ" altLang="cs-CZ" sz="2200" dirty="0">
                <a:cs typeface="Times New Roman" panose="02020603050405020304" pitchFamily="18" charset="0"/>
              </a:rPr>
              <a:t>veřejnost,</a:t>
            </a:r>
          </a:p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r>
              <a:rPr lang="cs-CZ" altLang="cs-CZ" sz="2200" dirty="0">
                <a:cs typeface="Times New Roman" panose="02020603050405020304" pitchFamily="18" charset="0"/>
              </a:rPr>
              <a:t>   </a:t>
            </a:r>
            <a:r>
              <a:rPr lang="cs-CZ" altLang="cs-CZ" sz="2200" dirty="0"/>
              <a:t>     </a:t>
            </a:r>
            <a:r>
              <a:rPr lang="cs-CZ" altLang="cs-CZ" sz="2200" dirty="0">
                <a:cs typeface="Times New Roman" panose="02020603050405020304" pitchFamily="18" charset="0"/>
              </a:rPr>
              <a:t>voliče, zastupitelské orgány,</a:t>
            </a:r>
            <a:endParaRPr lang="cs-CZ" altLang="cs-CZ" sz="2200" dirty="0"/>
          </a:p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r>
              <a:rPr lang="cs-CZ" altLang="cs-CZ" sz="2200" dirty="0">
                <a:cs typeface="Times New Roman" panose="02020603050405020304" pitchFamily="18" charset="0"/>
              </a:rPr>
              <a:t>   </a:t>
            </a:r>
            <a:r>
              <a:rPr lang="cs-CZ" altLang="cs-CZ" sz="2200" dirty="0"/>
              <a:t>     </a:t>
            </a:r>
            <a:r>
              <a:rPr lang="cs-CZ" altLang="cs-CZ" sz="2200" dirty="0">
                <a:cs typeface="Times New Roman" panose="02020603050405020304" pitchFamily="18" charset="0"/>
              </a:rPr>
              <a:t>a další subjekty.</a:t>
            </a:r>
          </a:p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br>
              <a:rPr lang="cs-CZ" altLang="cs-CZ" sz="2200" dirty="0"/>
            </a:br>
            <a:endParaRPr lang="cs-CZ" altLang="cs-CZ" sz="2200" i="1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7C3F6C30-FF7C-432D-A58C-BAD3121F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1412776"/>
            <a:ext cx="10515600" cy="1325563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altLang="cs-CZ" sz="4000" b="1" dirty="0"/>
              <a:t>Rozdělení auditu podle různých hledisek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A500ACAC-E5E4-4F62-9BA6-468DAF543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2738339"/>
            <a:ext cx="8435975" cy="3821113"/>
          </a:xfrm>
        </p:spPr>
        <p:txBody>
          <a:bodyPr>
            <a:normAutofit/>
          </a:bodyPr>
          <a:lstStyle/>
          <a:p>
            <a:pPr marL="609600" indent="-609600" algn="just" eaLnBrk="1" hangingPunct="1">
              <a:buNone/>
            </a:pPr>
            <a:r>
              <a:rPr lang="cs-CZ" altLang="cs-CZ" sz="2200" b="1" dirty="0"/>
              <a:t>3) Z hlediska časového dělíme audit na:</a:t>
            </a:r>
          </a:p>
          <a:p>
            <a:pPr marL="609600" indent="-609600" algn="just" eaLnBrk="1" hangingPunct="1">
              <a:buNone/>
            </a:pPr>
            <a:r>
              <a:rPr lang="cs-CZ" altLang="cs-CZ" sz="2200" dirty="0">
                <a:cs typeface="Times New Roman" panose="02020603050405020304" pitchFamily="18" charset="0"/>
              </a:rPr>
              <a:t> </a:t>
            </a:r>
            <a:r>
              <a:rPr lang="cs-CZ" altLang="cs-CZ" sz="2200" dirty="0"/>
              <a:t>   a) </a:t>
            </a:r>
            <a:r>
              <a:rPr lang="cs-CZ" altLang="cs-CZ" sz="2200" dirty="0">
                <a:cs typeface="Times New Roman" panose="02020603050405020304" pitchFamily="18" charset="0"/>
              </a:rPr>
              <a:t>roční, </a:t>
            </a:r>
            <a:endParaRPr lang="cs-CZ" altLang="cs-CZ" sz="2200" dirty="0"/>
          </a:p>
          <a:p>
            <a:pPr marL="609600" indent="-609600" algn="just" eaLnBrk="1" hangingPunct="1">
              <a:buNone/>
            </a:pPr>
            <a:r>
              <a:rPr lang="cs-CZ" altLang="cs-CZ" sz="2200" dirty="0">
                <a:cs typeface="Times New Roman" panose="02020603050405020304" pitchFamily="18" charset="0"/>
              </a:rPr>
              <a:t>    </a:t>
            </a:r>
            <a:r>
              <a:rPr lang="cs-CZ" altLang="cs-CZ" sz="2200" dirty="0"/>
              <a:t>b) </a:t>
            </a:r>
            <a:r>
              <a:rPr lang="cs-CZ" altLang="cs-CZ" sz="2200" dirty="0">
                <a:cs typeface="Times New Roman" panose="02020603050405020304" pitchFamily="18" charset="0"/>
              </a:rPr>
              <a:t>průběžný.</a:t>
            </a:r>
            <a:endParaRPr lang="cs-CZ" altLang="cs-CZ" sz="2200" dirty="0"/>
          </a:p>
          <a:p>
            <a:pPr marL="609600" indent="-609600" algn="just" eaLnBrk="1" hangingPunct="1">
              <a:buNone/>
            </a:pPr>
            <a:endParaRPr lang="cs-CZ" altLang="cs-CZ" sz="2200" dirty="0"/>
          </a:p>
          <a:p>
            <a:pPr marL="609600" indent="-609600" eaLnBrk="1" hangingPunct="1">
              <a:buNone/>
            </a:pPr>
            <a:endParaRPr lang="cs-CZ" altLang="cs-CZ" sz="2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Nadpis 1">
            <a:extLst>
              <a:ext uri="{FF2B5EF4-FFF2-40B4-BE49-F238E27FC236}">
                <a16:creationId xmlns:a16="http://schemas.microsoft.com/office/drawing/2014/main" id="{07ADF3A2-ABBA-448E-8C88-5142BC95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558" y="1268760"/>
            <a:ext cx="8001000" cy="12192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cs-CZ" altLang="cs-CZ" sz="3600" dirty="0"/>
            </a:br>
            <a:r>
              <a:rPr lang="cs-CZ" altLang="cs-CZ" sz="3600" b="1" dirty="0"/>
              <a:t>Subjekt veřejného zájmu (</a:t>
            </a:r>
            <a:r>
              <a:rPr lang="cs-CZ" altLang="cs-CZ" sz="3600" b="1" dirty="0" err="1"/>
              <a:t>ZoÚ</a:t>
            </a:r>
            <a:r>
              <a:rPr lang="cs-CZ" altLang="cs-CZ" sz="3600" b="1" dirty="0"/>
              <a:t> § 1a)</a:t>
            </a:r>
            <a:br>
              <a:rPr lang="cs-CZ" altLang="cs-CZ" sz="3600" b="1" dirty="0"/>
            </a:br>
            <a:r>
              <a:rPr lang="cs-CZ" altLang="cs-CZ" sz="3600" dirty="0"/>
              <a:t> </a:t>
            </a:r>
          </a:p>
        </p:txBody>
      </p:sp>
      <p:sp>
        <p:nvSpPr>
          <p:cNvPr id="9219" name="Zástupný symbol pro číslo snímku 4">
            <a:extLst>
              <a:ext uri="{FF2B5EF4-FFF2-40B4-BE49-F238E27FC236}">
                <a16:creationId xmlns:a16="http://schemas.microsoft.com/office/drawing/2014/main" id="{F92DA6ED-7176-48FA-BCE2-4F0692FE366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EABD59E-66EB-4DED-8122-FD310199EA61}" type="slidenum">
              <a:rPr lang="cs-CZ" altLang="cs-CZ" sz="1200">
                <a:solidFill>
                  <a:srgbClr val="898989"/>
                </a:solidFill>
              </a:rPr>
              <a:pPr/>
              <a:t>4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4A1AF36-5C0B-4DEC-9288-CBBC026F5A35}"/>
              </a:ext>
            </a:extLst>
          </p:cNvPr>
          <p:cNvSpPr txBox="1"/>
          <p:nvPr/>
        </p:nvSpPr>
        <p:spPr>
          <a:xfrm>
            <a:off x="1116558" y="2239837"/>
            <a:ext cx="9958883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+mn-lt"/>
              </a:rPr>
              <a:t>Za </a:t>
            </a:r>
            <a:r>
              <a:rPr lang="cs-CZ" sz="2400" b="1" dirty="0">
                <a:latin typeface="+mn-lt"/>
              </a:rPr>
              <a:t>„Subjekt veřejného zájmu“ </a:t>
            </a:r>
            <a:r>
              <a:rPr lang="cs-CZ" sz="2400" dirty="0">
                <a:latin typeface="+mn-lt"/>
              </a:rPr>
              <a:t>se považují ÚJ se sídlem v ČR, které jsou:</a:t>
            </a:r>
          </a:p>
          <a:p>
            <a:pPr marL="800100" lvl="2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+mn-lt"/>
              </a:rPr>
              <a:t>ÚJ, která je obch. spol. a je emitentem investičních cenných papírů přijatých k obchodování na evropském regulovaném trhu (vykazuje dle IFRS…),</a:t>
            </a:r>
          </a:p>
          <a:p>
            <a:pPr marL="800100" lvl="2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+mn-lt"/>
              </a:rPr>
              <a:t>banky, spořitelní a úvěrní družstva,</a:t>
            </a:r>
          </a:p>
          <a:p>
            <a:pPr marL="800100" lvl="2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+mn-lt"/>
              </a:rPr>
              <a:t>pojišťovny a zajišťovny,</a:t>
            </a:r>
          </a:p>
          <a:p>
            <a:pPr marL="800100" lvl="2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+mn-lt"/>
              </a:rPr>
              <a:t>penzijní společnosti,</a:t>
            </a:r>
          </a:p>
          <a:p>
            <a:pPr marL="800100" lvl="2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+mn-lt"/>
              </a:rPr>
              <a:t>zdravotní pojišťovny.</a:t>
            </a:r>
          </a:p>
          <a:p>
            <a:pPr marL="457200" lvl="2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cs-CZ" dirty="0">
              <a:latin typeface="+mn-lt"/>
            </a:endParaRPr>
          </a:p>
          <a:p>
            <a:pPr marL="0" lvl="2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cs-CZ" altLang="cs-CZ" sz="2400" b="1" dirty="0"/>
              <a:t>Počet SVZ k 31. 12. 2022: 141 subjektů v ČR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6EEEC553-ECCA-45F8-81CE-89A4D95D9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1599381"/>
            <a:ext cx="10515600" cy="1325563"/>
          </a:xfrm>
        </p:spPr>
        <p:txBody>
          <a:bodyPr/>
          <a:lstStyle/>
          <a:p>
            <a:pPr algn="ctr" eaLnBrk="1" hangingPunct="1"/>
            <a:r>
              <a:rPr lang="cs-CZ" altLang="cs-CZ" sz="4000" b="1" dirty="0"/>
              <a:t>Rozdělení auditu podle různých hledisek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69E52B41-3A68-4701-98B6-677421952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2924944"/>
            <a:ext cx="8331200" cy="4114800"/>
          </a:xfrm>
        </p:spPr>
        <p:txBody>
          <a:bodyPr>
            <a:normAutofit/>
          </a:bodyPr>
          <a:lstStyle/>
          <a:p>
            <a:pPr marL="609600" indent="-609600" algn="just" eaLnBrk="1" hangingPunct="1">
              <a:buNone/>
            </a:pPr>
            <a:r>
              <a:rPr lang="cs-CZ" altLang="cs-CZ" sz="2200" b="1" dirty="0"/>
              <a:t>4) </a:t>
            </a:r>
            <a:r>
              <a:rPr lang="cs-CZ" altLang="cs-CZ" sz="2200" b="1" dirty="0">
                <a:cs typeface="Times New Roman" panose="02020603050405020304" pitchFamily="18" charset="0"/>
              </a:rPr>
              <a:t>Z legislativního hlediska členíme audit na:</a:t>
            </a:r>
          </a:p>
          <a:p>
            <a:pPr marL="609600" indent="-609600" algn="just" eaLnBrk="1" hangingPunct="1">
              <a:buNone/>
            </a:pPr>
            <a:r>
              <a:rPr lang="cs-CZ" altLang="cs-CZ" sz="2200" dirty="0">
                <a:cs typeface="Times New Roman" panose="02020603050405020304" pitchFamily="18" charset="0"/>
              </a:rPr>
              <a:t>     </a:t>
            </a:r>
            <a:r>
              <a:rPr lang="cs-CZ" altLang="cs-CZ" sz="2200" dirty="0"/>
              <a:t>a)</a:t>
            </a:r>
            <a:r>
              <a:rPr lang="cs-CZ" altLang="cs-CZ" sz="2200" dirty="0">
                <a:cs typeface="Times New Roman" panose="02020603050405020304" pitchFamily="18" charset="0"/>
              </a:rPr>
              <a:t>  povinný ze zákona,</a:t>
            </a:r>
          </a:p>
          <a:p>
            <a:pPr marL="609600" indent="-609600" algn="just" eaLnBrk="1" hangingPunct="1">
              <a:buNone/>
            </a:pPr>
            <a:r>
              <a:rPr lang="cs-CZ" altLang="cs-CZ" sz="2200" dirty="0">
                <a:cs typeface="Times New Roman" panose="02020603050405020304" pitchFamily="18" charset="0"/>
              </a:rPr>
              <a:t>     </a:t>
            </a:r>
            <a:r>
              <a:rPr lang="cs-CZ" altLang="cs-CZ" sz="2200" dirty="0"/>
              <a:t>b)</a:t>
            </a:r>
            <a:r>
              <a:rPr lang="cs-CZ" altLang="cs-CZ" sz="2200" dirty="0">
                <a:cs typeface="Times New Roman" panose="02020603050405020304" pitchFamily="18" charset="0"/>
              </a:rPr>
              <a:t> dobrovolný.</a:t>
            </a:r>
          </a:p>
          <a:p>
            <a:pPr marL="609600" indent="-609600" algn="just" eaLnBrk="1" hangingPunct="1">
              <a:buNone/>
            </a:pPr>
            <a:endParaRPr lang="cs-CZ" altLang="cs-CZ" sz="2200" dirty="0"/>
          </a:p>
          <a:p>
            <a:pPr marL="609600" indent="-609600" eaLnBrk="1" hangingPunct="1">
              <a:buNone/>
            </a:pPr>
            <a:endParaRPr lang="cs-CZ" altLang="cs-CZ" sz="2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686821E8-9C54-4DB8-A503-FEAF4D710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1556792"/>
            <a:ext cx="10515600" cy="1325563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altLang="cs-CZ" sz="4000" b="1" dirty="0"/>
              <a:t>Rozdělení auditu podle různých hledisek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0B59220D-2196-4D40-AF2C-0ABE7E2A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2780928"/>
            <a:ext cx="10515600" cy="3791983"/>
          </a:xfrm>
        </p:spPr>
        <p:txBody>
          <a:bodyPr>
            <a:normAutofit/>
          </a:bodyPr>
          <a:lstStyle/>
          <a:p>
            <a:pPr marL="609600" indent="-609600" algn="just" eaLnBrk="1" hangingPunct="1">
              <a:buNone/>
            </a:pPr>
            <a:r>
              <a:rPr lang="cs-CZ" altLang="cs-CZ" sz="2200" b="1" dirty="0"/>
              <a:t>5) </a:t>
            </a:r>
            <a:r>
              <a:rPr lang="cs-CZ" altLang="cs-CZ" sz="2200" b="1" dirty="0">
                <a:cs typeface="Times New Roman" panose="02020603050405020304" pitchFamily="18" charset="0"/>
              </a:rPr>
              <a:t>Z hlediska šířky či hloubky záběru se audit člení na:</a:t>
            </a:r>
            <a:endParaRPr lang="cs-CZ" altLang="cs-CZ" sz="2200" dirty="0"/>
          </a:p>
          <a:p>
            <a:pPr marL="609600" indent="-609600" algn="just" eaLnBrk="1" hangingPunct="1">
              <a:buNone/>
            </a:pPr>
            <a:r>
              <a:rPr lang="cs-CZ" altLang="cs-CZ" sz="2200" dirty="0">
                <a:cs typeface="Times New Roman" panose="02020603050405020304" pitchFamily="18" charset="0"/>
              </a:rPr>
              <a:t>       </a:t>
            </a:r>
            <a:r>
              <a:rPr lang="cs-CZ" altLang="cs-CZ" sz="2200" dirty="0"/>
              <a:t>a)</a:t>
            </a:r>
            <a:r>
              <a:rPr lang="cs-CZ" altLang="cs-CZ" sz="2200" dirty="0">
                <a:cs typeface="Times New Roman" panose="02020603050405020304" pitchFamily="18" charset="0"/>
              </a:rPr>
              <a:t> komplexní</a:t>
            </a:r>
            <a:r>
              <a:rPr lang="cs-CZ" altLang="cs-CZ" sz="2200" dirty="0"/>
              <a:t>,</a:t>
            </a:r>
          </a:p>
          <a:p>
            <a:pPr marL="609600" indent="-609600" algn="just" eaLnBrk="1" hangingPunct="1">
              <a:buNone/>
            </a:pPr>
            <a:r>
              <a:rPr lang="cs-CZ" altLang="cs-CZ" sz="2200" dirty="0"/>
              <a:t>       b) </a:t>
            </a:r>
            <a:r>
              <a:rPr lang="cs-CZ" altLang="cs-CZ" sz="2200" dirty="0">
                <a:cs typeface="Times New Roman" panose="02020603050405020304" pitchFamily="18" charset="0"/>
              </a:rPr>
              <a:t>selektivní (dílčí).</a:t>
            </a:r>
            <a:endParaRPr lang="cs-CZ" altLang="cs-CZ" sz="2200" dirty="0"/>
          </a:p>
          <a:p>
            <a:pPr marL="609600" indent="-609600" algn="just" eaLnBrk="1" hangingPunct="1">
              <a:buNone/>
            </a:pPr>
            <a:endParaRPr lang="cs-CZ" altLang="cs-CZ" sz="2200" dirty="0"/>
          </a:p>
          <a:p>
            <a:pPr marL="609600" indent="-609600" algn="just" eaLnBrk="1" hangingPunct="1">
              <a:buNone/>
            </a:pPr>
            <a:r>
              <a:rPr lang="cs-CZ" altLang="cs-CZ" sz="2200" dirty="0">
                <a:cs typeface="Times New Roman" panose="02020603050405020304" pitchFamily="18" charset="0"/>
              </a:rPr>
              <a:t> </a:t>
            </a:r>
          </a:p>
          <a:p>
            <a:pPr marL="609600" indent="-609600" eaLnBrk="1" hangingPunct="1">
              <a:buNone/>
            </a:pPr>
            <a:endParaRPr lang="cs-CZ" altLang="cs-CZ" sz="2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1A74C89B-C24B-46D1-9A93-8269F3C6A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278" y="833853"/>
            <a:ext cx="10365378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cs-CZ" altLang="cs-CZ" sz="4400" b="1" dirty="0"/>
              <a:t>Rozdělení auditu podle různých hledisek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D79F179D-F731-4602-A65C-35CB11541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690" y="1844824"/>
            <a:ext cx="8991600" cy="5429250"/>
          </a:xfrm>
        </p:spPr>
        <p:txBody>
          <a:bodyPr>
            <a:normAutofit/>
          </a:bodyPr>
          <a:lstStyle/>
          <a:p>
            <a:pPr marL="609600" indent="-609600" algn="just" eaLnBrk="1" hangingPunct="1">
              <a:buNone/>
            </a:pPr>
            <a:r>
              <a:rPr lang="cs-CZ" altLang="cs-CZ" sz="2200" b="1" dirty="0"/>
              <a:t>6)  Z hlediska </a:t>
            </a:r>
            <a:r>
              <a:rPr lang="cs-CZ" altLang="cs-CZ" sz="2200" b="1" dirty="0">
                <a:cs typeface="Times New Roman" panose="02020603050405020304" pitchFamily="18" charset="0"/>
              </a:rPr>
              <a:t>předmětu ověřování </a:t>
            </a:r>
            <a:r>
              <a:rPr lang="cs-CZ" altLang="cs-CZ" sz="2200" b="1" dirty="0"/>
              <a:t>se </a:t>
            </a:r>
            <a:r>
              <a:rPr lang="cs-CZ" altLang="cs-CZ" sz="2200" b="1" dirty="0">
                <a:cs typeface="Times New Roman" panose="02020603050405020304" pitchFamily="18" charset="0"/>
              </a:rPr>
              <a:t>audit </a:t>
            </a:r>
            <a:r>
              <a:rPr lang="cs-CZ" altLang="cs-CZ" sz="2200" b="1" dirty="0"/>
              <a:t>člení </a:t>
            </a:r>
            <a:r>
              <a:rPr lang="cs-CZ" altLang="cs-CZ" sz="2200" b="1" dirty="0">
                <a:cs typeface="Times New Roman" panose="02020603050405020304" pitchFamily="18" charset="0"/>
              </a:rPr>
              <a:t>na:</a:t>
            </a:r>
            <a:endParaRPr lang="cs-CZ" altLang="cs-CZ" sz="2200" dirty="0"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buFont typeface="Wingdings" panose="05000000000000000000" pitchFamily="2" charset="2"/>
              <a:buAutoNum type="alphaLcParenR"/>
            </a:pPr>
            <a:r>
              <a:rPr lang="cs-CZ" altLang="cs-CZ" sz="2200" dirty="0">
                <a:cs typeface="Times New Roman" panose="02020603050405020304" pitchFamily="18" charset="0"/>
              </a:rPr>
              <a:t>účetní nebo finanční,</a:t>
            </a:r>
          </a:p>
          <a:p>
            <a:pPr marL="609600" indent="-609600" algn="just" eaLnBrk="1" hangingPunct="1">
              <a:buFont typeface="Wingdings" panose="05000000000000000000" pitchFamily="2" charset="2"/>
              <a:buAutoNum type="alphaLcParenR"/>
            </a:pPr>
            <a:r>
              <a:rPr lang="cs-CZ" altLang="cs-CZ" sz="2200" dirty="0">
                <a:cs typeface="Times New Roman" panose="02020603050405020304" pitchFamily="18" charset="0"/>
              </a:rPr>
              <a:t>personální, </a:t>
            </a:r>
          </a:p>
          <a:p>
            <a:pPr marL="609600" indent="-609600" algn="just" eaLnBrk="1" hangingPunct="1">
              <a:buFont typeface="Wingdings" panose="05000000000000000000" pitchFamily="2" charset="2"/>
              <a:buAutoNum type="alphaLcParenR"/>
            </a:pPr>
            <a:r>
              <a:rPr lang="cs-CZ" altLang="cs-CZ" sz="2200" dirty="0">
                <a:cs typeface="Times New Roman" panose="02020603050405020304" pitchFamily="18" charset="0"/>
              </a:rPr>
              <a:t>bezpečnostní (IT nebo zaměřený na ochranu zdraví zaměstnanců apod.),</a:t>
            </a:r>
          </a:p>
          <a:p>
            <a:pPr marL="609600" indent="-609600" algn="just" eaLnBrk="1" hangingPunct="1">
              <a:buFont typeface="Wingdings" panose="05000000000000000000" pitchFamily="2" charset="2"/>
              <a:buAutoNum type="alphaLcParenR"/>
            </a:pPr>
            <a:r>
              <a:rPr lang="cs-CZ" altLang="cs-CZ" sz="2200" dirty="0">
                <a:cs typeface="Times New Roman" panose="02020603050405020304" pitchFamily="18" charset="0"/>
              </a:rPr>
              <a:t>audit operací (operační nebo provozní),</a:t>
            </a:r>
          </a:p>
          <a:p>
            <a:pPr marL="609600" indent="-609600" algn="just" eaLnBrk="1" hangingPunct="1">
              <a:buFont typeface="Wingdings" panose="05000000000000000000" pitchFamily="2" charset="2"/>
              <a:buAutoNum type="alphaLcParenR"/>
            </a:pPr>
            <a:r>
              <a:rPr lang="cs-CZ" altLang="cs-CZ" sz="2200" dirty="0">
                <a:cs typeface="Times New Roman" panose="02020603050405020304" pitchFamily="18" charset="0"/>
              </a:rPr>
              <a:t>programový,</a:t>
            </a:r>
          </a:p>
          <a:p>
            <a:pPr marL="609600" indent="-609600" algn="just" eaLnBrk="1" hangingPunct="1">
              <a:buFont typeface="Wingdings" panose="05000000000000000000" pitchFamily="2" charset="2"/>
              <a:buAutoNum type="alphaLcParenR"/>
            </a:pPr>
            <a:r>
              <a:rPr lang="cs-CZ" altLang="cs-CZ" sz="2200" dirty="0">
                <a:cs typeface="Times New Roman" panose="02020603050405020304" pitchFamily="18" charset="0"/>
              </a:rPr>
              <a:t>manažerský,</a:t>
            </a:r>
          </a:p>
          <a:p>
            <a:pPr marL="609600" indent="-609600" algn="just" eaLnBrk="1" hangingPunct="1">
              <a:buFont typeface="Wingdings" panose="05000000000000000000" pitchFamily="2" charset="2"/>
              <a:buAutoNum type="alphaLcParenR"/>
            </a:pPr>
            <a:r>
              <a:rPr lang="cs-CZ" altLang="cs-CZ" sz="2200" dirty="0">
                <a:cs typeface="Times New Roman" panose="02020603050405020304" pitchFamily="18" charset="0"/>
              </a:rPr>
              <a:t>strategický,</a:t>
            </a:r>
          </a:p>
          <a:p>
            <a:pPr marL="609600" indent="-609600" algn="just" eaLnBrk="1" hangingPunct="1">
              <a:buFont typeface="Wingdings" panose="05000000000000000000" pitchFamily="2" charset="2"/>
              <a:buAutoNum type="alphaLcParenR"/>
            </a:pPr>
            <a:r>
              <a:rPr lang="cs-CZ" altLang="cs-CZ" sz="2200" dirty="0">
                <a:cs typeface="Times New Roman" panose="02020603050405020304" pitchFamily="18" charset="0"/>
              </a:rPr>
              <a:t>organizační,</a:t>
            </a:r>
          </a:p>
          <a:p>
            <a:pPr marL="609600" indent="-609600" algn="just" eaLnBrk="1" hangingPunct="1">
              <a:buFont typeface="Wingdings" panose="05000000000000000000" pitchFamily="2" charset="2"/>
              <a:buAutoNum type="alphaLcParenR"/>
            </a:pPr>
            <a:r>
              <a:rPr lang="cs-CZ" altLang="cs-CZ" sz="2200" dirty="0">
                <a:cs typeface="Times New Roman" panose="02020603050405020304" pitchFamily="18" charset="0"/>
              </a:rPr>
              <a:t>právní, </a:t>
            </a:r>
          </a:p>
          <a:p>
            <a:pPr marL="609600" indent="-609600" algn="just" eaLnBrk="1" hangingPunct="1">
              <a:buNone/>
            </a:pPr>
            <a:endParaRPr lang="cs-CZ" altLang="cs-CZ" sz="2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B6CBC1B2-2E8B-4B04-9E98-468D05EA5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1196752"/>
            <a:ext cx="10344472" cy="1524000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Rozdělení auditu podle různých hledisek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67EF8D5A-41AA-42FB-A8DE-A9422F504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2492896"/>
            <a:ext cx="8637588" cy="4608513"/>
          </a:xfrm>
        </p:spPr>
        <p:txBody>
          <a:bodyPr>
            <a:normAutofit/>
          </a:bodyPr>
          <a:lstStyle/>
          <a:p>
            <a:pPr marL="609600" indent="-609600" algn="just" eaLnBrk="1" hangingPunct="1">
              <a:buFont typeface="Wingdings" panose="05000000000000000000" pitchFamily="2" charset="2"/>
              <a:buAutoNum type="alphaLcParenR" startAt="10"/>
            </a:pPr>
            <a:r>
              <a:rPr lang="cs-CZ" altLang="cs-CZ" sz="2200" dirty="0"/>
              <a:t>d</a:t>
            </a:r>
            <a:r>
              <a:rPr lang="cs-CZ" altLang="cs-CZ" sz="2200" dirty="0">
                <a:cs typeface="Times New Roman" panose="02020603050405020304" pitchFamily="18" charset="0"/>
              </a:rPr>
              <a:t>aňový</a:t>
            </a:r>
            <a:r>
              <a:rPr lang="cs-CZ" altLang="cs-CZ" sz="2200" dirty="0"/>
              <a:t>,</a:t>
            </a:r>
          </a:p>
          <a:p>
            <a:pPr marL="609600" indent="-609600" algn="just" eaLnBrk="1" hangingPunct="1">
              <a:buFont typeface="Wingdings" panose="05000000000000000000" pitchFamily="2" charset="2"/>
              <a:buAutoNum type="alphaLcParenR" startAt="10"/>
            </a:pPr>
            <a:r>
              <a:rPr lang="cs-CZ" altLang="cs-CZ" sz="2200" dirty="0">
                <a:cs typeface="Times New Roman" panose="02020603050405020304" pitchFamily="18" charset="0"/>
              </a:rPr>
              <a:t>forenzní (vyšetřovací),</a:t>
            </a:r>
          </a:p>
          <a:p>
            <a:pPr marL="609600" indent="-609600" algn="just" eaLnBrk="1" hangingPunct="1">
              <a:buFont typeface="Wingdings" panose="05000000000000000000" pitchFamily="2" charset="2"/>
              <a:buAutoNum type="alphaLcParenR" startAt="10"/>
            </a:pPr>
            <a:r>
              <a:rPr lang="cs-CZ" altLang="cs-CZ" sz="2200" dirty="0">
                <a:cs typeface="Times New Roman" panose="02020603050405020304" pitchFamily="18" charset="0"/>
              </a:rPr>
              <a:t>marketingový,</a:t>
            </a:r>
          </a:p>
          <a:p>
            <a:pPr marL="609600" indent="-609600" algn="just" eaLnBrk="1" hangingPunct="1">
              <a:buFont typeface="Wingdings" panose="05000000000000000000" pitchFamily="2" charset="2"/>
              <a:buAutoNum type="alphaLcParenR" startAt="10"/>
            </a:pPr>
            <a:r>
              <a:rPr lang="cs-CZ" altLang="cs-CZ" sz="2200" dirty="0">
                <a:cs typeface="Times New Roman" panose="02020603050405020304" pitchFamily="18" charset="0"/>
              </a:rPr>
              <a:t>informační,</a:t>
            </a:r>
          </a:p>
          <a:p>
            <a:pPr marL="609600" indent="-609600" algn="just" eaLnBrk="1" hangingPunct="1">
              <a:buFont typeface="Wingdings" panose="05000000000000000000" pitchFamily="2" charset="2"/>
              <a:buAutoNum type="alphaLcParenR" startAt="10"/>
            </a:pPr>
            <a:r>
              <a:rPr lang="cs-CZ" altLang="cs-CZ" sz="2200" dirty="0">
                <a:cs typeface="Times New Roman" panose="02020603050405020304" pitchFamily="18" charset="0"/>
              </a:rPr>
              <a:t>ekologický,</a:t>
            </a:r>
          </a:p>
          <a:p>
            <a:pPr marL="609600" indent="-609600" algn="just" eaLnBrk="1" hangingPunct="1">
              <a:buFont typeface="Wingdings" panose="05000000000000000000" pitchFamily="2" charset="2"/>
              <a:buAutoNum type="alphaLcParenR" startAt="10"/>
            </a:pPr>
            <a:r>
              <a:rPr lang="cs-CZ" altLang="cs-CZ" sz="2200" dirty="0">
                <a:cs typeface="Times New Roman" panose="02020603050405020304" pitchFamily="18" charset="0"/>
              </a:rPr>
              <a:t>energetický,</a:t>
            </a:r>
          </a:p>
          <a:p>
            <a:pPr marL="609600" indent="-609600" algn="just" eaLnBrk="1" hangingPunct="1">
              <a:buFont typeface="Wingdings" panose="05000000000000000000" pitchFamily="2" charset="2"/>
              <a:buAutoNum type="alphaLcParenR" startAt="10"/>
            </a:pPr>
            <a:r>
              <a:rPr lang="cs-CZ" altLang="cs-CZ" sz="2200" dirty="0">
                <a:cs typeface="Times New Roman" panose="02020603050405020304" pitchFamily="18" charset="0"/>
              </a:rPr>
              <a:t>softwarový,</a:t>
            </a:r>
          </a:p>
          <a:p>
            <a:pPr marL="609600" indent="-609600" algn="just" eaLnBrk="1" hangingPunct="1">
              <a:buFont typeface="Wingdings" panose="05000000000000000000" pitchFamily="2" charset="2"/>
              <a:buAutoNum type="alphaLcParenR" startAt="10"/>
            </a:pPr>
            <a:r>
              <a:rPr lang="cs-CZ" altLang="cs-CZ" sz="2200" dirty="0">
                <a:cs typeface="Times New Roman" panose="02020603050405020304" pitchFamily="18" charset="0"/>
              </a:rPr>
              <a:t>a další</a:t>
            </a:r>
            <a:r>
              <a:rPr lang="cs-CZ" altLang="cs-CZ" sz="2200" dirty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1AA43513-80D1-4480-B9D5-6C2B3CD0A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692696"/>
            <a:ext cx="10153128" cy="2101850"/>
          </a:xfrm>
        </p:spPr>
        <p:txBody>
          <a:bodyPr>
            <a:normAutofit/>
          </a:bodyPr>
          <a:lstStyle/>
          <a:p>
            <a:pPr algn="l" eaLnBrk="1" hangingPunct="1"/>
            <a:br>
              <a:rPr lang="cs-CZ" altLang="cs-CZ" sz="3200" b="1" dirty="0"/>
            </a:br>
            <a:r>
              <a:rPr lang="cs-CZ" altLang="cs-CZ" sz="3200" b="1" dirty="0">
                <a:cs typeface="Times New Roman" panose="02020603050405020304" pitchFamily="18" charset="0"/>
              </a:rPr>
              <a:t>Audit účetní závěrky a výroční zprávy - účetní audit</a:t>
            </a:r>
            <a:br>
              <a:rPr lang="cs-CZ" altLang="cs-CZ" sz="3200" dirty="0">
                <a:cs typeface="Times New Roman" panose="02020603050405020304" pitchFamily="18" charset="0"/>
              </a:rPr>
            </a:br>
            <a:endParaRPr lang="cs-CZ" altLang="cs-CZ" sz="3200" dirty="0">
              <a:cs typeface="Times New Roman" panose="02020603050405020304" pitchFamily="18" charset="0"/>
            </a:endParaRP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3F991D3F-274F-4741-BF17-13EBA69AC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2204864"/>
            <a:ext cx="10332639" cy="4876800"/>
          </a:xfrm>
        </p:spPr>
        <p:txBody>
          <a:bodyPr>
            <a:noAutofit/>
          </a:bodyPr>
          <a:lstStyle/>
          <a:p>
            <a:pPr algn="just" eaLnBrk="1" hangingPunct="1"/>
            <a:r>
              <a:rPr lang="cs-CZ" altLang="cs-CZ" sz="2000" dirty="0">
                <a:cs typeface="Times New Roman" panose="02020603050405020304" pitchFamily="18" charset="0"/>
              </a:rPr>
              <a:t>je nejznámější a nejpropracovanější z mezinárodní hlediska i z hlediska historie i vývoje v ČR,</a:t>
            </a:r>
            <a:endParaRPr lang="cs-CZ" altLang="cs-CZ" sz="2000" dirty="0"/>
          </a:p>
          <a:p>
            <a:pPr algn="just" eaLnBrk="1" hangingPunct="1"/>
            <a:endParaRPr lang="cs-CZ" altLang="cs-CZ" sz="800" dirty="0"/>
          </a:p>
          <a:p>
            <a:pPr algn="just" eaLnBrk="1" hangingPunct="1"/>
            <a:r>
              <a:rPr lang="cs-CZ" altLang="cs-CZ" sz="2000" dirty="0">
                <a:cs typeface="Times New Roman" panose="02020603050405020304" pitchFamily="18" charset="0"/>
              </a:rPr>
              <a:t>bývá označován jako audit externí nebo statutární.</a:t>
            </a:r>
          </a:p>
          <a:p>
            <a:pPr algn="just" eaLnBrk="1" hangingPunct="1"/>
            <a:endParaRPr lang="cs-CZ" altLang="cs-CZ" sz="800" dirty="0"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cs-CZ" altLang="cs-CZ" sz="2000" dirty="0">
                <a:cs typeface="Times New Roman" panose="02020603050405020304" pitchFamily="18" charset="0"/>
              </a:rPr>
              <a:t>V ČR je auditorská činnost upravena zákonem č. 93/2009 Sb., o auditorech.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cs-CZ" altLang="cs-CZ" sz="800" dirty="0"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cs-CZ" altLang="cs-CZ" sz="2000" dirty="0">
                <a:cs typeface="Times New Roman" panose="02020603050405020304" pitchFamily="18" charset="0"/>
              </a:rPr>
              <a:t>Nad kvalitou auditu dohlíží Komora auditorů ČR a Rada pro veřejný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cs-CZ" altLang="cs-CZ" sz="2000" dirty="0">
                <a:cs typeface="Times New Roman" panose="02020603050405020304" pitchFamily="18" charset="0"/>
              </a:rPr>
              <a:t>dohled nad auditem.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dirty="0">
                <a:hlinkClick r:id="rId2"/>
              </a:rPr>
              <a:t>www.kacr.cz</a:t>
            </a: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dirty="0">
                <a:hlinkClick r:id="rId3"/>
              </a:rPr>
              <a:t>www.rvda.cz</a:t>
            </a: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CE206DF2-9146-4D85-A9A5-AA9C90C50CF8}"/>
              </a:ext>
            </a:extLst>
          </p:cNvPr>
          <p:cNvSpPr txBox="1">
            <a:spLocks noChangeArrowheads="1"/>
          </p:cNvSpPr>
          <p:nvPr/>
        </p:nvSpPr>
        <p:spPr>
          <a:xfrm>
            <a:off x="1343472" y="1742910"/>
            <a:ext cx="10513168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altLang="cs-CZ" sz="2200" dirty="0"/>
          </a:p>
          <a:p>
            <a:pPr>
              <a:defRPr/>
            </a:pPr>
            <a:endParaRPr lang="cs-CZ" altLang="cs-CZ" sz="2200" dirty="0"/>
          </a:p>
          <a:p>
            <a:pPr>
              <a:defRPr/>
            </a:pPr>
            <a:r>
              <a:rPr lang="cs-CZ" altLang="cs-CZ" sz="2200" dirty="0">
                <a:cs typeface="Times New Roman" panose="02020603050405020304" pitchFamily="18" charset="0"/>
              </a:rPr>
              <a:t>Existuje mnoho definic účetního auditu…. </a:t>
            </a:r>
          </a:p>
          <a:p>
            <a:pPr>
              <a:defRPr/>
            </a:pPr>
            <a:endParaRPr lang="cs-CZ" altLang="cs-CZ" sz="8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sz="2200" dirty="0">
                <a:cs typeface="Times New Roman" panose="02020603050405020304" pitchFamily="18" charset="0"/>
              </a:rPr>
              <a:t>Posláním a smyslem auditu je vyjádřit</a:t>
            </a:r>
            <a:r>
              <a:rPr lang="cs-CZ" altLang="cs-CZ" sz="2200" dirty="0"/>
              <a:t> </a:t>
            </a:r>
            <a:r>
              <a:rPr lang="cs-CZ" altLang="cs-CZ" sz="2200" dirty="0">
                <a:cs typeface="Times New Roman" panose="02020603050405020304" pitchFamily="18" charset="0"/>
              </a:rPr>
              <a:t>názor nezávislé, kvalifikované osoby na věrohodnost účetních výkazů zveřejněných vedením účetní jednotky. </a:t>
            </a:r>
            <a:endParaRPr lang="cs-CZ" altLang="cs-CZ" sz="2200" dirty="0"/>
          </a:p>
          <a:p>
            <a:pPr>
              <a:defRPr/>
            </a:pPr>
            <a:endParaRPr lang="cs-CZ" altLang="cs-CZ" sz="800" dirty="0"/>
          </a:p>
          <a:p>
            <a:pPr>
              <a:defRPr/>
            </a:pPr>
            <a:r>
              <a:rPr lang="cs-CZ" altLang="cs-CZ" sz="2200" dirty="0">
                <a:cs typeface="Times New Roman" panose="02020603050405020304" pitchFamily="18" charset="0"/>
              </a:rPr>
              <a:t>Auditor ověřuje, zda údaje v účetních výkazech věrně zobrazují stav majetku a závazků, finanční situaci a výsledek hospodaření společnosti </a:t>
            </a:r>
            <a:r>
              <a:rPr lang="cs-CZ" altLang="cs-CZ" sz="2200" dirty="0"/>
              <a:t>v</a:t>
            </a:r>
            <a:r>
              <a:rPr lang="cs-CZ" altLang="cs-CZ" sz="2200" dirty="0">
                <a:cs typeface="Times New Roman" panose="02020603050405020304" pitchFamily="18" charset="0"/>
              </a:rPr>
              <a:t> souladu s pravidly předepsanými českými nebo jinými účetními předpisy, často s Mezinárodními standardy účetního výkaznictví (IFRS). </a:t>
            </a:r>
            <a:endParaRPr lang="cs-CZ" altLang="cs-CZ" sz="22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BBF7AA2-63B0-4546-A528-710FB2B31983}"/>
              </a:ext>
            </a:extLst>
          </p:cNvPr>
          <p:cNvSpPr txBox="1"/>
          <p:nvPr/>
        </p:nvSpPr>
        <p:spPr>
          <a:xfrm>
            <a:off x="1415480" y="1562889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Definice účetního auditu</a:t>
            </a:r>
            <a:endParaRPr lang="cs-CZ" sz="4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8542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CE206DF2-9146-4D85-A9A5-AA9C90C50CF8}"/>
              </a:ext>
            </a:extLst>
          </p:cNvPr>
          <p:cNvSpPr txBox="1">
            <a:spLocks noChangeArrowheads="1"/>
          </p:cNvSpPr>
          <p:nvPr/>
        </p:nvSpPr>
        <p:spPr>
          <a:xfrm>
            <a:off x="1343472" y="1742910"/>
            <a:ext cx="10513168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altLang="cs-CZ" sz="2200" dirty="0"/>
          </a:p>
          <a:p>
            <a:pPr>
              <a:defRPr/>
            </a:pPr>
            <a:endParaRPr lang="cs-CZ" altLang="cs-CZ" sz="2200" dirty="0"/>
          </a:p>
          <a:p>
            <a:pPr>
              <a:defRPr/>
            </a:pPr>
            <a:r>
              <a:rPr lang="cs-CZ" altLang="cs-CZ" sz="2200" dirty="0">
                <a:cs typeface="Times New Roman" panose="02020603050405020304" pitchFamily="18" charset="0"/>
              </a:rPr>
              <a:t>zvýšení věrohodnosti účetních informací z účetních závěrek a výročních zpráv firem.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BBF7AA2-63B0-4546-A528-710FB2B31983}"/>
              </a:ext>
            </a:extLst>
          </p:cNvPr>
          <p:cNvSpPr txBox="1"/>
          <p:nvPr/>
        </p:nvSpPr>
        <p:spPr>
          <a:xfrm>
            <a:off x="1358238" y="1204301"/>
            <a:ext cx="9505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cíl auditu</a:t>
            </a:r>
            <a:br>
              <a:rPr lang="cs-CZ" altLang="cs-CZ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(vyplývá z předchozích definic…)</a:t>
            </a:r>
            <a:endParaRPr lang="cs-CZ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13063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CE206DF2-9146-4D85-A9A5-AA9C90C50CF8}"/>
              </a:ext>
            </a:extLst>
          </p:cNvPr>
          <p:cNvSpPr txBox="1">
            <a:spLocks noChangeArrowheads="1"/>
          </p:cNvSpPr>
          <p:nvPr/>
        </p:nvSpPr>
        <p:spPr>
          <a:xfrm>
            <a:off x="1343472" y="1742910"/>
            <a:ext cx="10513168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altLang="cs-CZ" sz="2200" dirty="0"/>
          </a:p>
          <a:p>
            <a:pPr>
              <a:defRPr/>
            </a:pPr>
            <a:endParaRPr lang="cs-CZ" altLang="cs-CZ" sz="2200" dirty="0"/>
          </a:p>
          <a:p>
            <a:pPr>
              <a:defRPr/>
            </a:pPr>
            <a:r>
              <a:rPr lang="cs-CZ" altLang="cs-CZ" sz="2200" dirty="0">
                <a:cs typeface="Times New Roman" panose="02020603050405020304" pitchFamily="18" charset="0"/>
              </a:rPr>
              <a:t>morální a preventivní působení proti vzniku chyb a podvodů.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BBF7AA2-63B0-4546-A528-710FB2B31983}"/>
              </a:ext>
            </a:extLst>
          </p:cNvPr>
          <p:cNvSpPr txBox="1"/>
          <p:nvPr/>
        </p:nvSpPr>
        <p:spPr>
          <a:xfrm>
            <a:off x="1358238" y="1204301"/>
            <a:ext cx="9505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Druhotný (odvozený) cíl auditu</a:t>
            </a:r>
            <a:endParaRPr lang="cs-CZ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650595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AFE74D61-B486-4487-A92A-4F667E669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227" y="1268760"/>
            <a:ext cx="7870825" cy="692151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cs-CZ" altLang="cs-CZ" sz="4400" b="1" dirty="0"/>
              <a:t>Komora auditorů ČR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FD0429FC-2FD6-421F-89E9-7DFD40A15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2060848"/>
            <a:ext cx="10743355" cy="6237287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b="1" dirty="0"/>
              <a:t>Komora auditorů ČR evidovala k 15. 6. 2022:</a:t>
            </a:r>
          </a:p>
          <a:p>
            <a:pPr eaLnBrk="1" hangingPunct="1"/>
            <a:r>
              <a:rPr lang="cs-CZ" altLang="cs-CZ" sz="2000" b="1" dirty="0"/>
              <a:t>1104 auditorů </a:t>
            </a:r>
            <a:endParaRPr lang="cs-CZ" altLang="cs-CZ" sz="2000" dirty="0"/>
          </a:p>
          <a:p>
            <a:pPr eaLnBrk="1" hangingPunct="1"/>
            <a:r>
              <a:rPr lang="cs-CZ" altLang="cs-CZ" sz="2000" b="1" dirty="0"/>
              <a:t>591 asistentů </a:t>
            </a:r>
            <a:endParaRPr lang="cs-CZ" altLang="cs-CZ" sz="2000" dirty="0"/>
          </a:p>
          <a:p>
            <a:pPr eaLnBrk="1" hangingPunct="1"/>
            <a:r>
              <a:rPr lang="cs-CZ" altLang="cs-CZ" sz="2000" b="1" dirty="0"/>
              <a:t>325 auditorských společností </a:t>
            </a: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eaLnBrk="1" hangingPunct="1"/>
            <a:r>
              <a:rPr lang="cs-CZ" altLang="cs-CZ" sz="2000" b="1" dirty="0"/>
              <a:t>Auditoři a auditorské společnosti přispívají povinně na činnost Komory auditorů ČR:</a:t>
            </a:r>
          </a:p>
          <a:p>
            <a:pPr lvl="1"/>
            <a:r>
              <a:rPr lang="cs-CZ" altLang="cs-CZ" sz="2000" b="1" dirty="0"/>
              <a:t>zákl. roční fixní příspěvky</a:t>
            </a:r>
            <a:r>
              <a:rPr lang="cs-CZ" altLang="cs-CZ" sz="2000" dirty="0"/>
              <a:t> (auditor 3 500 Kč, auditorská společnost 18 000 Kč za rok a další poplatky za zaměstnance v pozici auditorů či asistentů…)</a:t>
            </a:r>
          </a:p>
          <a:p>
            <a:pPr lvl="1"/>
            <a:r>
              <a:rPr lang="cs-CZ" altLang="cs-CZ" sz="2000" b="1" dirty="0"/>
              <a:t>pohyblivé příspěvky</a:t>
            </a:r>
            <a:r>
              <a:rPr lang="cs-CZ" altLang="cs-CZ" sz="2000" dirty="0"/>
              <a:t> - </a:t>
            </a:r>
            <a:r>
              <a:rPr lang="cs-CZ" altLang="cs-CZ" sz="2000" b="1" dirty="0"/>
              <a:t>0,5 % z tržeb za audit</a:t>
            </a:r>
            <a:endParaRPr lang="cs-CZ" altLang="cs-CZ" sz="2000" dirty="0"/>
          </a:p>
          <a:p>
            <a:pPr lvl="1"/>
            <a:r>
              <a:rPr lang="cs-CZ" altLang="cs-CZ" sz="2000" dirty="0"/>
              <a:t>více viz příspěvkový řád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>
            <a:extLst>
              <a:ext uri="{FF2B5EF4-FFF2-40B4-BE49-F238E27FC236}">
                <a16:creationId xmlns:a16="http://schemas.microsoft.com/office/drawing/2014/main" id="{FD0429FC-2FD6-421F-89E9-7DFD40A15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8132" y="1628800"/>
            <a:ext cx="10743355" cy="6237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4000" b="1" dirty="0"/>
              <a:t>Největší a nejvýznamnější</a:t>
            </a:r>
            <a:br>
              <a:rPr lang="cs-CZ" altLang="cs-CZ" sz="4000" b="1" dirty="0"/>
            </a:br>
            <a:r>
              <a:rPr lang="cs-CZ" altLang="cs-CZ" sz="4000" b="1" dirty="0"/>
              <a:t>auditorské firmy (velká čtyřka)</a:t>
            </a:r>
          </a:p>
          <a:p>
            <a:r>
              <a:rPr lang="cs-CZ" altLang="cs-CZ" sz="2000" b="1" dirty="0"/>
              <a:t>Deloitte</a:t>
            </a:r>
          </a:p>
          <a:p>
            <a:r>
              <a:rPr lang="cs-CZ" altLang="cs-CZ" sz="2000" b="1" dirty="0"/>
              <a:t>EY (dříve Ernst &amp; </a:t>
            </a:r>
            <a:r>
              <a:rPr lang="cs-CZ" altLang="cs-CZ" sz="2000" b="1" dirty="0" err="1"/>
              <a:t>Young</a:t>
            </a:r>
            <a:r>
              <a:rPr lang="cs-CZ" altLang="cs-CZ" sz="2000" b="1" dirty="0"/>
              <a:t>)</a:t>
            </a:r>
          </a:p>
          <a:p>
            <a:r>
              <a:rPr lang="cs-CZ" altLang="cs-CZ" sz="2000" b="1" dirty="0"/>
              <a:t>KPMG</a:t>
            </a:r>
          </a:p>
          <a:p>
            <a:r>
              <a:rPr lang="cs-CZ" altLang="cs-CZ" sz="2000" b="1" dirty="0" err="1"/>
              <a:t>PricewaterhouseCoopers</a:t>
            </a:r>
            <a:r>
              <a:rPr lang="cs-CZ" altLang="cs-CZ" sz="2000" b="1" dirty="0"/>
              <a:t> </a:t>
            </a:r>
          </a:p>
          <a:p>
            <a:endParaRPr lang="cs-CZ" altLang="cs-CZ" sz="2000" b="1" dirty="0"/>
          </a:p>
          <a:p>
            <a:r>
              <a:rPr lang="cs-CZ" altLang="cs-CZ" sz="1600" b="1" dirty="0"/>
              <a:t>Pozn.: seřazeno dle abecedy</a:t>
            </a:r>
          </a:p>
        </p:txBody>
      </p:sp>
    </p:spTree>
    <p:extLst>
      <p:ext uri="{BB962C8B-B14F-4D97-AF65-F5344CB8AC3E}">
        <p14:creationId xmlns:p14="http://schemas.microsoft.com/office/powerpoint/2010/main" val="1848560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Nadpis 1">
            <a:extLst>
              <a:ext uri="{FF2B5EF4-FFF2-40B4-BE49-F238E27FC236}">
                <a16:creationId xmlns:a16="http://schemas.microsoft.com/office/drawing/2014/main" id="{444A8B61-11B0-422D-97D7-DE2CE077C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587" y="1511821"/>
            <a:ext cx="9717013" cy="9810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br>
              <a:rPr lang="cs-CZ" altLang="cs-CZ" sz="3600" dirty="0"/>
            </a:br>
            <a:r>
              <a:rPr lang="cs-CZ" altLang="cs-CZ" sz="3600" b="1" dirty="0"/>
              <a:t>Vybraná účetní jednotka (</a:t>
            </a:r>
            <a:r>
              <a:rPr lang="cs-CZ" altLang="cs-CZ" sz="3600" b="1" dirty="0" err="1"/>
              <a:t>ZoÚ</a:t>
            </a:r>
            <a:r>
              <a:rPr lang="cs-CZ" altLang="cs-CZ" sz="3600" b="1" dirty="0"/>
              <a:t> § 1, odst. 3)</a:t>
            </a:r>
            <a:br>
              <a:rPr lang="cs-CZ" altLang="cs-CZ" sz="3600" b="1" dirty="0"/>
            </a:br>
            <a:endParaRPr lang="cs-CZ" altLang="cs-CZ" sz="3600" b="1" dirty="0"/>
          </a:p>
        </p:txBody>
      </p:sp>
      <p:sp>
        <p:nvSpPr>
          <p:cNvPr id="10243" name="Zástupný symbol pro číslo snímku 4">
            <a:extLst>
              <a:ext uri="{FF2B5EF4-FFF2-40B4-BE49-F238E27FC236}">
                <a16:creationId xmlns:a16="http://schemas.microsoft.com/office/drawing/2014/main" id="{60088AC5-315D-4385-BB7C-7A3D7242AC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EEB1481-352B-476C-84C0-66FAF0D70511}" type="slidenum">
              <a:rPr lang="cs-CZ" altLang="cs-CZ" sz="1200">
                <a:solidFill>
                  <a:srgbClr val="898989"/>
                </a:solidFill>
              </a:rPr>
              <a:pPr/>
              <a:t>5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11268" name="TextovéPole 2">
            <a:extLst>
              <a:ext uri="{FF2B5EF4-FFF2-40B4-BE49-F238E27FC236}">
                <a16:creationId xmlns:a16="http://schemas.microsoft.com/office/drawing/2014/main" id="{BA21F902-81A1-47E8-BC53-AD43659FB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87" y="2492896"/>
            <a:ext cx="8632825" cy="35861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001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 eaLnBrk="1" fontAlgn="auto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altLang="cs-CZ" sz="2400" b="1" dirty="0">
                <a:latin typeface="+mn-lt"/>
              </a:rPr>
              <a:t>Vybranými účetními jednotkami </a:t>
            </a:r>
            <a:r>
              <a:rPr lang="cs-CZ" altLang="cs-CZ" sz="2400" dirty="0">
                <a:latin typeface="+mn-lt"/>
              </a:rPr>
              <a:t>jsou:</a:t>
            </a:r>
          </a:p>
          <a:p>
            <a:pPr lvl="2" algn="just" eaLnBrk="1" fontAlgn="auto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cs-CZ" altLang="cs-CZ" dirty="0">
                <a:latin typeface="+mn-lt"/>
              </a:rPr>
              <a:t>organizační složky státu,</a:t>
            </a:r>
          </a:p>
          <a:p>
            <a:pPr lvl="2" algn="just" eaLnBrk="1" fontAlgn="auto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cs-CZ" altLang="cs-CZ" dirty="0">
                <a:latin typeface="+mn-lt"/>
              </a:rPr>
              <a:t>státní fondy podle rozpočtových pravidel,</a:t>
            </a:r>
          </a:p>
          <a:p>
            <a:pPr lvl="2" algn="just" eaLnBrk="1" fontAlgn="auto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cs-CZ" altLang="cs-CZ" dirty="0">
                <a:latin typeface="+mn-lt"/>
              </a:rPr>
              <a:t>územní samosprávné celky,</a:t>
            </a:r>
          </a:p>
          <a:p>
            <a:pPr lvl="2" algn="just" eaLnBrk="1" fontAlgn="auto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cs-CZ" altLang="cs-CZ" dirty="0">
                <a:latin typeface="+mn-lt"/>
              </a:rPr>
              <a:t>dobrovolné svazky obcí,</a:t>
            </a:r>
          </a:p>
          <a:p>
            <a:pPr lvl="2" algn="just" eaLnBrk="1" fontAlgn="auto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cs-CZ" altLang="cs-CZ" dirty="0">
                <a:latin typeface="+mn-lt"/>
              </a:rPr>
              <a:t>Regionální rady regionů soudržnosti,</a:t>
            </a:r>
          </a:p>
          <a:p>
            <a:pPr lvl="2" algn="just" eaLnBrk="1" fontAlgn="auto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cs-CZ" altLang="cs-CZ" dirty="0">
                <a:latin typeface="+mn-lt"/>
              </a:rPr>
              <a:t>příspěvkové organizace,</a:t>
            </a:r>
          </a:p>
          <a:p>
            <a:pPr lvl="2" algn="just" eaLnBrk="1" fontAlgn="auto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cs-CZ" altLang="cs-CZ" dirty="0">
                <a:latin typeface="+mn-lt"/>
              </a:rPr>
              <a:t>zdravotní pojišťovny.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483C4D68-EACB-49F9-BD4C-2D4B2E0DB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808" y="404664"/>
            <a:ext cx="9379768" cy="9906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cs-CZ" altLang="cs-CZ" sz="4000" b="1" dirty="0"/>
              <a:t>Zpráva auditora </a:t>
            </a:r>
            <a:br>
              <a:rPr lang="cs-CZ" altLang="cs-CZ" sz="4000" b="1" dirty="0"/>
            </a:br>
            <a:r>
              <a:rPr lang="cs-CZ" altLang="cs-CZ" sz="4000" b="1" dirty="0"/>
              <a:t>(§ 20 zákona o auditorech)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96C4A03F-2128-49EE-9328-C86E1FF79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556792"/>
            <a:ext cx="9523784" cy="5867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000" b="1" dirty="0"/>
              <a:t>Zpráva auditora</a:t>
            </a:r>
            <a:r>
              <a:rPr lang="cs-CZ" altLang="cs-CZ" sz="2000" dirty="0"/>
              <a:t> je konečným výstupem poskytnutí auditorských služeb, </a:t>
            </a:r>
          </a:p>
          <a:p>
            <a:pPr eaLnBrk="1" hangingPunct="1">
              <a:defRPr/>
            </a:pPr>
            <a:r>
              <a:rPr lang="cs-CZ" altLang="cs-CZ" sz="2000" dirty="0"/>
              <a:t>je zpracována v písemné podobě (cca 1-2 strany),</a:t>
            </a:r>
          </a:p>
          <a:p>
            <a:pPr eaLnBrk="1" hangingPunct="1">
              <a:defRPr/>
            </a:pPr>
            <a:r>
              <a:rPr lang="cs-CZ" altLang="cs-CZ" sz="2000" dirty="0"/>
              <a:t>má předepsané náležitosti…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000" b="1" dirty="0"/>
              <a:t>Struktura zprávy auditora:</a:t>
            </a:r>
          </a:p>
          <a:p>
            <a:pPr eaLnBrk="1" hangingPunct="1">
              <a:defRPr/>
            </a:pPr>
            <a:r>
              <a:rPr lang="cs-CZ" altLang="cs-CZ" sz="2000" dirty="0"/>
              <a:t>Název zprávy,</a:t>
            </a:r>
          </a:p>
          <a:p>
            <a:pPr eaLnBrk="1" hangingPunct="1">
              <a:defRPr/>
            </a:pPr>
            <a:r>
              <a:rPr lang="cs-CZ" altLang="cs-CZ" sz="2000" dirty="0"/>
              <a:t>Označení příjemce,</a:t>
            </a:r>
          </a:p>
          <a:p>
            <a:pPr eaLnBrk="1" hangingPunct="1">
              <a:defRPr/>
            </a:pPr>
            <a:r>
              <a:rPr lang="cs-CZ" altLang="cs-CZ" sz="2000" dirty="0"/>
              <a:t>Předmět auditu – identifikace účetní závěrky….,</a:t>
            </a:r>
          </a:p>
          <a:p>
            <a:pPr eaLnBrk="1" hangingPunct="1">
              <a:defRPr/>
            </a:pPr>
            <a:r>
              <a:rPr lang="cs-CZ" altLang="cs-CZ" sz="2000" dirty="0"/>
              <a:t>Vymezení odpovědnosti vedení účetní jednotky,</a:t>
            </a:r>
          </a:p>
          <a:p>
            <a:pPr eaLnBrk="1" hangingPunct="1">
              <a:defRPr/>
            </a:pPr>
            <a:r>
              <a:rPr lang="cs-CZ" altLang="cs-CZ" sz="2000" dirty="0"/>
              <a:t>Úloha auditora,</a:t>
            </a:r>
          </a:p>
          <a:p>
            <a:pPr eaLnBrk="1" hangingPunct="1">
              <a:defRPr/>
            </a:pPr>
            <a:r>
              <a:rPr lang="cs-CZ" altLang="cs-CZ" sz="2000" dirty="0"/>
              <a:t>Rozsah auditu,</a:t>
            </a:r>
          </a:p>
          <a:p>
            <a:pPr eaLnBrk="1" hangingPunct="1">
              <a:defRPr/>
            </a:pPr>
            <a:r>
              <a:rPr lang="cs-CZ" altLang="cs-CZ" sz="2000" dirty="0"/>
              <a:t>Výrok auditora o auditované účetní závěrce a výroční zprávě (zda podává věrný a poctivý obraz)</a:t>
            </a:r>
            <a:endParaRPr lang="cs-CZ" altLang="cs-CZ" sz="2000" b="1" dirty="0"/>
          </a:p>
          <a:p>
            <a:pPr marL="0" indent="0" eaLnBrk="1" hangingPunct="1">
              <a:buNone/>
              <a:defRPr/>
            </a:pP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1B86DA69-993E-4619-BC93-1E2278CF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615" y="1196752"/>
            <a:ext cx="8686800" cy="1219200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Zpráva auditora a výroky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3ABD3DEA-7179-49A0-B1D8-0F3D7FF63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2492896"/>
            <a:ext cx="8691563" cy="55626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cs-CZ" altLang="cs-CZ" sz="2400" b="1" dirty="0"/>
              <a:t>Druhy výroku auditora:</a:t>
            </a:r>
          </a:p>
          <a:p>
            <a:pPr marL="609600" indent="-609600" eaLnBrk="1" hangingPunct="1">
              <a:buFont typeface="Wingdings" panose="05000000000000000000" pitchFamily="2" charset="2"/>
              <a:buAutoNum type="alphaLcParenR"/>
            </a:pPr>
            <a:r>
              <a:rPr lang="cs-CZ" altLang="cs-CZ" sz="2400" dirty="0"/>
              <a:t>bez výhrad,</a:t>
            </a:r>
          </a:p>
          <a:p>
            <a:pPr marL="609600" indent="-609600" eaLnBrk="1" hangingPunct="1">
              <a:buFont typeface="Wingdings" panose="05000000000000000000" pitchFamily="2" charset="2"/>
              <a:buAutoNum type="alphaLcParenR"/>
            </a:pPr>
            <a:r>
              <a:rPr lang="cs-CZ" altLang="cs-CZ" sz="2400" dirty="0"/>
              <a:t>bez výhrad se zdůrazněním skutečností,</a:t>
            </a:r>
          </a:p>
          <a:p>
            <a:pPr marL="609600" indent="-609600" eaLnBrk="1" hangingPunct="1">
              <a:buFont typeface="Wingdings" panose="05000000000000000000" pitchFamily="2" charset="2"/>
              <a:buAutoNum type="alphaLcParenR"/>
            </a:pPr>
            <a:r>
              <a:rPr lang="cs-CZ" altLang="cs-CZ" sz="2400" dirty="0"/>
              <a:t>s výhradou,</a:t>
            </a:r>
          </a:p>
          <a:p>
            <a:pPr marL="609600" indent="-609600" eaLnBrk="1" hangingPunct="1">
              <a:buFont typeface="Wingdings" panose="05000000000000000000" pitchFamily="2" charset="2"/>
              <a:buAutoNum type="alphaLcParenR"/>
            </a:pPr>
            <a:r>
              <a:rPr lang="cs-CZ" altLang="cs-CZ" sz="2400" dirty="0"/>
              <a:t>záporný, </a:t>
            </a:r>
          </a:p>
          <a:p>
            <a:pPr marL="609600" indent="-609600" eaLnBrk="1" hangingPunct="1">
              <a:buFont typeface="Wingdings" panose="05000000000000000000" pitchFamily="2" charset="2"/>
              <a:buAutoNum type="alphaLcParenR"/>
            </a:pPr>
            <a:r>
              <a:rPr lang="cs-CZ" altLang="cs-CZ" sz="2400" dirty="0"/>
              <a:t>odmítnutí vydat výrok.</a:t>
            </a:r>
          </a:p>
          <a:p>
            <a:pPr marL="609600" indent="-609600" eaLnBrk="1" hangingPunct="1">
              <a:buNone/>
            </a:pPr>
            <a:endParaRPr lang="cs-CZ" alt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A57D0BE6-2880-40B1-9290-985898655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908720"/>
            <a:ext cx="9095928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cs-CZ" altLang="cs-CZ" b="1" dirty="0"/>
              <a:t>Proces auditu – jeho jednotlivé fáze (auditorský postup)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BAD6BB34-3FFF-4A17-8DC3-AEF2FC311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2348880"/>
            <a:ext cx="10152682" cy="62658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b="1" dirty="0"/>
              <a:t>Výrok bez výhrad </a:t>
            </a:r>
            <a:r>
              <a:rPr lang="cs-CZ" altLang="cs-CZ" sz="2000" dirty="0"/>
              <a:t>může auditor vydat v případě, že při ověření účetnictví a účetních výkazů </a:t>
            </a:r>
            <a:r>
              <a:rPr lang="cs-CZ" altLang="cs-CZ" sz="2000" b="1" dirty="0"/>
              <a:t>nezjistil žádné významné chyb</a:t>
            </a:r>
            <a:r>
              <a:rPr lang="cs-CZ" altLang="cs-CZ" sz="2000" dirty="0"/>
              <a:t>y nebo omezení.</a:t>
            </a:r>
          </a:p>
          <a:p>
            <a:pPr eaLnBrk="1" hangingPunct="1"/>
            <a:r>
              <a:rPr lang="cs-CZ" altLang="cs-CZ" sz="2000" b="1" dirty="0"/>
              <a:t>Výrok bez výhrad se zdůrazněním skutečností </a:t>
            </a:r>
            <a:r>
              <a:rPr lang="cs-CZ" altLang="cs-CZ" sz="2000" dirty="0"/>
              <a:t>může auditor vydat v případě, kdy chce zdůraznit uživatelům účetní závěrky </a:t>
            </a:r>
            <a:r>
              <a:rPr lang="cs-CZ" altLang="cs-CZ" sz="2000" b="1" dirty="0"/>
              <a:t>určitou důležitou skutečnost, např.:</a:t>
            </a:r>
          </a:p>
          <a:p>
            <a:pPr eaLnBrk="1" hangingPunct="1"/>
            <a:r>
              <a:rPr lang="cs-CZ" altLang="cs-CZ" sz="2000" dirty="0"/>
              <a:t>nejistota v oblasti podmíněných skutečností (předpoklady o schopnosti společnosti pokračovat ve svých aktivitách, soudní spory, rezervy..),</a:t>
            </a:r>
          </a:p>
          <a:p>
            <a:pPr eaLnBrk="1" hangingPunct="1"/>
            <a:r>
              <a:rPr lang="cs-CZ" altLang="cs-CZ" sz="2000" dirty="0"/>
              <a:t>důležité skutečnosti následující po datu účetní závěrky,</a:t>
            </a:r>
          </a:p>
          <a:p>
            <a:pPr eaLnBrk="1" hangingPunct="1"/>
            <a:r>
              <a:rPr lang="cs-CZ" altLang="cs-CZ" sz="2000" dirty="0"/>
              <a:t>neobvyklé účetní postupy,</a:t>
            </a:r>
          </a:p>
          <a:p>
            <a:pPr eaLnBrk="1" hangingPunct="1"/>
            <a:r>
              <a:rPr lang="cs-CZ" altLang="cs-CZ" sz="2000" dirty="0"/>
              <a:t>významné operace se zvláštním vztahem ke společnosti,</a:t>
            </a:r>
          </a:p>
          <a:p>
            <a:pPr eaLnBrk="1" hangingPunct="1"/>
            <a:r>
              <a:rPr lang="cs-CZ" altLang="cs-CZ" sz="2000" dirty="0"/>
              <a:t>závislost na osobách se zvláštním vztahem,</a:t>
            </a:r>
          </a:p>
          <a:p>
            <a:pPr eaLnBrk="1" hangingPunct="1"/>
            <a:r>
              <a:rPr lang="cs-CZ" altLang="cs-CZ" sz="2000" dirty="0"/>
              <a:t>závislost na jednom zákazníkovi či dodavateli apod.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8CF25C42-D548-4D1F-985B-F62FF7C10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764704"/>
            <a:ext cx="902392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cs-CZ" altLang="cs-CZ" b="1" dirty="0"/>
              <a:t>Proces auditu – jeho jednotlivé fáze (auditorský postup)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6E1C023-AA3C-4D79-938A-3E08D37E2C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15480" y="2060848"/>
            <a:ext cx="10153128" cy="6096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000" b="1" dirty="0"/>
              <a:t>Výrok s výhradou </a:t>
            </a:r>
            <a:r>
              <a:rPr lang="cs-CZ" sz="2000" dirty="0"/>
              <a:t>znamená, že auditor zjistil </a:t>
            </a:r>
            <a:r>
              <a:rPr lang="cs-CZ" sz="2000" b="1" dirty="0"/>
              <a:t>určité nedostatky </a:t>
            </a:r>
            <a:r>
              <a:rPr lang="cs-CZ" sz="2000" dirty="0"/>
              <a:t>resp. chyby v účetní závěrce, které podle jeho názoru mění podstatným způsobem v určitých oblastech jejich vypovídací schopnost, popřípadě se auditor nemohl zúčastnit inventarizace, rozpory s vedením apod. Auditor je povinen uvést ve své zprávě důvody výhrady a výši výhrady pokud možno kvantifikovat.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000" dirty="0"/>
              <a:t> 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/>
              <a:t> </a:t>
            </a:r>
            <a:r>
              <a:rPr lang="cs-CZ" sz="2000" b="1" dirty="0"/>
              <a:t>Záporný výrok </a:t>
            </a:r>
            <a:r>
              <a:rPr lang="cs-CZ" sz="2000" dirty="0"/>
              <a:t>použije auditor v případě, kdy podle jeho názoru je </a:t>
            </a:r>
            <a:r>
              <a:rPr lang="cs-CZ" sz="2000" b="1" dirty="0"/>
              <a:t>celá účetní závěrka zavádějící</a:t>
            </a:r>
            <a:r>
              <a:rPr lang="cs-CZ" sz="2000" dirty="0"/>
              <a:t>, tzn., že věrně nezobrazuje majetek, závazky, vlastní jmění a finanční situaci společnosti. Auditor je povinen uvést důvody, pro vyslovení tohoto výroku.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/>
              <a:t> </a:t>
            </a:r>
            <a:r>
              <a:rPr lang="cs-CZ" sz="2000" b="1" dirty="0"/>
              <a:t>Odmítnout vydat výrok </a:t>
            </a:r>
            <a:r>
              <a:rPr lang="cs-CZ" sz="2000" dirty="0"/>
              <a:t>může auditor v případě, pokud podle jeho názoru </a:t>
            </a:r>
            <a:r>
              <a:rPr lang="cs-CZ" sz="2000" b="1" dirty="0"/>
              <a:t>nebylo možné ověřit </a:t>
            </a:r>
            <a:r>
              <a:rPr lang="cs-CZ" sz="2000" dirty="0"/>
              <a:t>účetní závěrku takovým způsobem, který považuje za nezbytný pro vyslovení výroku.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000" dirty="0"/>
          </a:p>
          <a:p>
            <a:pPr marL="812800" indent="-812800" eaLnBrk="1" fontAlgn="auto" hangingPunct="1">
              <a:spcAft>
                <a:spcPts val="0"/>
              </a:spcAft>
              <a:buNone/>
              <a:defRPr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3E86982F-0BBE-489F-9258-13A909D91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589" y="366713"/>
            <a:ext cx="8686800" cy="1219200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Zpráva auditora (§ 20)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3F2BD5E7-BC96-4BBE-B08B-405E9DB7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826" y="1295400"/>
            <a:ext cx="8691563" cy="55626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cs-CZ" altLang="cs-CZ" sz="2400" b="1" dirty="0"/>
              <a:t>Druhy výroku auditora - schéma:</a:t>
            </a:r>
          </a:p>
          <a:p>
            <a:pPr marL="609600" indent="-609600" eaLnBrk="1" hangingPunct="1">
              <a:buNone/>
            </a:pPr>
            <a:endParaRPr lang="cs-CZ" altLang="cs-CZ" sz="2400" dirty="0"/>
          </a:p>
          <a:p>
            <a:pPr marL="609600" indent="-609600" eaLnBrk="1" hangingPunct="1">
              <a:buNone/>
            </a:pPr>
            <a:endParaRPr lang="cs-CZ" altLang="cs-CZ" sz="2400" dirty="0"/>
          </a:p>
        </p:txBody>
      </p:sp>
      <p:pic>
        <p:nvPicPr>
          <p:cNvPr id="75780" name="Obrázek 4" descr="http://www.danarionline.cz/document/attach/uct2011-06-33_2.jpg">
            <a:extLst>
              <a:ext uri="{FF2B5EF4-FFF2-40B4-BE49-F238E27FC236}">
                <a16:creationId xmlns:a16="http://schemas.microsoft.com/office/drawing/2014/main" id="{34D3E959-904E-45B2-8F3A-695B7C901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9" y="1876426"/>
            <a:ext cx="4967287" cy="4505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26">
            <a:extLst>
              <a:ext uri="{FF2B5EF4-FFF2-40B4-BE49-F238E27FC236}">
                <a16:creationId xmlns:a16="http://schemas.microsoft.com/office/drawing/2014/main" id="{23FC175F-A099-4796-A0C7-1FC6151C0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1273696"/>
            <a:ext cx="8686800" cy="1219200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Zpráva auditora (§ 20)</a:t>
            </a:r>
          </a:p>
        </p:txBody>
      </p:sp>
      <p:sp>
        <p:nvSpPr>
          <p:cNvPr id="53251" name="Rectangle 1027">
            <a:extLst>
              <a:ext uri="{FF2B5EF4-FFF2-40B4-BE49-F238E27FC236}">
                <a16:creationId xmlns:a16="http://schemas.microsoft.com/office/drawing/2014/main" id="{B411DD27-9622-40AF-ACA4-397B6C9F7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2492896"/>
            <a:ext cx="10297144" cy="47656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dirty="0"/>
              <a:t>Významné nejistoty a skutečnosti, které mají vliv na předpoklad časově neomezeného trvání účetní jednotky </a:t>
            </a:r>
            <a:r>
              <a:rPr lang="cs-CZ" altLang="cs-CZ" sz="2000" b="1" dirty="0"/>
              <a:t>(„</a:t>
            </a:r>
            <a:r>
              <a:rPr lang="cs-CZ" altLang="cs-CZ" sz="2000" b="1" dirty="0" err="1"/>
              <a:t>Going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concern</a:t>
            </a:r>
            <a:r>
              <a:rPr lang="cs-CZ" altLang="cs-CZ" sz="2000" b="1" dirty="0"/>
              <a:t>“</a:t>
            </a:r>
            <a:r>
              <a:rPr lang="cs-CZ" altLang="cs-CZ" sz="2000" dirty="0"/>
              <a:t>)</a:t>
            </a:r>
          </a:p>
          <a:p>
            <a:pPr eaLnBrk="1" hangingPunct="1"/>
            <a:r>
              <a:rPr lang="cs-CZ" altLang="cs-CZ" sz="2000" dirty="0"/>
              <a:t>Datum zprávy,</a:t>
            </a:r>
          </a:p>
          <a:p>
            <a:pPr eaLnBrk="1" hangingPunct="1"/>
            <a:r>
              <a:rPr lang="cs-CZ" altLang="cs-CZ" sz="2000" dirty="0"/>
              <a:t>Jméno a příjmení a sídlo auditora včetně čísla osvědčení,</a:t>
            </a:r>
          </a:p>
          <a:p>
            <a:pPr eaLnBrk="1" hangingPunct="1"/>
            <a:r>
              <a:rPr lang="cs-CZ" altLang="cs-CZ" sz="2000" dirty="0"/>
              <a:t>Podpis auditora,</a:t>
            </a:r>
          </a:p>
          <a:p>
            <a:pPr eaLnBrk="1" hangingPunct="1"/>
            <a:r>
              <a:rPr lang="cs-CZ" altLang="cs-CZ" sz="2000" dirty="0"/>
              <a:t>A další údaje.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dirty="0"/>
              <a:t>Zprávu auditora projednává auditor nebo auditorská společnost se statutárním orgánem i dozorčím orgánem účetní jednotky.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Nadpis 1">
            <a:extLst>
              <a:ext uri="{FF2B5EF4-FFF2-40B4-BE49-F238E27FC236}">
                <a16:creationId xmlns:a16="http://schemas.microsoft.com/office/drawing/2014/main" id="{B5A625C0-E89E-4FE5-92B9-1D53BE2F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389" y="1103583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Doporučené zdroje:</a:t>
            </a:r>
            <a:br>
              <a:rPr lang="cs-CZ" altLang="cs-CZ" sz="4000" b="1" dirty="0"/>
            </a:br>
            <a:endParaRPr lang="cs-CZ" altLang="cs-CZ" sz="4000" dirty="0"/>
          </a:p>
        </p:txBody>
      </p:sp>
      <p:sp>
        <p:nvSpPr>
          <p:cNvPr id="78853" name="Zástupný symbol pro číslo snímku 4">
            <a:extLst>
              <a:ext uri="{FF2B5EF4-FFF2-40B4-BE49-F238E27FC236}">
                <a16:creationId xmlns:a16="http://schemas.microsoft.com/office/drawing/2014/main" id="{35BE95CF-CB8E-4991-A163-1FF420CE4AF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F0D512C-7D4E-4900-970C-64DC124AD85E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56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0E2273D-E135-4026-A6C0-D70CDFD264EA}"/>
              </a:ext>
            </a:extLst>
          </p:cNvPr>
          <p:cNvSpPr txBox="1"/>
          <p:nvPr/>
        </p:nvSpPr>
        <p:spPr>
          <a:xfrm flipH="1" flipV="1">
            <a:off x="14117638" y="4056064"/>
            <a:ext cx="990600" cy="1970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br>
              <a:rPr lang="cs-CZ" dirty="0"/>
            </a:br>
            <a:br>
              <a:rPr lang="cs-CZ" dirty="0"/>
            </a:br>
            <a:br>
              <a:rPr lang="cs-CZ" sz="2400" dirty="0"/>
            </a:br>
            <a:br>
              <a:rPr lang="cs-CZ" sz="2400" dirty="0"/>
            </a:br>
            <a:endParaRPr lang="en-US" sz="2400" dirty="0">
              <a:latin typeface="+mn-lt"/>
            </a:endParaRPr>
          </a:p>
          <a:p>
            <a:pPr marL="0" lvl="2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sz="1400" dirty="0">
              <a:latin typeface="+mn-lt"/>
            </a:endParaRPr>
          </a:p>
        </p:txBody>
      </p:sp>
      <p:sp>
        <p:nvSpPr>
          <p:cNvPr id="78854" name="Obdélník 3">
            <a:extLst>
              <a:ext uri="{FF2B5EF4-FFF2-40B4-BE49-F238E27FC236}">
                <a16:creationId xmlns:a16="http://schemas.microsoft.com/office/drawing/2014/main" id="{BA5733C5-7173-4F36-A394-0AB07C15E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443039"/>
            <a:ext cx="8713787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endParaRPr lang="cs-CZ" altLang="cs-CZ" sz="2800" b="1" i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cs-CZ" altLang="cs-CZ" sz="2800" b="1" i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cs-CZ" altLang="cs-CZ" sz="2800" b="1" i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cs-CZ" altLang="cs-CZ" sz="2800" b="1" i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cs-CZ" altLang="cs-CZ" sz="1600" b="1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8855" name="Obrázek 16" descr="ÚZ č. 1412 - Účetnictví podnikatelů, Audit, 2021">
            <a:extLst>
              <a:ext uri="{FF2B5EF4-FFF2-40B4-BE49-F238E27FC236}">
                <a16:creationId xmlns:a16="http://schemas.microsoft.com/office/drawing/2014/main" id="{8C108B0F-9DEE-42E9-9B91-B9DA79C9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443" y="2246583"/>
            <a:ext cx="2448645" cy="36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Obrázek 17" descr="ÚZ č. 1348 - Vzorový účtový rozvrh 2020, Rozvaha a výsledovka 2020">
            <a:extLst>
              <a:ext uri="{FF2B5EF4-FFF2-40B4-BE49-F238E27FC236}">
                <a16:creationId xmlns:a16="http://schemas.microsoft.com/office/drawing/2014/main" id="{DBA858EE-55C0-4889-BA1B-A8FEA3E5B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2060848"/>
            <a:ext cx="2312610" cy="348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číslo snímku 1">
            <a:extLst>
              <a:ext uri="{FF2B5EF4-FFF2-40B4-BE49-F238E27FC236}">
                <a16:creationId xmlns:a16="http://schemas.microsoft.com/office/drawing/2014/main" id="{437796C4-329D-4EA0-AE50-65F6FE9D19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cs-CZ" altLang="cs-CZ" dirty="0">
              <a:solidFill>
                <a:srgbClr val="898989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134A4BB-BCF2-4106-B750-B43BCF18D4C1}"/>
              </a:ext>
            </a:extLst>
          </p:cNvPr>
          <p:cNvSpPr/>
          <p:nvPr/>
        </p:nvSpPr>
        <p:spPr>
          <a:xfrm>
            <a:off x="0" y="2380934"/>
            <a:ext cx="12192000" cy="70788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Otázky?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72CFDB3-616B-458F-840F-CA46EBDCB448}"/>
              </a:ext>
            </a:extLst>
          </p:cNvPr>
          <p:cNvSpPr/>
          <p:nvPr/>
        </p:nvSpPr>
        <p:spPr>
          <a:xfrm>
            <a:off x="6152" y="3769181"/>
            <a:ext cx="12192000" cy="70788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DĚKUJI ZA POZORNOST.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Nadpis 1">
            <a:extLst>
              <a:ext uri="{FF2B5EF4-FFF2-40B4-BE49-F238E27FC236}">
                <a16:creationId xmlns:a16="http://schemas.microsoft.com/office/drawing/2014/main" id="{ADBEDF23-4CA0-4718-A92D-8775E627A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620688"/>
            <a:ext cx="7847012" cy="69215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br>
              <a:rPr lang="cs-CZ" altLang="cs-CZ" sz="3600" dirty="0"/>
            </a:br>
            <a:br>
              <a:rPr lang="cs-CZ" altLang="cs-CZ" sz="3600" dirty="0"/>
            </a:br>
            <a:r>
              <a:rPr lang="cs-CZ" altLang="cs-CZ" sz="3600" b="1" dirty="0"/>
              <a:t>Účetní závěrka (</a:t>
            </a:r>
            <a:r>
              <a:rPr lang="cs-CZ" sz="3600" b="1" dirty="0" err="1"/>
              <a:t>ZoÚ</a:t>
            </a:r>
            <a:r>
              <a:rPr lang="cs-CZ" sz="3600" b="1" dirty="0"/>
              <a:t> § 18)</a:t>
            </a:r>
            <a:br>
              <a:rPr lang="cs-CZ" sz="3600" b="1" dirty="0"/>
            </a:br>
            <a:endParaRPr lang="cs-CZ" altLang="cs-CZ" sz="3600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7AE7071-FEC6-4489-AE03-F757DC428CBA}"/>
              </a:ext>
            </a:extLst>
          </p:cNvPr>
          <p:cNvSpPr txBox="1"/>
          <p:nvPr/>
        </p:nvSpPr>
        <p:spPr>
          <a:xfrm>
            <a:off x="1559496" y="1556792"/>
            <a:ext cx="11233248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2000" b="1" dirty="0">
                <a:latin typeface="+mn-lt"/>
              </a:rPr>
              <a:t>Účetní závěrka je nedílný celek a tvoří ji: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latin typeface="+mn-lt"/>
              </a:rPr>
              <a:t>rozvaha</a:t>
            </a:r>
            <a:r>
              <a:rPr lang="cs-CZ" sz="2000" dirty="0">
                <a:latin typeface="+mn-lt"/>
              </a:rPr>
              <a:t> („bilance“),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latin typeface="+mn-lt"/>
              </a:rPr>
              <a:t>výkaz zisku a ztráty</a:t>
            </a:r>
            <a:r>
              <a:rPr lang="cs-CZ" sz="2000" dirty="0">
                <a:latin typeface="+mn-lt"/>
              </a:rPr>
              <a:t> („výsledovka“),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latin typeface="+mn-lt"/>
              </a:rPr>
              <a:t>příloha</a:t>
            </a:r>
            <a:r>
              <a:rPr lang="cs-CZ" sz="2000" dirty="0">
                <a:latin typeface="+mn-lt"/>
              </a:rPr>
              <a:t> („komentář“).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2000" b="1" dirty="0">
                <a:latin typeface="+mn-lt"/>
              </a:rPr>
              <a:t>Je sestavována </a:t>
            </a:r>
            <a:r>
              <a:rPr lang="cs-CZ" sz="2000" dirty="0">
                <a:latin typeface="+mn-lt"/>
              </a:rPr>
              <a:t>v plném rozsahu nebo ve zkráceném rozsahu. 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cs-CZ" sz="2000" b="1" dirty="0">
              <a:latin typeface="+mn-lt"/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2000" b="1" u="sng" dirty="0">
                <a:latin typeface="+mn-lt"/>
              </a:rPr>
              <a:t>Velké </a:t>
            </a:r>
            <a:r>
              <a:rPr lang="cs-CZ" sz="2000" b="1" dirty="0">
                <a:latin typeface="+mn-lt"/>
              </a:rPr>
              <a:t>a </a:t>
            </a:r>
            <a:r>
              <a:rPr lang="cs-CZ" sz="2000" b="1" u="sng" dirty="0">
                <a:latin typeface="+mn-lt"/>
              </a:rPr>
              <a:t>střední účetní jednotky </a:t>
            </a:r>
            <a:r>
              <a:rPr lang="cs-CZ" sz="2000" b="1" dirty="0">
                <a:latin typeface="+mn-lt"/>
              </a:rPr>
              <a:t>jsou </a:t>
            </a:r>
            <a:r>
              <a:rPr lang="cs-CZ" sz="2000" b="1" u="sng" dirty="0">
                <a:latin typeface="+mn-lt"/>
              </a:rPr>
              <a:t>povinny</a:t>
            </a:r>
            <a:r>
              <a:rPr lang="cs-CZ" sz="2000" dirty="0">
                <a:latin typeface="+mn-lt"/>
              </a:rPr>
              <a:t> sestavovat i: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latin typeface="+mn-lt"/>
              </a:rPr>
              <a:t>přehled o peněžních tocích </a:t>
            </a:r>
            <a:r>
              <a:rPr lang="cs-CZ" sz="2000" dirty="0">
                <a:latin typeface="+mn-lt"/>
              </a:rPr>
              <a:t>(cash </a:t>
            </a:r>
            <a:r>
              <a:rPr lang="cs-CZ" sz="2000" dirty="0" err="1">
                <a:latin typeface="+mn-lt"/>
              </a:rPr>
              <a:t>flow</a:t>
            </a:r>
            <a:r>
              <a:rPr lang="cs-CZ" sz="2000" dirty="0">
                <a:latin typeface="+mn-lt"/>
              </a:rPr>
              <a:t>)</a:t>
            </a:r>
            <a:r>
              <a:rPr lang="en-US" sz="2000" baseline="30000" dirty="0">
                <a:latin typeface="+mn-lt"/>
              </a:rPr>
              <a:t>*)</a:t>
            </a:r>
            <a:r>
              <a:rPr lang="cs-CZ" sz="2000" dirty="0">
                <a:latin typeface="+mn-lt"/>
              </a:rPr>
              <a:t> a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latin typeface="+mn-lt"/>
              </a:rPr>
              <a:t>přehled o změnách vlastního kapitálu</a:t>
            </a:r>
            <a:r>
              <a:rPr lang="cs-CZ" sz="2000" dirty="0">
                <a:latin typeface="+mn-lt"/>
              </a:rPr>
              <a:t>.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cs-CZ" sz="2000" b="1" dirty="0">
              <a:latin typeface="+mn-lt"/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cs-CZ" sz="2000" b="1" dirty="0">
              <a:latin typeface="+mn-lt"/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2000" b="1" dirty="0">
                <a:latin typeface="+mn-lt"/>
              </a:rPr>
              <a:t>Obsah účetní závěrky je upraven ve vyhlášce č. 500/2002 Sb.</a:t>
            </a:r>
            <a:endParaRPr lang="cs-CZ" sz="2000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0C0793D7-29C4-4D20-A011-D1C8A4B8C394}"/>
              </a:ext>
            </a:extLst>
          </p:cNvPr>
          <p:cNvSpPr txBox="1">
            <a:spLocks/>
          </p:cNvSpPr>
          <p:nvPr/>
        </p:nvSpPr>
        <p:spPr>
          <a:xfrm>
            <a:off x="7536160" y="1296043"/>
            <a:ext cx="2195512" cy="1851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49C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cs-CZ" altLang="cs-CZ" sz="3000"/>
              <a:t>Rozvaha </a:t>
            </a:r>
            <a:br>
              <a:rPr lang="cs-CZ" altLang="cs-CZ" sz="3000"/>
            </a:br>
            <a:endParaRPr lang="cs-CZ" altLang="cs-CZ" sz="3000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46429911-5BBD-4B5A-9B23-EFC6EAB38DBE}"/>
              </a:ext>
            </a:extLst>
          </p:cNvPr>
          <p:cNvSpPr txBox="1">
            <a:spLocks/>
          </p:cNvSpPr>
          <p:nvPr/>
        </p:nvSpPr>
        <p:spPr>
          <a:xfrm>
            <a:off x="7536160" y="2698119"/>
            <a:ext cx="2195512" cy="9794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500" b="1" dirty="0"/>
              <a:t>Ukázka:</a:t>
            </a:r>
          </a:p>
          <a:p>
            <a:endParaRPr lang="cs-CZ" altLang="cs-CZ" sz="1500" b="1" dirty="0"/>
          </a:p>
          <a:p>
            <a:endParaRPr lang="cs-CZ" altLang="cs-CZ" sz="1500" b="1" dirty="0"/>
          </a:p>
          <a:p>
            <a:endParaRPr lang="cs-CZ" altLang="cs-CZ" sz="1500" b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F5F77F1-375F-4BCE-9410-EE803FD73B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24" r="6762"/>
          <a:stretch/>
        </p:blipFill>
        <p:spPr>
          <a:xfrm>
            <a:off x="1343472" y="1628800"/>
            <a:ext cx="5821443" cy="4007299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082416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ABBF0B65-BCDA-47FE-A878-DA69619F28A5}"/>
              </a:ext>
            </a:extLst>
          </p:cNvPr>
          <p:cNvSpPr txBox="1">
            <a:spLocks/>
          </p:cNvSpPr>
          <p:nvPr/>
        </p:nvSpPr>
        <p:spPr>
          <a:xfrm>
            <a:off x="7392144" y="1968501"/>
            <a:ext cx="3816424" cy="1851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49C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defRPr/>
            </a:pPr>
            <a:r>
              <a:rPr lang="cs-CZ" sz="3000" dirty="0"/>
              <a:t>Výkaz zisku a ztráty – druhové členění</a:t>
            </a:r>
            <a:br>
              <a:rPr lang="cs-CZ" sz="3000" dirty="0"/>
            </a:br>
            <a:endParaRPr lang="cs-CZ" sz="3000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F9BC69A3-BE00-4B6A-8F6B-EA860BCF49B3}"/>
              </a:ext>
            </a:extLst>
          </p:cNvPr>
          <p:cNvSpPr txBox="1">
            <a:spLocks/>
          </p:cNvSpPr>
          <p:nvPr/>
        </p:nvSpPr>
        <p:spPr>
          <a:xfrm>
            <a:off x="7464152" y="3501008"/>
            <a:ext cx="2195512" cy="9794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500" b="1" dirty="0"/>
              <a:t>Ukázka:</a:t>
            </a:r>
          </a:p>
          <a:p>
            <a:endParaRPr lang="cs-CZ" altLang="cs-CZ" sz="1500" b="1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59475A0-46C7-4A97-8510-292ED3617E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0" r="16965"/>
          <a:stretch/>
        </p:blipFill>
        <p:spPr>
          <a:xfrm>
            <a:off x="1126291" y="1815876"/>
            <a:ext cx="5821443" cy="4007299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330982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88B1A77D-A76B-42B0-B072-66D7968DAFC2}"/>
              </a:ext>
            </a:extLst>
          </p:cNvPr>
          <p:cNvSpPr txBox="1">
            <a:spLocks/>
          </p:cNvSpPr>
          <p:nvPr/>
        </p:nvSpPr>
        <p:spPr>
          <a:xfrm>
            <a:off x="7580080" y="2016123"/>
            <a:ext cx="3844511" cy="1851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49C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defRPr/>
            </a:pPr>
            <a:r>
              <a:rPr lang="cs-CZ" sz="2550" dirty="0"/>
              <a:t>Výkaz zisku a ztráty – účelové členění</a:t>
            </a:r>
            <a:br>
              <a:rPr lang="cs-CZ" sz="2550" dirty="0"/>
            </a:br>
            <a:endParaRPr lang="cs-CZ" sz="2550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A9F16FAF-ECE3-4D68-BF3D-87DA1FF257E6}"/>
              </a:ext>
            </a:extLst>
          </p:cNvPr>
          <p:cNvSpPr txBox="1">
            <a:spLocks/>
          </p:cNvSpPr>
          <p:nvPr/>
        </p:nvSpPr>
        <p:spPr>
          <a:xfrm>
            <a:off x="7587361" y="3573016"/>
            <a:ext cx="2195512" cy="9794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500" b="1" dirty="0"/>
              <a:t>Ukázka:</a:t>
            </a:r>
          </a:p>
          <a:p>
            <a:endParaRPr lang="cs-CZ" altLang="cs-CZ" sz="1500" b="1" dirty="0"/>
          </a:p>
          <a:p>
            <a:endParaRPr lang="cs-CZ" altLang="cs-CZ" sz="1500" b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886CFE9-C0F7-49D9-96C3-70C8FF49A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" r="17457"/>
          <a:stretch/>
        </p:blipFill>
        <p:spPr>
          <a:xfrm>
            <a:off x="1127448" y="1772816"/>
            <a:ext cx="5821443" cy="4007299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549990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Śablona_prezentace_N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2" id="{0D558C50-51D4-4EF6-88BF-468640285203}" vid="{DC8905DB-F15E-4664-83D4-7E3B5AAF960A}"/>
    </a:ext>
  </a:extLst>
</a:theme>
</file>

<file path=ppt/theme/theme2.xml><?xml version="1.0" encoding="utf-8"?>
<a:theme xmlns:a="http://schemas.openxmlformats.org/drawingml/2006/main" name="1_Śablona_prezentace_N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2" id="{0D558C50-51D4-4EF6-88BF-468640285203}" vid="{DC8905DB-F15E-4664-83D4-7E3B5AAF960A}"/>
    </a:ext>
  </a:ext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80334D2C3CA24F9B60010E7D460BC3" ma:contentTypeVersion="14" ma:contentTypeDescription="Vytvoří nový dokument" ma:contentTypeScope="" ma:versionID="0da33eb0b2011135b1495cea25aae1f0">
  <xsd:schema xmlns:xsd="http://www.w3.org/2001/XMLSchema" xmlns:xs="http://www.w3.org/2001/XMLSchema" xmlns:p="http://schemas.microsoft.com/office/2006/metadata/properties" xmlns:ns2="19c10944-04f6-4a56-b45b-bf26d6f81d58" xmlns:ns3="62a0cf90-df98-468d-8e62-9dacbd9cd031" targetNamespace="http://schemas.microsoft.com/office/2006/metadata/properties" ma:root="true" ma:fieldsID="703ecc31f9e49a7d68463d3aec90bfb9" ns2:_="" ns3:_="">
    <xsd:import namespace="19c10944-04f6-4a56-b45b-bf26d6f81d58"/>
    <xsd:import namespace="62a0cf90-df98-468d-8e62-9dacbd9cd0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10944-04f6-4a56-b45b-bf26d6f81d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Značky obrázků" ma:readOnly="false" ma:fieldId="{5cf76f15-5ced-4ddc-b409-7134ff3c332f}" ma:taxonomyMulti="true" ma:sspId="42107113-769a-4d15-b935-6d8bd9557b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a0cf90-df98-468d-8e62-9dacbd9cd031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dbb0656-7c38-45e2-9d93-076a736f137d}" ma:internalName="TaxCatchAll" ma:showField="CatchAllData" ma:web="62a0cf90-df98-468d-8e62-9dacbd9cd0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BCB722-C260-413B-BBF2-FBE864303B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c10944-04f6-4a56-b45b-bf26d6f81d58"/>
    <ds:schemaRef ds:uri="62a0cf90-df98-468d-8e62-9dacbd9cd0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460C30-6EB4-453D-A249-2D09C48D2E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Śablona_prezentace_NICE</Template>
  <TotalTime>3299</TotalTime>
  <Words>3567</Words>
  <Application>Microsoft Office PowerPoint</Application>
  <PresentationFormat>Širokoúhlá obrazovka</PresentationFormat>
  <Paragraphs>484</Paragraphs>
  <Slides>57</Slides>
  <Notes>35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57</vt:i4>
      </vt:variant>
    </vt:vector>
  </HeadingPairs>
  <TitlesOfParts>
    <vt:vector size="65" baseType="lpstr">
      <vt:lpstr>Calibri</vt:lpstr>
      <vt:lpstr>Arial</vt:lpstr>
      <vt:lpstr>Calibri Light</vt:lpstr>
      <vt:lpstr>Times New Roman</vt:lpstr>
      <vt:lpstr>Wingdings</vt:lpstr>
      <vt:lpstr>Symbol</vt:lpstr>
      <vt:lpstr>Śablona_prezentace_NICE</vt:lpstr>
      <vt:lpstr>1_Śablona_prezentace_NICE</vt:lpstr>
      <vt:lpstr>Otestuj si své znalosti v oblasti účetního výkaznictví podnikatelských subjektů – ÚČETNÍ KVÍZ</vt:lpstr>
      <vt:lpstr> Vymezení podmínek sestavení účetní závěrky a výroční zprávy a jejího ověření auditorem </vt:lpstr>
      <vt:lpstr>Kategorizace účetních jednotek (ZoÚ § 1b) </vt:lpstr>
      <vt:lpstr> Subjekt veřejného zájmu (ZoÚ § 1a)  </vt:lpstr>
      <vt:lpstr> Vybraná účetní jednotka (ZoÚ § 1, odst. 3) </vt:lpstr>
      <vt:lpstr>  Účetní závěrka (ZoÚ § 18)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Účetní závěrka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Výroční zpráva (ZoÚ § 21) </vt:lpstr>
      <vt:lpstr>Výroční zpráva</vt:lpstr>
      <vt:lpstr> Zveřejňování účetní závěrky (ZoÚ § 21a)</vt:lpstr>
      <vt:lpstr>Zveřejňování účetní závěrky a výroční zprávy (vč. zprávy auditora)</vt:lpstr>
      <vt:lpstr>Zveřejňování účetní závěrky </vt:lpstr>
      <vt:lpstr>Zveřejňování účetní závěrky</vt:lpstr>
      <vt:lpstr>Zveřejňování účetní závěrky </vt:lpstr>
      <vt:lpstr> Zveřejňování účetní závěrky a výroční zprávy (vč. zprávy auditora)</vt:lpstr>
      <vt:lpstr> Povinnost auditu u podnikatelských subjektů (ZoÚ § 20) </vt:lpstr>
      <vt:lpstr>   Rozdělení auditu podle různých hledisek  Existuje celá řada různých typů auditu, můžeme je dělit podle různých hledisek….</vt:lpstr>
      <vt:lpstr>Interní audit</vt:lpstr>
      <vt:lpstr>Čím se interní audit zabývá?</vt:lpstr>
      <vt:lpstr>Kdo ve společnosti vyžaduje interní audit?</vt:lpstr>
      <vt:lpstr> Externí audit</vt:lpstr>
      <vt:lpstr>Rozdělení auditu podle různých hledisek</vt:lpstr>
      <vt:lpstr>Rozdělení auditu podle různých hledisek</vt:lpstr>
      <vt:lpstr>Rozdělení auditu podle různých hledisek</vt:lpstr>
      <vt:lpstr>Rozdělení auditu podle různých hledisek</vt:lpstr>
      <vt:lpstr>Rozdělení auditu podle různých hledisek</vt:lpstr>
      <vt:lpstr>Rozdělení auditu podle různých hledisek</vt:lpstr>
      <vt:lpstr> Audit účetní závěrky a výroční zprávy - účetní audit </vt:lpstr>
      <vt:lpstr>Prezentace aplikace PowerPoint</vt:lpstr>
      <vt:lpstr>Prezentace aplikace PowerPoint</vt:lpstr>
      <vt:lpstr>Prezentace aplikace PowerPoint</vt:lpstr>
      <vt:lpstr>Komora auditorů ČR</vt:lpstr>
      <vt:lpstr>Prezentace aplikace PowerPoint</vt:lpstr>
      <vt:lpstr>Zpráva auditora  (§ 20 zákona o auditorech)</vt:lpstr>
      <vt:lpstr>Zpráva auditora a výroky</vt:lpstr>
      <vt:lpstr>Proces auditu – jeho jednotlivé fáze (auditorský postup)</vt:lpstr>
      <vt:lpstr>Proces auditu – jeho jednotlivé fáze (auditorský postup)</vt:lpstr>
      <vt:lpstr>Zpráva auditora (§ 20)</vt:lpstr>
      <vt:lpstr>Zpráva auditora (§ 20)</vt:lpstr>
      <vt:lpstr>Doporučené zdroje: </vt:lpstr>
      <vt:lpstr>Prezentace aplikace PowerPoint</vt:lpstr>
    </vt:vector>
  </TitlesOfParts>
  <Company>vsb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 v účetnictví</dc:title>
  <dc:creator>hak36</dc:creator>
  <cp:lastModifiedBy>Kulihova Kublova Tereza</cp:lastModifiedBy>
  <cp:revision>875</cp:revision>
  <cp:lastPrinted>2021-11-01T07:23:23Z</cp:lastPrinted>
  <dcterms:created xsi:type="dcterms:W3CDTF">2004-09-29T09:10:16Z</dcterms:created>
  <dcterms:modified xsi:type="dcterms:W3CDTF">2023-09-23T12:38:57Z</dcterms:modified>
</cp:coreProperties>
</file>