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898" r:id="rId1"/>
    <p:sldMasterId id="2147485905" r:id="rId2"/>
  </p:sldMasterIdLst>
  <p:notesMasterIdLst>
    <p:notesMasterId r:id="rId32"/>
  </p:notesMasterIdLst>
  <p:handoutMasterIdLst>
    <p:handoutMasterId r:id="rId33"/>
  </p:handoutMasterIdLst>
  <p:sldIdLst>
    <p:sldId id="485" r:id="rId3"/>
    <p:sldId id="483" r:id="rId4"/>
    <p:sldId id="271" r:id="rId5"/>
    <p:sldId id="333" r:id="rId6"/>
    <p:sldId id="330" r:id="rId7"/>
    <p:sldId id="366" r:id="rId8"/>
    <p:sldId id="354" r:id="rId9"/>
    <p:sldId id="367" r:id="rId10"/>
    <p:sldId id="374" r:id="rId11"/>
    <p:sldId id="377" r:id="rId12"/>
    <p:sldId id="349" r:id="rId13"/>
    <p:sldId id="329" r:id="rId14"/>
    <p:sldId id="346" r:id="rId15"/>
    <p:sldId id="263" r:id="rId16"/>
    <p:sldId id="256" r:id="rId17"/>
    <p:sldId id="257" r:id="rId18"/>
    <p:sldId id="258" r:id="rId19"/>
    <p:sldId id="264" r:id="rId20"/>
    <p:sldId id="288" r:id="rId21"/>
    <p:sldId id="276" r:id="rId22"/>
    <p:sldId id="343" r:id="rId23"/>
    <p:sldId id="284" r:id="rId24"/>
    <p:sldId id="285" r:id="rId25"/>
    <p:sldId id="267" r:id="rId26"/>
    <p:sldId id="268" r:id="rId27"/>
    <p:sldId id="281" r:id="rId28"/>
    <p:sldId id="280" r:id="rId29"/>
    <p:sldId id="331" r:id="rId30"/>
    <p:sldId id="484" r:id="rId31"/>
  </p:sldIdLst>
  <p:sldSz cx="12192000" cy="6858000"/>
  <p:notesSz cx="9928225"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706" autoAdjust="0"/>
  </p:normalViewPr>
  <p:slideViewPr>
    <p:cSldViewPr>
      <p:cViewPr varScale="1">
        <p:scale>
          <a:sx n="64" d="100"/>
          <a:sy n="64" d="100"/>
        </p:scale>
        <p:origin x="724" y="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6061F90-8E90-4EE6-A876-BD7524E0D79E}"/>
              </a:ext>
            </a:extLst>
          </p:cNvPr>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cs-CZ"/>
          </a:p>
        </p:txBody>
      </p:sp>
      <p:sp>
        <p:nvSpPr>
          <p:cNvPr id="51203" name="Rectangle 3">
            <a:extLst>
              <a:ext uri="{FF2B5EF4-FFF2-40B4-BE49-F238E27FC236}">
                <a16:creationId xmlns:a16="http://schemas.microsoft.com/office/drawing/2014/main" id="{AC41760E-E5A1-402D-BF9A-04F6083DFD90}"/>
              </a:ext>
            </a:extLst>
          </p:cNvPr>
          <p:cNvSpPr>
            <a:spLocks noGrp="1" noChangeArrowheads="1"/>
          </p:cNvSpPr>
          <p:nvPr>
            <p:ph type="dt" sz="quarter" idx="1"/>
          </p:nvPr>
        </p:nvSpPr>
        <p:spPr bwMode="auto">
          <a:xfrm>
            <a:off x="5626100"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cs-CZ"/>
          </a:p>
        </p:txBody>
      </p:sp>
      <p:sp>
        <p:nvSpPr>
          <p:cNvPr id="51204" name="Rectangle 4">
            <a:extLst>
              <a:ext uri="{FF2B5EF4-FFF2-40B4-BE49-F238E27FC236}">
                <a16:creationId xmlns:a16="http://schemas.microsoft.com/office/drawing/2014/main" id="{596D5D3F-CAB4-4A4B-A4F7-0A8224F919A2}"/>
              </a:ext>
            </a:extLst>
          </p:cNvPr>
          <p:cNvSpPr>
            <a:spLocks noGrp="1" noChangeArrowheads="1"/>
          </p:cNvSpPr>
          <p:nvPr>
            <p:ph type="ftr" sz="quarter" idx="2"/>
          </p:nvPr>
        </p:nvSpPr>
        <p:spPr bwMode="auto">
          <a:xfrm>
            <a:off x="0" y="6457950"/>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cs-CZ"/>
          </a:p>
        </p:txBody>
      </p:sp>
      <p:sp>
        <p:nvSpPr>
          <p:cNvPr id="51205" name="Rectangle 5">
            <a:extLst>
              <a:ext uri="{FF2B5EF4-FFF2-40B4-BE49-F238E27FC236}">
                <a16:creationId xmlns:a16="http://schemas.microsoft.com/office/drawing/2014/main" id="{DC0CBE18-A6E9-41BE-8B62-903174B4F89F}"/>
              </a:ext>
            </a:extLst>
          </p:cNvPr>
          <p:cNvSpPr>
            <a:spLocks noGrp="1" noChangeArrowheads="1"/>
          </p:cNvSpPr>
          <p:nvPr>
            <p:ph type="sldNum" sz="quarter" idx="3"/>
          </p:nvPr>
        </p:nvSpPr>
        <p:spPr bwMode="auto">
          <a:xfrm>
            <a:off x="5626100" y="6457950"/>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3C7745C-4E5F-4852-B24B-299C2642554D}"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62D6507F-007D-48CA-9F67-746D71088C82}"/>
              </a:ext>
            </a:extLst>
          </p:cNvPr>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cs-CZ"/>
          </a:p>
        </p:txBody>
      </p:sp>
      <p:sp>
        <p:nvSpPr>
          <p:cNvPr id="67587" name="Rectangle 3">
            <a:extLst>
              <a:ext uri="{FF2B5EF4-FFF2-40B4-BE49-F238E27FC236}">
                <a16:creationId xmlns:a16="http://schemas.microsoft.com/office/drawing/2014/main" id="{FC39AAF7-C060-47BF-9789-2188E8A4505C}"/>
              </a:ext>
            </a:extLst>
          </p:cNvPr>
          <p:cNvSpPr>
            <a:spLocks noGrp="1" noChangeArrowheads="1"/>
          </p:cNvSpPr>
          <p:nvPr>
            <p:ph type="dt" idx="1"/>
          </p:nvPr>
        </p:nvSpPr>
        <p:spPr bwMode="auto">
          <a:xfrm>
            <a:off x="5624513"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cs-CZ"/>
          </a:p>
        </p:txBody>
      </p:sp>
      <p:sp>
        <p:nvSpPr>
          <p:cNvPr id="2052" name="Rectangle 4">
            <a:extLst>
              <a:ext uri="{FF2B5EF4-FFF2-40B4-BE49-F238E27FC236}">
                <a16:creationId xmlns:a16="http://schemas.microsoft.com/office/drawing/2014/main" id="{B137B225-5082-403B-BDB5-A53C4B52DA86}"/>
              </a:ext>
            </a:extLst>
          </p:cNvPr>
          <p:cNvSpPr>
            <a:spLocks noRot="1" noChangeArrowheads="1" noTextEdit="1"/>
          </p:cNvSpPr>
          <p:nvPr>
            <p:ph type="sldImg" idx="2"/>
          </p:nvPr>
        </p:nvSpPr>
        <p:spPr bwMode="auto">
          <a:xfrm>
            <a:off x="2698750" y="509588"/>
            <a:ext cx="4530725"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3BDE913C-6DA6-4B7E-9B1C-41C532A64384}"/>
              </a:ext>
            </a:extLst>
          </p:cNvPr>
          <p:cNvSpPr>
            <a:spLocks noGrp="1" noChangeArrowheads="1"/>
          </p:cNvSpPr>
          <p:nvPr>
            <p:ph type="body" sz="quarter" idx="3"/>
          </p:nvPr>
        </p:nvSpPr>
        <p:spPr bwMode="auto">
          <a:xfrm>
            <a:off x="992188" y="3228975"/>
            <a:ext cx="794385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7590" name="Rectangle 6">
            <a:extLst>
              <a:ext uri="{FF2B5EF4-FFF2-40B4-BE49-F238E27FC236}">
                <a16:creationId xmlns:a16="http://schemas.microsoft.com/office/drawing/2014/main" id="{1FDF3706-4543-4584-98B1-C0928E3B35B3}"/>
              </a:ext>
            </a:extLst>
          </p:cNvPr>
          <p:cNvSpPr>
            <a:spLocks noGrp="1" noChangeArrowheads="1"/>
          </p:cNvSpPr>
          <p:nvPr>
            <p:ph type="ftr" sz="quarter" idx="4"/>
          </p:nvPr>
        </p:nvSpPr>
        <p:spPr bwMode="auto">
          <a:xfrm>
            <a:off x="0" y="6456363"/>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cs-CZ"/>
          </a:p>
        </p:txBody>
      </p:sp>
      <p:sp>
        <p:nvSpPr>
          <p:cNvPr id="67591" name="Rectangle 7">
            <a:extLst>
              <a:ext uri="{FF2B5EF4-FFF2-40B4-BE49-F238E27FC236}">
                <a16:creationId xmlns:a16="http://schemas.microsoft.com/office/drawing/2014/main" id="{FADBDF89-0F21-45E6-9187-EC3D1C117681}"/>
              </a:ext>
            </a:extLst>
          </p:cNvPr>
          <p:cNvSpPr>
            <a:spLocks noGrp="1" noChangeArrowheads="1"/>
          </p:cNvSpPr>
          <p:nvPr>
            <p:ph type="sldNum" sz="quarter" idx="5"/>
          </p:nvPr>
        </p:nvSpPr>
        <p:spPr bwMode="auto">
          <a:xfrm>
            <a:off x="5624513" y="6456363"/>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DA6FEB1-5695-43E5-B53B-6B6229A181B9}"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477E90-4C3A-1A40-BB34-28A95E688A19}"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3763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19909C0-E2E6-46E4-B48F-5B3BA21681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B515F955-137A-4B8A-9E2F-55205104C47B}" type="slidenum">
              <a:rPr kumimoji="0" lang="cs-CZ" altLang="cs-CZ" smtClean="0">
                <a:latin typeface="Times New Roman" panose="02020603050405020304" pitchFamily="18" charset="0"/>
              </a:rPr>
              <a:pPr>
                <a:spcBef>
                  <a:spcPct val="0"/>
                </a:spcBef>
              </a:pPr>
              <a:t>10</a:t>
            </a:fld>
            <a:endParaRPr kumimoji="0" lang="cs-CZ" altLang="cs-CZ">
              <a:latin typeface="Times New Roman" panose="02020603050405020304" pitchFamily="18" charset="0"/>
            </a:endParaRPr>
          </a:p>
        </p:txBody>
      </p:sp>
      <p:sp>
        <p:nvSpPr>
          <p:cNvPr id="22531" name="Rectangle 2">
            <a:extLst>
              <a:ext uri="{FF2B5EF4-FFF2-40B4-BE49-F238E27FC236}">
                <a16:creationId xmlns:a16="http://schemas.microsoft.com/office/drawing/2014/main" id="{EFEA268D-0049-41C5-B0DA-E6DF304A1F6E}"/>
              </a:ext>
            </a:extLst>
          </p:cNvPr>
          <p:cNvSpPr>
            <a:spLocks noRot="1" noChangeArrowheads="1" noTextEdit="1"/>
          </p:cNvSpPr>
          <p:nvPr>
            <p:ph type="sldImg"/>
          </p:nvPr>
        </p:nvSpPr>
        <p:spPr>
          <a:xfrm>
            <a:off x="2698750" y="509588"/>
            <a:ext cx="4530725" cy="2549525"/>
          </a:xfrm>
          <a:ln/>
        </p:spPr>
      </p:sp>
      <p:sp>
        <p:nvSpPr>
          <p:cNvPr id="22532" name="Rectangle 3">
            <a:extLst>
              <a:ext uri="{FF2B5EF4-FFF2-40B4-BE49-F238E27FC236}">
                <a16:creationId xmlns:a16="http://schemas.microsoft.com/office/drawing/2014/main" id="{3F12B950-9CD8-4B70-9E9C-CCDEF04B09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06A4B6F7-65B0-4B6D-B430-765E2BF7FF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518D992C-E825-4CE7-887E-EABFAF416DEC}" type="slidenum">
              <a:rPr kumimoji="0" lang="cs-CZ" altLang="cs-CZ" smtClean="0">
                <a:latin typeface="Times New Roman" panose="02020603050405020304" pitchFamily="18" charset="0"/>
              </a:rPr>
              <a:pPr>
                <a:spcBef>
                  <a:spcPct val="0"/>
                </a:spcBef>
              </a:pPr>
              <a:t>11</a:t>
            </a:fld>
            <a:endParaRPr kumimoji="0" lang="cs-CZ" altLang="cs-CZ">
              <a:latin typeface="Times New Roman" panose="02020603050405020304" pitchFamily="18" charset="0"/>
            </a:endParaRPr>
          </a:p>
        </p:txBody>
      </p:sp>
      <p:sp>
        <p:nvSpPr>
          <p:cNvPr id="24579" name="Rectangle 2">
            <a:extLst>
              <a:ext uri="{FF2B5EF4-FFF2-40B4-BE49-F238E27FC236}">
                <a16:creationId xmlns:a16="http://schemas.microsoft.com/office/drawing/2014/main" id="{AC375692-0ADE-4E62-A2BD-24CE469FA548}"/>
              </a:ext>
            </a:extLst>
          </p:cNvPr>
          <p:cNvSpPr>
            <a:spLocks noRot="1" noChangeArrowheads="1" noTextEdit="1"/>
          </p:cNvSpPr>
          <p:nvPr>
            <p:ph type="sldImg"/>
          </p:nvPr>
        </p:nvSpPr>
        <p:spPr>
          <a:xfrm>
            <a:off x="2698750" y="509588"/>
            <a:ext cx="4530725" cy="2549525"/>
          </a:xfrm>
          <a:ln/>
        </p:spPr>
      </p:sp>
      <p:sp>
        <p:nvSpPr>
          <p:cNvPr id="24580" name="Rectangle 3">
            <a:extLst>
              <a:ext uri="{FF2B5EF4-FFF2-40B4-BE49-F238E27FC236}">
                <a16:creationId xmlns:a16="http://schemas.microsoft.com/office/drawing/2014/main" id="{30DE350D-877E-4F78-A00C-E190E154E5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81629EB6-7864-4BA5-88A2-809549191A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FC57000A-5101-4F5A-B770-3BD57C8FBC4C}" type="slidenum">
              <a:rPr kumimoji="0" lang="cs-CZ" altLang="cs-CZ" smtClean="0">
                <a:latin typeface="Times New Roman" panose="02020603050405020304" pitchFamily="18" charset="0"/>
              </a:rPr>
              <a:pPr>
                <a:spcBef>
                  <a:spcPct val="0"/>
                </a:spcBef>
              </a:pPr>
              <a:t>12</a:t>
            </a:fld>
            <a:endParaRPr kumimoji="0" lang="cs-CZ" altLang="cs-CZ">
              <a:latin typeface="Times New Roman" panose="02020603050405020304" pitchFamily="18" charset="0"/>
            </a:endParaRPr>
          </a:p>
        </p:txBody>
      </p:sp>
      <p:sp>
        <p:nvSpPr>
          <p:cNvPr id="26627" name="Rectangle 2">
            <a:extLst>
              <a:ext uri="{FF2B5EF4-FFF2-40B4-BE49-F238E27FC236}">
                <a16:creationId xmlns:a16="http://schemas.microsoft.com/office/drawing/2014/main" id="{DACB1BAA-F00B-4F02-8D46-824AA0EE4BC0}"/>
              </a:ext>
            </a:extLst>
          </p:cNvPr>
          <p:cNvSpPr>
            <a:spLocks noRot="1" noChangeArrowheads="1" noTextEdit="1"/>
          </p:cNvSpPr>
          <p:nvPr>
            <p:ph type="sldImg"/>
          </p:nvPr>
        </p:nvSpPr>
        <p:spPr>
          <a:xfrm>
            <a:off x="2698750" y="509588"/>
            <a:ext cx="4530725" cy="2549525"/>
          </a:xfrm>
          <a:ln/>
        </p:spPr>
      </p:sp>
      <p:sp>
        <p:nvSpPr>
          <p:cNvPr id="26628" name="Rectangle 3">
            <a:extLst>
              <a:ext uri="{FF2B5EF4-FFF2-40B4-BE49-F238E27FC236}">
                <a16:creationId xmlns:a16="http://schemas.microsoft.com/office/drawing/2014/main" id="{39802A11-A563-4894-A2C5-6240837C47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B626568-F156-471D-8B23-106B0A9591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B1BD094A-56BB-42E5-ABB5-FEBBB4DE371F}" type="slidenum">
              <a:rPr kumimoji="0" lang="cs-CZ" altLang="cs-CZ" smtClean="0">
                <a:latin typeface="Times New Roman" panose="02020603050405020304" pitchFamily="18" charset="0"/>
              </a:rPr>
              <a:pPr>
                <a:spcBef>
                  <a:spcPct val="0"/>
                </a:spcBef>
              </a:pPr>
              <a:t>15</a:t>
            </a:fld>
            <a:endParaRPr kumimoji="0" lang="cs-CZ" altLang="cs-CZ">
              <a:latin typeface="Times New Roman" panose="02020603050405020304" pitchFamily="18" charset="0"/>
            </a:endParaRPr>
          </a:p>
        </p:txBody>
      </p:sp>
      <p:sp>
        <p:nvSpPr>
          <p:cNvPr id="30723" name="Rectangle 2">
            <a:extLst>
              <a:ext uri="{FF2B5EF4-FFF2-40B4-BE49-F238E27FC236}">
                <a16:creationId xmlns:a16="http://schemas.microsoft.com/office/drawing/2014/main" id="{7D5DBC71-990D-46A3-AA12-337786E6AB47}"/>
              </a:ext>
            </a:extLst>
          </p:cNvPr>
          <p:cNvSpPr>
            <a:spLocks noRot="1" noChangeArrowheads="1" noTextEdit="1"/>
          </p:cNvSpPr>
          <p:nvPr>
            <p:ph type="sldImg"/>
          </p:nvPr>
        </p:nvSpPr>
        <p:spPr>
          <a:xfrm>
            <a:off x="2698750" y="509588"/>
            <a:ext cx="4530725" cy="2549525"/>
          </a:xfrm>
          <a:ln/>
        </p:spPr>
      </p:sp>
      <p:sp>
        <p:nvSpPr>
          <p:cNvPr id="30724" name="Rectangle 3">
            <a:extLst>
              <a:ext uri="{FF2B5EF4-FFF2-40B4-BE49-F238E27FC236}">
                <a16:creationId xmlns:a16="http://schemas.microsoft.com/office/drawing/2014/main" id="{7289F0AD-CED5-45BE-8DE2-54CF7AB36B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a:extLst>
              <a:ext uri="{FF2B5EF4-FFF2-40B4-BE49-F238E27FC236}">
                <a16:creationId xmlns:a16="http://schemas.microsoft.com/office/drawing/2014/main" id="{23A3904D-E178-4F7E-8B81-556997C5385E}"/>
              </a:ext>
            </a:extLst>
          </p:cNvPr>
          <p:cNvSpPr>
            <a:spLocks noGrp="1" noRot="1" noChangeAspect="1" noChangeArrowheads="1" noTextEdit="1"/>
          </p:cNvSpPr>
          <p:nvPr>
            <p:ph type="sldImg"/>
          </p:nvPr>
        </p:nvSpPr>
        <p:spPr>
          <a:xfrm>
            <a:off x="2698750" y="509588"/>
            <a:ext cx="4530725" cy="2549525"/>
          </a:xfrm>
          <a:ln/>
        </p:spPr>
      </p:sp>
      <p:sp>
        <p:nvSpPr>
          <p:cNvPr id="35843" name="Zástupný symbol pro poznámky 2">
            <a:extLst>
              <a:ext uri="{FF2B5EF4-FFF2-40B4-BE49-F238E27FC236}">
                <a16:creationId xmlns:a16="http://schemas.microsoft.com/office/drawing/2014/main" id="{3569F5F3-DC90-4784-ADD1-02FD1CEDE79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35844" name="Zástupný symbol pro číslo snímku 3">
            <a:extLst>
              <a:ext uri="{FF2B5EF4-FFF2-40B4-BE49-F238E27FC236}">
                <a16:creationId xmlns:a16="http://schemas.microsoft.com/office/drawing/2014/main" id="{3595576D-CDB0-467D-8369-BCA06C6026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B033329E-85D1-424B-865A-087CF95F2DD0}" type="slidenum">
              <a:rPr kumimoji="0" lang="cs-CZ" altLang="cs-CZ" smtClean="0">
                <a:latin typeface="Times New Roman" panose="02020603050405020304" pitchFamily="18" charset="0"/>
              </a:rPr>
              <a:pPr>
                <a:spcBef>
                  <a:spcPct val="0"/>
                </a:spcBef>
              </a:pPr>
              <a:t>19</a:t>
            </a:fld>
            <a:endParaRPr kumimoji="0" lang="cs-CZ" altLang="cs-CZ">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a:extLst>
              <a:ext uri="{FF2B5EF4-FFF2-40B4-BE49-F238E27FC236}">
                <a16:creationId xmlns:a16="http://schemas.microsoft.com/office/drawing/2014/main" id="{9D3CA9A1-C065-4191-90E9-4B87E422B8C7}"/>
              </a:ext>
            </a:extLst>
          </p:cNvPr>
          <p:cNvSpPr>
            <a:spLocks noGrp="1" noRot="1" noChangeAspect="1" noChangeArrowheads="1" noTextEdit="1"/>
          </p:cNvSpPr>
          <p:nvPr>
            <p:ph type="sldImg"/>
          </p:nvPr>
        </p:nvSpPr>
        <p:spPr>
          <a:xfrm>
            <a:off x="2698750" y="509588"/>
            <a:ext cx="4530725" cy="2549525"/>
          </a:xfrm>
          <a:ln/>
        </p:spPr>
      </p:sp>
      <p:sp>
        <p:nvSpPr>
          <p:cNvPr id="38915" name="Zástupný symbol pro poznámky 2">
            <a:extLst>
              <a:ext uri="{FF2B5EF4-FFF2-40B4-BE49-F238E27FC236}">
                <a16:creationId xmlns:a16="http://schemas.microsoft.com/office/drawing/2014/main" id="{6916EB35-DE0C-498A-8860-CF51BCA9E59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38916" name="Zástupný symbol pro číslo snímku 3">
            <a:extLst>
              <a:ext uri="{FF2B5EF4-FFF2-40B4-BE49-F238E27FC236}">
                <a16:creationId xmlns:a16="http://schemas.microsoft.com/office/drawing/2014/main" id="{E2532033-9C47-40EA-86EE-A90406D3239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F7AD6612-7E72-4385-808C-7CCE571C6516}" type="slidenum">
              <a:rPr kumimoji="0" lang="cs-CZ" altLang="cs-CZ" smtClean="0">
                <a:latin typeface="Times New Roman" panose="02020603050405020304" pitchFamily="18" charset="0"/>
              </a:rPr>
              <a:pPr>
                <a:spcBef>
                  <a:spcPct val="0"/>
                </a:spcBef>
              </a:pPr>
              <a:t>21</a:t>
            </a:fld>
            <a:endParaRPr kumimoji="0" lang="cs-CZ" altLang="cs-CZ">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obrázek snímku 1">
            <a:extLst>
              <a:ext uri="{FF2B5EF4-FFF2-40B4-BE49-F238E27FC236}">
                <a16:creationId xmlns:a16="http://schemas.microsoft.com/office/drawing/2014/main" id="{4D0DF7B0-3257-499B-BEEE-655BBD4A4D9B}"/>
              </a:ext>
            </a:extLst>
          </p:cNvPr>
          <p:cNvSpPr>
            <a:spLocks noGrp="1" noRot="1" noChangeAspect="1" noChangeArrowheads="1" noTextEdit="1"/>
          </p:cNvSpPr>
          <p:nvPr>
            <p:ph type="sldImg"/>
          </p:nvPr>
        </p:nvSpPr>
        <p:spPr>
          <a:xfrm>
            <a:off x="2698750" y="509588"/>
            <a:ext cx="4530725" cy="2549525"/>
          </a:xfrm>
          <a:ln/>
        </p:spPr>
      </p:sp>
      <p:sp>
        <p:nvSpPr>
          <p:cNvPr id="6147" name="Zástupný symbol pro poznámky 2">
            <a:extLst>
              <a:ext uri="{FF2B5EF4-FFF2-40B4-BE49-F238E27FC236}">
                <a16:creationId xmlns:a16="http://schemas.microsoft.com/office/drawing/2014/main" id="{3F0908A7-8B49-4245-9D20-89B27A56C0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6148" name="Zástupný symbol pro číslo snímku 3">
            <a:extLst>
              <a:ext uri="{FF2B5EF4-FFF2-40B4-BE49-F238E27FC236}">
                <a16:creationId xmlns:a16="http://schemas.microsoft.com/office/drawing/2014/main" id="{C322EE5F-C9CA-4D71-947D-FEB38B6777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D9B3CD71-8B6C-4BF2-A8C4-314A9765E96D}" type="slidenum">
              <a:rPr lang="cs-CZ" altLang="cs-CZ" smtClean="0">
                <a:latin typeface="Times New Roman" panose="02020603050405020304" pitchFamily="18" charset="0"/>
              </a:rPr>
              <a:pPr/>
              <a:t>2</a:t>
            </a:fld>
            <a:endParaRPr lang="cs-CZ" altLang="cs-CZ">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BDEEBC15-9EEF-49B5-A26D-1F0885960735}" type="slidenum">
              <a:rPr kumimoji="0" lang="cs-CZ" altLang="cs-CZ" smtClean="0">
                <a:latin typeface="Times New Roman" panose="02020603050405020304" pitchFamily="18" charset="0"/>
              </a:rPr>
              <a:pPr>
                <a:spcBef>
                  <a:spcPct val="0"/>
                </a:spcBef>
              </a:pPr>
              <a:t>3</a:t>
            </a:fld>
            <a:endParaRPr kumimoji="0" lang="cs-CZ" altLang="cs-CZ">
              <a:latin typeface="Times New Roman" panose="02020603050405020304" pitchFamily="18" charset="0"/>
            </a:endParaRPr>
          </a:p>
        </p:txBody>
      </p:sp>
      <p:sp>
        <p:nvSpPr>
          <p:cNvPr id="8195" name="Rectangle 2">
            <a:extLst>
              <a:ext uri="{FF2B5EF4-FFF2-40B4-BE49-F238E27FC236}">
                <a16:creationId xmlns:a16="http://schemas.microsoft.com/office/drawing/2014/main" id="{A9EC8F6A-94EC-4DBA-AA7C-FA67EAC65DE0}"/>
              </a:ext>
            </a:extLst>
          </p:cNvPr>
          <p:cNvSpPr>
            <a:spLocks noRo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16BBA44-EC1F-4FDE-B614-25AD0F80F4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4193CF94-452E-4E78-B35E-D8CDCC81508A}" type="slidenum">
              <a:rPr kumimoji="0" lang="cs-CZ" altLang="cs-CZ" smtClean="0">
                <a:latin typeface="Times New Roman" panose="02020603050405020304" pitchFamily="18" charset="0"/>
              </a:rPr>
              <a:pPr>
                <a:spcBef>
                  <a:spcPct val="0"/>
                </a:spcBef>
              </a:pPr>
              <a:t>4</a:t>
            </a:fld>
            <a:endParaRPr kumimoji="0" lang="cs-CZ" altLang="cs-CZ">
              <a:latin typeface="Times New Roman" panose="02020603050405020304" pitchFamily="18" charset="0"/>
            </a:endParaRPr>
          </a:p>
        </p:txBody>
      </p:sp>
      <p:sp>
        <p:nvSpPr>
          <p:cNvPr id="10243" name="Rectangle 2">
            <a:extLst>
              <a:ext uri="{FF2B5EF4-FFF2-40B4-BE49-F238E27FC236}">
                <a16:creationId xmlns:a16="http://schemas.microsoft.com/office/drawing/2014/main" id="{91FF32DF-B5BC-4005-8F7A-360F2A755121}"/>
              </a:ext>
            </a:extLst>
          </p:cNvPr>
          <p:cNvSpPr>
            <a:spLocks noRot="1" noChangeArrowheads="1" noTextEdit="1"/>
          </p:cNvSpPr>
          <p:nvPr>
            <p:ph type="sldImg"/>
          </p:nvPr>
        </p:nvSpPr>
        <p:spPr>
          <a:xfrm>
            <a:off x="2698750" y="509588"/>
            <a:ext cx="4530725" cy="2549525"/>
          </a:xfrm>
          <a:ln/>
        </p:spPr>
      </p:sp>
      <p:sp>
        <p:nvSpPr>
          <p:cNvPr id="10244" name="Rectangle 3">
            <a:extLst>
              <a:ext uri="{FF2B5EF4-FFF2-40B4-BE49-F238E27FC236}">
                <a16:creationId xmlns:a16="http://schemas.microsoft.com/office/drawing/2014/main" id="{E70EB1E6-3888-4C9D-B974-FEF4FBD786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F6EE15E6-56E7-4576-BE2B-FFB6AE875D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AB2B8A0D-5DE5-4E02-9A9B-D83CB40B6A02}" type="slidenum">
              <a:rPr kumimoji="0" lang="cs-CZ" altLang="cs-CZ" smtClean="0">
                <a:latin typeface="Times New Roman" panose="02020603050405020304" pitchFamily="18" charset="0"/>
              </a:rPr>
              <a:pPr>
                <a:spcBef>
                  <a:spcPct val="0"/>
                </a:spcBef>
              </a:pPr>
              <a:t>5</a:t>
            </a:fld>
            <a:endParaRPr kumimoji="0" lang="cs-CZ" altLang="cs-CZ">
              <a:latin typeface="Times New Roman" panose="02020603050405020304" pitchFamily="18" charset="0"/>
            </a:endParaRPr>
          </a:p>
        </p:txBody>
      </p:sp>
      <p:sp>
        <p:nvSpPr>
          <p:cNvPr id="12291" name="Rectangle 2">
            <a:extLst>
              <a:ext uri="{FF2B5EF4-FFF2-40B4-BE49-F238E27FC236}">
                <a16:creationId xmlns:a16="http://schemas.microsoft.com/office/drawing/2014/main" id="{76098449-0518-491C-8357-D071D788E24B}"/>
              </a:ext>
            </a:extLst>
          </p:cNvPr>
          <p:cNvSpPr>
            <a:spLocks noRot="1" noChangeArrowheads="1" noTextEdit="1"/>
          </p:cNvSpPr>
          <p:nvPr>
            <p:ph type="sldImg"/>
          </p:nvPr>
        </p:nvSpPr>
        <p:spPr>
          <a:xfrm>
            <a:off x="2698750" y="509588"/>
            <a:ext cx="4530725" cy="2549525"/>
          </a:xfrm>
          <a:ln/>
        </p:spPr>
      </p:sp>
      <p:sp>
        <p:nvSpPr>
          <p:cNvPr id="12292" name="Rectangle 3">
            <a:extLst>
              <a:ext uri="{FF2B5EF4-FFF2-40B4-BE49-F238E27FC236}">
                <a16:creationId xmlns:a16="http://schemas.microsoft.com/office/drawing/2014/main" id="{B2937FF2-7316-4152-AC60-82CE8B56E5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7EF691B6-FD46-49B5-96CF-14BF3BF9AC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DC6DFE52-E80F-4582-BBB0-43317D903FE9}" type="slidenum">
              <a:rPr kumimoji="0" lang="cs-CZ" altLang="cs-CZ" smtClean="0">
                <a:latin typeface="Times New Roman" panose="02020603050405020304" pitchFamily="18" charset="0"/>
              </a:rPr>
              <a:pPr>
                <a:spcBef>
                  <a:spcPct val="0"/>
                </a:spcBef>
              </a:pPr>
              <a:t>6</a:t>
            </a:fld>
            <a:endParaRPr kumimoji="0" lang="cs-CZ" altLang="cs-CZ">
              <a:latin typeface="Times New Roman" panose="02020603050405020304" pitchFamily="18" charset="0"/>
            </a:endParaRPr>
          </a:p>
        </p:txBody>
      </p:sp>
      <p:sp>
        <p:nvSpPr>
          <p:cNvPr id="14339" name="Rectangle 2">
            <a:extLst>
              <a:ext uri="{FF2B5EF4-FFF2-40B4-BE49-F238E27FC236}">
                <a16:creationId xmlns:a16="http://schemas.microsoft.com/office/drawing/2014/main" id="{A1C33B10-6D37-4EEA-8B8B-A3DA04F309BD}"/>
              </a:ext>
            </a:extLst>
          </p:cNvPr>
          <p:cNvSpPr>
            <a:spLocks noRot="1" noChangeArrowheads="1" noTextEdit="1"/>
          </p:cNvSpPr>
          <p:nvPr>
            <p:ph type="sldImg"/>
          </p:nvPr>
        </p:nvSpPr>
        <p:spPr>
          <a:xfrm>
            <a:off x="2698750" y="509588"/>
            <a:ext cx="4530725" cy="2549525"/>
          </a:xfrm>
          <a:ln/>
        </p:spPr>
      </p:sp>
      <p:sp>
        <p:nvSpPr>
          <p:cNvPr id="14340" name="Rectangle 3">
            <a:extLst>
              <a:ext uri="{FF2B5EF4-FFF2-40B4-BE49-F238E27FC236}">
                <a16:creationId xmlns:a16="http://schemas.microsoft.com/office/drawing/2014/main" id="{AC4A32B6-2A0F-4D55-9476-38D4215F97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C1458E12-1136-414A-976D-7DA5DFFFDE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5BCC2A73-961C-4F86-9CA4-D1ABAFAFB6F1}" type="slidenum">
              <a:rPr kumimoji="0" lang="cs-CZ" altLang="cs-CZ" smtClean="0">
                <a:latin typeface="Times New Roman" panose="02020603050405020304" pitchFamily="18" charset="0"/>
              </a:rPr>
              <a:pPr>
                <a:spcBef>
                  <a:spcPct val="0"/>
                </a:spcBef>
              </a:pPr>
              <a:t>7</a:t>
            </a:fld>
            <a:endParaRPr kumimoji="0" lang="cs-CZ" altLang="cs-CZ">
              <a:latin typeface="Times New Roman" panose="02020603050405020304" pitchFamily="18" charset="0"/>
            </a:endParaRPr>
          </a:p>
        </p:txBody>
      </p:sp>
      <p:sp>
        <p:nvSpPr>
          <p:cNvPr id="16387" name="Rectangle 2">
            <a:extLst>
              <a:ext uri="{FF2B5EF4-FFF2-40B4-BE49-F238E27FC236}">
                <a16:creationId xmlns:a16="http://schemas.microsoft.com/office/drawing/2014/main" id="{E9B988EE-DE11-476A-9351-404560E37D0E}"/>
              </a:ext>
            </a:extLst>
          </p:cNvPr>
          <p:cNvSpPr>
            <a:spLocks noRot="1" noChangeArrowheads="1" noTextEdit="1"/>
          </p:cNvSpPr>
          <p:nvPr>
            <p:ph type="sldImg"/>
          </p:nvPr>
        </p:nvSpPr>
        <p:spPr>
          <a:xfrm>
            <a:off x="2698750" y="509588"/>
            <a:ext cx="4530725" cy="2549525"/>
          </a:xfrm>
          <a:ln/>
        </p:spPr>
      </p:sp>
      <p:sp>
        <p:nvSpPr>
          <p:cNvPr id="16388" name="Rectangle 3">
            <a:extLst>
              <a:ext uri="{FF2B5EF4-FFF2-40B4-BE49-F238E27FC236}">
                <a16:creationId xmlns:a16="http://schemas.microsoft.com/office/drawing/2014/main" id="{4C317616-7214-423D-B2FC-5D6DBABE9C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F6B83FB-F429-444E-8270-E2587454EA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9CA368CA-7AB2-49ED-875D-C4693E1844CB}" type="slidenum">
              <a:rPr kumimoji="0" lang="cs-CZ" altLang="cs-CZ" smtClean="0">
                <a:latin typeface="Times New Roman" panose="02020603050405020304" pitchFamily="18" charset="0"/>
              </a:rPr>
              <a:pPr>
                <a:spcBef>
                  <a:spcPct val="0"/>
                </a:spcBef>
              </a:pPr>
              <a:t>8</a:t>
            </a:fld>
            <a:endParaRPr kumimoji="0" lang="cs-CZ" altLang="cs-CZ">
              <a:latin typeface="Times New Roman" panose="02020603050405020304" pitchFamily="18" charset="0"/>
            </a:endParaRPr>
          </a:p>
        </p:txBody>
      </p:sp>
      <p:sp>
        <p:nvSpPr>
          <p:cNvPr id="18435" name="Rectangle 2">
            <a:extLst>
              <a:ext uri="{FF2B5EF4-FFF2-40B4-BE49-F238E27FC236}">
                <a16:creationId xmlns:a16="http://schemas.microsoft.com/office/drawing/2014/main" id="{CEDAFDD3-DCB5-4F97-9338-08E867FD8264}"/>
              </a:ext>
            </a:extLst>
          </p:cNvPr>
          <p:cNvSpPr>
            <a:spLocks noRot="1" noChangeArrowheads="1" noTextEdit="1"/>
          </p:cNvSpPr>
          <p:nvPr>
            <p:ph type="sldImg"/>
          </p:nvPr>
        </p:nvSpPr>
        <p:spPr>
          <a:xfrm>
            <a:off x="2698750" y="509588"/>
            <a:ext cx="4530725" cy="2549525"/>
          </a:xfrm>
          <a:ln/>
        </p:spPr>
      </p:sp>
      <p:sp>
        <p:nvSpPr>
          <p:cNvPr id="18436" name="Rectangle 3">
            <a:extLst>
              <a:ext uri="{FF2B5EF4-FFF2-40B4-BE49-F238E27FC236}">
                <a16:creationId xmlns:a16="http://schemas.microsoft.com/office/drawing/2014/main" id="{33954C89-DB22-47C7-AB1F-5F050229E9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22D183B8-A5FD-4F01-80FA-D658C92FF2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262A4F4F-E7F5-436A-AE86-A013E604AEB4}" type="slidenum">
              <a:rPr kumimoji="0" lang="cs-CZ" altLang="cs-CZ" smtClean="0">
                <a:latin typeface="Times New Roman" panose="02020603050405020304" pitchFamily="18" charset="0"/>
              </a:rPr>
              <a:pPr>
                <a:spcBef>
                  <a:spcPct val="0"/>
                </a:spcBef>
              </a:pPr>
              <a:t>9</a:t>
            </a:fld>
            <a:endParaRPr kumimoji="0" lang="cs-CZ" altLang="cs-CZ">
              <a:latin typeface="Times New Roman" panose="02020603050405020304" pitchFamily="18" charset="0"/>
            </a:endParaRPr>
          </a:p>
        </p:txBody>
      </p:sp>
      <p:sp>
        <p:nvSpPr>
          <p:cNvPr id="20483" name="Rectangle 2">
            <a:extLst>
              <a:ext uri="{FF2B5EF4-FFF2-40B4-BE49-F238E27FC236}">
                <a16:creationId xmlns:a16="http://schemas.microsoft.com/office/drawing/2014/main" id="{4E7E9902-E6A1-4871-9374-B6A75647C2DC}"/>
              </a:ext>
            </a:extLst>
          </p:cNvPr>
          <p:cNvSpPr>
            <a:spLocks noRot="1" noChangeArrowheads="1" noTextEdit="1"/>
          </p:cNvSpPr>
          <p:nvPr>
            <p:ph type="sldImg"/>
          </p:nvPr>
        </p:nvSpPr>
        <p:spPr>
          <a:xfrm>
            <a:off x="2698750" y="509588"/>
            <a:ext cx="4530725" cy="2549525"/>
          </a:xfrm>
          <a:ln/>
        </p:spPr>
      </p:sp>
      <p:sp>
        <p:nvSpPr>
          <p:cNvPr id="20484" name="Rectangle 3">
            <a:extLst>
              <a:ext uri="{FF2B5EF4-FFF2-40B4-BE49-F238E27FC236}">
                <a16:creationId xmlns:a16="http://schemas.microsoft.com/office/drawing/2014/main" id="{23AB2725-61DB-410D-9B12-8AEB665EEC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1276751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87124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08945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33068358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367817051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70163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333169653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32E71A8B-34C4-409C-ACA7-00046D461C21}" type="slidenum">
              <a:rPr lang="cs-CZ" altLang="cs-CZ" smtClean="0"/>
              <a:pPr>
                <a:defRPr/>
              </a:pPr>
              <a:t>‹#›</a:t>
            </a:fld>
            <a:endParaRPr lang="cs-CZ" altLang="cs-CZ"/>
          </a:p>
        </p:txBody>
      </p:sp>
    </p:spTree>
    <p:extLst>
      <p:ext uri="{BB962C8B-B14F-4D97-AF65-F5344CB8AC3E}">
        <p14:creationId xmlns:p14="http://schemas.microsoft.com/office/powerpoint/2010/main" val="1644961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414940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71516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1348002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image" Target="../media/image4.png"/><Relationship Id="rId4" Type="http://schemas.openxmlformats.org/officeDocument/2006/relationships/slideLayout" Target="../slideLayouts/slideLayout10.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278553118"/>
      </p:ext>
    </p:extLst>
  </p:cSld>
  <p:clrMap bg1="lt1" tx1="dk1" bg2="lt2" tx2="dk2" accent1="accent1" accent2="accent2" accent3="accent3" accent4="accent4" accent5="accent5" accent6="accent6" hlink="hlink" folHlink="folHlink"/>
  <p:sldLayoutIdLst>
    <p:sldLayoutId id="2147485899" r:id="rId1"/>
    <p:sldLayoutId id="2147485900" r:id="rId2"/>
    <p:sldLayoutId id="2147485901" r:id="rId3"/>
    <p:sldLayoutId id="2147485902" r:id="rId4"/>
    <p:sldLayoutId id="2147485903" r:id="rId5"/>
    <p:sldLayoutId id="2147485904" r:id="rId6"/>
  </p:sldLayoutIdLst>
  <p:hf hdr="0" ftr="0" dt="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pic>
        <p:nvPicPr>
          <p:cNvPr id="8" name="Obrázek 7" descr="Obsah obrázku objekt, interiér&#10;&#10;&#10;&#10;Popis se vygeneroval automaticky.">
            <a:extLst>
              <a:ext uri="{FF2B5EF4-FFF2-40B4-BE49-F238E27FC236}">
                <a16:creationId xmlns:a16="http://schemas.microsoft.com/office/drawing/2014/main" id="{AC495983-AC06-4D47-8142-754112AFF294}"/>
              </a:ext>
            </a:extLst>
          </p:cNvPr>
          <p:cNvPicPr>
            <a:picLocks noChangeAspect="1"/>
          </p:cNvPicPr>
          <p:nvPr userDrawn="1"/>
        </p:nvPicPr>
        <p:blipFill>
          <a:blip r:embed="rId10"/>
          <a:stretch>
            <a:fillRect/>
          </a:stretch>
        </p:blipFill>
        <p:spPr>
          <a:xfrm>
            <a:off x="200196" y="199669"/>
            <a:ext cx="4216400" cy="647700"/>
          </a:xfrm>
          <a:prstGeom prst="rect">
            <a:avLst/>
          </a:prstGeom>
        </p:spPr>
      </p:pic>
    </p:spTree>
    <p:extLst>
      <p:ext uri="{BB962C8B-B14F-4D97-AF65-F5344CB8AC3E}">
        <p14:creationId xmlns:p14="http://schemas.microsoft.com/office/powerpoint/2010/main" val="2192871363"/>
      </p:ext>
    </p:extLst>
  </p:cSld>
  <p:clrMap bg1="lt1" tx1="dk1" bg2="lt2" tx2="dk2" accent1="accent1" accent2="accent2" accent3="accent3" accent4="accent4" accent5="accent5" accent6="accent6" hlink="hlink" folHlink="folHlink"/>
  <p:sldLayoutIdLst>
    <p:sldLayoutId id="2147485906" r:id="rId1"/>
    <p:sldLayoutId id="2147485907" r:id="rId2"/>
    <p:sldLayoutId id="2147485908" r:id="rId3"/>
    <p:sldLayoutId id="2147485909" r:id="rId4"/>
    <p:sldLayoutId id="2147485910" r:id="rId5"/>
  </p:sldLayoutIdLst>
  <p:hf hdr="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sagit.cz/" TargetMode="External"/><Relationship Id="rId13" Type="http://schemas.openxmlformats.org/officeDocument/2006/relationships/hyperlink" Target="http://www.ipodnikatel.cz/" TargetMode="External"/><Relationship Id="rId3" Type="http://schemas.openxmlformats.org/officeDocument/2006/relationships/hyperlink" Target="http://www.du.cz/" TargetMode="External"/><Relationship Id="rId7" Type="http://schemas.openxmlformats.org/officeDocument/2006/relationships/hyperlink" Target="http://www.mesec.cz/" TargetMode="External"/><Relationship Id="rId12" Type="http://schemas.openxmlformats.org/officeDocument/2006/relationships/hyperlink" Target="http://www.podnikatel.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zivnostnik.cz/" TargetMode="External"/><Relationship Id="rId11" Type="http://schemas.openxmlformats.org/officeDocument/2006/relationships/hyperlink" Target="http://www.cssz.cz/" TargetMode="External"/><Relationship Id="rId5" Type="http://schemas.openxmlformats.org/officeDocument/2006/relationships/hyperlink" Target="http://www.finance.cz/" TargetMode="External"/><Relationship Id="rId10" Type="http://schemas.openxmlformats.org/officeDocument/2006/relationships/hyperlink" Target="http://www.mfcr.cz,www.cssz.cz/" TargetMode="External"/><Relationship Id="rId4" Type="http://schemas.openxmlformats.org/officeDocument/2006/relationships/hyperlink" Target="http://www.business.center.cz/" TargetMode="External"/><Relationship Id="rId9" Type="http://schemas.openxmlformats.org/officeDocument/2006/relationships/hyperlink" Target="http://www.ucetnisvet.cz/" TargetMode="External"/><Relationship Id="rId14" Type="http://schemas.openxmlformats.org/officeDocument/2006/relationships/hyperlink" Target="http://www.jakpodnikat.cz/"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C7814-19D0-D044-AD35-ED9091139AEE}"/>
              </a:ext>
            </a:extLst>
          </p:cNvPr>
          <p:cNvSpPr>
            <a:spLocks noGrp="1"/>
          </p:cNvSpPr>
          <p:nvPr>
            <p:ph type="ctrTitle"/>
          </p:nvPr>
        </p:nvSpPr>
        <p:spPr>
          <a:xfrm>
            <a:off x="2083577" y="2420888"/>
            <a:ext cx="8908967" cy="2387600"/>
          </a:xfrm>
        </p:spPr>
        <p:txBody>
          <a:bodyPr>
            <a:normAutofit/>
          </a:bodyPr>
          <a:lstStyle/>
          <a:p>
            <a:r>
              <a:rPr lang="cs-CZ" sz="4000" dirty="0">
                <a:solidFill>
                  <a:srgbClr val="00B0F0"/>
                </a:solidFill>
              </a:rPr>
              <a:t>OTEVŘENÍ DAŇOVÉ EVIDENCE</a:t>
            </a:r>
            <a:br>
              <a:rPr lang="cs-CZ" sz="4000" dirty="0">
                <a:solidFill>
                  <a:srgbClr val="00B0F0"/>
                </a:solidFill>
              </a:rPr>
            </a:br>
            <a:r>
              <a:rPr lang="cs-CZ" sz="4000" dirty="0">
                <a:solidFill>
                  <a:srgbClr val="00B0F0"/>
                </a:solidFill>
              </a:rPr>
              <a:t>U ZAČÍNAJÍCÍHO PODNIKATELE – fyzické osoby (OSVČ) včetně řešené případové studie </a:t>
            </a:r>
          </a:p>
        </p:txBody>
      </p:sp>
      <p:sp>
        <p:nvSpPr>
          <p:cNvPr id="3" name="Podnadpis 2">
            <a:extLst>
              <a:ext uri="{FF2B5EF4-FFF2-40B4-BE49-F238E27FC236}">
                <a16:creationId xmlns:a16="http://schemas.microsoft.com/office/drawing/2014/main" id="{D3462E6A-BA43-6348-924A-E49976C5622D}"/>
              </a:ext>
            </a:extLst>
          </p:cNvPr>
          <p:cNvSpPr>
            <a:spLocks noGrp="1"/>
          </p:cNvSpPr>
          <p:nvPr>
            <p:ph type="subTitle" idx="1"/>
          </p:nvPr>
        </p:nvSpPr>
        <p:spPr>
          <a:xfrm>
            <a:off x="2083577" y="5013326"/>
            <a:ext cx="7751806" cy="1655762"/>
          </a:xfrm>
        </p:spPr>
        <p:txBody>
          <a:bodyPr/>
          <a:lstStyle/>
          <a:p>
            <a:r>
              <a:rPr lang="cs-CZ" sz="2000" dirty="0"/>
              <a:t>Jana </a:t>
            </a:r>
            <a:r>
              <a:rPr lang="cs-CZ" sz="2000" dirty="0" err="1"/>
              <a:t>Hakalová</a:t>
            </a:r>
            <a:endParaRPr lang="cs-CZ" sz="2000" dirty="0"/>
          </a:p>
        </p:txBody>
      </p:sp>
      <p:sp>
        <p:nvSpPr>
          <p:cNvPr id="6" name="Zástupný symbol pro číslo snímku 5">
            <a:extLst>
              <a:ext uri="{FF2B5EF4-FFF2-40B4-BE49-F238E27FC236}">
                <a16:creationId xmlns:a16="http://schemas.microsoft.com/office/drawing/2014/main" id="{D4A7925D-4BBE-3C40-9FF4-E305464874B4}"/>
              </a:ext>
            </a:extLst>
          </p:cNvPr>
          <p:cNvSpPr>
            <a:spLocks noGrp="1"/>
          </p:cNvSpPr>
          <p:nvPr>
            <p:ph type="sldNum" sz="quarter" idx="4294967295"/>
          </p:nvPr>
        </p:nvSpPr>
        <p:spPr>
          <a:xfrm>
            <a:off x="11579225" y="6356350"/>
            <a:ext cx="612775" cy="312738"/>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A44BAA-1A06-B141-8215-9D88CF6A7203}" type="slidenum">
              <a:rPr kumimoji="0" lang="cs-CZ"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cs-CZ"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36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83D62F0-8C03-4419-ACBC-CA6BC314FDDB}"/>
              </a:ext>
            </a:extLst>
          </p:cNvPr>
          <p:cNvSpPr>
            <a:spLocks noGrp="1"/>
          </p:cNvSpPr>
          <p:nvPr>
            <p:ph type="title"/>
          </p:nvPr>
        </p:nvSpPr>
        <p:spPr>
          <a:xfrm>
            <a:off x="1548606" y="836712"/>
            <a:ext cx="8736012" cy="595312"/>
          </a:xfrm>
        </p:spPr>
        <p:txBody>
          <a:bodyPr>
            <a:normAutofit/>
          </a:bodyPr>
          <a:lstStyle/>
          <a:p>
            <a:pPr algn="ctr" eaLnBrk="1" hangingPunct="1"/>
            <a:r>
              <a:rPr lang="cs-CZ" altLang="cs-CZ" sz="3000" b="1" dirty="0"/>
              <a:t>Nová úprava paušální daně v roce 2023</a:t>
            </a:r>
          </a:p>
        </p:txBody>
      </p:sp>
      <p:graphicFrame>
        <p:nvGraphicFramePr>
          <p:cNvPr id="2" name="Zástupný obsah 1">
            <a:extLst>
              <a:ext uri="{FF2B5EF4-FFF2-40B4-BE49-F238E27FC236}">
                <a16:creationId xmlns:a16="http://schemas.microsoft.com/office/drawing/2014/main" id="{C5DA2AD1-3808-4FF2-852B-F007DC35F7FE}"/>
              </a:ext>
            </a:extLst>
          </p:cNvPr>
          <p:cNvGraphicFramePr>
            <a:graphicFrameLocks noGrp="1"/>
          </p:cNvGraphicFramePr>
          <p:nvPr>
            <p:ph idx="1"/>
            <p:extLst>
              <p:ext uri="{D42A27DB-BD31-4B8C-83A1-F6EECF244321}">
                <p14:modId xmlns:p14="http://schemas.microsoft.com/office/powerpoint/2010/main" val="2482425317"/>
              </p:ext>
            </p:extLst>
          </p:nvPr>
        </p:nvGraphicFramePr>
        <p:xfrm>
          <a:off x="1895474" y="1556792"/>
          <a:ext cx="8351840" cy="2438399"/>
        </p:xfrm>
        <a:graphic>
          <a:graphicData uri="http://schemas.openxmlformats.org/drawingml/2006/table">
            <a:tbl>
              <a:tblPr/>
              <a:tblGrid>
                <a:gridCol w="1670368">
                  <a:extLst>
                    <a:ext uri="{9D8B030D-6E8A-4147-A177-3AD203B41FA5}">
                      <a16:colId xmlns:a16="http://schemas.microsoft.com/office/drawing/2014/main" val="20000"/>
                    </a:ext>
                  </a:extLst>
                </a:gridCol>
                <a:gridCol w="1670368">
                  <a:extLst>
                    <a:ext uri="{9D8B030D-6E8A-4147-A177-3AD203B41FA5}">
                      <a16:colId xmlns:a16="http://schemas.microsoft.com/office/drawing/2014/main" val="20001"/>
                    </a:ext>
                  </a:extLst>
                </a:gridCol>
                <a:gridCol w="1670368">
                  <a:extLst>
                    <a:ext uri="{9D8B030D-6E8A-4147-A177-3AD203B41FA5}">
                      <a16:colId xmlns:a16="http://schemas.microsoft.com/office/drawing/2014/main" val="20002"/>
                    </a:ext>
                  </a:extLst>
                </a:gridCol>
                <a:gridCol w="1670368">
                  <a:extLst>
                    <a:ext uri="{9D8B030D-6E8A-4147-A177-3AD203B41FA5}">
                      <a16:colId xmlns:a16="http://schemas.microsoft.com/office/drawing/2014/main" val="20003"/>
                    </a:ext>
                  </a:extLst>
                </a:gridCol>
                <a:gridCol w="1670368">
                  <a:extLst>
                    <a:ext uri="{9D8B030D-6E8A-4147-A177-3AD203B41FA5}">
                      <a16:colId xmlns:a16="http://schemas.microsoft.com/office/drawing/2014/main" val="20004"/>
                    </a:ext>
                  </a:extLst>
                </a:gridCol>
              </a:tblGrid>
              <a:tr h="670859">
                <a:tc>
                  <a:txBody>
                    <a:bodyPr/>
                    <a:lstStyle/>
                    <a:p>
                      <a:pPr algn="l" fontAlgn="b"/>
                      <a:r>
                        <a:rPr lang="cs-CZ" sz="1800" b="1" dirty="0">
                          <a:effectLst/>
                          <a:latin typeface="Arial" panose="020B0604020202020204" pitchFamily="34" charset="0"/>
                          <a:cs typeface="Arial" panose="020B0604020202020204" pitchFamily="34" charset="0"/>
                        </a:rPr>
                        <a:t>Pásmo</a:t>
                      </a:r>
                    </a:p>
                    <a:p>
                      <a:pPr algn="l" fontAlgn="b"/>
                      <a:endParaRPr lang="cs-CZ" sz="1800" b="1" dirty="0">
                        <a:effectLst/>
                        <a:latin typeface="Arial" panose="020B0604020202020204" pitchFamily="34" charset="0"/>
                        <a:cs typeface="Arial" panose="020B0604020202020204" pitchFamily="34" charset="0"/>
                      </a:endParaRPr>
                    </a:p>
                  </a:txBody>
                  <a:tcPr marL="60947" marR="60947" marT="60964" marB="60964" anchor="b">
                    <a:lnL>
                      <a:noFill/>
                    </a:lnL>
                    <a:lnR>
                      <a:noFill/>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algn="ctr" fontAlgn="b"/>
                      <a:r>
                        <a:rPr lang="cs-CZ" sz="1800" b="1" dirty="0">
                          <a:effectLst/>
                          <a:latin typeface="Arial" panose="020B0604020202020204" pitchFamily="34" charset="0"/>
                          <a:cs typeface="Arial" panose="020B0604020202020204" pitchFamily="34" charset="0"/>
                        </a:rPr>
                        <a:t>Paušální daň měsíčně</a:t>
                      </a:r>
                    </a:p>
                  </a:txBody>
                  <a:tcPr marL="60947" marR="60947" marT="60964" marB="60964" anchor="b">
                    <a:lnL>
                      <a:noFill/>
                    </a:lnL>
                    <a:lnR>
                      <a:noFill/>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algn="ctr" fontAlgn="b"/>
                      <a:r>
                        <a:rPr lang="cs-CZ" sz="1800" b="1" dirty="0">
                          <a:effectLst/>
                          <a:latin typeface="Arial" panose="020B0604020202020204" pitchFamily="34" charset="0"/>
                          <a:cs typeface="Arial" panose="020B0604020202020204" pitchFamily="34" charset="0"/>
                        </a:rPr>
                        <a:t>Daň </a:t>
                      </a:r>
                    </a:p>
                    <a:p>
                      <a:pPr algn="ctr" fontAlgn="b"/>
                      <a:r>
                        <a:rPr lang="cs-CZ" sz="1800" b="1" dirty="0">
                          <a:effectLst/>
                          <a:latin typeface="Arial" panose="020B0604020202020204" pitchFamily="34" charset="0"/>
                          <a:cs typeface="Arial" panose="020B0604020202020204" pitchFamily="34" charset="0"/>
                        </a:rPr>
                        <a:t>z příjmů</a:t>
                      </a:r>
                    </a:p>
                  </a:txBody>
                  <a:tcPr marL="60947" marR="60947" marT="60964" marB="60964" anchor="b">
                    <a:lnL>
                      <a:noFill/>
                    </a:lnL>
                    <a:lnR>
                      <a:noFill/>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algn="ctr" fontAlgn="b"/>
                      <a:r>
                        <a:rPr lang="cs-CZ" sz="1800" b="1" dirty="0">
                          <a:effectLst/>
                          <a:latin typeface="Arial" panose="020B0604020202020204" pitchFamily="34" charset="0"/>
                          <a:cs typeface="Arial" panose="020B0604020202020204" pitchFamily="34" charset="0"/>
                        </a:rPr>
                        <a:t>Důchodové pojištění</a:t>
                      </a:r>
                    </a:p>
                  </a:txBody>
                  <a:tcPr marL="60947" marR="60947" marT="60964" marB="60964" anchor="b">
                    <a:lnL>
                      <a:noFill/>
                    </a:lnL>
                    <a:lnR>
                      <a:noFill/>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algn="ctr" fontAlgn="b"/>
                      <a:r>
                        <a:rPr lang="cs-CZ" sz="1800" b="1" dirty="0">
                          <a:effectLst/>
                          <a:latin typeface="Arial" panose="020B0604020202020204" pitchFamily="34" charset="0"/>
                          <a:cs typeface="Arial" panose="020B0604020202020204" pitchFamily="34" charset="0"/>
                        </a:rPr>
                        <a:t>Zdravotní pojištění</a:t>
                      </a:r>
                    </a:p>
                  </a:txBody>
                  <a:tcPr marL="60947" marR="60947" marT="60964" marB="60964" anchor="b">
                    <a:lnL>
                      <a:noFill/>
                    </a:lnL>
                    <a:lnR>
                      <a:noFill/>
                    </a:lnR>
                    <a:lnT>
                      <a:noFill/>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89180">
                <a:tc>
                  <a:txBody>
                    <a:bodyPr/>
                    <a:lstStyle/>
                    <a:p>
                      <a:pPr fontAlgn="t"/>
                      <a:r>
                        <a:rPr lang="cs-CZ" sz="1300" b="1" dirty="0">
                          <a:effectLst/>
                          <a:latin typeface="Arial" panose="020B0604020202020204" pitchFamily="34" charset="0"/>
                          <a:cs typeface="Arial" panose="020B0604020202020204" pitchFamily="34" charset="0"/>
                        </a:rPr>
                        <a:t>1. pásmo</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6 208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 100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3 386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2 722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89180">
                <a:tc>
                  <a:txBody>
                    <a:bodyPr/>
                    <a:lstStyle/>
                    <a:p>
                      <a:pPr fontAlgn="t"/>
                      <a:r>
                        <a:rPr lang="cs-CZ" sz="1300" b="1" dirty="0">
                          <a:effectLst/>
                          <a:latin typeface="Arial" panose="020B0604020202020204" pitchFamily="34" charset="0"/>
                          <a:cs typeface="Arial" panose="020B0604020202020204" pitchFamily="34" charset="0"/>
                        </a:rPr>
                        <a:t>2. pásmo</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a:effectLst/>
                          <a:latin typeface="Arial" panose="020B0604020202020204" pitchFamily="34" charset="0"/>
                          <a:cs typeface="Arial" panose="020B0604020202020204" pitchFamily="34" charset="0"/>
                        </a:rPr>
                        <a:t>16 000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4 936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7 446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3 591 Kč</a:t>
                      </a:r>
                    </a:p>
                  </a:txBody>
                  <a:tcPr marL="60947" marR="60947" marT="60964" marB="60964">
                    <a:lnL>
                      <a:noFill/>
                    </a:lnL>
                    <a:lnR>
                      <a:noFill/>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89180">
                <a:tc>
                  <a:txBody>
                    <a:bodyPr/>
                    <a:lstStyle/>
                    <a:p>
                      <a:pPr fontAlgn="t"/>
                      <a:r>
                        <a:rPr lang="cs-CZ" sz="1300" b="1">
                          <a:effectLst/>
                          <a:latin typeface="Arial" panose="020B0604020202020204" pitchFamily="34" charset="0"/>
                          <a:cs typeface="Arial" panose="020B0604020202020204" pitchFamily="34" charset="0"/>
                        </a:rPr>
                        <a:t>3. pásmo</a:t>
                      </a:r>
                    </a:p>
                  </a:txBody>
                  <a:tcPr marL="60947" marR="60947" marT="60964" marB="60964">
                    <a:lnL>
                      <a:noFill/>
                    </a:lnL>
                    <a:lnR>
                      <a:noFill/>
                    </a:lnR>
                    <a:lnT w="7620"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cs-CZ" sz="1300" b="1">
                          <a:effectLst/>
                          <a:latin typeface="Arial" panose="020B0604020202020204" pitchFamily="34" charset="0"/>
                          <a:cs typeface="Arial" panose="020B0604020202020204" pitchFamily="34" charset="0"/>
                        </a:rPr>
                        <a:t>26 000 Kč</a:t>
                      </a:r>
                    </a:p>
                  </a:txBody>
                  <a:tcPr marL="60947" marR="60947" marT="60964" marB="60964">
                    <a:lnL>
                      <a:noFill/>
                    </a:lnL>
                    <a:lnR>
                      <a:noFill/>
                    </a:lnR>
                    <a:lnT w="7620"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cs-CZ" sz="1300" b="1">
                          <a:effectLst/>
                          <a:latin typeface="Arial" panose="020B0604020202020204" pitchFamily="34" charset="0"/>
                          <a:cs typeface="Arial" panose="020B0604020202020204" pitchFamily="34" charset="0"/>
                        </a:rPr>
                        <a:t>9320 Kč</a:t>
                      </a:r>
                    </a:p>
                  </a:txBody>
                  <a:tcPr marL="60947" marR="60947" marT="60964" marB="60964">
                    <a:lnL>
                      <a:noFill/>
                    </a:lnL>
                    <a:lnR>
                      <a:noFill/>
                    </a:lnR>
                    <a:lnT w="7620"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11 388 Kč</a:t>
                      </a:r>
                    </a:p>
                  </a:txBody>
                  <a:tcPr marL="60947" marR="60947" marT="60964" marB="60964">
                    <a:lnL>
                      <a:noFill/>
                    </a:lnL>
                    <a:lnR>
                      <a:noFill/>
                    </a:lnR>
                    <a:lnT w="7620"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cs-CZ" sz="1300" b="1" dirty="0">
                          <a:effectLst/>
                          <a:latin typeface="Arial" panose="020B0604020202020204" pitchFamily="34" charset="0"/>
                          <a:cs typeface="Arial" panose="020B0604020202020204" pitchFamily="34" charset="0"/>
                        </a:rPr>
                        <a:t>5 292 Kč</a:t>
                      </a:r>
                    </a:p>
                  </a:txBody>
                  <a:tcPr marL="60947" marR="60947" marT="60964" marB="60964">
                    <a:lnL>
                      <a:noFill/>
                    </a:lnL>
                    <a:lnR>
                      <a:noFill/>
                    </a:lnR>
                    <a:lnT w="7620" cap="flat" cmpd="sng" algn="ctr">
                      <a:solidFill>
                        <a:srgbClr val="DDDDDD"/>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3"/>
                  </a:ext>
                </a:extLst>
              </a:tr>
            </a:tbl>
          </a:graphicData>
        </a:graphic>
      </p:graphicFrame>
      <p:sp>
        <p:nvSpPr>
          <p:cNvPr id="21531" name="Zástupný symbol pro číslo snímku 1">
            <a:extLst>
              <a:ext uri="{FF2B5EF4-FFF2-40B4-BE49-F238E27FC236}">
                <a16:creationId xmlns:a16="http://schemas.microsoft.com/office/drawing/2014/main" id="{98B04461-4798-4B18-BD80-E0B308031D28}"/>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6DA3DB22-CF48-4B75-989D-34421BF98E2E}" type="slidenum">
              <a:rPr lang="cs-CZ" altLang="cs-CZ" sz="1400">
                <a:latin typeface="Arial" panose="020B0604020202020204" pitchFamily="34" charset="0"/>
              </a:rPr>
              <a:pPr/>
              <a:t>10</a:t>
            </a:fld>
            <a:endParaRPr lang="cs-CZ" altLang="cs-CZ" sz="1400">
              <a:latin typeface="Arial" panose="020B0604020202020204" pitchFamily="34" charset="0"/>
            </a:endParaRPr>
          </a:p>
        </p:txBody>
      </p:sp>
      <p:sp>
        <p:nvSpPr>
          <p:cNvPr id="21532" name="Rectangle 5">
            <a:extLst>
              <a:ext uri="{FF2B5EF4-FFF2-40B4-BE49-F238E27FC236}">
                <a16:creationId xmlns:a16="http://schemas.microsoft.com/office/drawing/2014/main" id="{121A4DAA-B9FF-46A6-8C17-4C06F0DCA5BC}"/>
              </a:ext>
            </a:extLst>
          </p:cNvPr>
          <p:cNvSpPr>
            <a:spLocks noChangeArrowheads="1"/>
          </p:cNvSpPr>
          <p:nvPr/>
        </p:nvSpPr>
        <p:spPr bwMode="auto">
          <a:xfrm>
            <a:off x="-849313" y="-1895475"/>
            <a:ext cx="13531851" cy="24606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a:r>
              <a:rPr lang="cs-CZ" altLang="cs-CZ" sz="1000" b="1">
                <a:solidFill>
                  <a:srgbClr val="333333"/>
                </a:solidFill>
                <a:latin typeface="Martel"/>
              </a:rPr>
              <a:t>Shrnut</a:t>
            </a:r>
            <a:r>
              <a:rPr lang="cs-CZ" altLang="cs-CZ" sz="1000" b="1">
                <a:solidFill>
                  <a:srgbClr val="333333"/>
                </a:solidFill>
              </a:rPr>
              <a:t>í</a:t>
            </a:r>
            <a:r>
              <a:rPr lang="cs-CZ" altLang="cs-CZ" sz="1000" b="1">
                <a:solidFill>
                  <a:srgbClr val="333333"/>
                </a:solidFill>
                <a:latin typeface="Martel"/>
              </a:rPr>
              <a:t> p</a:t>
            </a:r>
            <a:r>
              <a:rPr lang="cs-CZ" altLang="cs-CZ" sz="1000" b="1">
                <a:solidFill>
                  <a:srgbClr val="333333"/>
                </a:solidFill>
              </a:rPr>
              <a:t>á</a:t>
            </a:r>
            <a:r>
              <a:rPr lang="cs-CZ" altLang="cs-CZ" sz="1000" b="1">
                <a:solidFill>
                  <a:srgbClr val="333333"/>
                </a:solidFill>
                <a:latin typeface="Martel"/>
              </a:rPr>
              <a:t>sem a vý</a:t>
            </a:r>
            <a:r>
              <a:rPr lang="cs-CZ" altLang="cs-CZ" sz="1000" b="1">
                <a:solidFill>
                  <a:srgbClr val="333333"/>
                </a:solidFill>
              </a:rPr>
              <a:t>š</a:t>
            </a:r>
            <a:r>
              <a:rPr lang="cs-CZ" altLang="cs-CZ" sz="1000" b="1">
                <a:solidFill>
                  <a:srgbClr val="333333"/>
                </a:solidFill>
                <a:latin typeface="Martel"/>
              </a:rPr>
              <a:t>e pau</a:t>
            </a:r>
            <a:r>
              <a:rPr lang="cs-CZ" altLang="cs-CZ" sz="1000" b="1">
                <a:solidFill>
                  <a:srgbClr val="333333"/>
                </a:solidFill>
              </a:rPr>
              <a:t>šá</a:t>
            </a:r>
            <a:r>
              <a:rPr lang="cs-CZ" altLang="cs-CZ" sz="1000" b="1">
                <a:solidFill>
                  <a:srgbClr val="333333"/>
                </a:solidFill>
                <a:latin typeface="Martel"/>
              </a:rPr>
              <a:t>ln</a:t>
            </a:r>
            <a:r>
              <a:rPr lang="cs-CZ" altLang="cs-CZ" sz="1000" b="1">
                <a:solidFill>
                  <a:srgbClr val="333333"/>
                </a:solidFill>
              </a:rPr>
              <a:t>í</a:t>
            </a:r>
            <a:r>
              <a:rPr lang="cs-CZ" altLang="cs-CZ" sz="1000" b="1">
                <a:solidFill>
                  <a:srgbClr val="333333"/>
                </a:solidFill>
                <a:latin typeface="Martel"/>
              </a:rPr>
              <a:t> daně v roce 2023 dle vl</a:t>
            </a:r>
            <a:r>
              <a:rPr lang="cs-CZ" altLang="cs-CZ" sz="1000" b="1">
                <a:solidFill>
                  <a:srgbClr val="333333"/>
                </a:solidFill>
              </a:rPr>
              <a:t>á</a:t>
            </a:r>
            <a:r>
              <a:rPr lang="cs-CZ" altLang="cs-CZ" sz="1000" b="1">
                <a:solidFill>
                  <a:srgbClr val="333333"/>
                </a:solidFill>
                <a:latin typeface="Martel"/>
              </a:rPr>
              <a:t>dn</a:t>
            </a:r>
            <a:r>
              <a:rPr lang="cs-CZ" altLang="cs-CZ" sz="1000" b="1">
                <a:solidFill>
                  <a:srgbClr val="333333"/>
                </a:solidFill>
              </a:rPr>
              <a:t>í</a:t>
            </a:r>
            <a:r>
              <a:rPr lang="cs-CZ" altLang="cs-CZ" sz="1000" b="1">
                <a:solidFill>
                  <a:srgbClr val="333333"/>
                </a:solidFill>
                <a:latin typeface="Martel"/>
              </a:rPr>
              <a:t> novely</a:t>
            </a:r>
            <a:endParaRPr lang="cs-CZ" altLang="cs-CZ"/>
          </a:p>
        </p:txBody>
      </p:sp>
      <p:pic>
        <p:nvPicPr>
          <p:cNvPr id="21533" name="Picture 6" descr="Paušální daně">
            <a:extLst>
              <a:ext uri="{FF2B5EF4-FFF2-40B4-BE49-F238E27FC236}">
                <a16:creationId xmlns:a16="http://schemas.microsoft.com/office/drawing/2014/main" id="{6D312EAB-DD39-40C7-A0A2-F814224D63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1769" y="3695905"/>
            <a:ext cx="9144001"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3629807-037F-4948-B636-E5F689267D93}"/>
              </a:ext>
            </a:extLst>
          </p:cNvPr>
          <p:cNvSpPr>
            <a:spLocks noGrp="1"/>
          </p:cNvSpPr>
          <p:nvPr>
            <p:ph type="title"/>
          </p:nvPr>
        </p:nvSpPr>
        <p:spPr>
          <a:xfrm>
            <a:off x="1210273" y="1040210"/>
            <a:ext cx="10204785" cy="1236662"/>
          </a:xfrm>
        </p:spPr>
        <p:txBody>
          <a:bodyPr>
            <a:normAutofit/>
          </a:bodyPr>
          <a:lstStyle/>
          <a:p>
            <a:pPr algn="l" eaLnBrk="1" hangingPunct="1"/>
            <a:r>
              <a:rPr lang="cs-CZ" altLang="cs-CZ" sz="3000" b="1" dirty="0"/>
              <a:t>Vstup do paušálního režimu (§ 2a) a § 7a zákona</a:t>
            </a:r>
            <a:br>
              <a:rPr lang="cs-CZ" altLang="cs-CZ" sz="3000" b="1" dirty="0"/>
            </a:br>
            <a:r>
              <a:rPr lang="cs-CZ" altLang="cs-CZ" sz="3000" b="1" dirty="0"/>
              <a:t>o daních z příjmů č. 586/1992 Sb.</a:t>
            </a:r>
          </a:p>
        </p:txBody>
      </p:sp>
      <p:sp>
        <p:nvSpPr>
          <p:cNvPr id="34819" name="Rectangle 3">
            <a:extLst>
              <a:ext uri="{FF2B5EF4-FFF2-40B4-BE49-F238E27FC236}">
                <a16:creationId xmlns:a16="http://schemas.microsoft.com/office/drawing/2014/main" id="{FCF1F5F0-61D8-437A-A3EE-26B7909CA9AC}"/>
              </a:ext>
            </a:extLst>
          </p:cNvPr>
          <p:cNvSpPr>
            <a:spLocks noGrp="1"/>
          </p:cNvSpPr>
          <p:nvPr>
            <p:ph idx="1"/>
          </p:nvPr>
        </p:nvSpPr>
        <p:spPr>
          <a:xfrm>
            <a:off x="1199456" y="2276872"/>
            <a:ext cx="10513168" cy="5230813"/>
          </a:xfrm>
        </p:spPr>
        <p:txBody>
          <a:bodyPr/>
          <a:lstStyle/>
          <a:p>
            <a:pPr marL="0" indent="0" eaLnBrk="1" hangingPunct="1">
              <a:buNone/>
              <a:defRPr/>
            </a:pPr>
            <a:r>
              <a:rPr lang="cs-CZ" altLang="cs-CZ" sz="1400" i="1" dirty="0"/>
              <a:t>Pozn. k předchozí tabulce (80 % - řemeslníci, zemědělci, lesní a vodní hospodářství, 60 % neřemeslná živnost, 40 % - jiné příjmy ze samostatné činnosti (advokáti, lékaři, znalci…).</a:t>
            </a:r>
          </a:p>
          <a:p>
            <a:pPr eaLnBrk="1" hangingPunct="1">
              <a:defRPr/>
            </a:pPr>
            <a:endParaRPr lang="cs-CZ" altLang="cs-CZ" sz="800" b="1" dirty="0"/>
          </a:p>
          <a:p>
            <a:pPr eaLnBrk="1" hangingPunct="1">
              <a:defRPr/>
            </a:pPr>
            <a:r>
              <a:rPr lang="cs-CZ" altLang="cs-CZ" sz="2000" b="1" dirty="0"/>
              <a:t>Jakou evidenci při stanovení paušální daně podnikatel vede?</a:t>
            </a:r>
          </a:p>
          <a:p>
            <a:pPr eaLnBrk="1" hangingPunct="1">
              <a:defRPr/>
            </a:pPr>
            <a:endParaRPr lang="cs-CZ" altLang="cs-CZ" sz="800" b="1" dirty="0"/>
          </a:p>
          <a:p>
            <a:pPr marL="0" indent="0" eaLnBrk="1" hangingPunct="1">
              <a:buNone/>
              <a:defRPr/>
            </a:pPr>
            <a:r>
              <a:rPr lang="cs-CZ" altLang="cs-CZ" sz="2000" b="1" dirty="0"/>
              <a:t>Není v zákoně určeno, doporučováno min.:</a:t>
            </a:r>
          </a:p>
          <a:p>
            <a:pPr eaLnBrk="1" hangingPunct="1">
              <a:buFontTx/>
              <a:buChar char="-"/>
              <a:defRPr/>
            </a:pPr>
            <a:r>
              <a:rPr lang="cs-CZ" altLang="cs-CZ" sz="2000" dirty="0"/>
              <a:t>záznamy o příjmech,</a:t>
            </a:r>
          </a:p>
          <a:p>
            <a:pPr eaLnBrk="1" hangingPunct="1">
              <a:buFontTx/>
              <a:buChar char="-"/>
              <a:defRPr/>
            </a:pPr>
            <a:r>
              <a:rPr lang="cs-CZ" altLang="cs-CZ" sz="2000" dirty="0"/>
              <a:t>evidenci pohledávek,</a:t>
            </a:r>
          </a:p>
          <a:p>
            <a:pPr eaLnBrk="1" hangingPunct="1">
              <a:buFontTx/>
              <a:buChar char="-"/>
              <a:defRPr/>
            </a:pPr>
            <a:r>
              <a:rPr lang="cs-CZ" altLang="cs-CZ" sz="2000" dirty="0"/>
              <a:t>popř. i</a:t>
            </a:r>
          </a:p>
          <a:p>
            <a:pPr eaLnBrk="1" hangingPunct="1">
              <a:buFontTx/>
              <a:buChar char="-"/>
              <a:defRPr/>
            </a:pPr>
            <a:r>
              <a:rPr lang="cs-CZ" altLang="cs-CZ" sz="2000" dirty="0"/>
              <a:t>evidenci dl. hmotného, který lze odepisovat (pokud by v budoucnu uvažoval o přechodu na vedení daňové evidence),</a:t>
            </a:r>
          </a:p>
          <a:p>
            <a:pPr eaLnBrk="1" hangingPunct="1">
              <a:buFontTx/>
              <a:buNone/>
              <a:defRPr/>
            </a:pPr>
            <a:r>
              <a:rPr lang="cs-CZ" altLang="cs-CZ" sz="2000" dirty="0"/>
              <a:t>- pokud má zaměstnance také mzdovou agendu.</a:t>
            </a:r>
          </a:p>
          <a:p>
            <a:pPr marL="0" indent="0" eaLnBrk="1" hangingPunct="1">
              <a:buNone/>
              <a:defRPr/>
            </a:pPr>
            <a:endParaRPr lang="cs-CZ" altLang="cs-CZ" sz="2400" b="1" dirty="0"/>
          </a:p>
          <a:p>
            <a:pPr eaLnBrk="1" hangingPunct="1">
              <a:defRPr/>
            </a:pPr>
            <a:endParaRPr lang="cs-CZ" altLang="cs-CZ" sz="1600" dirty="0"/>
          </a:p>
        </p:txBody>
      </p:sp>
      <p:sp>
        <p:nvSpPr>
          <p:cNvPr id="23556" name="Zástupný symbol pro číslo snímku 1">
            <a:extLst>
              <a:ext uri="{FF2B5EF4-FFF2-40B4-BE49-F238E27FC236}">
                <a16:creationId xmlns:a16="http://schemas.microsoft.com/office/drawing/2014/main" id="{B5973391-DD49-4C92-B52F-F48CF9336D30}"/>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E0EA33E9-7BEF-4143-9C19-1C54352C7821}" type="slidenum">
              <a:rPr lang="cs-CZ" altLang="cs-CZ" sz="1400">
                <a:latin typeface="Arial" panose="020B0604020202020204" pitchFamily="34" charset="0"/>
              </a:rPr>
              <a:pPr/>
              <a:t>11</a:t>
            </a:fld>
            <a:endParaRPr lang="cs-CZ" altLang="cs-CZ" sz="1400">
              <a:latin typeface="Arial" panose="020B0604020202020204" pitchFamily="34"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BCBFF8C-D4AC-4742-AAE4-DB93D07A5A60}"/>
              </a:ext>
            </a:extLst>
          </p:cNvPr>
          <p:cNvSpPr>
            <a:spLocks noGrp="1"/>
          </p:cNvSpPr>
          <p:nvPr>
            <p:ph type="title"/>
          </p:nvPr>
        </p:nvSpPr>
        <p:spPr>
          <a:xfrm>
            <a:off x="1055440" y="1268760"/>
            <a:ext cx="10225136" cy="1447800"/>
          </a:xfrm>
        </p:spPr>
        <p:txBody>
          <a:bodyPr>
            <a:normAutofit/>
          </a:bodyPr>
          <a:lstStyle/>
          <a:p>
            <a:pPr algn="l" eaLnBrk="1" hangingPunct="1"/>
            <a:r>
              <a:rPr lang="cs-CZ" altLang="cs-CZ" sz="3000" b="1" dirty="0"/>
              <a:t>Vedení daňové evidence příjmů a výdajů dle § 7b </a:t>
            </a:r>
          </a:p>
        </p:txBody>
      </p:sp>
      <p:sp>
        <p:nvSpPr>
          <p:cNvPr id="34819" name="Rectangle 3">
            <a:extLst>
              <a:ext uri="{FF2B5EF4-FFF2-40B4-BE49-F238E27FC236}">
                <a16:creationId xmlns:a16="http://schemas.microsoft.com/office/drawing/2014/main" id="{745F92A4-BDC5-43FA-A940-F092F17238EB}"/>
              </a:ext>
            </a:extLst>
          </p:cNvPr>
          <p:cNvSpPr>
            <a:spLocks noGrp="1"/>
          </p:cNvSpPr>
          <p:nvPr>
            <p:ph idx="1"/>
          </p:nvPr>
        </p:nvSpPr>
        <p:spPr>
          <a:xfrm>
            <a:off x="1055440" y="2564904"/>
            <a:ext cx="10729192" cy="4467225"/>
          </a:xfrm>
        </p:spPr>
        <p:txBody>
          <a:bodyPr>
            <a:normAutofit/>
          </a:bodyPr>
          <a:lstStyle/>
          <a:p>
            <a:pPr marL="0" indent="0" eaLnBrk="1" hangingPunct="1">
              <a:buNone/>
              <a:defRPr/>
            </a:pPr>
            <a:r>
              <a:rPr lang="cs-CZ" altLang="cs-CZ" sz="2000" b="1" dirty="0"/>
              <a:t>Ad b) Vedení daňové evidence příjmů a výdajů dle § 7b</a:t>
            </a:r>
          </a:p>
          <a:p>
            <a:pPr marL="0" indent="0" eaLnBrk="1" hangingPunct="1">
              <a:buNone/>
              <a:defRPr/>
            </a:pPr>
            <a:endParaRPr lang="cs-CZ" altLang="cs-CZ" sz="2000" dirty="0"/>
          </a:p>
          <a:p>
            <a:pPr eaLnBrk="1" hangingPunct="1">
              <a:defRPr/>
            </a:pPr>
            <a:r>
              <a:rPr lang="cs-CZ" altLang="cs-CZ" sz="2000" dirty="0"/>
              <a:t>viz § 1, zákon o účetnictví č. 563/1991, Sb., v platném znění </a:t>
            </a:r>
          </a:p>
          <a:p>
            <a:pPr eaLnBrk="1" hangingPunct="1">
              <a:defRPr/>
            </a:pPr>
            <a:endParaRPr lang="cs-CZ" altLang="cs-CZ" sz="2000" dirty="0"/>
          </a:p>
          <a:p>
            <a:pPr eaLnBrk="1" hangingPunct="1">
              <a:buFontTx/>
              <a:buNone/>
              <a:defRPr/>
            </a:pPr>
            <a:r>
              <a:rPr lang="cs-CZ" altLang="cs-CZ" sz="2000" dirty="0"/>
              <a:t>   Fyzické osoby, které nejsou zapsané v obchodním rejstříku a jejichž obrat nepřesáhl za bezprostředně předcházející kalendářní rok částku </a:t>
            </a:r>
            <a:r>
              <a:rPr lang="cs-CZ" altLang="cs-CZ" sz="2000" b="1" dirty="0"/>
              <a:t>25 000 000</a:t>
            </a:r>
            <a:r>
              <a:rPr lang="cs-CZ" altLang="cs-CZ" sz="2000" dirty="0"/>
              <a:t> </a:t>
            </a:r>
            <a:r>
              <a:rPr lang="cs-CZ" altLang="cs-CZ" sz="2000" b="1" dirty="0"/>
              <a:t>Kč.</a:t>
            </a:r>
          </a:p>
          <a:p>
            <a:pPr eaLnBrk="1" hangingPunct="1">
              <a:buFontTx/>
              <a:buNone/>
              <a:defRPr/>
            </a:pPr>
            <a:endParaRPr lang="cs-CZ" altLang="cs-CZ" sz="2000" dirty="0"/>
          </a:p>
          <a:p>
            <a:pPr eaLnBrk="1" hangingPunct="1">
              <a:buFontTx/>
              <a:buNone/>
              <a:defRPr/>
            </a:pPr>
            <a:endParaRPr lang="cs-CZ" altLang="cs-CZ" sz="2000" dirty="0"/>
          </a:p>
        </p:txBody>
      </p:sp>
      <p:sp>
        <p:nvSpPr>
          <p:cNvPr id="25604" name="Zástupný symbol pro číslo snímku 1">
            <a:extLst>
              <a:ext uri="{FF2B5EF4-FFF2-40B4-BE49-F238E27FC236}">
                <a16:creationId xmlns:a16="http://schemas.microsoft.com/office/drawing/2014/main" id="{FEDFBD81-9F5D-4462-B281-4AEA9A7F2BD2}"/>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353B33F7-EA51-462E-A8FC-456AB2068617}" type="slidenum">
              <a:rPr lang="cs-CZ" altLang="cs-CZ" sz="1400">
                <a:latin typeface="Arial" panose="020B0604020202020204" pitchFamily="34" charset="0"/>
              </a:rPr>
              <a:pPr/>
              <a:t>12</a:t>
            </a:fld>
            <a:endParaRPr lang="cs-CZ" altLang="cs-CZ" sz="1400">
              <a:latin typeface="Arial" panose="020B0604020202020204" pitchFamily="34"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9B95E019-FFC0-4DDD-AF55-569B98C23C90}"/>
              </a:ext>
            </a:extLst>
          </p:cNvPr>
          <p:cNvSpPr>
            <a:spLocks noGrp="1"/>
          </p:cNvSpPr>
          <p:nvPr>
            <p:ph type="title"/>
          </p:nvPr>
        </p:nvSpPr>
        <p:spPr>
          <a:xfrm>
            <a:off x="1919536" y="620688"/>
            <a:ext cx="10515600" cy="1325563"/>
          </a:xfrm>
        </p:spPr>
        <p:txBody>
          <a:bodyPr>
            <a:normAutofit/>
          </a:bodyPr>
          <a:lstStyle/>
          <a:p>
            <a:pPr algn="l" eaLnBrk="1" hangingPunct="1"/>
            <a:r>
              <a:rPr lang="cs-CZ" altLang="cs-CZ" sz="3000" b="1" dirty="0"/>
              <a:t>Kdy musí podnikatel přejít z daňové</a:t>
            </a:r>
            <a:br>
              <a:rPr lang="cs-CZ" altLang="cs-CZ" sz="3000" b="1" dirty="0"/>
            </a:br>
            <a:r>
              <a:rPr lang="cs-CZ" altLang="cs-CZ" sz="3000" b="1" dirty="0"/>
              <a:t>evidence na vedení účetnictví? </a:t>
            </a:r>
          </a:p>
        </p:txBody>
      </p:sp>
      <p:graphicFrame>
        <p:nvGraphicFramePr>
          <p:cNvPr id="4" name="Zástupný symbol pro obsah 3">
            <a:extLst>
              <a:ext uri="{FF2B5EF4-FFF2-40B4-BE49-F238E27FC236}">
                <a16:creationId xmlns:a16="http://schemas.microsoft.com/office/drawing/2014/main" id="{BF4B2F29-2A28-43DC-A45D-7F5D056D9E2F}"/>
              </a:ext>
            </a:extLst>
          </p:cNvPr>
          <p:cNvGraphicFramePr>
            <a:graphicFrameLocks noGrp="1"/>
          </p:cNvGraphicFramePr>
          <p:nvPr>
            <p:ph idx="1"/>
            <p:extLst>
              <p:ext uri="{D42A27DB-BD31-4B8C-83A1-F6EECF244321}">
                <p14:modId xmlns:p14="http://schemas.microsoft.com/office/powerpoint/2010/main" val="2970936075"/>
              </p:ext>
            </p:extLst>
          </p:nvPr>
        </p:nvGraphicFramePr>
        <p:xfrm>
          <a:off x="1415480" y="1865336"/>
          <a:ext cx="7993063" cy="4371976"/>
        </p:xfrm>
        <a:graphic>
          <a:graphicData uri="http://schemas.openxmlformats.org/drawingml/2006/table">
            <a:tbl>
              <a:tblPr firstRow="1" firstCol="1" bandRow="1">
                <a:tableStyleId>{5C22544A-7EE6-4342-B048-85BDC9FD1C3A}</a:tableStyleId>
              </a:tblPr>
              <a:tblGrid>
                <a:gridCol w="1357313">
                  <a:extLst>
                    <a:ext uri="{9D8B030D-6E8A-4147-A177-3AD203B41FA5}">
                      <a16:colId xmlns:a16="http://schemas.microsoft.com/office/drawing/2014/main" val="20000"/>
                    </a:ext>
                  </a:extLst>
                </a:gridCol>
                <a:gridCol w="3240650">
                  <a:extLst>
                    <a:ext uri="{9D8B030D-6E8A-4147-A177-3AD203B41FA5}">
                      <a16:colId xmlns:a16="http://schemas.microsoft.com/office/drawing/2014/main" val="20001"/>
                    </a:ext>
                  </a:extLst>
                </a:gridCol>
                <a:gridCol w="3395100">
                  <a:extLst>
                    <a:ext uri="{9D8B030D-6E8A-4147-A177-3AD203B41FA5}">
                      <a16:colId xmlns:a16="http://schemas.microsoft.com/office/drawing/2014/main" val="20002"/>
                    </a:ext>
                  </a:extLst>
                </a:gridCol>
              </a:tblGrid>
              <a:tr h="792233">
                <a:tc>
                  <a:txBody>
                    <a:bodyPr/>
                    <a:lstStyle/>
                    <a:p>
                      <a:pPr marL="457200" algn="l">
                        <a:lnSpc>
                          <a:spcPct val="115000"/>
                        </a:lnSpc>
                        <a:spcAft>
                          <a:spcPts val="0"/>
                        </a:spcAft>
                      </a:pPr>
                      <a:endParaRPr lang="cs-CZ" sz="1600" dirty="0">
                        <a:effectLst/>
                        <a:latin typeface="Arial" panose="020B0604020202020204" pitchFamily="34" charset="0"/>
                        <a:cs typeface="Arial" panose="020B0604020202020204" pitchFamily="34" charset="0"/>
                      </a:endParaRPr>
                    </a:p>
                    <a:p>
                      <a:pPr marL="457200" algn="l">
                        <a:lnSpc>
                          <a:spcPct val="115000"/>
                        </a:lnSpc>
                        <a:spcAft>
                          <a:spcPts val="0"/>
                        </a:spcAft>
                      </a:pPr>
                      <a:r>
                        <a:rPr lang="cs-CZ" sz="1600" dirty="0">
                          <a:effectLst/>
                          <a:latin typeface="Arial" panose="020B0604020202020204" pitchFamily="34" charset="0"/>
                          <a:cs typeface="Arial" panose="020B0604020202020204" pitchFamily="34" charset="0"/>
                        </a:rPr>
                        <a:t>Pořadí</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endParaRPr lang="cs-CZ" sz="800" dirty="0">
                        <a:effectLst/>
                        <a:latin typeface="Arial" panose="020B0604020202020204" pitchFamily="34" charset="0"/>
                        <a:cs typeface="Arial" panose="020B0604020202020204" pitchFamily="34" charset="0"/>
                      </a:endParaRPr>
                    </a:p>
                    <a:p>
                      <a:pPr marL="457200">
                        <a:lnSpc>
                          <a:spcPct val="115000"/>
                        </a:lnSpc>
                        <a:spcAft>
                          <a:spcPts val="0"/>
                        </a:spcAft>
                      </a:pPr>
                      <a:r>
                        <a:rPr lang="cs-CZ" sz="1600" dirty="0">
                          <a:effectLst/>
                          <a:latin typeface="Arial" panose="020B0604020202020204" pitchFamily="34" charset="0"/>
                          <a:cs typeface="Arial" panose="020B0604020202020204" pitchFamily="34" charset="0"/>
                        </a:rPr>
                        <a:t>Důvod přechodu na účetnictví</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endParaRPr lang="cs-CZ" sz="800" dirty="0">
                        <a:effectLst/>
                        <a:latin typeface="Arial" panose="020B0604020202020204" pitchFamily="34" charset="0"/>
                        <a:cs typeface="Arial" panose="020B0604020202020204" pitchFamily="34" charset="0"/>
                      </a:endParaRPr>
                    </a:p>
                    <a:p>
                      <a:pPr marL="457200">
                        <a:lnSpc>
                          <a:spcPct val="115000"/>
                        </a:lnSpc>
                        <a:spcAft>
                          <a:spcPts val="0"/>
                        </a:spcAft>
                      </a:pPr>
                      <a:r>
                        <a:rPr lang="cs-CZ" sz="1600" dirty="0">
                          <a:effectLst/>
                          <a:latin typeface="Arial" panose="020B0604020202020204" pitchFamily="34" charset="0"/>
                          <a:cs typeface="Arial" panose="020B0604020202020204" pitchFamily="34" charset="0"/>
                        </a:rPr>
                        <a:t>Od kterého data začít </a:t>
                      </a:r>
                    </a:p>
                    <a:p>
                      <a:pPr marL="457200">
                        <a:lnSpc>
                          <a:spcPct val="115000"/>
                        </a:lnSpc>
                        <a:spcAft>
                          <a:spcPts val="0"/>
                        </a:spcAft>
                      </a:pPr>
                      <a:r>
                        <a:rPr lang="cs-CZ" sz="1600" dirty="0">
                          <a:effectLst/>
                          <a:latin typeface="Arial" panose="020B0604020202020204" pitchFamily="34" charset="0"/>
                          <a:cs typeface="Arial" panose="020B0604020202020204" pitchFamily="34" charset="0"/>
                        </a:rPr>
                        <a:t>vést účetnictví?</a:t>
                      </a:r>
                      <a:endParaRPr lang="cs-CZ" sz="1600" dirty="0">
                        <a:effectLst/>
                        <a:latin typeface="Arial" panose="020B0604020202020204" pitchFamily="34" charset="0"/>
                        <a:ea typeface="Calibri"/>
                        <a:cs typeface="Arial" panose="020B0604020202020204" pitchFamily="34" charset="0"/>
                      </a:endParaRPr>
                    </a:p>
                  </a:txBody>
                  <a:tcPr marL="68582" marR="68582" marT="0" marB="0"/>
                </a:tc>
                <a:extLst>
                  <a:ext uri="{0D108BD9-81ED-4DB2-BD59-A6C34878D82A}">
                    <a16:rowId xmlns:a16="http://schemas.microsoft.com/office/drawing/2014/main" val="10000"/>
                  </a:ext>
                </a:extLst>
              </a:tr>
              <a:tr h="667933">
                <a:tc>
                  <a:txBody>
                    <a:bodyPr/>
                    <a:lstStyle/>
                    <a:p>
                      <a:pPr marL="342900" lvl="0" indent="-342900" algn="ctr">
                        <a:lnSpc>
                          <a:spcPct val="115000"/>
                        </a:lnSpc>
                        <a:spcAft>
                          <a:spcPts val="0"/>
                        </a:spcAft>
                        <a:buFont typeface="+mj-lt"/>
                        <a:buAutoNum type="alphaLcParenR"/>
                      </a:pPr>
                      <a:r>
                        <a:rPr lang="cs-CZ" sz="1600" dirty="0">
                          <a:effectLst/>
                          <a:latin typeface="Arial" panose="020B0604020202020204" pitchFamily="34" charset="0"/>
                          <a:cs typeface="Arial" panose="020B0604020202020204" pitchFamily="34" charset="0"/>
                        </a:rPr>
                        <a:t> </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Zápis do veřejného rejstříku</a:t>
                      </a:r>
                    </a:p>
                    <a:p>
                      <a:pPr marL="457200">
                        <a:lnSpc>
                          <a:spcPct val="115000"/>
                        </a:lnSpc>
                        <a:spcAft>
                          <a:spcPts val="0"/>
                        </a:spcAft>
                      </a:pPr>
                      <a:r>
                        <a:rPr lang="cs-CZ" sz="1600" dirty="0">
                          <a:effectLst/>
                          <a:latin typeface="Arial" panose="020B0604020202020204" pitchFamily="34" charset="0"/>
                          <a:cs typeface="Arial" panose="020B0604020202020204" pitchFamily="34" charset="0"/>
                        </a:rPr>
                        <a:t>(obchodního rejstříku)</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Již ode dne zápisu do VR</a:t>
                      </a:r>
                    </a:p>
                    <a:p>
                      <a:pPr marL="457200">
                        <a:lnSpc>
                          <a:spcPct val="115000"/>
                        </a:lnSpc>
                        <a:spcAft>
                          <a:spcPts val="0"/>
                        </a:spcAft>
                      </a:pPr>
                      <a:r>
                        <a:rPr lang="cs-CZ" sz="1600" dirty="0">
                          <a:effectLst/>
                          <a:latin typeface="Arial" panose="020B0604020202020204" pitchFamily="34" charset="0"/>
                          <a:cs typeface="Arial" panose="020B0604020202020204" pitchFamily="34" charset="0"/>
                        </a:rPr>
                        <a:t>(k datu zápisu)</a:t>
                      </a:r>
                      <a:endParaRPr lang="cs-CZ" sz="1600" dirty="0">
                        <a:effectLst/>
                        <a:latin typeface="Arial" panose="020B0604020202020204" pitchFamily="34" charset="0"/>
                        <a:ea typeface="Calibri"/>
                        <a:cs typeface="Arial" panose="020B0604020202020204" pitchFamily="34" charset="0"/>
                      </a:endParaRPr>
                    </a:p>
                  </a:txBody>
                  <a:tcPr marL="68582" marR="68582" marT="0" marB="0"/>
                </a:tc>
                <a:extLst>
                  <a:ext uri="{0D108BD9-81ED-4DB2-BD59-A6C34878D82A}">
                    <a16:rowId xmlns:a16="http://schemas.microsoft.com/office/drawing/2014/main" val="10001"/>
                  </a:ext>
                </a:extLst>
              </a:tr>
              <a:tr h="667933">
                <a:tc>
                  <a:txBody>
                    <a:bodyPr/>
                    <a:lstStyle/>
                    <a:p>
                      <a:pPr marL="0" lvl="0" indent="0" algn="ctr">
                        <a:lnSpc>
                          <a:spcPct val="115000"/>
                        </a:lnSpc>
                        <a:spcAft>
                          <a:spcPts val="0"/>
                        </a:spcAft>
                        <a:buFont typeface="+mj-lt"/>
                        <a:buNone/>
                      </a:pPr>
                      <a:r>
                        <a:rPr lang="cs-CZ" sz="1600" dirty="0">
                          <a:effectLst/>
                          <a:latin typeface="Arial" panose="020B0604020202020204" pitchFamily="34" charset="0"/>
                          <a:cs typeface="Arial" panose="020B0604020202020204" pitchFamily="34" charset="0"/>
                        </a:rPr>
                        <a:t>b) </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Obrat za minulý rok přesáhl 25 mil. Kč</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Od 2. roku po překročení obratu (k 1.1.) </a:t>
                      </a:r>
                      <a:endParaRPr lang="cs-CZ" sz="1600" dirty="0">
                        <a:effectLst/>
                        <a:latin typeface="Arial" panose="020B0604020202020204" pitchFamily="34" charset="0"/>
                        <a:ea typeface="Calibri"/>
                        <a:cs typeface="Arial" panose="020B0604020202020204" pitchFamily="34" charset="0"/>
                      </a:endParaRPr>
                    </a:p>
                  </a:txBody>
                  <a:tcPr marL="68582" marR="68582" marT="0" marB="0"/>
                </a:tc>
                <a:extLst>
                  <a:ext uri="{0D108BD9-81ED-4DB2-BD59-A6C34878D82A}">
                    <a16:rowId xmlns:a16="http://schemas.microsoft.com/office/drawing/2014/main" val="10002"/>
                  </a:ext>
                </a:extLst>
              </a:tr>
              <a:tr h="561018">
                <a:tc>
                  <a:txBody>
                    <a:bodyPr/>
                    <a:lstStyle/>
                    <a:p>
                      <a:pPr marL="0" lvl="0" indent="0" algn="ctr">
                        <a:lnSpc>
                          <a:spcPct val="115000"/>
                        </a:lnSpc>
                        <a:spcAft>
                          <a:spcPts val="0"/>
                        </a:spcAft>
                        <a:buFont typeface="+mj-lt"/>
                        <a:buNone/>
                      </a:pPr>
                      <a:r>
                        <a:rPr lang="cs-CZ" sz="1600" dirty="0">
                          <a:effectLst/>
                          <a:latin typeface="Arial" panose="020B0604020202020204" pitchFamily="34" charset="0"/>
                          <a:cs typeface="Arial" panose="020B0604020202020204" pitchFamily="34" charset="0"/>
                        </a:rPr>
                        <a:t>c) </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a:effectLst/>
                          <a:latin typeface="Arial" panose="020B0604020202020204" pitchFamily="34" charset="0"/>
                          <a:cs typeface="Arial" panose="020B0604020202020204" pitchFamily="34" charset="0"/>
                        </a:rPr>
                        <a:t>Dobrovolný přechod</a:t>
                      </a:r>
                      <a:endParaRPr lang="cs-CZ" sz="160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Od následujícího roku </a:t>
                      </a:r>
                    </a:p>
                    <a:p>
                      <a:pPr marL="457200">
                        <a:lnSpc>
                          <a:spcPct val="115000"/>
                        </a:lnSpc>
                        <a:spcAft>
                          <a:spcPts val="0"/>
                        </a:spcAft>
                      </a:pPr>
                      <a:r>
                        <a:rPr lang="cs-CZ" sz="1600" dirty="0">
                          <a:effectLst/>
                          <a:latin typeface="Arial" panose="020B0604020202020204" pitchFamily="34" charset="0"/>
                          <a:cs typeface="Arial" panose="020B0604020202020204" pitchFamily="34" charset="0"/>
                        </a:rPr>
                        <a:t>(k 1.1.)</a:t>
                      </a:r>
                      <a:endParaRPr lang="cs-CZ" sz="1600" dirty="0">
                        <a:effectLst/>
                        <a:latin typeface="Arial" panose="020B0604020202020204" pitchFamily="34" charset="0"/>
                        <a:ea typeface="Calibri"/>
                        <a:cs typeface="Arial" panose="020B0604020202020204" pitchFamily="34" charset="0"/>
                      </a:endParaRPr>
                    </a:p>
                  </a:txBody>
                  <a:tcPr marL="68582" marR="68582" marT="0" marB="0"/>
                </a:tc>
                <a:extLst>
                  <a:ext uri="{0D108BD9-81ED-4DB2-BD59-A6C34878D82A}">
                    <a16:rowId xmlns:a16="http://schemas.microsoft.com/office/drawing/2014/main" val="10003"/>
                  </a:ext>
                </a:extLst>
              </a:tr>
              <a:tr h="1121841">
                <a:tc>
                  <a:txBody>
                    <a:bodyPr/>
                    <a:lstStyle/>
                    <a:p>
                      <a:pPr marL="0" lvl="0" indent="0" algn="ctr">
                        <a:lnSpc>
                          <a:spcPct val="115000"/>
                        </a:lnSpc>
                        <a:spcAft>
                          <a:spcPts val="0"/>
                        </a:spcAft>
                        <a:buFont typeface="+mj-lt"/>
                        <a:buNone/>
                      </a:pPr>
                      <a:r>
                        <a:rPr lang="cs-CZ" sz="1600" dirty="0">
                          <a:effectLst/>
                          <a:latin typeface="Arial" panose="020B0604020202020204" pitchFamily="34" charset="0"/>
                          <a:cs typeface="Arial" panose="020B0604020202020204" pitchFamily="34" charset="0"/>
                        </a:rPr>
                        <a:t>d) </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Účast ve společnosti –  (účast s účetní jednotkou ve spol. sdružující další podnikatele…)</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Od následujícího roku </a:t>
                      </a:r>
                    </a:p>
                    <a:p>
                      <a:pPr marL="457200">
                        <a:lnSpc>
                          <a:spcPct val="115000"/>
                        </a:lnSpc>
                        <a:spcAft>
                          <a:spcPts val="0"/>
                        </a:spcAft>
                      </a:pPr>
                      <a:r>
                        <a:rPr lang="cs-CZ" sz="1600" dirty="0">
                          <a:effectLst/>
                          <a:latin typeface="Arial" panose="020B0604020202020204" pitchFamily="34" charset="0"/>
                          <a:cs typeface="Arial" panose="020B0604020202020204" pitchFamily="34" charset="0"/>
                        </a:rPr>
                        <a:t>(k 1.1.) </a:t>
                      </a:r>
                      <a:endParaRPr lang="cs-CZ" sz="1600" dirty="0">
                        <a:effectLst/>
                        <a:latin typeface="Arial" panose="020B0604020202020204" pitchFamily="34" charset="0"/>
                        <a:ea typeface="Calibri"/>
                        <a:cs typeface="Arial" panose="020B0604020202020204" pitchFamily="34" charset="0"/>
                      </a:endParaRPr>
                    </a:p>
                  </a:txBody>
                  <a:tcPr marL="68582" marR="68582" marT="0" marB="0"/>
                </a:tc>
                <a:extLst>
                  <a:ext uri="{0D108BD9-81ED-4DB2-BD59-A6C34878D82A}">
                    <a16:rowId xmlns:a16="http://schemas.microsoft.com/office/drawing/2014/main" val="10004"/>
                  </a:ext>
                </a:extLst>
              </a:tr>
              <a:tr h="561018">
                <a:tc>
                  <a:txBody>
                    <a:bodyPr/>
                    <a:lstStyle/>
                    <a:p>
                      <a:pPr marL="0" lvl="0" indent="0" algn="ctr">
                        <a:lnSpc>
                          <a:spcPct val="115000"/>
                        </a:lnSpc>
                        <a:spcAft>
                          <a:spcPts val="0"/>
                        </a:spcAft>
                        <a:buFont typeface="+mj-lt"/>
                        <a:buNone/>
                      </a:pPr>
                      <a:r>
                        <a:rPr lang="cs-CZ" sz="1600" dirty="0">
                          <a:effectLst/>
                          <a:latin typeface="Arial" panose="020B0604020202020204" pitchFamily="34" charset="0"/>
                          <a:cs typeface="Arial" panose="020B0604020202020204" pitchFamily="34" charset="0"/>
                        </a:rPr>
                        <a:t>e) </a:t>
                      </a:r>
                      <a:endParaRPr lang="cs-CZ" sz="1600" dirty="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a:effectLst/>
                          <a:latin typeface="Arial" panose="020B0604020202020204" pitchFamily="34" charset="0"/>
                          <a:cs typeface="Arial" panose="020B0604020202020204" pitchFamily="34" charset="0"/>
                        </a:rPr>
                        <a:t>Vedení účetnictví ukládá zákon</a:t>
                      </a:r>
                      <a:endParaRPr lang="cs-CZ" sz="1600">
                        <a:effectLst/>
                        <a:latin typeface="Arial" panose="020B0604020202020204" pitchFamily="34" charset="0"/>
                        <a:ea typeface="Calibri"/>
                        <a:cs typeface="Arial" panose="020B0604020202020204" pitchFamily="34" charset="0"/>
                      </a:endParaRPr>
                    </a:p>
                  </a:txBody>
                  <a:tcPr marL="68582" marR="68582" marT="0" marB="0"/>
                </a:tc>
                <a:tc>
                  <a:txBody>
                    <a:bodyPr/>
                    <a:lstStyle/>
                    <a:p>
                      <a:pPr marL="457200">
                        <a:lnSpc>
                          <a:spcPct val="115000"/>
                        </a:lnSpc>
                        <a:spcAft>
                          <a:spcPts val="0"/>
                        </a:spcAft>
                      </a:pPr>
                      <a:r>
                        <a:rPr lang="cs-CZ" sz="1600" dirty="0">
                          <a:effectLst/>
                          <a:latin typeface="Arial" panose="020B0604020202020204" pitchFamily="34" charset="0"/>
                          <a:cs typeface="Arial" panose="020B0604020202020204" pitchFamily="34" charset="0"/>
                        </a:rPr>
                        <a:t>Od zahájení činnosti</a:t>
                      </a:r>
                      <a:endParaRPr lang="cs-CZ" sz="1600" dirty="0">
                        <a:effectLst/>
                        <a:latin typeface="Arial" panose="020B0604020202020204" pitchFamily="34" charset="0"/>
                        <a:ea typeface="Calibri"/>
                        <a:cs typeface="Arial" panose="020B0604020202020204" pitchFamily="34" charset="0"/>
                      </a:endParaRPr>
                    </a:p>
                  </a:txBody>
                  <a:tcPr marL="68582" marR="68582" marT="0" marB="0"/>
                </a:tc>
                <a:extLst>
                  <a:ext uri="{0D108BD9-81ED-4DB2-BD59-A6C34878D82A}">
                    <a16:rowId xmlns:a16="http://schemas.microsoft.com/office/drawing/2014/main" val="10005"/>
                  </a:ext>
                </a:extLst>
              </a:tr>
            </a:tbl>
          </a:graphicData>
        </a:graphic>
      </p:graphicFrame>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1026">
            <a:extLst>
              <a:ext uri="{FF2B5EF4-FFF2-40B4-BE49-F238E27FC236}">
                <a16:creationId xmlns:a16="http://schemas.microsoft.com/office/drawing/2014/main" id="{360316AE-E92C-4821-AB1E-B3D6A028FC86}"/>
              </a:ext>
            </a:extLst>
          </p:cNvPr>
          <p:cNvSpPr>
            <a:spLocks noGrp="1"/>
          </p:cNvSpPr>
          <p:nvPr>
            <p:ph type="title"/>
          </p:nvPr>
        </p:nvSpPr>
        <p:spPr>
          <a:xfrm>
            <a:off x="1127448" y="1286122"/>
            <a:ext cx="10297144" cy="1431925"/>
          </a:xfrm>
        </p:spPr>
        <p:txBody>
          <a:bodyPr>
            <a:normAutofit/>
          </a:bodyPr>
          <a:lstStyle/>
          <a:p>
            <a:pPr algn="l" eaLnBrk="1" hangingPunct="1"/>
            <a:r>
              <a:rPr lang="cs-CZ" altLang="cs-CZ" sz="3000" b="1" dirty="0"/>
              <a:t>Vymezení daňové evidence v právních předpisech</a:t>
            </a:r>
          </a:p>
        </p:txBody>
      </p:sp>
      <p:sp>
        <p:nvSpPr>
          <p:cNvPr id="36867" name="Rectangle 1027">
            <a:extLst>
              <a:ext uri="{FF2B5EF4-FFF2-40B4-BE49-F238E27FC236}">
                <a16:creationId xmlns:a16="http://schemas.microsoft.com/office/drawing/2014/main" id="{4F0E12AD-7233-43BF-A74E-FEF219575252}"/>
              </a:ext>
            </a:extLst>
          </p:cNvPr>
          <p:cNvSpPr>
            <a:spLocks noGrp="1"/>
          </p:cNvSpPr>
          <p:nvPr>
            <p:ph idx="1"/>
          </p:nvPr>
        </p:nvSpPr>
        <p:spPr>
          <a:xfrm>
            <a:off x="1127448" y="2420888"/>
            <a:ext cx="10297144" cy="4953000"/>
          </a:xfrm>
        </p:spPr>
        <p:txBody>
          <a:bodyPr>
            <a:normAutofit/>
          </a:bodyPr>
          <a:lstStyle/>
          <a:p>
            <a:pPr marL="0" indent="0" eaLnBrk="1" hangingPunct="1">
              <a:lnSpc>
                <a:spcPct val="80000"/>
              </a:lnSpc>
              <a:buNone/>
              <a:defRPr/>
            </a:pPr>
            <a:r>
              <a:rPr lang="cs-CZ" altLang="cs-CZ" sz="2000" b="1" dirty="0"/>
              <a:t>Zákon o daních z příjmů č. 586/1992 Sb., v platném znění</a:t>
            </a:r>
          </a:p>
          <a:p>
            <a:pPr marL="609600" indent="-609600" eaLnBrk="1" hangingPunct="1">
              <a:lnSpc>
                <a:spcPct val="80000"/>
              </a:lnSpc>
              <a:defRPr/>
            </a:pPr>
            <a:endParaRPr lang="cs-CZ" altLang="cs-CZ" sz="2000" dirty="0"/>
          </a:p>
          <a:p>
            <a:pPr marL="609600" indent="-609600" eaLnBrk="1" hangingPunct="1">
              <a:lnSpc>
                <a:spcPct val="80000"/>
              </a:lnSpc>
              <a:defRPr/>
            </a:pPr>
            <a:r>
              <a:rPr lang="cs-CZ" altLang="cs-CZ" sz="2000" dirty="0"/>
              <a:t>§ 7b, zákon o daních z příjmů</a:t>
            </a:r>
          </a:p>
          <a:p>
            <a:pPr marL="609600" indent="-609600" eaLnBrk="1" hangingPunct="1">
              <a:lnSpc>
                <a:spcPct val="80000"/>
              </a:lnSpc>
              <a:buNone/>
              <a:defRPr/>
            </a:pPr>
            <a:endParaRPr lang="cs-CZ" altLang="cs-CZ" sz="2000" dirty="0"/>
          </a:p>
          <a:p>
            <a:pPr marL="0" indent="0" eaLnBrk="1" hangingPunct="1">
              <a:lnSpc>
                <a:spcPct val="80000"/>
              </a:lnSpc>
              <a:buNone/>
              <a:defRPr/>
            </a:pPr>
            <a:r>
              <a:rPr lang="cs-CZ" altLang="cs-CZ" sz="2000" dirty="0"/>
              <a:t>Daňovou evidencí se rozumí evidence pro účely stanovení základu daně a daně z příjmů a obsahuje údaje o</a:t>
            </a:r>
          </a:p>
          <a:p>
            <a:pPr marL="609600" indent="-609600" eaLnBrk="1" hangingPunct="1">
              <a:lnSpc>
                <a:spcPct val="80000"/>
              </a:lnSpc>
              <a:buNone/>
              <a:defRPr/>
            </a:pPr>
            <a:endParaRPr lang="cs-CZ" altLang="cs-CZ" sz="2000" dirty="0"/>
          </a:p>
          <a:p>
            <a:pPr marL="609600" indent="-609600" eaLnBrk="1" hangingPunct="1">
              <a:lnSpc>
                <a:spcPct val="80000"/>
              </a:lnSpc>
              <a:buFont typeface="Wingdings" panose="05000000000000000000" pitchFamily="2" charset="2"/>
              <a:buAutoNum type="alphaLcParenR"/>
              <a:defRPr/>
            </a:pPr>
            <a:r>
              <a:rPr lang="cs-CZ" altLang="cs-CZ" sz="2000" dirty="0"/>
              <a:t>příjmech a výdajích v členění potřebném pro zjištění základu daně,</a:t>
            </a:r>
          </a:p>
          <a:p>
            <a:pPr marL="609600" indent="-609600" eaLnBrk="1" hangingPunct="1">
              <a:lnSpc>
                <a:spcPct val="80000"/>
              </a:lnSpc>
              <a:buFont typeface="Wingdings" panose="05000000000000000000" pitchFamily="2" charset="2"/>
              <a:buAutoNum type="alphaLcParenR"/>
              <a:defRPr/>
            </a:pPr>
            <a:r>
              <a:rPr lang="cs-CZ" altLang="cs-CZ" sz="2000" dirty="0"/>
              <a:t>majetku a dluzích (závazcích).</a:t>
            </a:r>
          </a:p>
        </p:txBody>
      </p:sp>
      <p:sp>
        <p:nvSpPr>
          <p:cNvPr id="28676" name="Zástupný symbol pro číslo snímku 1">
            <a:extLst>
              <a:ext uri="{FF2B5EF4-FFF2-40B4-BE49-F238E27FC236}">
                <a16:creationId xmlns:a16="http://schemas.microsoft.com/office/drawing/2014/main" id="{DE1A6BE8-0064-449E-948B-08AB05CAECD4}"/>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39B506F-A68B-4E2B-A132-D331689E1F9C}" type="slidenum">
              <a:rPr lang="cs-CZ" altLang="cs-CZ" sz="1400">
                <a:latin typeface="Arial" panose="020B0604020202020204" pitchFamily="34" charset="0"/>
              </a:rPr>
              <a:pPr/>
              <a:t>14</a:t>
            </a:fld>
            <a:endParaRPr lang="cs-CZ" altLang="cs-CZ" sz="1400">
              <a:latin typeface="Arial" panose="020B0604020202020204" pitchFamily="34"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47C9BFA-A4D4-4A1D-A1EE-7576BED8F7C6}"/>
              </a:ext>
            </a:extLst>
          </p:cNvPr>
          <p:cNvSpPr>
            <a:spLocks noGrp="1"/>
          </p:cNvSpPr>
          <p:nvPr>
            <p:ph type="title"/>
          </p:nvPr>
        </p:nvSpPr>
        <p:spPr>
          <a:xfrm>
            <a:off x="983432" y="1997075"/>
            <a:ext cx="8664575" cy="1431925"/>
          </a:xfrm>
        </p:spPr>
        <p:txBody>
          <a:bodyPr/>
          <a:lstStyle/>
          <a:p>
            <a:pPr algn="l" eaLnBrk="1" hangingPunct="1"/>
            <a:r>
              <a:rPr lang="cs-CZ" altLang="cs-CZ" sz="4000" b="1" dirty="0"/>
              <a:t>Daňová evidence příjmů a výdajů fyzických osob</a:t>
            </a:r>
          </a:p>
        </p:txBody>
      </p:sp>
      <p:sp>
        <p:nvSpPr>
          <p:cNvPr id="27651" name="Rectangle 3">
            <a:extLst>
              <a:ext uri="{FF2B5EF4-FFF2-40B4-BE49-F238E27FC236}">
                <a16:creationId xmlns:a16="http://schemas.microsoft.com/office/drawing/2014/main" id="{91711E54-6196-4FF6-B746-DC8125C083F6}"/>
              </a:ext>
            </a:extLst>
          </p:cNvPr>
          <p:cNvSpPr>
            <a:spLocks noGrp="1"/>
          </p:cNvSpPr>
          <p:nvPr>
            <p:ph idx="1"/>
          </p:nvPr>
        </p:nvSpPr>
        <p:spPr>
          <a:xfrm>
            <a:off x="983432" y="3429000"/>
            <a:ext cx="10515600" cy="3791983"/>
          </a:xfrm>
        </p:spPr>
        <p:txBody>
          <a:bodyPr>
            <a:normAutofit/>
          </a:bodyPr>
          <a:lstStyle/>
          <a:p>
            <a:pPr eaLnBrk="1" hangingPunct="1"/>
            <a:r>
              <a:rPr lang="cs-CZ" altLang="cs-CZ" sz="2200" dirty="0"/>
              <a:t>Princip daňové evidence spočívá v </a:t>
            </a:r>
            <a:r>
              <a:rPr lang="cs-CZ" altLang="cs-CZ" sz="2200" b="1" dirty="0"/>
              <a:t>oddělené evidenci </a:t>
            </a:r>
            <a:r>
              <a:rPr lang="cs-CZ" altLang="cs-CZ" sz="2200" dirty="0"/>
              <a:t>o peněžním hospodaření (evidence příjmů a výdajů např. v peněžním deníku) od evidence majetku a dluhů, tj. závazků (např. v pomocných knihách nebo na inventárních kartách apod.).</a:t>
            </a:r>
          </a:p>
          <a:p>
            <a:pPr eaLnBrk="1" hangingPunct="1">
              <a:buFontTx/>
              <a:buNone/>
            </a:pPr>
            <a:endParaRPr lang="cs-CZ" altLang="cs-CZ" sz="2200" dirty="0"/>
          </a:p>
        </p:txBody>
      </p:sp>
      <p:sp>
        <p:nvSpPr>
          <p:cNvPr id="29700" name="Zástupný symbol pro číslo snímku 1">
            <a:extLst>
              <a:ext uri="{FF2B5EF4-FFF2-40B4-BE49-F238E27FC236}">
                <a16:creationId xmlns:a16="http://schemas.microsoft.com/office/drawing/2014/main" id="{3400B0FC-F376-45BF-9F48-B402F2E322E0}"/>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23B70F0-FA73-4005-B803-0CC9DE76D8B6}" type="slidenum">
              <a:rPr lang="cs-CZ" altLang="cs-CZ" sz="1400">
                <a:latin typeface="Arial" panose="020B0604020202020204" pitchFamily="34" charset="0"/>
              </a:rPr>
              <a:pPr/>
              <a:t>15</a:t>
            </a:fld>
            <a:endParaRPr lang="cs-CZ" altLang="cs-CZ" sz="1400">
              <a:latin typeface="Arial" panose="020B0604020202020204" pitchFamily="34" charset="0"/>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5EB1B9C-C6EB-457E-B4B2-989BB8F724DE}"/>
              </a:ext>
            </a:extLst>
          </p:cNvPr>
          <p:cNvSpPr>
            <a:spLocks noGrp="1"/>
          </p:cNvSpPr>
          <p:nvPr>
            <p:ph type="title"/>
          </p:nvPr>
        </p:nvSpPr>
        <p:spPr>
          <a:xfrm>
            <a:off x="911424" y="1340768"/>
            <a:ext cx="10009112" cy="1431925"/>
          </a:xfrm>
        </p:spPr>
        <p:txBody>
          <a:bodyPr/>
          <a:lstStyle/>
          <a:p>
            <a:pPr algn="l" eaLnBrk="1" hangingPunct="1"/>
            <a:r>
              <a:rPr lang="cs-CZ" altLang="cs-CZ" sz="4000" b="1" dirty="0"/>
              <a:t>Cíl daňové evidence příjmů a výdajů</a:t>
            </a:r>
          </a:p>
        </p:txBody>
      </p:sp>
      <p:sp>
        <p:nvSpPr>
          <p:cNvPr id="28675" name="Rectangle 3">
            <a:extLst>
              <a:ext uri="{FF2B5EF4-FFF2-40B4-BE49-F238E27FC236}">
                <a16:creationId xmlns:a16="http://schemas.microsoft.com/office/drawing/2014/main" id="{38840325-F623-421B-A31A-8FC0AA112631}"/>
              </a:ext>
            </a:extLst>
          </p:cNvPr>
          <p:cNvSpPr>
            <a:spLocks noGrp="1"/>
          </p:cNvSpPr>
          <p:nvPr>
            <p:ph idx="1"/>
          </p:nvPr>
        </p:nvSpPr>
        <p:spPr>
          <a:xfrm>
            <a:off x="911424" y="2564904"/>
            <a:ext cx="10657184" cy="4648200"/>
          </a:xfrm>
        </p:spPr>
        <p:txBody>
          <a:bodyPr/>
          <a:lstStyle/>
          <a:p>
            <a:pPr eaLnBrk="1" hangingPunct="1"/>
            <a:r>
              <a:rPr lang="cs-CZ" altLang="cs-CZ" sz="2400" dirty="0"/>
              <a:t>vedení </a:t>
            </a:r>
            <a:r>
              <a:rPr lang="cs-CZ" altLang="cs-CZ" sz="2400" b="1" dirty="0"/>
              <a:t>průkazné evidence</a:t>
            </a:r>
            <a:r>
              <a:rPr lang="cs-CZ" altLang="cs-CZ" sz="2400" dirty="0"/>
              <a:t> příjmů a výdajů odděleně od evidence majetku a dluhů (závazků),</a:t>
            </a:r>
          </a:p>
          <a:p>
            <a:pPr eaLnBrk="1" hangingPunct="1"/>
            <a:endParaRPr lang="cs-CZ" altLang="cs-CZ" sz="2400" dirty="0"/>
          </a:p>
          <a:p>
            <a:pPr eaLnBrk="1" hangingPunct="1"/>
            <a:r>
              <a:rPr lang="cs-CZ" altLang="cs-CZ" sz="2400" dirty="0"/>
              <a:t>správné vykázání daňových a nedaňových příjmů a výdajů, což je nezbytné pro </a:t>
            </a:r>
            <a:r>
              <a:rPr lang="cs-CZ" altLang="cs-CZ" sz="2400" b="1" dirty="0"/>
              <a:t>stanovení základu daně</a:t>
            </a:r>
            <a:r>
              <a:rPr lang="cs-CZ" altLang="cs-CZ" sz="2400" dirty="0"/>
              <a:t> z příjmů podnikatele za dané zdaňovací období,</a:t>
            </a:r>
          </a:p>
          <a:p>
            <a:pPr eaLnBrk="1" hangingPunct="1"/>
            <a:endParaRPr lang="cs-CZ" altLang="cs-CZ" sz="2400" dirty="0"/>
          </a:p>
          <a:p>
            <a:pPr eaLnBrk="1" hangingPunct="1"/>
            <a:r>
              <a:rPr lang="cs-CZ" altLang="cs-CZ" sz="2400" b="1" dirty="0"/>
              <a:t>zdroj informací pro podnikatele</a:t>
            </a:r>
            <a:r>
              <a:rPr lang="cs-CZ" altLang="cs-CZ" sz="2400" dirty="0"/>
              <a:t> o vlastní podnikatelské činnosti.</a:t>
            </a:r>
          </a:p>
          <a:p>
            <a:pPr eaLnBrk="1" hangingPunct="1">
              <a:buFontTx/>
              <a:buNone/>
            </a:pPr>
            <a:r>
              <a:rPr lang="cs-CZ" altLang="cs-CZ" sz="2400" dirty="0"/>
              <a:t> </a:t>
            </a:r>
          </a:p>
          <a:p>
            <a:pPr eaLnBrk="1" hangingPunct="1">
              <a:buFontTx/>
              <a:buNone/>
            </a:pPr>
            <a:endParaRPr lang="cs-CZ" altLang="cs-CZ" sz="2400" dirty="0"/>
          </a:p>
        </p:txBody>
      </p:sp>
      <p:sp>
        <p:nvSpPr>
          <p:cNvPr id="31748" name="Zástupný symbol pro číslo snímku 1">
            <a:extLst>
              <a:ext uri="{FF2B5EF4-FFF2-40B4-BE49-F238E27FC236}">
                <a16:creationId xmlns:a16="http://schemas.microsoft.com/office/drawing/2014/main" id="{2F64A3B4-EBA9-4ED4-9172-820B6491107E}"/>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C6EAFB7B-DF1D-4DDA-96EC-17D7BD69D1C0}" type="slidenum">
              <a:rPr lang="cs-CZ" altLang="cs-CZ" sz="1400">
                <a:latin typeface="Arial" panose="020B0604020202020204" pitchFamily="34" charset="0"/>
              </a:rPr>
              <a:pPr/>
              <a:t>16</a:t>
            </a:fld>
            <a:endParaRPr lang="cs-CZ" altLang="cs-CZ" sz="1400">
              <a:latin typeface="Arial" panose="020B0604020202020204" pitchFamily="34" charset="0"/>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06968EA-DDC4-4A55-9EA2-F6E1F0860A87}"/>
              </a:ext>
            </a:extLst>
          </p:cNvPr>
          <p:cNvSpPr>
            <a:spLocks noGrp="1"/>
          </p:cNvSpPr>
          <p:nvPr>
            <p:ph type="title"/>
          </p:nvPr>
        </p:nvSpPr>
        <p:spPr>
          <a:xfrm>
            <a:off x="1097798" y="980728"/>
            <a:ext cx="10716166" cy="1431925"/>
          </a:xfrm>
        </p:spPr>
        <p:txBody>
          <a:bodyPr>
            <a:normAutofit/>
          </a:bodyPr>
          <a:lstStyle/>
          <a:p>
            <a:pPr algn="l" eaLnBrk="1" hangingPunct="1"/>
            <a:r>
              <a:rPr lang="cs-CZ" altLang="cs-CZ" sz="3600" b="1" dirty="0"/>
              <a:t>Evidence, pomocné knihy a inventární karty</a:t>
            </a:r>
          </a:p>
        </p:txBody>
      </p:sp>
      <p:sp>
        <p:nvSpPr>
          <p:cNvPr id="29699" name="Rectangle 3">
            <a:extLst>
              <a:ext uri="{FF2B5EF4-FFF2-40B4-BE49-F238E27FC236}">
                <a16:creationId xmlns:a16="http://schemas.microsoft.com/office/drawing/2014/main" id="{F3DBFC39-E01B-4748-8B2E-1FC58A97F80B}"/>
              </a:ext>
            </a:extLst>
          </p:cNvPr>
          <p:cNvSpPr>
            <a:spLocks noGrp="1"/>
          </p:cNvSpPr>
          <p:nvPr>
            <p:ph idx="1"/>
          </p:nvPr>
        </p:nvSpPr>
        <p:spPr>
          <a:xfrm>
            <a:off x="1110238" y="2070478"/>
            <a:ext cx="10513168" cy="4795838"/>
          </a:xfrm>
        </p:spPr>
        <p:txBody>
          <a:bodyPr>
            <a:normAutofit/>
          </a:bodyPr>
          <a:lstStyle/>
          <a:p>
            <a:pPr marL="609600" indent="-609600" eaLnBrk="1" hangingPunct="1">
              <a:buNone/>
            </a:pPr>
            <a:r>
              <a:rPr lang="cs-CZ" altLang="cs-CZ" sz="2200" b="1" dirty="0"/>
              <a:t>Evidence příjmů a výdajů, majetku a dluhů (závazků) může být vedena </a:t>
            </a:r>
          </a:p>
          <a:p>
            <a:pPr marL="609600" indent="-609600" eaLnBrk="1" hangingPunct="1">
              <a:buNone/>
            </a:pPr>
            <a:r>
              <a:rPr lang="cs-CZ" altLang="cs-CZ" sz="2200" b="1" dirty="0"/>
              <a:t>v těchto knihách:</a:t>
            </a:r>
          </a:p>
          <a:p>
            <a:pPr marL="609600" indent="-609600" eaLnBrk="1" hangingPunct="1"/>
            <a:r>
              <a:rPr lang="cs-CZ" altLang="cs-CZ" sz="2200" dirty="0"/>
              <a:t>peněžní deník (evidence – deník  příjmů a výdajů),</a:t>
            </a:r>
          </a:p>
          <a:p>
            <a:pPr marL="609600" indent="-609600" eaLnBrk="1" hangingPunct="1"/>
            <a:r>
              <a:rPr lang="cs-CZ" altLang="cs-CZ" sz="2200" dirty="0"/>
              <a:t>kniha pohledávek,</a:t>
            </a:r>
          </a:p>
          <a:p>
            <a:pPr marL="609600" indent="-609600" eaLnBrk="1" hangingPunct="1"/>
            <a:r>
              <a:rPr lang="cs-CZ" altLang="cs-CZ" sz="2200" dirty="0"/>
              <a:t>kniha závazků (dluhů),</a:t>
            </a:r>
          </a:p>
          <a:p>
            <a:pPr marL="609600" indent="-609600" eaLnBrk="1" hangingPunct="1"/>
            <a:r>
              <a:rPr lang="cs-CZ" altLang="cs-CZ" sz="2200" dirty="0"/>
              <a:t>kniha (karty) dlouhodobého hmotného majetku,</a:t>
            </a:r>
          </a:p>
          <a:p>
            <a:pPr marL="609600" indent="-609600" eaLnBrk="1" hangingPunct="1"/>
            <a:r>
              <a:rPr lang="cs-CZ" altLang="cs-CZ" sz="2200" dirty="0"/>
              <a:t>kniha (karty) nehmotného majetku,</a:t>
            </a:r>
          </a:p>
          <a:p>
            <a:pPr marL="609600" indent="-609600" eaLnBrk="1" hangingPunct="1"/>
            <a:r>
              <a:rPr lang="cs-CZ" altLang="cs-CZ" sz="2200" dirty="0"/>
              <a:t>kniha krátkodobého a dlouhodobého finančního majetku,</a:t>
            </a:r>
          </a:p>
          <a:p>
            <a:pPr marL="609600" indent="-609600" eaLnBrk="1" hangingPunct="1"/>
            <a:r>
              <a:rPr lang="cs-CZ" altLang="cs-CZ" sz="2200" dirty="0"/>
              <a:t>kniha - evidence (seznam) drobného dlouhodobého hmotného majetku,</a:t>
            </a:r>
          </a:p>
          <a:p>
            <a:pPr marL="609600" indent="-609600" eaLnBrk="1" hangingPunct="1"/>
            <a:r>
              <a:rPr lang="cs-CZ" altLang="cs-CZ" sz="2200" dirty="0"/>
              <a:t>kniha (skladové karty) zásob,</a:t>
            </a:r>
          </a:p>
        </p:txBody>
      </p:sp>
      <p:sp>
        <p:nvSpPr>
          <p:cNvPr id="32772" name="Zástupný symbol pro číslo snímku 1">
            <a:extLst>
              <a:ext uri="{FF2B5EF4-FFF2-40B4-BE49-F238E27FC236}">
                <a16:creationId xmlns:a16="http://schemas.microsoft.com/office/drawing/2014/main" id="{64F04654-0613-4417-868D-6E3B5309E31B}"/>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B495802-55C6-471B-8D29-F1F42B80E31F}" type="slidenum">
              <a:rPr lang="cs-CZ" altLang="cs-CZ" sz="1400">
                <a:latin typeface="Arial" panose="020B0604020202020204" pitchFamily="34" charset="0"/>
              </a:rPr>
              <a:pPr/>
              <a:t>17</a:t>
            </a:fld>
            <a:endParaRPr lang="cs-CZ" altLang="cs-CZ" sz="1400">
              <a:latin typeface="Arial" panose="020B0604020202020204" pitchFamily="34" charset="0"/>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DE21986-6540-4B1F-B3EB-C6399583F5B0}"/>
              </a:ext>
            </a:extLst>
          </p:cNvPr>
          <p:cNvSpPr>
            <a:spLocks noGrp="1"/>
          </p:cNvSpPr>
          <p:nvPr>
            <p:ph type="title"/>
          </p:nvPr>
        </p:nvSpPr>
        <p:spPr>
          <a:xfrm>
            <a:off x="983432" y="1204987"/>
            <a:ext cx="9721080" cy="1431925"/>
          </a:xfrm>
        </p:spPr>
        <p:txBody>
          <a:bodyPr>
            <a:normAutofit/>
          </a:bodyPr>
          <a:lstStyle/>
          <a:p>
            <a:pPr algn="l" eaLnBrk="1" hangingPunct="1"/>
            <a:r>
              <a:rPr lang="cs-CZ" altLang="cs-CZ" sz="3600" b="1" dirty="0"/>
              <a:t>Evidence, pomocné knihy a inventární karty</a:t>
            </a:r>
          </a:p>
        </p:txBody>
      </p:sp>
      <p:sp>
        <p:nvSpPr>
          <p:cNvPr id="37891" name="Rectangle 3">
            <a:extLst>
              <a:ext uri="{FF2B5EF4-FFF2-40B4-BE49-F238E27FC236}">
                <a16:creationId xmlns:a16="http://schemas.microsoft.com/office/drawing/2014/main" id="{4E3D15A1-E69B-441F-AD10-69DBF1828BFA}"/>
              </a:ext>
            </a:extLst>
          </p:cNvPr>
          <p:cNvSpPr>
            <a:spLocks noGrp="1"/>
          </p:cNvSpPr>
          <p:nvPr>
            <p:ph idx="1"/>
          </p:nvPr>
        </p:nvSpPr>
        <p:spPr>
          <a:xfrm>
            <a:off x="1001552" y="2348880"/>
            <a:ext cx="10585176" cy="5229225"/>
          </a:xfrm>
        </p:spPr>
        <p:txBody>
          <a:bodyPr>
            <a:normAutofit/>
          </a:bodyPr>
          <a:lstStyle/>
          <a:p>
            <a:pPr marL="533400" indent="-533400" eaLnBrk="1" hangingPunct="1">
              <a:lnSpc>
                <a:spcPct val="80000"/>
              </a:lnSpc>
            </a:pPr>
            <a:r>
              <a:rPr lang="cs-CZ" altLang="cs-CZ" sz="2200" dirty="0"/>
              <a:t>kniha pro sledování cenin,</a:t>
            </a:r>
          </a:p>
          <a:p>
            <a:pPr marL="533400" indent="-533400" eaLnBrk="1" hangingPunct="1">
              <a:lnSpc>
                <a:spcPct val="80000"/>
              </a:lnSpc>
            </a:pPr>
            <a:r>
              <a:rPr lang="cs-CZ" altLang="cs-CZ" sz="2200" dirty="0"/>
              <a:t>kniha pro sledování nepřímých daní u plátců daně (knihu pro sledování daně z přidané hodnoty a kniha pro sledování spotřebních daní), pokud nejsou součástí knihy pohledávek a závazků,</a:t>
            </a:r>
          </a:p>
          <a:p>
            <a:pPr marL="533400" indent="-533400" eaLnBrk="1" hangingPunct="1">
              <a:lnSpc>
                <a:spcPct val="80000"/>
              </a:lnSpc>
            </a:pPr>
            <a:r>
              <a:rPr lang="cs-CZ" altLang="cs-CZ" sz="2200" dirty="0"/>
              <a:t>mzdová agenda (mzdové listy, rekapitulace mezd, zúčtovací a výplatní listiny a další podklady),</a:t>
            </a:r>
          </a:p>
          <a:p>
            <a:pPr marL="533400" indent="-533400" eaLnBrk="1" hangingPunct="1">
              <a:lnSpc>
                <a:spcPct val="80000"/>
              </a:lnSpc>
            </a:pPr>
            <a:r>
              <a:rPr lang="cs-CZ" altLang="cs-CZ" sz="2200" dirty="0"/>
              <a:t>karty zákonných rezerv dle zvláštního právního předpisu,</a:t>
            </a:r>
          </a:p>
          <a:p>
            <a:pPr marL="533400" indent="-533400" eaLnBrk="1" hangingPunct="1">
              <a:lnSpc>
                <a:spcPct val="80000"/>
              </a:lnSpc>
            </a:pPr>
            <a:r>
              <a:rPr lang="cs-CZ" altLang="cs-CZ" sz="2200" dirty="0"/>
              <a:t>karty časového rozlišení výdajů (v návaznosti na zákon o daních z příjmů),</a:t>
            </a:r>
          </a:p>
          <a:p>
            <a:pPr marL="533400" indent="-533400" eaLnBrk="1" hangingPunct="1">
              <a:lnSpc>
                <a:spcPct val="80000"/>
              </a:lnSpc>
            </a:pPr>
            <a:r>
              <a:rPr lang="cs-CZ" altLang="cs-CZ" sz="2200" dirty="0"/>
              <a:t>kniha evidence jízd,</a:t>
            </a:r>
          </a:p>
          <a:p>
            <a:pPr marL="533400" indent="-533400" eaLnBrk="1" hangingPunct="1">
              <a:lnSpc>
                <a:spcPct val="80000"/>
              </a:lnSpc>
            </a:pPr>
            <a:r>
              <a:rPr lang="cs-CZ" altLang="cs-CZ" sz="2200" dirty="0"/>
              <a:t>a další knihy, karty, evidence a seznamy.</a:t>
            </a:r>
            <a:br>
              <a:rPr lang="cs-CZ" altLang="cs-CZ" sz="2200" dirty="0"/>
            </a:br>
            <a:endParaRPr lang="cs-CZ" altLang="cs-CZ" sz="2200" dirty="0"/>
          </a:p>
        </p:txBody>
      </p:sp>
      <p:sp>
        <p:nvSpPr>
          <p:cNvPr id="33796" name="Zástupný symbol pro číslo snímku 1">
            <a:extLst>
              <a:ext uri="{FF2B5EF4-FFF2-40B4-BE49-F238E27FC236}">
                <a16:creationId xmlns:a16="http://schemas.microsoft.com/office/drawing/2014/main" id="{7E6F22DE-A057-4866-902C-AFE87BD5209C}"/>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EF72707D-27DC-437C-B88F-CBD24EF26DC2}" type="slidenum">
              <a:rPr lang="cs-CZ" altLang="cs-CZ" sz="1400">
                <a:latin typeface="Arial" panose="020B0604020202020204" pitchFamily="34" charset="0"/>
              </a:rPr>
              <a:pPr/>
              <a:t>18</a:t>
            </a:fld>
            <a:endParaRPr lang="cs-CZ" altLang="cs-CZ" sz="1400">
              <a:latin typeface="Arial" panose="020B0604020202020204" pitchFamily="34" charset="0"/>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8CD5B20-E7BD-466F-A187-C1BD101226E6}"/>
              </a:ext>
            </a:extLst>
          </p:cNvPr>
          <p:cNvSpPr>
            <a:spLocks noGrp="1" noChangeArrowheads="1"/>
          </p:cNvSpPr>
          <p:nvPr>
            <p:ph type="title"/>
          </p:nvPr>
        </p:nvSpPr>
        <p:spPr>
          <a:xfrm>
            <a:off x="1055440" y="764704"/>
            <a:ext cx="10513168" cy="1800225"/>
          </a:xfrm>
        </p:spPr>
        <p:txBody>
          <a:bodyPr rtlCol="0">
            <a:normAutofit/>
          </a:bodyPr>
          <a:lstStyle/>
          <a:p>
            <a:pPr algn="l" eaLnBrk="1" fontAlgn="auto" hangingPunct="1">
              <a:spcAft>
                <a:spcPts val="0"/>
              </a:spcAft>
              <a:defRPr/>
            </a:pPr>
            <a:r>
              <a:rPr lang="cs-CZ" altLang="cs-CZ" sz="3200" b="1" dirty="0"/>
              <a:t>Vedení zjednodušené evidence dle §7 odst.7 </a:t>
            </a:r>
            <a:endParaRPr lang="cs-CZ" altLang="cs-CZ" sz="3200" b="1" dirty="0">
              <a:highlight>
                <a:srgbClr val="FFFF00"/>
              </a:highlight>
            </a:endParaRPr>
          </a:p>
        </p:txBody>
      </p:sp>
      <p:sp>
        <p:nvSpPr>
          <p:cNvPr id="97283" name="Rectangle 3">
            <a:extLst>
              <a:ext uri="{FF2B5EF4-FFF2-40B4-BE49-F238E27FC236}">
                <a16:creationId xmlns:a16="http://schemas.microsoft.com/office/drawing/2014/main" id="{F7F42486-685F-4BC7-9A2B-591D73008264}"/>
              </a:ext>
            </a:extLst>
          </p:cNvPr>
          <p:cNvSpPr>
            <a:spLocks noGrp="1"/>
          </p:cNvSpPr>
          <p:nvPr>
            <p:ph idx="1"/>
          </p:nvPr>
        </p:nvSpPr>
        <p:spPr>
          <a:xfrm>
            <a:off x="1055440" y="2060848"/>
            <a:ext cx="10729192" cy="5092700"/>
          </a:xfrm>
        </p:spPr>
        <p:txBody>
          <a:bodyPr>
            <a:normAutofit/>
          </a:bodyPr>
          <a:lstStyle/>
          <a:p>
            <a:pPr marL="0" indent="0" eaLnBrk="1" hangingPunct="1">
              <a:buNone/>
              <a:defRPr/>
            </a:pPr>
            <a:r>
              <a:rPr lang="cs-CZ" altLang="cs-CZ" sz="2000" b="1" dirty="0"/>
              <a:t>Ad c) viz § 7, odst. 7, zákon o daních z příjmů </a:t>
            </a:r>
          </a:p>
          <a:p>
            <a:pPr eaLnBrk="1" hangingPunct="1">
              <a:buFontTx/>
              <a:buChar char="•"/>
              <a:defRPr/>
            </a:pPr>
            <a:r>
              <a:rPr lang="cs-CZ" altLang="cs-CZ" sz="2000" dirty="0"/>
              <a:t>jedná se o jednodušší evidenci, kdy místo skutečných výdajů uplatňuje podnikatel výdaje procentem z příjmů a to ve výši:</a:t>
            </a:r>
          </a:p>
          <a:p>
            <a:pPr eaLnBrk="1" hangingPunct="1">
              <a:defRPr/>
            </a:pPr>
            <a:r>
              <a:rPr lang="cs-CZ" altLang="cs-CZ" sz="2000" b="1" dirty="0"/>
              <a:t>80 %</a:t>
            </a:r>
            <a:r>
              <a:rPr lang="cs-CZ" altLang="cs-CZ" sz="2000" dirty="0"/>
              <a:t> z příjmů ze zemědělské výroby, lesního a vodního hospodářství, </a:t>
            </a:r>
          </a:p>
          <a:p>
            <a:pPr eaLnBrk="1" hangingPunct="1">
              <a:defRPr/>
            </a:pPr>
            <a:r>
              <a:rPr lang="cs-CZ" altLang="cs-CZ" sz="2000" b="1" dirty="0"/>
              <a:t>80 %</a:t>
            </a:r>
            <a:r>
              <a:rPr lang="cs-CZ" altLang="cs-CZ" sz="2000" dirty="0"/>
              <a:t> z příjmů ze řemeslných živností, </a:t>
            </a:r>
          </a:p>
          <a:p>
            <a:pPr eaLnBrk="1" hangingPunct="1">
              <a:defRPr/>
            </a:pPr>
            <a:r>
              <a:rPr lang="cs-CZ" altLang="cs-CZ" sz="2000" b="1" dirty="0"/>
              <a:t>60 %</a:t>
            </a:r>
            <a:r>
              <a:rPr lang="cs-CZ" altLang="cs-CZ" sz="2000" dirty="0"/>
              <a:t> z příjmů ze živností jiných než řemeslných, </a:t>
            </a:r>
          </a:p>
          <a:p>
            <a:pPr eaLnBrk="1" hangingPunct="1">
              <a:defRPr/>
            </a:pPr>
            <a:r>
              <a:rPr lang="cs-CZ" altLang="cs-CZ" sz="2000" b="1" dirty="0"/>
              <a:t>40 %</a:t>
            </a:r>
            <a:r>
              <a:rPr lang="cs-CZ" altLang="cs-CZ" sz="2000" dirty="0"/>
              <a:t> z příjmů z jiného podnikání a z činností podle zvláštních předpisů, (např. lékaři, advokáti, architekti, znalci), z příjmů z užití nebo poskytnutí práv (např. autorské honoráře), z příjmů z výkonu nezávislého povolání (např. výkonní umělci, sportovci) a z příjmů insolvenčních správců atd. </a:t>
            </a:r>
          </a:p>
          <a:p>
            <a:pPr eaLnBrk="1" hangingPunct="1">
              <a:defRPr/>
            </a:pPr>
            <a:r>
              <a:rPr lang="cs-CZ" altLang="cs-CZ" sz="2000" b="1" dirty="0"/>
              <a:t>30 % z příjmů z nájmu majetku - dle § 9 odst. 4, zákon o daních z příjmů)  </a:t>
            </a:r>
          </a:p>
          <a:p>
            <a:pPr eaLnBrk="1" hangingPunct="1">
              <a:buFontTx/>
              <a:buNone/>
              <a:defRPr/>
            </a:pPr>
            <a:endParaRPr lang="cs-CZ" altLang="cs-CZ" sz="2000" dirty="0"/>
          </a:p>
          <a:p>
            <a:pPr eaLnBrk="1" hangingPunct="1">
              <a:buFontTx/>
              <a:buNone/>
              <a:defRPr/>
            </a:pPr>
            <a:endParaRPr lang="cs-CZ" altLang="cs-CZ" sz="2000" dirty="0"/>
          </a:p>
          <a:p>
            <a:pPr eaLnBrk="1" hangingPunct="1">
              <a:buFontTx/>
              <a:buNone/>
              <a:defRPr/>
            </a:pPr>
            <a:endParaRPr lang="cs-CZ" altLang="cs-CZ" sz="2000" dirty="0"/>
          </a:p>
        </p:txBody>
      </p:sp>
      <p:sp>
        <p:nvSpPr>
          <p:cNvPr id="34820" name="Zástupný symbol pro číslo snímku 1">
            <a:extLst>
              <a:ext uri="{FF2B5EF4-FFF2-40B4-BE49-F238E27FC236}">
                <a16:creationId xmlns:a16="http://schemas.microsoft.com/office/drawing/2014/main" id="{CD90B39F-489D-484C-8CA4-6594108398B8}"/>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D472902C-237C-49A4-9A46-133A74D11115}" type="slidenum">
              <a:rPr lang="cs-CZ" altLang="cs-CZ" sz="1400">
                <a:latin typeface="Arial" panose="020B0604020202020204" pitchFamily="34" charset="0"/>
              </a:rPr>
              <a:pPr/>
              <a:t>19</a:t>
            </a:fld>
            <a:endParaRPr lang="cs-CZ" altLang="cs-CZ" sz="1400">
              <a:latin typeface="Arial" panose="020B0604020202020204" pitchFamily="34" charset="0"/>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D126306-E0FC-41A5-90E3-35363A04FBB7}"/>
              </a:ext>
            </a:extLst>
          </p:cNvPr>
          <p:cNvSpPr>
            <a:spLocks noGrp="1"/>
          </p:cNvSpPr>
          <p:nvPr>
            <p:ph type="title"/>
          </p:nvPr>
        </p:nvSpPr>
        <p:spPr>
          <a:xfrm>
            <a:off x="1037692" y="188640"/>
            <a:ext cx="8664575" cy="2124075"/>
          </a:xfrm>
        </p:spPr>
        <p:txBody>
          <a:bodyPr/>
          <a:lstStyle/>
          <a:p>
            <a:pPr algn="l" eaLnBrk="1" hangingPunct="1"/>
            <a:br>
              <a:rPr lang="cs-CZ" altLang="cs-CZ" dirty="0"/>
            </a:br>
            <a:r>
              <a:rPr lang="cs-CZ" altLang="cs-CZ" sz="4000" b="1" dirty="0"/>
              <a:t>Doporučená literatura a zdroje</a:t>
            </a:r>
          </a:p>
        </p:txBody>
      </p:sp>
      <p:sp>
        <p:nvSpPr>
          <p:cNvPr id="32771" name="Rectangle 3">
            <a:extLst>
              <a:ext uri="{FF2B5EF4-FFF2-40B4-BE49-F238E27FC236}">
                <a16:creationId xmlns:a16="http://schemas.microsoft.com/office/drawing/2014/main" id="{6F6ADB09-B371-42A6-B768-39950EE7F82E}"/>
              </a:ext>
            </a:extLst>
          </p:cNvPr>
          <p:cNvSpPr>
            <a:spLocks noGrp="1" noChangeArrowheads="1"/>
          </p:cNvSpPr>
          <p:nvPr>
            <p:ph idx="1"/>
          </p:nvPr>
        </p:nvSpPr>
        <p:spPr>
          <a:xfrm>
            <a:off x="1037692" y="1844824"/>
            <a:ext cx="10116616" cy="5976937"/>
          </a:xfrm>
        </p:spPr>
        <p:txBody>
          <a:bodyPr rtlCol="0">
            <a:normAutofit/>
          </a:bodyPr>
          <a:lstStyle/>
          <a:p>
            <a:pPr>
              <a:defRPr/>
            </a:pPr>
            <a:r>
              <a:rPr lang="cs-CZ" sz="2000" dirty="0"/>
              <a:t>Zákon č. 563/1991 Sb., o účetnictví, ve znění pozdějších předpisů. </a:t>
            </a:r>
          </a:p>
          <a:p>
            <a:pPr>
              <a:defRPr/>
            </a:pPr>
            <a:r>
              <a:rPr lang="cs-CZ" sz="2000" dirty="0"/>
              <a:t>Zákon č. 455/1991 Sb., o živnostenském podnikání, ve znění pozdějších předpisů.</a:t>
            </a:r>
          </a:p>
          <a:p>
            <a:pPr>
              <a:defRPr/>
            </a:pPr>
            <a:r>
              <a:rPr lang="cs-CZ" sz="2000" dirty="0"/>
              <a:t>Zákon č. 586/1992 Sb., o daních z příjmů, ve znění pozdějších předpisů.</a:t>
            </a:r>
          </a:p>
          <a:p>
            <a:pPr>
              <a:defRPr/>
            </a:pPr>
            <a:r>
              <a:rPr lang="cs-CZ" sz="2000" dirty="0"/>
              <a:t>HAKALOVÁ, Jana, PŠENKOVÁ Yvetta a Šárka KRYŠKOVÁ. </a:t>
            </a:r>
            <a:r>
              <a:rPr lang="cs-CZ" sz="2000" i="1" dirty="0"/>
              <a:t>Daňová evidence podnikatelů a jednoduché účetnictví neziskových subjektů</a:t>
            </a:r>
            <a:r>
              <a:rPr lang="cs-CZ" sz="2000" dirty="0"/>
              <a:t>. 3. </a:t>
            </a:r>
            <a:r>
              <a:rPr lang="cs-CZ" sz="2000" dirty="0" err="1"/>
              <a:t>rozš</a:t>
            </a:r>
            <a:r>
              <a:rPr lang="cs-CZ" sz="2000" dirty="0"/>
              <a:t>. vyd. Praha: </a:t>
            </a:r>
            <a:r>
              <a:rPr lang="cs-CZ" sz="2000" dirty="0" err="1"/>
              <a:t>Wolters</a:t>
            </a:r>
            <a:r>
              <a:rPr lang="cs-CZ" sz="2000" dirty="0"/>
              <a:t> </a:t>
            </a:r>
            <a:r>
              <a:rPr lang="cs-CZ" sz="2000" dirty="0" err="1"/>
              <a:t>Kluver</a:t>
            </a:r>
            <a:r>
              <a:rPr lang="cs-CZ" sz="2000" dirty="0"/>
              <a:t> ČR. 2021. 176 s. ISBN 978-80-7676-024-0.</a:t>
            </a:r>
          </a:p>
          <a:p>
            <a:pPr>
              <a:defRPr/>
            </a:pPr>
            <a:r>
              <a:rPr lang="cs-CZ" sz="2000" cap="all" dirty="0" err="1"/>
              <a:t>Hakalová</a:t>
            </a:r>
            <a:r>
              <a:rPr lang="cs-CZ" sz="2000" dirty="0"/>
              <a:t>, Jana a Yvetta </a:t>
            </a:r>
            <a:r>
              <a:rPr lang="cs-CZ" sz="2000" cap="all" dirty="0"/>
              <a:t>Pšenková</a:t>
            </a:r>
            <a:r>
              <a:rPr lang="cs-CZ" sz="2000" dirty="0"/>
              <a:t>. </a:t>
            </a:r>
            <a:r>
              <a:rPr lang="cs-CZ" sz="2000" i="1" dirty="0"/>
              <a:t>Daňová evidence. Teorie a praxe</a:t>
            </a:r>
            <a:r>
              <a:rPr lang="cs-CZ" sz="2000" dirty="0"/>
              <a:t>. 2. vyd. Praha: </a:t>
            </a:r>
            <a:r>
              <a:rPr lang="cs-CZ" sz="2000" dirty="0" err="1"/>
              <a:t>Wolters</a:t>
            </a:r>
            <a:r>
              <a:rPr lang="cs-CZ" sz="2000" dirty="0"/>
              <a:t> </a:t>
            </a:r>
            <a:r>
              <a:rPr lang="cs-CZ" sz="2000" dirty="0" err="1"/>
              <a:t>Kluwer</a:t>
            </a:r>
            <a:r>
              <a:rPr lang="cs-CZ" sz="2000" dirty="0"/>
              <a:t> ČR, 2019. </a:t>
            </a:r>
          </a:p>
          <a:p>
            <a:pPr algn="just">
              <a:defRPr/>
            </a:pPr>
            <a:r>
              <a:rPr lang="cs-CZ" sz="2000" dirty="0"/>
              <a:t>Daňové a jiné zákony 2023 (zákon o DPH, o silniční dani, atd. viz https://www.zakonyprolidi.cz/) </a:t>
            </a:r>
          </a:p>
          <a:p>
            <a:pPr>
              <a:defRPr/>
            </a:pPr>
            <a:r>
              <a:rPr lang="cs-CZ" sz="2000" u="sng" dirty="0"/>
              <a:t>Zdroje z internetu: </a:t>
            </a:r>
            <a:r>
              <a:rPr lang="cs-CZ" sz="2000" u="sng" dirty="0">
                <a:hlinkClick r:id="rId3"/>
              </a:rPr>
              <a:t>www.du.cz</a:t>
            </a:r>
            <a:r>
              <a:rPr lang="cs-CZ" sz="2000" dirty="0"/>
              <a:t>, </a:t>
            </a:r>
            <a:r>
              <a:rPr lang="cs-CZ" sz="2000" u="sng" dirty="0">
                <a:hlinkClick r:id="rId4"/>
              </a:rPr>
              <a:t>www.business.center.cz</a:t>
            </a:r>
            <a:r>
              <a:rPr lang="cs-CZ" sz="2000" dirty="0"/>
              <a:t>, </a:t>
            </a:r>
            <a:r>
              <a:rPr lang="cs-CZ" sz="2000" u="sng" dirty="0">
                <a:hlinkClick r:id="rId5"/>
              </a:rPr>
              <a:t>www.finance.cz</a:t>
            </a:r>
            <a:r>
              <a:rPr lang="cs-CZ" sz="2000" dirty="0"/>
              <a:t>, </a:t>
            </a:r>
            <a:r>
              <a:rPr lang="cs-CZ" sz="2000" u="sng" dirty="0">
                <a:hlinkClick r:id="rId6"/>
              </a:rPr>
              <a:t>www.zivnostnik.cz</a:t>
            </a:r>
            <a:r>
              <a:rPr lang="cs-CZ" sz="2000" dirty="0"/>
              <a:t>, </a:t>
            </a:r>
            <a:r>
              <a:rPr lang="cs-CZ" sz="2000" u="sng" dirty="0">
                <a:hlinkClick r:id="rId7"/>
              </a:rPr>
              <a:t>www.mesec.cz</a:t>
            </a:r>
            <a:r>
              <a:rPr lang="cs-CZ" sz="2000" dirty="0"/>
              <a:t>, </a:t>
            </a:r>
            <a:r>
              <a:rPr lang="cs-CZ" sz="2000" u="sng" dirty="0">
                <a:hlinkClick r:id="rId8"/>
              </a:rPr>
              <a:t>www.sagit.cz</a:t>
            </a:r>
            <a:r>
              <a:rPr lang="cs-CZ" sz="2000" dirty="0"/>
              <a:t>, </a:t>
            </a:r>
            <a:r>
              <a:rPr lang="cs-CZ" sz="2000" u="sng" dirty="0">
                <a:hlinkClick r:id="rId9"/>
              </a:rPr>
              <a:t>www.ucetnisvet.cz</a:t>
            </a:r>
            <a:r>
              <a:rPr lang="cs-CZ" sz="2000" dirty="0"/>
              <a:t>, </a:t>
            </a:r>
            <a:r>
              <a:rPr lang="cs-CZ" sz="2000" u="sng" dirty="0">
                <a:hlinkClick r:id="rId10"/>
              </a:rPr>
              <a:t>www.mfcr.cz,</a:t>
            </a:r>
            <a:r>
              <a:rPr lang="cs-CZ" sz="2000" dirty="0"/>
              <a:t> </a:t>
            </a:r>
            <a:r>
              <a:rPr lang="cs-CZ" sz="2000" u="sng" dirty="0">
                <a:hlinkClick r:id="rId11"/>
              </a:rPr>
              <a:t>www.cssz.cz</a:t>
            </a:r>
            <a:r>
              <a:rPr lang="cs-CZ" sz="2000" dirty="0"/>
              <a:t>, </a:t>
            </a:r>
            <a:r>
              <a:rPr lang="cs-CZ" sz="2000" u="sng" dirty="0">
                <a:hlinkClick r:id="rId12"/>
              </a:rPr>
              <a:t>www.podnikatel.cz</a:t>
            </a:r>
            <a:r>
              <a:rPr lang="cs-CZ" sz="2000" dirty="0"/>
              <a:t>, </a:t>
            </a:r>
            <a:r>
              <a:rPr lang="cs-CZ" sz="2000" u="sng" dirty="0">
                <a:hlinkClick r:id="rId13"/>
              </a:rPr>
              <a:t>www.ipodnikatel.cz</a:t>
            </a:r>
            <a:r>
              <a:rPr lang="cs-CZ" sz="2000" dirty="0"/>
              <a:t>, </a:t>
            </a:r>
            <a:r>
              <a:rPr lang="cs-CZ" sz="2000" u="sng" dirty="0">
                <a:hlinkClick r:id="rId14"/>
              </a:rPr>
              <a:t>www.jakpodnikat.cz</a:t>
            </a:r>
            <a:r>
              <a:rPr lang="cs-CZ" sz="2000" dirty="0"/>
              <a:t>, atd.</a:t>
            </a:r>
          </a:p>
          <a:p>
            <a:pPr marL="0" indent="0" eaLnBrk="1" fontAlgn="auto" hangingPunct="1">
              <a:spcAft>
                <a:spcPts val="0"/>
              </a:spcAft>
              <a:buNone/>
              <a:defRPr/>
            </a:pPr>
            <a:endParaRPr lang="cs-CZ" altLang="cs-CZ" sz="2000" b="1" dirty="0">
              <a:latin typeface="Times New Roman" panose="02020603050405020304" pitchFamily="18" charset="0"/>
            </a:endParaRPr>
          </a:p>
        </p:txBody>
      </p:sp>
      <p:sp>
        <p:nvSpPr>
          <p:cNvPr id="5124" name="Zástupný symbol pro číslo snímku 1">
            <a:extLst>
              <a:ext uri="{FF2B5EF4-FFF2-40B4-BE49-F238E27FC236}">
                <a16:creationId xmlns:a16="http://schemas.microsoft.com/office/drawing/2014/main" id="{66E6C1EC-0634-4719-B951-2998CDA4D61F}"/>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cs-CZ" altLang="cs-CZ" sz="2400" b="1">
              <a:latin typeface="Times New Roman" panose="02020603050405020304" pitchFamily="18" charset="0"/>
            </a:endParaRPr>
          </a:p>
          <a:p>
            <a:endParaRPr lang="cs-CZ" altLang="cs-CZ" sz="2400" b="1">
              <a:latin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050">
            <a:extLst>
              <a:ext uri="{FF2B5EF4-FFF2-40B4-BE49-F238E27FC236}">
                <a16:creationId xmlns:a16="http://schemas.microsoft.com/office/drawing/2014/main" id="{BBCB336E-64A5-4F57-8BE7-F4CAE090F092}"/>
              </a:ext>
            </a:extLst>
          </p:cNvPr>
          <p:cNvSpPr>
            <a:spLocks noGrp="1"/>
          </p:cNvSpPr>
          <p:nvPr>
            <p:ph type="title"/>
          </p:nvPr>
        </p:nvSpPr>
        <p:spPr>
          <a:xfrm>
            <a:off x="1271464" y="764704"/>
            <a:ext cx="9145016" cy="1371600"/>
          </a:xfrm>
        </p:spPr>
        <p:txBody>
          <a:bodyPr>
            <a:normAutofit/>
          </a:bodyPr>
          <a:lstStyle/>
          <a:p>
            <a:pPr algn="l" eaLnBrk="1" hangingPunct="1"/>
            <a:r>
              <a:rPr lang="cs-CZ" altLang="cs-CZ" sz="3600" dirty="0"/>
              <a:t> </a:t>
            </a:r>
            <a:r>
              <a:rPr lang="cs-CZ" altLang="cs-CZ" sz="3600" b="1" dirty="0"/>
              <a:t>Způsob vedení zjednodušené evidence</a:t>
            </a:r>
          </a:p>
        </p:txBody>
      </p:sp>
      <p:sp>
        <p:nvSpPr>
          <p:cNvPr id="52227" name="Rectangle 2051">
            <a:extLst>
              <a:ext uri="{FF2B5EF4-FFF2-40B4-BE49-F238E27FC236}">
                <a16:creationId xmlns:a16="http://schemas.microsoft.com/office/drawing/2014/main" id="{BDC013A6-2313-4A53-90BA-251E3A221735}"/>
              </a:ext>
            </a:extLst>
          </p:cNvPr>
          <p:cNvSpPr>
            <a:spLocks noGrp="1"/>
          </p:cNvSpPr>
          <p:nvPr>
            <p:ph idx="1"/>
          </p:nvPr>
        </p:nvSpPr>
        <p:spPr>
          <a:xfrm>
            <a:off x="1415480" y="1844824"/>
            <a:ext cx="10044608" cy="5562600"/>
          </a:xfrm>
        </p:spPr>
        <p:txBody>
          <a:bodyPr>
            <a:normAutofit/>
          </a:bodyPr>
          <a:lstStyle/>
          <a:p>
            <a:pPr eaLnBrk="1" hangingPunct="1">
              <a:buFontTx/>
              <a:buNone/>
            </a:pPr>
            <a:r>
              <a:rPr lang="cs-CZ" altLang="cs-CZ" sz="2200" b="1" dirty="0"/>
              <a:t>Při uplatnění výdajů tzv. % z příjmů podnikatel vede pouze:</a:t>
            </a:r>
          </a:p>
          <a:p>
            <a:pPr eaLnBrk="1" hangingPunct="1"/>
            <a:r>
              <a:rPr lang="cs-CZ" altLang="cs-CZ" sz="2200" dirty="0"/>
              <a:t>záznamy o příjmech,</a:t>
            </a:r>
          </a:p>
          <a:p>
            <a:pPr eaLnBrk="1" hangingPunct="1"/>
            <a:r>
              <a:rPr lang="cs-CZ" altLang="cs-CZ" sz="2200" dirty="0"/>
              <a:t>evidenci pohledávek,</a:t>
            </a:r>
          </a:p>
          <a:p>
            <a:pPr eaLnBrk="1" hangingPunct="1"/>
            <a:r>
              <a:rPr lang="cs-CZ" altLang="cs-CZ" sz="2200" dirty="0"/>
              <a:t>popř. i</a:t>
            </a:r>
          </a:p>
          <a:p>
            <a:pPr eaLnBrk="1" hangingPunct="1"/>
            <a:r>
              <a:rPr lang="cs-CZ" altLang="cs-CZ" sz="2200" dirty="0"/>
              <a:t>evidenci dl. hmotného, který lze odepisovat (pokud by v budoucnu uvažoval o přechodu na vedení daňové evidence),</a:t>
            </a:r>
          </a:p>
          <a:p>
            <a:pPr eaLnBrk="1" hangingPunct="1"/>
            <a:endParaRPr lang="cs-CZ" altLang="cs-CZ" sz="2200" dirty="0"/>
          </a:p>
          <a:p>
            <a:pPr eaLnBrk="1" hangingPunct="1"/>
            <a:r>
              <a:rPr lang="cs-CZ" altLang="cs-CZ" sz="2200" dirty="0"/>
              <a:t>Podnikatel, který je plátce DPH dále musí vést i průkaznou evidenci DPH dle zákona o dani z přidané hodnoty </a:t>
            </a:r>
          </a:p>
          <a:p>
            <a:pPr eaLnBrk="1" hangingPunct="1"/>
            <a:r>
              <a:rPr lang="cs-CZ" altLang="cs-CZ" sz="2200" dirty="0"/>
              <a:t>    (§ 100 odst. 1, 2 zákona o DPH).</a:t>
            </a:r>
          </a:p>
          <a:p>
            <a:pPr eaLnBrk="1" hangingPunct="1"/>
            <a:r>
              <a:rPr lang="cs-CZ" altLang="cs-CZ" sz="2200" dirty="0"/>
              <a:t>- Pokud má zaměstnance také mzdovou agendu.</a:t>
            </a:r>
          </a:p>
          <a:p>
            <a:pPr eaLnBrk="1" hangingPunct="1">
              <a:buFontTx/>
              <a:buNone/>
            </a:pPr>
            <a:endParaRPr lang="cs-CZ" altLang="cs-CZ" sz="2200" dirty="0"/>
          </a:p>
        </p:txBody>
      </p:sp>
      <p:sp>
        <p:nvSpPr>
          <p:cNvPr id="36868" name="Zástupný symbol pro číslo snímku 1">
            <a:extLst>
              <a:ext uri="{FF2B5EF4-FFF2-40B4-BE49-F238E27FC236}">
                <a16:creationId xmlns:a16="http://schemas.microsoft.com/office/drawing/2014/main" id="{556A5787-5930-4A3E-99DA-03330C959633}"/>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5DC4F88-1AE1-40D1-BCC2-BE038075783D}" type="slidenum">
              <a:rPr lang="cs-CZ" altLang="cs-CZ" sz="1400">
                <a:latin typeface="Arial" panose="020B0604020202020204" pitchFamily="34" charset="0"/>
              </a:rPr>
              <a:pPr/>
              <a:t>20</a:t>
            </a:fld>
            <a:endParaRPr lang="cs-CZ" altLang="cs-CZ" sz="1400">
              <a:latin typeface="Arial" panose="020B0604020202020204" pitchFamily="34" charset="0"/>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1E5F7B9-8986-4316-AD03-1446825218B2}"/>
              </a:ext>
            </a:extLst>
          </p:cNvPr>
          <p:cNvSpPr>
            <a:spLocks noGrp="1"/>
          </p:cNvSpPr>
          <p:nvPr>
            <p:ph type="title"/>
          </p:nvPr>
        </p:nvSpPr>
        <p:spPr>
          <a:xfrm>
            <a:off x="1703388" y="200025"/>
            <a:ext cx="8736012" cy="768350"/>
          </a:xfrm>
        </p:spPr>
        <p:txBody>
          <a:bodyPr/>
          <a:lstStyle/>
          <a:p>
            <a:pPr eaLnBrk="1" hangingPunct="1"/>
            <a:r>
              <a:rPr lang="cs-CZ" altLang="cs-CZ"/>
              <a:t> </a:t>
            </a:r>
            <a:endParaRPr lang="cs-CZ" altLang="cs-CZ" sz="4000"/>
          </a:p>
        </p:txBody>
      </p:sp>
      <p:sp>
        <p:nvSpPr>
          <p:cNvPr id="66563" name="Rectangle 3">
            <a:extLst>
              <a:ext uri="{FF2B5EF4-FFF2-40B4-BE49-F238E27FC236}">
                <a16:creationId xmlns:a16="http://schemas.microsoft.com/office/drawing/2014/main" id="{79E6B9E9-CE5A-476C-AAE5-AF2E56FF2B3C}"/>
              </a:ext>
            </a:extLst>
          </p:cNvPr>
          <p:cNvSpPr>
            <a:spLocks noGrp="1"/>
          </p:cNvSpPr>
          <p:nvPr>
            <p:ph idx="1"/>
          </p:nvPr>
        </p:nvSpPr>
        <p:spPr>
          <a:xfrm>
            <a:off x="1957493" y="476672"/>
            <a:ext cx="9865667" cy="6657975"/>
          </a:xfrm>
        </p:spPr>
        <p:txBody>
          <a:bodyPr/>
          <a:lstStyle/>
          <a:p>
            <a:pPr eaLnBrk="1" hangingPunct="1">
              <a:buFontTx/>
              <a:buNone/>
            </a:pPr>
            <a:r>
              <a:rPr lang="cs-CZ" altLang="cs-CZ" sz="3000" b="1" dirty="0">
                <a:solidFill>
                  <a:srgbClr val="00B0F0"/>
                </a:solidFill>
              </a:rPr>
              <a:t>Limity</a:t>
            </a:r>
            <a:r>
              <a:rPr lang="en-US" altLang="cs-CZ" sz="3000" b="1" dirty="0">
                <a:solidFill>
                  <a:srgbClr val="00B0F0"/>
                </a:solidFill>
              </a:rPr>
              <a:t> pro </a:t>
            </a:r>
            <a:r>
              <a:rPr lang="en-US" altLang="cs-CZ" sz="3000" b="1" dirty="0" err="1">
                <a:solidFill>
                  <a:srgbClr val="00B0F0"/>
                </a:solidFill>
              </a:rPr>
              <a:t>jednotlivé</a:t>
            </a:r>
            <a:r>
              <a:rPr lang="en-US" altLang="cs-CZ" sz="3000" b="1" dirty="0">
                <a:solidFill>
                  <a:srgbClr val="00B0F0"/>
                </a:solidFill>
              </a:rPr>
              <a:t> </a:t>
            </a:r>
            <a:r>
              <a:rPr lang="en-US" altLang="cs-CZ" sz="3000" b="1" dirty="0" err="1">
                <a:solidFill>
                  <a:srgbClr val="00B0F0"/>
                </a:solidFill>
              </a:rPr>
              <a:t>výdajové</a:t>
            </a:r>
            <a:r>
              <a:rPr lang="en-US" altLang="cs-CZ" sz="3000" b="1" dirty="0">
                <a:solidFill>
                  <a:srgbClr val="00B0F0"/>
                </a:solidFill>
              </a:rPr>
              <a:t> </a:t>
            </a:r>
            <a:r>
              <a:rPr lang="en-US" altLang="cs-CZ" sz="3000" b="1" dirty="0" err="1">
                <a:solidFill>
                  <a:srgbClr val="00B0F0"/>
                </a:solidFill>
              </a:rPr>
              <a:t>paušály</a:t>
            </a:r>
            <a:r>
              <a:rPr lang="en-US" altLang="cs-CZ" sz="3000" b="1" dirty="0">
                <a:solidFill>
                  <a:srgbClr val="00B0F0"/>
                </a:solidFill>
              </a:rPr>
              <a:t> </a:t>
            </a:r>
            <a:endParaRPr lang="cs-CZ" altLang="cs-CZ" sz="3000" b="1" dirty="0">
              <a:solidFill>
                <a:srgbClr val="00B0F0"/>
              </a:solidFill>
            </a:endParaRPr>
          </a:p>
          <a:p>
            <a:pPr eaLnBrk="1" hangingPunct="1">
              <a:buFontTx/>
              <a:buNone/>
            </a:pPr>
            <a:r>
              <a:rPr lang="en-US" altLang="cs-CZ" sz="3000" b="1" dirty="0">
                <a:solidFill>
                  <a:srgbClr val="00B0F0"/>
                </a:solidFill>
              </a:rPr>
              <a:t>v </a:t>
            </a:r>
            <a:r>
              <a:rPr lang="en-US" altLang="cs-CZ" sz="3000" b="1" dirty="0" err="1">
                <a:solidFill>
                  <a:srgbClr val="00B0F0"/>
                </a:solidFill>
              </a:rPr>
              <a:t>roce</a:t>
            </a:r>
            <a:r>
              <a:rPr lang="en-US" altLang="cs-CZ" sz="3000" b="1" dirty="0">
                <a:solidFill>
                  <a:srgbClr val="00B0F0"/>
                </a:solidFill>
              </a:rPr>
              <a:t> </a:t>
            </a:r>
            <a:r>
              <a:rPr lang="cs-CZ" altLang="cs-CZ" sz="3000" b="1" dirty="0">
                <a:solidFill>
                  <a:srgbClr val="00B0F0"/>
                </a:solidFill>
              </a:rPr>
              <a:t>2023</a:t>
            </a:r>
          </a:p>
          <a:p>
            <a:pPr algn="ctr" eaLnBrk="1" hangingPunct="1">
              <a:buFontTx/>
              <a:buNone/>
            </a:pPr>
            <a:endParaRPr lang="cs-CZ" altLang="cs-CZ" sz="4400" b="1" dirty="0">
              <a:latin typeface="Times New Roman" panose="02020603050405020304" pitchFamily="18" charset="0"/>
            </a:endParaRPr>
          </a:p>
          <a:p>
            <a:pPr eaLnBrk="1" hangingPunct="1">
              <a:buFontTx/>
              <a:buNone/>
            </a:pPr>
            <a:endParaRPr lang="cs-CZ" altLang="cs-CZ" sz="2400" dirty="0">
              <a:latin typeface="Times New Roman" panose="02020603050405020304" pitchFamily="18" charset="0"/>
            </a:endParaRPr>
          </a:p>
        </p:txBody>
      </p:sp>
      <p:sp>
        <p:nvSpPr>
          <p:cNvPr id="37892" name="Zástupný symbol pro číslo snímku 1">
            <a:extLst>
              <a:ext uri="{FF2B5EF4-FFF2-40B4-BE49-F238E27FC236}">
                <a16:creationId xmlns:a16="http://schemas.microsoft.com/office/drawing/2014/main" id="{147BCD12-1AB5-4828-84DD-7F938ECE86E5}"/>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CD6463E1-640F-4825-B2A6-F110073A5E32}" type="slidenum">
              <a:rPr lang="cs-CZ" altLang="cs-CZ" sz="1400">
                <a:latin typeface="Arial" panose="020B0604020202020204" pitchFamily="34" charset="0"/>
              </a:rPr>
              <a:pPr/>
              <a:t>21</a:t>
            </a:fld>
            <a:endParaRPr lang="cs-CZ" altLang="cs-CZ" sz="1400">
              <a:latin typeface="Arial" panose="020B0604020202020204" pitchFamily="34" charset="0"/>
            </a:endParaRPr>
          </a:p>
        </p:txBody>
      </p:sp>
      <p:graphicFrame>
        <p:nvGraphicFramePr>
          <p:cNvPr id="2" name="Tabulka 1">
            <a:extLst>
              <a:ext uri="{FF2B5EF4-FFF2-40B4-BE49-F238E27FC236}">
                <a16:creationId xmlns:a16="http://schemas.microsoft.com/office/drawing/2014/main" id="{294686DB-894C-4D17-976B-0E8D08CC959E}"/>
              </a:ext>
            </a:extLst>
          </p:cNvPr>
          <p:cNvGraphicFramePr>
            <a:graphicFrameLocks noGrp="1"/>
          </p:cNvGraphicFramePr>
          <p:nvPr>
            <p:extLst>
              <p:ext uri="{D42A27DB-BD31-4B8C-83A1-F6EECF244321}">
                <p14:modId xmlns:p14="http://schemas.microsoft.com/office/powerpoint/2010/main" val="3048988555"/>
              </p:ext>
            </p:extLst>
          </p:nvPr>
        </p:nvGraphicFramePr>
        <p:xfrm>
          <a:off x="2063552" y="1681497"/>
          <a:ext cx="7920110" cy="4536529"/>
        </p:xfrm>
        <a:graphic>
          <a:graphicData uri="http://schemas.openxmlformats.org/drawingml/2006/table">
            <a:tbl>
              <a:tblPr>
                <a:tableStyleId>{5C22544A-7EE6-4342-B048-85BDC9FD1C3A}</a:tableStyleId>
              </a:tblPr>
              <a:tblGrid>
                <a:gridCol w="3959842">
                  <a:extLst>
                    <a:ext uri="{9D8B030D-6E8A-4147-A177-3AD203B41FA5}">
                      <a16:colId xmlns:a16="http://schemas.microsoft.com/office/drawing/2014/main" val="20000"/>
                    </a:ext>
                  </a:extLst>
                </a:gridCol>
                <a:gridCol w="3960268">
                  <a:extLst>
                    <a:ext uri="{9D8B030D-6E8A-4147-A177-3AD203B41FA5}">
                      <a16:colId xmlns:a16="http://schemas.microsoft.com/office/drawing/2014/main" val="20001"/>
                    </a:ext>
                  </a:extLst>
                </a:gridCol>
              </a:tblGrid>
              <a:tr h="935903">
                <a:tc>
                  <a:txBody>
                    <a:bodyPr/>
                    <a:lstStyle/>
                    <a:p>
                      <a:pPr algn="ctr"/>
                      <a:endParaRPr lang="cs-CZ" sz="1400" b="1" dirty="0">
                        <a:effectLst/>
                        <a:latin typeface="Arial" panose="020B0604020202020204" pitchFamily="34" charset="0"/>
                        <a:cs typeface="Arial" panose="020B0604020202020204" pitchFamily="34" charset="0"/>
                      </a:endParaRPr>
                    </a:p>
                    <a:p>
                      <a:pPr algn="ctr"/>
                      <a:r>
                        <a:rPr lang="cs-CZ" sz="1400" b="1" dirty="0">
                          <a:effectLst/>
                          <a:latin typeface="Arial" panose="020B0604020202020204" pitchFamily="34" charset="0"/>
                          <a:cs typeface="Arial" panose="020B0604020202020204" pitchFamily="34" charset="0"/>
                        </a:rPr>
                        <a:t>Výdajový paušál v %</a:t>
                      </a:r>
                    </a:p>
                    <a:p>
                      <a:pPr algn="ctr"/>
                      <a:r>
                        <a:rPr lang="cs-CZ" sz="1400" b="1" dirty="0">
                          <a:effectLst/>
                          <a:latin typeface="Arial" panose="020B0604020202020204" pitchFamily="34" charset="0"/>
                          <a:cs typeface="Arial" panose="020B0604020202020204" pitchFamily="34" charset="0"/>
                        </a:rPr>
                        <a:t>(dle § 7, odst. 7</a:t>
                      </a:r>
                    </a:p>
                    <a:p>
                      <a:pPr algn="ctr"/>
                      <a:r>
                        <a:rPr lang="cs-CZ" sz="1400" b="1" dirty="0">
                          <a:effectLst/>
                          <a:latin typeface="Arial" panose="020B0604020202020204" pitchFamily="34" charset="0"/>
                          <a:cs typeface="Arial" panose="020B0604020202020204" pitchFamily="34" charset="0"/>
                        </a:rPr>
                        <a:t>zákona o daních z příjmů)</a:t>
                      </a:r>
                      <a:endParaRPr lang="cs-CZ" sz="1400" b="1"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tc>
                  <a:txBody>
                    <a:bodyPr/>
                    <a:lstStyle/>
                    <a:p>
                      <a:pPr algn="ctr"/>
                      <a:endParaRPr lang="cs-CZ" sz="1400" b="1" dirty="0">
                        <a:effectLst/>
                        <a:latin typeface="Arial" panose="020B0604020202020204" pitchFamily="34" charset="0"/>
                        <a:cs typeface="Arial" panose="020B0604020202020204" pitchFamily="34" charset="0"/>
                      </a:endParaRPr>
                    </a:p>
                    <a:p>
                      <a:pPr algn="ctr"/>
                      <a:r>
                        <a:rPr lang="cs-CZ" sz="1400" b="1" dirty="0">
                          <a:effectLst/>
                          <a:latin typeface="Arial" panose="020B0604020202020204" pitchFamily="34" charset="0"/>
                          <a:cs typeface="Arial" panose="020B0604020202020204" pitchFamily="34" charset="0"/>
                        </a:rPr>
                        <a:t>Maximálně lze uplatnit…</a:t>
                      </a:r>
                    </a:p>
                  </a:txBody>
                  <a:tcPr marL="9524" marR="9524" marT="9527" marB="0"/>
                </a:tc>
                <a:extLst>
                  <a:ext uri="{0D108BD9-81ED-4DB2-BD59-A6C34878D82A}">
                    <a16:rowId xmlns:a16="http://schemas.microsoft.com/office/drawing/2014/main" val="10000"/>
                  </a:ext>
                </a:extLst>
              </a:tr>
              <a:tr h="1373524">
                <a:tc>
                  <a:txBody>
                    <a:bodyPr/>
                    <a:lstStyle/>
                    <a:p>
                      <a:r>
                        <a:rPr lang="cs-CZ" sz="1400" b="0" dirty="0">
                          <a:effectLst/>
                          <a:latin typeface="Arial" panose="020B0604020202020204" pitchFamily="34" charset="0"/>
                          <a:cs typeface="Arial" panose="020B0604020202020204" pitchFamily="34" charset="0"/>
                        </a:rPr>
                        <a:t>80 % z příjmů ze zemědělské výroby, lesního a vodního hospodářství </a:t>
                      </a:r>
                    </a:p>
                    <a:p>
                      <a:r>
                        <a:rPr lang="cs-CZ" sz="1400" b="0" dirty="0">
                          <a:effectLst/>
                          <a:latin typeface="Arial" panose="020B0604020202020204" pitchFamily="34" charset="0"/>
                          <a:cs typeface="Arial" panose="020B0604020202020204" pitchFamily="34" charset="0"/>
                        </a:rPr>
                        <a:t>a z příjmů z živnostenského podnikání řemeslného</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tc>
                  <a:txBody>
                    <a:bodyPr/>
                    <a:lstStyle/>
                    <a:p>
                      <a:r>
                        <a:rPr lang="cs-CZ" sz="1400" b="0" dirty="0">
                          <a:effectLst/>
                          <a:latin typeface="Arial" panose="020B0604020202020204" pitchFamily="34" charset="0"/>
                          <a:cs typeface="Arial" panose="020B0604020202020204" pitchFamily="34" charset="0"/>
                        </a:rPr>
                        <a:t>nejvýše lze však uplatnit výdaje do částky 1 600 000 Kč</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extLst>
                  <a:ext uri="{0D108BD9-81ED-4DB2-BD59-A6C34878D82A}">
                    <a16:rowId xmlns:a16="http://schemas.microsoft.com/office/drawing/2014/main" val="10001"/>
                  </a:ext>
                </a:extLst>
              </a:tr>
              <a:tr h="623935">
                <a:tc>
                  <a:txBody>
                    <a:bodyPr/>
                    <a:lstStyle/>
                    <a:p>
                      <a:r>
                        <a:rPr lang="cs-CZ" sz="1400" b="0" dirty="0">
                          <a:effectLst/>
                          <a:latin typeface="Arial" panose="020B0604020202020204" pitchFamily="34" charset="0"/>
                          <a:cs typeface="Arial" panose="020B0604020202020204" pitchFamily="34" charset="0"/>
                        </a:rPr>
                        <a:t>60 % z příjmů ze živnostenského podnikání</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tc>
                  <a:txBody>
                    <a:bodyPr/>
                    <a:lstStyle/>
                    <a:p>
                      <a:r>
                        <a:rPr lang="cs-CZ" sz="1400" b="0" dirty="0">
                          <a:effectLst/>
                          <a:latin typeface="Arial" panose="020B0604020202020204" pitchFamily="34" charset="0"/>
                          <a:cs typeface="Arial" panose="020B0604020202020204" pitchFamily="34" charset="0"/>
                        </a:rPr>
                        <a:t>nejvýše lze však uplatnit výdaje do částky 1 200 000 Kč</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extLst>
                  <a:ext uri="{0D108BD9-81ED-4DB2-BD59-A6C34878D82A}">
                    <a16:rowId xmlns:a16="http://schemas.microsoft.com/office/drawing/2014/main" val="10002"/>
                  </a:ext>
                </a:extLst>
              </a:tr>
              <a:tr h="916405">
                <a:tc>
                  <a:txBody>
                    <a:bodyPr/>
                    <a:lstStyle/>
                    <a:p>
                      <a:r>
                        <a:rPr lang="cs-CZ" sz="1400" b="0" dirty="0">
                          <a:effectLst/>
                          <a:latin typeface="Arial" panose="020B0604020202020204" pitchFamily="34" charset="0"/>
                          <a:cs typeface="Arial" panose="020B0604020202020204" pitchFamily="34" charset="0"/>
                        </a:rPr>
                        <a:t>40 % z jiných příjmů ze samostatné činnosti s výjimkou příjmů podle § 7, odst. 1, písm. d  </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tc>
                  <a:txBody>
                    <a:bodyPr/>
                    <a:lstStyle/>
                    <a:p>
                      <a:r>
                        <a:rPr lang="cs-CZ" sz="1400" b="0" dirty="0">
                          <a:effectLst/>
                          <a:latin typeface="Arial" panose="020B0604020202020204" pitchFamily="34" charset="0"/>
                          <a:cs typeface="Arial" panose="020B0604020202020204" pitchFamily="34" charset="0"/>
                        </a:rPr>
                        <a:t>nejvýše lze však uplatnit výdaje do částky 800 000 Kč</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extLst>
                  <a:ext uri="{0D108BD9-81ED-4DB2-BD59-A6C34878D82A}">
                    <a16:rowId xmlns:a16="http://schemas.microsoft.com/office/drawing/2014/main" val="10003"/>
                  </a:ext>
                </a:extLst>
              </a:tr>
              <a:tr h="686762">
                <a:tc>
                  <a:txBody>
                    <a:bodyPr/>
                    <a:lstStyle/>
                    <a:p>
                      <a:r>
                        <a:rPr lang="cs-CZ" sz="1400" b="0" dirty="0">
                          <a:effectLst/>
                          <a:latin typeface="Arial" panose="020B0604020202020204" pitchFamily="34" charset="0"/>
                          <a:cs typeface="Arial" panose="020B0604020202020204" pitchFamily="34" charset="0"/>
                        </a:rPr>
                        <a:t>30 % z příjmů z nájmu majetku zařazeného v obchodním majetku</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tc>
                  <a:txBody>
                    <a:bodyPr/>
                    <a:lstStyle/>
                    <a:p>
                      <a:r>
                        <a:rPr lang="cs-CZ" sz="1400" b="0" dirty="0">
                          <a:effectLst/>
                          <a:latin typeface="Arial" panose="020B0604020202020204" pitchFamily="34" charset="0"/>
                          <a:cs typeface="Arial" panose="020B0604020202020204" pitchFamily="34" charset="0"/>
                        </a:rPr>
                        <a:t>nejvýše lze však uplatnit výdaje do částky 600 000 Kč</a:t>
                      </a:r>
                      <a:endParaRPr lang="cs-CZ" sz="1400" b="0" dirty="0">
                        <a:effectLst/>
                        <a:latin typeface="Arial" panose="020B0604020202020204" pitchFamily="34" charset="0"/>
                        <a:ea typeface="Calibri" panose="020F0502020204030204" pitchFamily="34" charset="0"/>
                        <a:cs typeface="Arial" panose="020B0604020202020204" pitchFamily="34" charset="0"/>
                      </a:endParaRPr>
                    </a:p>
                  </a:txBody>
                  <a:tcPr marL="9524" marR="9524" marT="9527" marB="0"/>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D751839-3A8E-489C-A0AB-29F323797382}"/>
              </a:ext>
            </a:extLst>
          </p:cNvPr>
          <p:cNvSpPr>
            <a:spLocks noGrp="1"/>
          </p:cNvSpPr>
          <p:nvPr>
            <p:ph type="title"/>
          </p:nvPr>
        </p:nvSpPr>
        <p:spPr>
          <a:xfrm>
            <a:off x="1201552" y="1487557"/>
            <a:ext cx="9574968" cy="1981200"/>
          </a:xfrm>
        </p:spPr>
        <p:txBody>
          <a:bodyPr>
            <a:normAutofit/>
          </a:bodyPr>
          <a:lstStyle/>
          <a:p>
            <a:pPr algn="l" eaLnBrk="1" hangingPunct="1"/>
            <a:r>
              <a:rPr lang="cs-CZ" altLang="cs-CZ" sz="3200" b="1" dirty="0"/>
              <a:t>Přechod ze skutečných výdajů na výdaje uplatňované procentem z příjmů</a:t>
            </a:r>
          </a:p>
        </p:txBody>
      </p:sp>
      <p:sp>
        <p:nvSpPr>
          <p:cNvPr id="65539" name="Rectangle 3">
            <a:extLst>
              <a:ext uri="{FF2B5EF4-FFF2-40B4-BE49-F238E27FC236}">
                <a16:creationId xmlns:a16="http://schemas.microsoft.com/office/drawing/2014/main" id="{489A0ADC-1325-47C6-B9F4-8889D51050DE}"/>
              </a:ext>
            </a:extLst>
          </p:cNvPr>
          <p:cNvSpPr>
            <a:spLocks noGrp="1"/>
          </p:cNvSpPr>
          <p:nvPr>
            <p:ph idx="1"/>
          </p:nvPr>
        </p:nvSpPr>
        <p:spPr>
          <a:xfrm>
            <a:off x="1199456" y="3429000"/>
            <a:ext cx="9865096" cy="5140325"/>
          </a:xfrm>
        </p:spPr>
        <p:txBody>
          <a:bodyPr>
            <a:normAutofit/>
          </a:bodyPr>
          <a:lstStyle/>
          <a:p>
            <a:pPr eaLnBrk="1" hangingPunct="1"/>
            <a:r>
              <a:rPr lang="cs-CZ" altLang="cs-CZ" sz="2200" dirty="0"/>
              <a:t>Pokud podnikatel v předchozím roce neuplatňoval výdaje procentem z příjmů, ale skutečné výdaje a poprvé se rozhodne uplatňovat paušální výdaje podle § 7 odst. 7, příp. § 9 odst. 4 ZDP je nutné upravit základ daně za rok předcházející přechodu ze skutečných výdajů (podle účetnictví nebo daňové evidence) na výdaje paušální ve smyslu dle § 23 odst. 8 písm. b).</a:t>
            </a:r>
          </a:p>
          <a:p>
            <a:pPr eaLnBrk="1" hangingPunct="1">
              <a:buFontTx/>
              <a:buNone/>
            </a:pPr>
            <a:endParaRPr lang="cs-CZ" altLang="cs-CZ" sz="2200" dirty="0"/>
          </a:p>
          <a:p>
            <a:pPr eaLnBrk="1" hangingPunct="1">
              <a:buFontTx/>
              <a:buNone/>
            </a:pPr>
            <a:endParaRPr lang="cs-CZ" altLang="cs-CZ" sz="2200" dirty="0"/>
          </a:p>
        </p:txBody>
      </p:sp>
      <p:sp>
        <p:nvSpPr>
          <p:cNvPr id="39940" name="Zástupný symbol pro číslo snímku 1">
            <a:extLst>
              <a:ext uri="{FF2B5EF4-FFF2-40B4-BE49-F238E27FC236}">
                <a16:creationId xmlns:a16="http://schemas.microsoft.com/office/drawing/2014/main" id="{2B38345A-EDA4-47C1-B8C8-C07AAE48FD90}"/>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32146E9-E0A9-450E-989A-9D88E003953D}" type="slidenum">
              <a:rPr lang="cs-CZ" altLang="cs-CZ" sz="1400">
                <a:latin typeface="Arial" panose="020B0604020202020204" pitchFamily="34" charset="0"/>
              </a:rPr>
              <a:pPr/>
              <a:t>22</a:t>
            </a:fld>
            <a:endParaRPr lang="cs-CZ" altLang="cs-CZ" sz="1400">
              <a:latin typeface="Arial" panose="020B0604020202020204" pitchFamily="34"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B135C552-5637-4EA7-8C22-ED11C34AB405}"/>
              </a:ext>
            </a:extLst>
          </p:cNvPr>
          <p:cNvSpPr>
            <a:spLocks noGrp="1"/>
          </p:cNvSpPr>
          <p:nvPr>
            <p:ph type="title"/>
          </p:nvPr>
        </p:nvSpPr>
        <p:spPr>
          <a:xfrm>
            <a:off x="1415480" y="1010072"/>
            <a:ext cx="9572129" cy="1981200"/>
          </a:xfrm>
        </p:spPr>
        <p:txBody>
          <a:bodyPr>
            <a:normAutofit/>
          </a:bodyPr>
          <a:lstStyle/>
          <a:p>
            <a:pPr algn="l" eaLnBrk="1" hangingPunct="1"/>
            <a:r>
              <a:rPr lang="cs-CZ" altLang="cs-CZ" sz="3200" b="1" dirty="0"/>
              <a:t>Přechod ze skutečných výdajů na výdaje uplatňované procentem z příjmů</a:t>
            </a:r>
          </a:p>
        </p:txBody>
      </p:sp>
      <p:sp>
        <p:nvSpPr>
          <p:cNvPr id="66563" name="Rectangle 3">
            <a:extLst>
              <a:ext uri="{FF2B5EF4-FFF2-40B4-BE49-F238E27FC236}">
                <a16:creationId xmlns:a16="http://schemas.microsoft.com/office/drawing/2014/main" id="{BB96ACC5-C8B8-416F-A329-AA1B29FEA026}"/>
              </a:ext>
            </a:extLst>
          </p:cNvPr>
          <p:cNvSpPr>
            <a:spLocks noGrp="1"/>
          </p:cNvSpPr>
          <p:nvPr>
            <p:ph idx="1"/>
          </p:nvPr>
        </p:nvSpPr>
        <p:spPr>
          <a:xfrm>
            <a:off x="1415480" y="2636912"/>
            <a:ext cx="9684568" cy="5140325"/>
          </a:xfrm>
        </p:spPr>
        <p:txBody>
          <a:bodyPr>
            <a:normAutofit/>
          </a:bodyPr>
          <a:lstStyle/>
          <a:p>
            <a:pPr eaLnBrk="1" hangingPunct="1">
              <a:buFontTx/>
              <a:buNone/>
            </a:pPr>
            <a:r>
              <a:rPr lang="cs-CZ" altLang="cs-CZ" sz="2200" dirty="0"/>
              <a:t>Jedná se např. o tyto úpravy základu daně: </a:t>
            </a:r>
          </a:p>
          <a:p>
            <a:pPr eaLnBrk="1" hangingPunct="1"/>
            <a:r>
              <a:rPr lang="cs-CZ" altLang="cs-CZ" sz="2200" dirty="0"/>
              <a:t>zvýšení o cenu nespotřebovaných zásob, o výši pohledávek,  o zůstatky vytvořených zákonných rezerv, …</a:t>
            </a:r>
          </a:p>
          <a:p>
            <a:pPr eaLnBrk="1" hangingPunct="1"/>
            <a:r>
              <a:rPr lang="cs-CZ" altLang="cs-CZ" sz="2200" dirty="0"/>
              <a:t>snížení o výši dluhů (závazků), ….  </a:t>
            </a:r>
          </a:p>
          <a:p>
            <a:pPr eaLnBrk="1" hangingPunct="1">
              <a:buFontTx/>
              <a:buNone/>
            </a:pPr>
            <a:r>
              <a:rPr lang="cs-CZ" altLang="cs-CZ" sz="2200" dirty="0"/>
              <a:t>   (s výjimkou přijatých a zaplacených záloh)  dále viz § 23, odst. 8. písm. b, bod 2.</a:t>
            </a:r>
          </a:p>
          <a:p>
            <a:pPr eaLnBrk="1" hangingPunct="1">
              <a:buFontTx/>
              <a:buNone/>
            </a:pPr>
            <a:r>
              <a:rPr lang="cs-CZ" altLang="cs-CZ" sz="2200" dirty="0"/>
              <a:t>   </a:t>
            </a:r>
          </a:p>
          <a:p>
            <a:pPr eaLnBrk="1" hangingPunct="1">
              <a:buFontTx/>
              <a:buNone/>
            </a:pPr>
            <a:r>
              <a:rPr lang="cs-CZ" altLang="cs-CZ" sz="2200" dirty="0"/>
              <a:t>Poplatník povinen podat dodatečné daňové přiznání.</a:t>
            </a:r>
          </a:p>
          <a:p>
            <a:pPr eaLnBrk="1" hangingPunct="1">
              <a:buFontTx/>
              <a:buNone/>
            </a:pPr>
            <a:endParaRPr lang="cs-CZ" altLang="cs-CZ" sz="2200" dirty="0"/>
          </a:p>
        </p:txBody>
      </p:sp>
      <p:sp>
        <p:nvSpPr>
          <p:cNvPr id="40964" name="Zástupný symbol pro číslo snímku 1">
            <a:extLst>
              <a:ext uri="{FF2B5EF4-FFF2-40B4-BE49-F238E27FC236}">
                <a16:creationId xmlns:a16="http://schemas.microsoft.com/office/drawing/2014/main" id="{3027015D-53BF-4F4F-B8CF-03E73F861849}"/>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FBD21807-5013-4E57-843E-B48F1F55A834}" type="slidenum">
              <a:rPr lang="cs-CZ" altLang="cs-CZ" sz="1400">
                <a:latin typeface="Arial" panose="020B0604020202020204" pitchFamily="34" charset="0"/>
              </a:rPr>
              <a:pPr/>
              <a:t>23</a:t>
            </a:fld>
            <a:endParaRPr lang="cs-CZ" altLang="cs-CZ" sz="1400">
              <a:latin typeface="Arial" panose="020B0604020202020204" pitchFamily="34" charset="0"/>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4CE5403-D828-404F-8300-FFA4F70CBC95}"/>
              </a:ext>
            </a:extLst>
          </p:cNvPr>
          <p:cNvSpPr>
            <a:spLocks noGrp="1"/>
          </p:cNvSpPr>
          <p:nvPr>
            <p:ph type="title"/>
          </p:nvPr>
        </p:nvSpPr>
        <p:spPr>
          <a:xfrm>
            <a:off x="2086901" y="1556792"/>
            <a:ext cx="8664575" cy="1431925"/>
          </a:xfrm>
        </p:spPr>
        <p:txBody>
          <a:bodyPr/>
          <a:lstStyle/>
          <a:p>
            <a:pPr algn="l" eaLnBrk="1" hangingPunct="1"/>
            <a:r>
              <a:rPr lang="cs-CZ" altLang="cs-CZ" sz="4000" b="1" dirty="0"/>
              <a:t>Forma vedení daňové evidence </a:t>
            </a:r>
          </a:p>
        </p:txBody>
      </p:sp>
      <p:sp>
        <p:nvSpPr>
          <p:cNvPr id="40963" name="Rectangle 3">
            <a:extLst>
              <a:ext uri="{FF2B5EF4-FFF2-40B4-BE49-F238E27FC236}">
                <a16:creationId xmlns:a16="http://schemas.microsoft.com/office/drawing/2014/main" id="{6491A9E4-5867-4FCE-A615-E3D7A4A48DB7}"/>
              </a:ext>
            </a:extLst>
          </p:cNvPr>
          <p:cNvSpPr>
            <a:spLocks noGrp="1"/>
          </p:cNvSpPr>
          <p:nvPr>
            <p:ph idx="1"/>
          </p:nvPr>
        </p:nvSpPr>
        <p:spPr>
          <a:xfrm>
            <a:off x="2069187" y="3068960"/>
            <a:ext cx="8331200" cy="4360862"/>
          </a:xfrm>
        </p:spPr>
        <p:txBody>
          <a:bodyPr>
            <a:normAutofit/>
          </a:bodyPr>
          <a:lstStyle/>
          <a:p>
            <a:pPr eaLnBrk="1" hangingPunct="1"/>
            <a:r>
              <a:rPr lang="cs-CZ" altLang="cs-CZ" sz="2200" dirty="0"/>
              <a:t>ručně,</a:t>
            </a:r>
          </a:p>
          <a:p>
            <a:pPr eaLnBrk="1" hangingPunct="1"/>
            <a:r>
              <a:rPr lang="cs-CZ" altLang="cs-CZ" sz="2200" dirty="0"/>
              <a:t>používá software pro vedení daňové evidence.</a:t>
            </a:r>
          </a:p>
          <a:p>
            <a:pPr eaLnBrk="1" hangingPunct="1"/>
            <a:endParaRPr lang="cs-CZ" altLang="cs-CZ" sz="2200" dirty="0"/>
          </a:p>
          <a:p>
            <a:pPr eaLnBrk="1" hangingPunct="1">
              <a:buFontTx/>
              <a:buNone/>
            </a:pPr>
            <a:endParaRPr lang="cs-CZ" altLang="cs-CZ" sz="2200" dirty="0"/>
          </a:p>
        </p:txBody>
      </p:sp>
      <p:sp>
        <p:nvSpPr>
          <p:cNvPr id="41988" name="Zástupný symbol pro číslo snímku 1">
            <a:extLst>
              <a:ext uri="{FF2B5EF4-FFF2-40B4-BE49-F238E27FC236}">
                <a16:creationId xmlns:a16="http://schemas.microsoft.com/office/drawing/2014/main" id="{965C68F7-62C6-4B99-BA92-E21648A2D4A9}"/>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D5273CC-CCF6-4C3B-B4D0-80B26465BBA0}" type="slidenum">
              <a:rPr lang="cs-CZ" altLang="cs-CZ" sz="1400">
                <a:latin typeface="Arial" panose="020B0604020202020204" pitchFamily="34" charset="0"/>
              </a:rPr>
              <a:pPr/>
              <a:t>24</a:t>
            </a:fld>
            <a:endParaRPr lang="cs-CZ" altLang="cs-CZ" sz="1400">
              <a:latin typeface="Arial" panose="020B0604020202020204" pitchFamily="34" charset="0"/>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F15FBB2-8F07-4B1B-966A-69CC44ACC6D0}"/>
              </a:ext>
            </a:extLst>
          </p:cNvPr>
          <p:cNvSpPr>
            <a:spLocks noGrp="1"/>
          </p:cNvSpPr>
          <p:nvPr>
            <p:ph type="title"/>
          </p:nvPr>
        </p:nvSpPr>
        <p:spPr>
          <a:xfrm>
            <a:off x="2121694" y="1442309"/>
            <a:ext cx="8520112" cy="1431925"/>
          </a:xfrm>
        </p:spPr>
        <p:txBody>
          <a:bodyPr/>
          <a:lstStyle/>
          <a:p>
            <a:pPr algn="l" eaLnBrk="1" hangingPunct="1"/>
            <a:r>
              <a:rPr lang="cs-CZ" altLang="cs-CZ" sz="4000" b="1" dirty="0"/>
              <a:t>Způsob vedení daňové evidence</a:t>
            </a:r>
          </a:p>
        </p:txBody>
      </p:sp>
      <p:sp>
        <p:nvSpPr>
          <p:cNvPr id="41987" name="Rectangle 3">
            <a:extLst>
              <a:ext uri="{FF2B5EF4-FFF2-40B4-BE49-F238E27FC236}">
                <a16:creationId xmlns:a16="http://schemas.microsoft.com/office/drawing/2014/main" id="{DEDABCC3-7A88-4717-BEBE-78976F45BE7E}"/>
              </a:ext>
            </a:extLst>
          </p:cNvPr>
          <p:cNvSpPr>
            <a:spLocks noGrp="1"/>
          </p:cNvSpPr>
          <p:nvPr>
            <p:ph idx="1"/>
          </p:nvPr>
        </p:nvSpPr>
        <p:spPr>
          <a:xfrm>
            <a:off x="2121694" y="2852936"/>
            <a:ext cx="8115300" cy="4460875"/>
          </a:xfrm>
        </p:spPr>
        <p:txBody>
          <a:bodyPr>
            <a:normAutofit/>
          </a:bodyPr>
          <a:lstStyle/>
          <a:p>
            <a:pPr eaLnBrk="1" hangingPunct="1"/>
            <a:r>
              <a:rPr lang="cs-CZ" altLang="cs-CZ" sz="2200" dirty="0"/>
              <a:t>evidenci vede sám podnikatel,</a:t>
            </a:r>
          </a:p>
          <a:p>
            <a:pPr eaLnBrk="1" hangingPunct="1"/>
            <a:r>
              <a:rPr lang="cs-CZ" altLang="cs-CZ" sz="2200" dirty="0"/>
              <a:t>evidenci podnikateli vede zaměstnanec – účetní,</a:t>
            </a:r>
          </a:p>
          <a:p>
            <a:pPr eaLnBrk="1" hangingPunct="1"/>
            <a:r>
              <a:rPr lang="cs-CZ" altLang="cs-CZ" sz="2200" dirty="0"/>
              <a:t>evidenci vede podnikateli externí účetní nebo externí účetní firma.</a:t>
            </a:r>
          </a:p>
          <a:p>
            <a:pPr eaLnBrk="1" hangingPunct="1">
              <a:buFontTx/>
              <a:buNone/>
            </a:pPr>
            <a:endParaRPr lang="cs-CZ" altLang="cs-CZ" sz="2200" dirty="0"/>
          </a:p>
          <a:p>
            <a:pPr eaLnBrk="1" hangingPunct="1">
              <a:buFontTx/>
              <a:buNone/>
            </a:pPr>
            <a:endParaRPr lang="cs-CZ" altLang="cs-CZ" sz="2200" dirty="0"/>
          </a:p>
        </p:txBody>
      </p:sp>
      <p:sp>
        <p:nvSpPr>
          <p:cNvPr id="43012" name="Zástupný symbol pro číslo snímku 1">
            <a:extLst>
              <a:ext uri="{FF2B5EF4-FFF2-40B4-BE49-F238E27FC236}">
                <a16:creationId xmlns:a16="http://schemas.microsoft.com/office/drawing/2014/main" id="{9C03AED6-9D5A-44A4-8F12-391E1A4E831A}"/>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FD65685-42A5-4B42-97CA-C6158C5CDC08}" type="slidenum">
              <a:rPr lang="cs-CZ" altLang="cs-CZ" sz="1400">
                <a:latin typeface="Arial" panose="020B0604020202020204" pitchFamily="34" charset="0"/>
              </a:rPr>
              <a:pPr/>
              <a:t>25</a:t>
            </a:fld>
            <a:endParaRPr lang="cs-CZ" altLang="cs-CZ" sz="1400">
              <a:latin typeface="Arial" panose="020B0604020202020204" pitchFamily="34" charset="0"/>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A339C12-04C9-4DA2-8C61-BEEF789FC6C6}"/>
              </a:ext>
            </a:extLst>
          </p:cNvPr>
          <p:cNvSpPr>
            <a:spLocks noGrp="1"/>
          </p:cNvSpPr>
          <p:nvPr>
            <p:ph type="title"/>
          </p:nvPr>
        </p:nvSpPr>
        <p:spPr>
          <a:xfrm>
            <a:off x="1991544" y="1412776"/>
            <a:ext cx="9289032" cy="1924050"/>
          </a:xfrm>
        </p:spPr>
        <p:txBody>
          <a:bodyPr>
            <a:normAutofit fontScale="90000"/>
          </a:bodyPr>
          <a:lstStyle/>
          <a:p>
            <a:pPr algn="l" eaLnBrk="1" hangingPunct="1"/>
            <a:br>
              <a:rPr lang="cs-CZ" altLang="cs-CZ" dirty="0"/>
            </a:br>
            <a:r>
              <a:rPr lang="cs-CZ" altLang="cs-CZ" sz="4000" b="1" dirty="0"/>
              <a:t>Zdaňovací období podnikatele – fyzické osoby, která vede daňovou evidenci</a:t>
            </a:r>
          </a:p>
        </p:txBody>
      </p:sp>
      <p:sp>
        <p:nvSpPr>
          <p:cNvPr id="59395" name="Rectangle 3">
            <a:extLst>
              <a:ext uri="{FF2B5EF4-FFF2-40B4-BE49-F238E27FC236}">
                <a16:creationId xmlns:a16="http://schemas.microsoft.com/office/drawing/2014/main" id="{E145E2BC-A55E-41A1-BB85-74954BC83DDA}"/>
              </a:ext>
            </a:extLst>
          </p:cNvPr>
          <p:cNvSpPr>
            <a:spLocks noGrp="1"/>
          </p:cNvSpPr>
          <p:nvPr>
            <p:ph idx="1"/>
          </p:nvPr>
        </p:nvSpPr>
        <p:spPr>
          <a:xfrm>
            <a:off x="2063552" y="3429000"/>
            <a:ext cx="7772400" cy="3748088"/>
          </a:xfrm>
        </p:spPr>
        <p:txBody>
          <a:bodyPr>
            <a:normAutofit/>
          </a:bodyPr>
          <a:lstStyle/>
          <a:p>
            <a:pPr eaLnBrk="1" hangingPunct="1"/>
            <a:r>
              <a:rPr lang="cs-CZ" altLang="cs-CZ" sz="2200" dirty="0"/>
              <a:t>kalendářní rok (§ 16b zákon o daních z příjmů)</a:t>
            </a:r>
          </a:p>
        </p:txBody>
      </p:sp>
      <p:sp>
        <p:nvSpPr>
          <p:cNvPr id="44036" name="Zástupný symbol pro číslo snímku 1">
            <a:extLst>
              <a:ext uri="{FF2B5EF4-FFF2-40B4-BE49-F238E27FC236}">
                <a16:creationId xmlns:a16="http://schemas.microsoft.com/office/drawing/2014/main" id="{958DCE3B-B877-4419-9682-B5AF22DBA4CB}"/>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7BBEFBF7-2156-40A6-B34D-A49F33AC6948}" type="slidenum">
              <a:rPr lang="cs-CZ" altLang="cs-CZ" sz="1400">
                <a:latin typeface="Arial" panose="020B0604020202020204" pitchFamily="34" charset="0"/>
              </a:rPr>
              <a:pPr/>
              <a:t>26</a:t>
            </a:fld>
            <a:endParaRPr lang="cs-CZ" altLang="cs-CZ" sz="1400">
              <a:latin typeface="Arial" panose="020B0604020202020204" pitchFamily="34" charset="0"/>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E62A51D-7485-483F-A13C-29A003E61888}"/>
              </a:ext>
            </a:extLst>
          </p:cNvPr>
          <p:cNvSpPr>
            <a:spLocks noGrp="1"/>
          </p:cNvSpPr>
          <p:nvPr>
            <p:ph type="title"/>
          </p:nvPr>
        </p:nvSpPr>
        <p:spPr>
          <a:xfrm>
            <a:off x="1194570" y="1196752"/>
            <a:ext cx="9365926" cy="1431925"/>
          </a:xfrm>
        </p:spPr>
        <p:txBody>
          <a:bodyPr>
            <a:normAutofit/>
          </a:bodyPr>
          <a:lstStyle/>
          <a:p>
            <a:pPr algn="l" eaLnBrk="1" hangingPunct="1"/>
            <a:r>
              <a:rPr lang="cs-CZ" altLang="cs-CZ" sz="3200" b="1" dirty="0"/>
              <a:t>Jak dlouho se uschovává daňová evidence?</a:t>
            </a:r>
          </a:p>
        </p:txBody>
      </p:sp>
      <p:sp>
        <p:nvSpPr>
          <p:cNvPr id="58371" name="Rectangle 3">
            <a:extLst>
              <a:ext uri="{FF2B5EF4-FFF2-40B4-BE49-F238E27FC236}">
                <a16:creationId xmlns:a16="http://schemas.microsoft.com/office/drawing/2014/main" id="{FC083085-FA07-42DF-9EFD-3313869249FC}"/>
              </a:ext>
            </a:extLst>
          </p:cNvPr>
          <p:cNvSpPr>
            <a:spLocks noGrp="1"/>
          </p:cNvSpPr>
          <p:nvPr>
            <p:ph idx="1"/>
          </p:nvPr>
        </p:nvSpPr>
        <p:spPr>
          <a:xfrm>
            <a:off x="1175773" y="2420888"/>
            <a:ext cx="9625830" cy="4543425"/>
          </a:xfrm>
        </p:spPr>
        <p:txBody>
          <a:bodyPr>
            <a:normAutofit/>
          </a:bodyPr>
          <a:lstStyle/>
          <a:p>
            <a:pPr eaLnBrk="1" hangingPunct="1"/>
            <a:r>
              <a:rPr lang="cs-CZ" altLang="cs-CZ" sz="2200" dirty="0"/>
              <a:t>Poplatník uschovává doklady z daňové evidence po dobu, po kterou mu může být doměřena daň podle § 148 daňového řádu. </a:t>
            </a:r>
          </a:p>
          <a:p>
            <a:pPr eaLnBrk="1" hangingPunct="1"/>
            <a:r>
              <a:rPr lang="cs-CZ" altLang="cs-CZ" sz="2200" dirty="0"/>
              <a:t>Zde se uvádí, že daň nelze stanovit po uplynutí lhůty pro stanovení daně, která činí 3 roky. Lhůta pro stanovení daně počne běžet dnem, v němž uplynula lhůta pro podání řádného daňového tvrzení, nebo v němž se stala daň splatnou, aniž by zde byla současně povinnost podat řádné daňové tvrzení.</a:t>
            </a:r>
          </a:p>
          <a:p>
            <a:pPr eaLnBrk="1" hangingPunct="1"/>
            <a:endParaRPr lang="cs-CZ" altLang="cs-CZ" sz="2200" dirty="0"/>
          </a:p>
          <a:p>
            <a:pPr eaLnBrk="1" hangingPunct="1"/>
            <a:r>
              <a:rPr lang="cs-CZ" altLang="cs-CZ" sz="2200" dirty="0"/>
              <a:t>Tato lhůta může být i prodlužována z různých důvodů…</a:t>
            </a:r>
          </a:p>
          <a:p>
            <a:pPr eaLnBrk="1" hangingPunct="1">
              <a:buFontTx/>
              <a:buNone/>
            </a:pPr>
            <a:endParaRPr lang="cs-CZ" altLang="cs-CZ" sz="2200" dirty="0"/>
          </a:p>
        </p:txBody>
      </p:sp>
      <p:sp>
        <p:nvSpPr>
          <p:cNvPr id="45060" name="Zástupný symbol pro číslo snímku 1">
            <a:extLst>
              <a:ext uri="{FF2B5EF4-FFF2-40B4-BE49-F238E27FC236}">
                <a16:creationId xmlns:a16="http://schemas.microsoft.com/office/drawing/2014/main" id="{3CCE471C-6C5B-4D22-B839-F858517B15FD}"/>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758CDA4-954D-489A-92DA-50880D67E7F9}" type="slidenum">
              <a:rPr lang="cs-CZ" altLang="cs-CZ" sz="1400">
                <a:latin typeface="Arial" panose="020B0604020202020204" pitchFamily="34" charset="0"/>
              </a:rPr>
              <a:pPr/>
              <a:t>27</a:t>
            </a:fld>
            <a:endParaRPr lang="cs-CZ" altLang="cs-CZ" sz="1400">
              <a:latin typeface="Arial" panose="020B0604020202020204" pitchFamily="34" charset="0"/>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21CA270-3121-4B7D-8BD7-0D15674A5E60}"/>
              </a:ext>
            </a:extLst>
          </p:cNvPr>
          <p:cNvSpPr>
            <a:spLocks noGrp="1"/>
          </p:cNvSpPr>
          <p:nvPr>
            <p:ph type="title"/>
          </p:nvPr>
        </p:nvSpPr>
        <p:spPr>
          <a:xfrm>
            <a:off x="1488382" y="1124744"/>
            <a:ext cx="9145264" cy="1431925"/>
          </a:xfrm>
        </p:spPr>
        <p:txBody>
          <a:bodyPr>
            <a:normAutofit/>
          </a:bodyPr>
          <a:lstStyle/>
          <a:p>
            <a:pPr algn="l" eaLnBrk="1" hangingPunct="1"/>
            <a:r>
              <a:rPr lang="cs-CZ" altLang="cs-CZ" sz="3200" b="1" dirty="0"/>
              <a:t>Jak dlouho se uschovává daňová evidence?</a:t>
            </a:r>
          </a:p>
        </p:txBody>
      </p:sp>
      <p:sp>
        <p:nvSpPr>
          <p:cNvPr id="58371" name="Rectangle 3">
            <a:extLst>
              <a:ext uri="{FF2B5EF4-FFF2-40B4-BE49-F238E27FC236}">
                <a16:creationId xmlns:a16="http://schemas.microsoft.com/office/drawing/2014/main" id="{4141F011-8421-4C9F-9AF6-266FFAF89CB9}"/>
              </a:ext>
            </a:extLst>
          </p:cNvPr>
          <p:cNvSpPr>
            <a:spLocks noGrp="1"/>
          </p:cNvSpPr>
          <p:nvPr>
            <p:ph idx="1"/>
          </p:nvPr>
        </p:nvSpPr>
        <p:spPr>
          <a:xfrm>
            <a:off x="1488382" y="2204864"/>
            <a:ext cx="9504733" cy="5040312"/>
          </a:xfrm>
        </p:spPr>
        <p:txBody>
          <a:bodyPr>
            <a:normAutofit/>
          </a:bodyPr>
          <a:lstStyle/>
          <a:p>
            <a:pPr eaLnBrk="1" hangingPunct="1">
              <a:buFontTx/>
              <a:buNone/>
            </a:pPr>
            <a:r>
              <a:rPr lang="cs-CZ" altLang="cs-CZ" sz="2000" b="1" dirty="0"/>
              <a:t>Pozor:</a:t>
            </a:r>
          </a:p>
          <a:p>
            <a:pPr eaLnBrk="1" hangingPunct="1"/>
            <a:r>
              <a:rPr lang="cs-CZ" altLang="cs-CZ" sz="2000" dirty="0"/>
              <a:t>Jiná situace je u plátců DPH. Plátce daně může za splnění potřebné evidence pro DPH vést daňovou evidenci nebo uplatnit výdaje paušálem. Ovšem daňové doklady rozhodné pro stanovení daně eviduje v souladu s § 27 zákona o dani z přidané hodnoty po dobu 10 let od konce zdaňovacího období. Po tuto dobu musí být doklady věrohodné, neporušené a čitelné. </a:t>
            </a:r>
          </a:p>
          <a:p>
            <a:pPr eaLnBrk="1" hangingPunct="1"/>
            <a:r>
              <a:rPr lang="cs-CZ" altLang="cs-CZ" sz="2000" dirty="0"/>
              <a:t>Fyzické osoby, které zaměstnávají další osoby se řídí při archivaci mzdových dokladů zákonem o organizaci a provádění sociálního zabezpečení, archivují dokumenty od roku, který následuje po roce, kterého se dokumenty týkají:</a:t>
            </a:r>
          </a:p>
          <a:p>
            <a:pPr eaLnBrk="1" hangingPunct="1"/>
            <a:r>
              <a:rPr lang="cs-CZ" altLang="cs-CZ" sz="2000" dirty="0"/>
              <a:t>stejnopisy evidenčních listů (3 roky),</a:t>
            </a:r>
          </a:p>
          <a:p>
            <a:pPr eaLnBrk="1" hangingPunct="1"/>
            <a:r>
              <a:rPr lang="cs-CZ" altLang="cs-CZ" sz="2000" dirty="0"/>
              <a:t>mzdové listy, účetní záznamy o údajích potřebných pro účely důchodového pojištění 30 let.</a:t>
            </a:r>
          </a:p>
          <a:p>
            <a:pPr eaLnBrk="1" hangingPunct="1">
              <a:buFontTx/>
              <a:buNone/>
            </a:pPr>
            <a:endParaRPr lang="cs-CZ" altLang="cs-CZ" sz="2000" dirty="0"/>
          </a:p>
          <a:p>
            <a:pPr eaLnBrk="1" hangingPunct="1">
              <a:buFontTx/>
              <a:buNone/>
            </a:pPr>
            <a:endParaRPr lang="cs-CZ" altLang="cs-CZ" sz="2000" dirty="0"/>
          </a:p>
        </p:txBody>
      </p:sp>
      <p:sp>
        <p:nvSpPr>
          <p:cNvPr id="46084" name="Zástupný symbol pro číslo snímku 1">
            <a:extLst>
              <a:ext uri="{FF2B5EF4-FFF2-40B4-BE49-F238E27FC236}">
                <a16:creationId xmlns:a16="http://schemas.microsoft.com/office/drawing/2014/main" id="{DD0BF28C-AA96-496D-985B-DF437AE39A48}"/>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DD67E6D1-6FFE-4AEF-83B4-DCE3011A08F0}" type="slidenum">
              <a:rPr lang="cs-CZ" altLang="cs-CZ" sz="1400">
                <a:latin typeface="Arial" panose="020B0604020202020204" pitchFamily="34" charset="0"/>
              </a:rPr>
              <a:pPr/>
              <a:t>28</a:t>
            </a:fld>
            <a:endParaRPr lang="cs-CZ" altLang="cs-CZ" sz="1400">
              <a:latin typeface="Arial" panose="020B0604020202020204" pitchFamily="34" charset="0"/>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číslo snímku 1">
            <a:extLst>
              <a:ext uri="{FF2B5EF4-FFF2-40B4-BE49-F238E27FC236}">
                <a16:creationId xmlns:a16="http://schemas.microsoft.com/office/drawing/2014/main" id="{437796C4-329D-4EA0-AE50-65F6FE9D19E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cs-CZ" altLang="cs-CZ" dirty="0">
              <a:solidFill>
                <a:srgbClr val="898989"/>
              </a:solidFill>
            </a:endParaRPr>
          </a:p>
        </p:txBody>
      </p:sp>
      <p:sp>
        <p:nvSpPr>
          <p:cNvPr id="4" name="Obdélník 3">
            <a:extLst>
              <a:ext uri="{FF2B5EF4-FFF2-40B4-BE49-F238E27FC236}">
                <a16:creationId xmlns:a16="http://schemas.microsoft.com/office/drawing/2014/main" id="{1134A4BB-BCF2-4106-B750-B43BCF18D4C1}"/>
              </a:ext>
            </a:extLst>
          </p:cNvPr>
          <p:cNvSpPr/>
          <p:nvPr/>
        </p:nvSpPr>
        <p:spPr>
          <a:xfrm>
            <a:off x="0" y="2380934"/>
            <a:ext cx="12192000" cy="707886"/>
          </a:xfrm>
          <a:prstGeom prst="rect">
            <a:avLst/>
          </a:prstGeom>
        </p:spPr>
        <p:txBody>
          <a:bodyPr wrap="square"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Otázky?</a:t>
            </a:r>
          </a:p>
        </p:txBody>
      </p:sp>
      <p:sp>
        <p:nvSpPr>
          <p:cNvPr id="5" name="Obdélník 4">
            <a:extLst>
              <a:ext uri="{FF2B5EF4-FFF2-40B4-BE49-F238E27FC236}">
                <a16:creationId xmlns:a16="http://schemas.microsoft.com/office/drawing/2014/main" id="{672CFDB3-616B-458F-840F-CA46EBDCB448}"/>
              </a:ext>
            </a:extLst>
          </p:cNvPr>
          <p:cNvSpPr/>
          <p:nvPr/>
        </p:nvSpPr>
        <p:spPr>
          <a:xfrm>
            <a:off x="6152" y="3769181"/>
            <a:ext cx="12192000" cy="707886"/>
          </a:xfrm>
          <a:prstGeom prst="rect">
            <a:avLst/>
          </a:prstGeom>
        </p:spPr>
        <p:txBody>
          <a:bodyPr wrap="square"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DĚKUJI ZA POZORNOST </a:t>
            </a: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681162" y="1261120"/>
            <a:ext cx="9036050" cy="1447800"/>
          </a:xfrm>
        </p:spPr>
        <p:txBody>
          <a:bodyPr/>
          <a:lstStyle/>
          <a:p>
            <a:pPr algn="l" eaLnBrk="1" hangingPunct="1"/>
            <a:r>
              <a:rPr lang="cs-CZ" altLang="cs-CZ" sz="4000" b="1" dirty="0"/>
              <a:t>Právní předpisy, </a:t>
            </a:r>
            <a:br>
              <a:rPr lang="cs-CZ" altLang="cs-CZ" sz="4000" b="1" dirty="0"/>
            </a:br>
            <a:r>
              <a:rPr lang="cs-CZ" altLang="cs-CZ" sz="4000" b="1" dirty="0"/>
              <a:t>týkající se podnikatelů - FO (OSVČ) </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703388" y="2708920"/>
            <a:ext cx="9036050" cy="4681537"/>
          </a:xfrm>
        </p:spPr>
        <p:txBody>
          <a:bodyPr>
            <a:normAutofit/>
          </a:bodyPr>
          <a:lstStyle/>
          <a:p>
            <a:pPr algn="just" eaLnBrk="1" hangingPunct="1"/>
            <a:r>
              <a:rPr lang="cs-CZ" altLang="cs-CZ" sz="2200" dirty="0"/>
              <a:t>Živnostenský zákon č. 455/1991 Sb., v platném znění </a:t>
            </a:r>
          </a:p>
          <a:p>
            <a:pPr algn="just" eaLnBrk="1" hangingPunct="1">
              <a:buFontTx/>
              <a:buNone/>
            </a:pPr>
            <a:r>
              <a:rPr lang="cs-CZ" altLang="cs-CZ" sz="2200" dirty="0"/>
              <a:t>    </a:t>
            </a:r>
          </a:p>
          <a:p>
            <a:pPr algn="just" eaLnBrk="1" hangingPunct="1"/>
            <a:r>
              <a:rPr lang="cs-CZ" altLang="cs-CZ" sz="2200" dirty="0"/>
              <a:t>Zákon o účetnictví č. 563/1991 Sb., v platném znění (§ 1)</a:t>
            </a:r>
          </a:p>
          <a:p>
            <a:pPr algn="just" eaLnBrk="1" hangingPunct="1">
              <a:buFontTx/>
              <a:buNone/>
            </a:pPr>
            <a:endParaRPr lang="cs-CZ" altLang="cs-CZ" sz="2200" dirty="0"/>
          </a:p>
          <a:p>
            <a:pPr algn="just" eaLnBrk="1" hangingPunct="1"/>
            <a:r>
              <a:rPr lang="cs-CZ" altLang="cs-CZ" sz="2200" dirty="0"/>
              <a:t>Zákon o daních z příjmů č. 586/1992 Sb., v platném znění</a:t>
            </a:r>
          </a:p>
          <a:p>
            <a:pPr algn="just" eaLnBrk="1" hangingPunct="1">
              <a:buFontTx/>
              <a:buNone/>
            </a:pPr>
            <a:endParaRPr lang="cs-CZ" altLang="cs-CZ" sz="2200" dirty="0"/>
          </a:p>
          <a:p>
            <a:pPr algn="just" eaLnBrk="1" hangingPunct="1"/>
            <a:r>
              <a:rPr lang="cs-CZ" altLang="cs-CZ" sz="2200" dirty="0"/>
              <a:t>Další daňové zákony a jiné zákony a vyhlášky</a:t>
            </a:r>
          </a:p>
          <a:p>
            <a:pPr algn="just" eaLnBrk="1" hangingPunct="1">
              <a:buFontTx/>
              <a:buNone/>
            </a:pPr>
            <a:endParaRPr lang="cs-CZ" altLang="cs-CZ" sz="2200" dirty="0"/>
          </a:p>
          <a:p>
            <a:pPr algn="just" eaLnBrk="1" hangingPunct="1">
              <a:buFontTx/>
              <a:buNone/>
            </a:pPr>
            <a:endParaRPr lang="cs-CZ" altLang="cs-CZ" sz="2200" b="1"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757DAFAD-32F5-4360-A246-7436267251A9}" type="slidenum">
              <a:rPr lang="cs-CZ" altLang="cs-CZ" sz="1400">
                <a:latin typeface="Arial" panose="020B0604020202020204" pitchFamily="34" charset="0"/>
              </a:rPr>
              <a:pPr/>
              <a:t>3</a:t>
            </a:fld>
            <a:endParaRPr lang="cs-CZ" altLang="cs-CZ" sz="1400">
              <a:latin typeface="Arial" panose="020B0604020202020204" pitchFamily="34"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CC827CC-8C44-4805-BBD4-69EDB252D338}"/>
              </a:ext>
            </a:extLst>
          </p:cNvPr>
          <p:cNvSpPr>
            <a:spLocks noGrp="1" noChangeArrowheads="1"/>
          </p:cNvSpPr>
          <p:nvPr>
            <p:ph type="title"/>
          </p:nvPr>
        </p:nvSpPr>
        <p:spPr>
          <a:xfrm>
            <a:off x="1703388" y="-271463"/>
            <a:ext cx="8807450" cy="1684338"/>
          </a:xfrm>
        </p:spPr>
        <p:txBody>
          <a:bodyPr rtlCol="0">
            <a:normAutofit fontScale="90000"/>
          </a:bodyPr>
          <a:lstStyle/>
          <a:p>
            <a:pPr algn="ctr" eaLnBrk="1" fontAlgn="auto" hangingPunct="1">
              <a:spcAft>
                <a:spcPts val="0"/>
              </a:spcAft>
              <a:defRPr/>
            </a:pPr>
            <a:br>
              <a:rPr lang="cs-CZ" altLang="cs-CZ" b="1" dirty="0">
                <a:latin typeface="Times New Roman" panose="02020603050405020304" pitchFamily="18" charset="0"/>
              </a:rPr>
            </a:br>
            <a:r>
              <a:rPr lang="cs-CZ" altLang="cs-CZ" sz="4400" b="1" dirty="0"/>
              <a:t>Živnostenský zákon č. 455/1991 Sb. </a:t>
            </a:r>
            <a:br>
              <a:rPr lang="cs-CZ" altLang="cs-CZ" sz="4400" b="1" dirty="0"/>
            </a:br>
            <a:endParaRPr lang="cs-CZ" altLang="cs-CZ" sz="4400" dirty="0"/>
          </a:p>
        </p:txBody>
      </p:sp>
      <p:sp>
        <p:nvSpPr>
          <p:cNvPr id="45059" name="Rectangle 3">
            <a:extLst>
              <a:ext uri="{FF2B5EF4-FFF2-40B4-BE49-F238E27FC236}">
                <a16:creationId xmlns:a16="http://schemas.microsoft.com/office/drawing/2014/main" id="{315725C4-1971-4DC1-8137-F837BF847422}"/>
              </a:ext>
            </a:extLst>
          </p:cNvPr>
          <p:cNvSpPr>
            <a:spLocks noGrp="1"/>
          </p:cNvSpPr>
          <p:nvPr>
            <p:ph idx="1"/>
          </p:nvPr>
        </p:nvSpPr>
        <p:spPr>
          <a:xfrm>
            <a:off x="1541748" y="1600773"/>
            <a:ext cx="9108504" cy="5256212"/>
          </a:xfrm>
        </p:spPr>
        <p:txBody>
          <a:bodyPr>
            <a:normAutofit/>
          </a:bodyPr>
          <a:lstStyle/>
          <a:p>
            <a:pPr algn="just" eaLnBrk="1" hangingPunct="1"/>
            <a:r>
              <a:rPr lang="cs-CZ" altLang="cs-CZ" sz="2000" b="1" dirty="0"/>
              <a:t>Živnostenský zákon č. 455/1991 Sb., v platném znění </a:t>
            </a:r>
          </a:p>
          <a:p>
            <a:pPr eaLnBrk="1" hangingPunct="1">
              <a:buFontTx/>
              <a:buNone/>
            </a:pPr>
            <a:r>
              <a:rPr lang="cs-CZ" altLang="cs-CZ" sz="2000" b="1" dirty="0"/>
              <a:t>  </a:t>
            </a:r>
            <a:r>
              <a:rPr lang="cs-CZ" altLang="cs-CZ" sz="2000" dirty="0"/>
              <a:t>  (pojmy živnost, subjekty oprávněné provozovat živnost, všeobecné podmínky provozování živnosti, zvláštní podmínky provozování živnosti, odborná způsobilost, rozdělení živností, živnostenské oprávnění, provozování živnosti prostřednictvím odpovědného zástupce, provozovna, podmínky pro provozování živnosti „Činnost účetních poradců, vedení účetnictví a vedení daňové evidence“ atd.</a:t>
            </a:r>
          </a:p>
          <a:p>
            <a:pPr algn="just" eaLnBrk="1" hangingPunct="1">
              <a:buFontTx/>
              <a:buNone/>
            </a:pPr>
            <a:endParaRPr lang="cs-CZ" altLang="cs-CZ" sz="2000" dirty="0"/>
          </a:p>
          <a:p>
            <a:pPr eaLnBrk="1" hangingPunct="1">
              <a:buFontTx/>
              <a:buNone/>
            </a:pPr>
            <a:r>
              <a:rPr lang="cs-CZ" altLang="cs-CZ" sz="2000" dirty="0"/>
              <a:t>    Pozn.:  V Moravskoslezském kraji na základě živnostenského zákona podniká cca 232 230 osob (</a:t>
            </a:r>
            <a:r>
              <a:rPr lang="cs-CZ" altLang="cs-CZ" sz="2000" dirty="0" err="1"/>
              <a:t>fyz</a:t>
            </a:r>
            <a:r>
              <a:rPr lang="cs-CZ" altLang="cs-CZ" sz="2000" dirty="0"/>
              <a:t>. osob 194 524).</a:t>
            </a:r>
          </a:p>
          <a:p>
            <a:pPr algn="just" eaLnBrk="1" hangingPunct="1">
              <a:buFontTx/>
              <a:buChar char="•"/>
            </a:pPr>
            <a:r>
              <a:rPr lang="cs-CZ" altLang="cs-CZ" sz="1600" dirty="0"/>
              <a:t>Více viz stránky Moravskoslezský kraj, Statistické údaje za Moravskoslezský kraj</a:t>
            </a:r>
          </a:p>
          <a:p>
            <a:pPr algn="just" eaLnBrk="1" hangingPunct="1">
              <a:buFontTx/>
              <a:buChar char="•"/>
            </a:pPr>
            <a:r>
              <a:rPr lang="cs-CZ" altLang="cs-CZ" sz="1600" dirty="0"/>
              <a:t>http://www.msk.cz/podnikani/pod_stat.html</a:t>
            </a:r>
          </a:p>
          <a:p>
            <a:pPr algn="just" eaLnBrk="1" hangingPunct="1"/>
            <a:endParaRPr lang="cs-CZ" altLang="cs-CZ" sz="2000" b="1" dirty="0"/>
          </a:p>
          <a:p>
            <a:pPr algn="just" eaLnBrk="1" hangingPunct="1">
              <a:buFontTx/>
              <a:buNone/>
            </a:pPr>
            <a:endParaRPr lang="cs-CZ" altLang="cs-CZ" sz="2000" b="1" dirty="0"/>
          </a:p>
          <a:p>
            <a:pPr algn="just" eaLnBrk="1" hangingPunct="1">
              <a:buFontTx/>
              <a:buNone/>
            </a:pPr>
            <a:endParaRPr lang="cs-CZ" altLang="cs-CZ" sz="2000" b="1" dirty="0"/>
          </a:p>
        </p:txBody>
      </p:sp>
      <p:sp>
        <p:nvSpPr>
          <p:cNvPr id="9220" name="Zástupný symbol pro číslo snímku 1">
            <a:extLst>
              <a:ext uri="{FF2B5EF4-FFF2-40B4-BE49-F238E27FC236}">
                <a16:creationId xmlns:a16="http://schemas.microsoft.com/office/drawing/2014/main" id="{5F47AB6C-FD5F-4677-9826-A30A1E424D03}"/>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37D45B8E-EF73-4967-B4E5-EB7DC52BDD9E}" type="slidenum">
              <a:rPr lang="cs-CZ" altLang="cs-CZ" sz="1400">
                <a:latin typeface="Arial" panose="020B0604020202020204" pitchFamily="34" charset="0"/>
              </a:rPr>
              <a:pPr/>
              <a:t>4</a:t>
            </a:fld>
            <a:endParaRPr lang="cs-CZ" altLang="cs-CZ" sz="1400">
              <a:latin typeface="Arial" panose="020B0604020202020204" pitchFamily="34"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B986DC1-9897-4CE8-9369-09001053B72D}"/>
              </a:ext>
            </a:extLst>
          </p:cNvPr>
          <p:cNvSpPr>
            <a:spLocks noGrp="1"/>
          </p:cNvSpPr>
          <p:nvPr>
            <p:ph type="title"/>
          </p:nvPr>
        </p:nvSpPr>
        <p:spPr>
          <a:xfrm>
            <a:off x="759824" y="1124744"/>
            <a:ext cx="10467890" cy="1754187"/>
          </a:xfrm>
        </p:spPr>
        <p:txBody>
          <a:bodyPr>
            <a:normAutofit/>
          </a:bodyPr>
          <a:lstStyle/>
          <a:p>
            <a:pPr algn="l" eaLnBrk="1" hangingPunct="1"/>
            <a:r>
              <a:rPr lang="cs-CZ" altLang="cs-CZ" sz="3000" b="1" dirty="0"/>
              <a:t>Jakou evidenci může vést podnikatel </a:t>
            </a:r>
            <a:br>
              <a:rPr lang="cs-CZ" altLang="cs-CZ" sz="3000" b="1" dirty="0"/>
            </a:br>
            <a:r>
              <a:rPr lang="cs-CZ" altLang="cs-CZ" sz="3000" b="1" dirty="0"/>
              <a:t>(OSVČ, fyzická osoba, podnikatel) dle zákona o daních z příjmů č. 586/1992 Sb.?</a:t>
            </a:r>
          </a:p>
        </p:txBody>
      </p:sp>
      <p:sp>
        <p:nvSpPr>
          <p:cNvPr id="34819" name="Rectangle 3">
            <a:extLst>
              <a:ext uri="{FF2B5EF4-FFF2-40B4-BE49-F238E27FC236}">
                <a16:creationId xmlns:a16="http://schemas.microsoft.com/office/drawing/2014/main" id="{CBFE1C89-6BE9-4E4F-9725-1D71E77FE42F}"/>
              </a:ext>
            </a:extLst>
          </p:cNvPr>
          <p:cNvSpPr>
            <a:spLocks noGrp="1"/>
          </p:cNvSpPr>
          <p:nvPr>
            <p:ph idx="1"/>
          </p:nvPr>
        </p:nvSpPr>
        <p:spPr>
          <a:xfrm>
            <a:off x="761380" y="2636043"/>
            <a:ext cx="10059020" cy="4583113"/>
          </a:xfrm>
        </p:spPr>
        <p:txBody>
          <a:bodyPr>
            <a:normAutofit/>
          </a:bodyPr>
          <a:lstStyle/>
          <a:p>
            <a:pPr marL="0" indent="0" eaLnBrk="1" hangingPunct="1">
              <a:buNone/>
              <a:defRPr/>
            </a:pPr>
            <a:r>
              <a:rPr lang="cs-CZ" altLang="cs-CZ" sz="2200" b="1" dirty="0"/>
              <a:t>Podnikatel se může rozhodnout jakou evidenci povede:</a:t>
            </a:r>
          </a:p>
          <a:p>
            <a:pPr eaLnBrk="1" hangingPunct="1">
              <a:buFontTx/>
              <a:buNone/>
              <a:defRPr/>
            </a:pPr>
            <a:r>
              <a:rPr lang="cs-CZ" altLang="cs-CZ" sz="2200" dirty="0"/>
              <a:t>   a) podnikatel může požádat o vstup do paušálního režimu dle § 2a a platit </a:t>
            </a:r>
            <a:r>
              <a:rPr lang="cs-CZ" altLang="cs-CZ" sz="2200" b="1" dirty="0"/>
              <a:t>daň paušální částkou </a:t>
            </a:r>
            <a:r>
              <a:rPr lang="cs-CZ" altLang="cs-CZ" sz="2200" dirty="0"/>
              <a:t>dle § 7a zákona o daních z příjmů č. 586/1992 Sb. </a:t>
            </a:r>
          </a:p>
          <a:p>
            <a:pPr eaLnBrk="1" hangingPunct="1">
              <a:buFontTx/>
              <a:buNone/>
              <a:defRPr/>
            </a:pPr>
            <a:r>
              <a:rPr lang="cs-CZ" altLang="cs-CZ" sz="2200" dirty="0"/>
              <a:t>nebo</a:t>
            </a:r>
          </a:p>
          <a:p>
            <a:pPr eaLnBrk="1" hangingPunct="1">
              <a:buFontTx/>
              <a:buNone/>
              <a:defRPr/>
            </a:pPr>
            <a:r>
              <a:rPr lang="cs-CZ" altLang="cs-CZ" sz="2200" dirty="0"/>
              <a:t>    b) podnikatel může vést </a:t>
            </a:r>
            <a:r>
              <a:rPr lang="cs-CZ" altLang="cs-CZ" sz="2200" b="1" dirty="0"/>
              <a:t>daňovou evidenci </a:t>
            </a:r>
            <a:r>
              <a:rPr lang="cs-CZ" altLang="cs-CZ" sz="2200" dirty="0"/>
              <a:t>dle § 7b zákona o daních z příjmů č. 586/1992 Sb.</a:t>
            </a:r>
          </a:p>
          <a:p>
            <a:pPr eaLnBrk="1" hangingPunct="1">
              <a:buFontTx/>
              <a:buNone/>
              <a:defRPr/>
            </a:pPr>
            <a:r>
              <a:rPr lang="cs-CZ" altLang="cs-CZ" sz="2200" dirty="0"/>
              <a:t>nebo</a:t>
            </a:r>
          </a:p>
          <a:p>
            <a:pPr eaLnBrk="1" hangingPunct="1">
              <a:buFontTx/>
              <a:buNone/>
              <a:defRPr/>
            </a:pPr>
            <a:r>
              <a:rPr lang="cs-CZ" altLang="cs-CZ" sz="2200" dirty="0"/>
              <a:t>   c) podnikatel může vést tzv. </a:t>
            </a:r>
            <a:r>
              <a:rPr lang="cs-CZ" altLang="cs-CZ" sz="2200" b="1" dirty="0"/>
              <a:t>zjednodušenou evidenci</a:t>
            </a:r>
            <a:r>
              <a:rPr lang="cs-CZ" altLang="cs-CZ" sz="2200" dirty="0"/>
              <a:t>, kdy místo skutečných výdajů uplatňuje </a:t>
            </a:r>
            <a:r>
              <a:rPr lang="cs-CZ" altLang="cs-CZ" sz="2200" b="1" dirty="0"/>
              <a:t>výdaje procentem z příjmů </a:t>
            </a:r>
            <a:r>
              <a:rPr lang="cs-CZ" altLang="cs-CZ" sz="2200" dirty="0"/>
              <a:t>dle § 7 odst. 7 zákona o daních z příjmů č. 586/1992 Sb.</a:t>
            </a:r>
          </a:p>
          <a:p>
            <a:pPr eaLnBrk="1" hangingPunct="1">
              <a:buFontTx/>
              <a:buNone/>
              <a:defRPr/>
            </a:pPr>
            <a:endParaRPr lang="cs-CZ" altLang="cs-CZ" sz="2200" dirty="0"/>
          </a:p>
        </p:txBody>
      </p:sp>
      <p:sp>
        <p:nvSpPr>
          <p:cNvPr id="11268" name="Zástupný symbol pro číslo snímku 1">
            <a:extLst>
              <a:ext uri="{FF2B5EF4-FFF2-40B4-BE49-F238E27FC236}">
                <a16:creationId xmlns:a16="http://schemas.microsoft.com/office/drawing/2014/main" id="{A07AA7A9-071C-4C45-8F1D-E2C439CC7D73}"/>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D7E28AD9-3EBC-47F4-A85E-93658AECBB9F}" type="slidenum">
              <a:rPr lang="cs-CZ" altLang="cs-CZ" sz="1400">
                <a:latin typeface="Arial" panose="020B0604020202020204" pitchFamily="34" charset="0"/>
              </a:rPr>
              <a:pPr/>
              <a:t>5</a:t>
            </a:fld>
            <a:endParaRPr lang="cs-CZ" altLang="cs-CZ" sz="1400">
              <a:latin typeface="Arial" panose="020B0604020202020204"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9CA86C1-8B96-48F2-A44C-F670EE882C21}"/>
              </a:ext>
            </a:extLst>
          </p:cNvPr>
          <p:cNvSpPr>
            <a:spLocks noGrp="1"/>
          </p:cNvSpPr>
          <p:nvPr>
            <p:ph type="title"/>
          </p:nvPr>
        </p:nvSpPr>
        <p:spPr>
          <a:xfrm>
            <a:off x="1127448" y="836712"/>
            <a:ext cx="9433048" cy="1308100"/>
          </a:xfrm>
        </p:spPr>
        <p:txBody>
          <a:bodyPr>
            <a:noAutofit/>
          </a:bodyPr>
          <a:lstStyle/>
          <a:p>
            <a:pPr algn="l" eaLnBrk="1" hangingPunct="1"/>
            <a:br>
              <a:rPr lang="cs-CZ" altLang="cs-CZ" sz="3000" b="1" dirty="0"/>
            </a:br>
            <a:r>
              <a:rPr lang="cs-CZ" altLang="cs-CZ" sz="3000" b="1" dirty="0"/>
              <a:t>Vstup do paušálního režimu dle § 2a a § 7a zákona o daních z příjmů č. 586/1992 Sb. </a:t>
            </a:r>
            <a:br>
              <a:rPr lang="cs-CZ" altLang="cs-CZ" sz="3000" dirty="0"/>
            </a:br>
            <a:endParaRPr lang="cs-CZ" altLang="cs-CZ" sz="3000" b="1" dirty="0"/>
          </a:p>
        </p:txBody>
      </p:sp>
      <p:sp>
        <p:nvSpPr>
          <p:cNvPr id="34819" name="Rectangle 3">
            <a:extLst>
              <a:ext uri="{FF2B5EF4-FFF2-40B4-BE49-F238E27FC236}">
                <a16:creationId xmlns:a16="http://schemas.microsoft.com/office/drawing/2014/main" id="{8D550CEF-35EE-4134-A076-D1A67BBC5612}"/>
              </a:ext>
            </a:extLst>
          </p:cNvPr>
          <p:cNvSpPr>
            <a:spLocks noGrp="1"/>
          </p:cNvSpPr>
          <p:nvPr>
            <p:ph idx="1"/>
          </p:nvPr>
        </p:nvSpPr>
        <p:spPr>
          <a:xfrm>
            <a:off x="1073696" y="2060848"/>
            <a:ext cx="10044608" cy="5516562"/>
          </a:xfrm>
        </p:spPr>
        <p:txBody>
          <a:bodyPr>
            <a:normAutofit/>
          </a:bodyPr>
          <a:lstStyle/>
          <a:p>
            <a:pPr marL="0" indent="0" algn="just" eaLnBrk="1" hangingPunct="1">
              <a:buNone/>
              <a:defRPr/>
            </a:pPr>
            <a:r>
              <a:rPr lang="cs-CZ" altLang="cs-CZ" sz="2000" b="1" dirty="0"/>
              <a:t>Ad a) Podnikatel se může rozhodnout a platit paušální daň dle </a:t>
            </a:r>
            <a:r>
              <a:rPr lang="cs-CZ" sz="2000" b="1" dirty="0"/>
              <a:t>§ 2a Poplatník v paušálním režimu a § 7a Paušální daň)</a:t>
            </a:r>
          </a:p>
          <a:p>
            <a:pPr algn="just">
              <a:defRPr/>
            </a:pPr>
            <a:r>
              <a:rPr lang="cs-CZ" sz="2000" dirty="0"/>
              <a:t>Přináší živnostníkům </a:t>
            </a:r>
            <a:r>
              <a:rPr lang="cs-CZ" sz="2000" b="1" dirty="0"/>
              <a:t>zjednodušení odvodových povinností, snížení administrativní náročnosti a finanční úsporu. </a:t>
            </a:r>
          </a:p>
          <a:p>
            <a:pPr algn="just">
              <a:defRPr/>
            </a:pPr>
            <a:r>
              <a:rPr lang="cs-CZ" sz="2000" dirty="0"/>
              <a:t>Paušální daň poskytuje malým podnikatelům možnost </a:t>
            </a:r>
            <a:r>
              <a:rPr lang="cs-CZ" sz="2000" b="1" dirty="0"/>
              <a:t>vyřešit trojí odvody na jednom formuláři. </a:t>
            </a:r>
          </a:p>
          <a:p>
            <a:pPr marL="0" indent="0" algn="just">
              <a:buNone/>
              <a:defRPr/>
            </a:pPr>
            <a:endParaRPr lang="cs-CZ" sz="2000" b="1" dirty="0"/>
          </a:p>
          <a:p>
            <a:pPr algn="just">
              <a:defRPr/>
            </a:pPr>
            <a:r>
              <a:rPr lang="cs-CZ" sz="2000" dirty="0"/>
              <a:t>Díky </a:t>
            </a:r>
            <a:r>
              <a:rPr lang="cs-CZ" sz="2000" b="1" dirty="0"/>
              <a:t>jedné pravidelné měsíční platbě (od roku 2023 jsou 3 varianty měsíční platby)</a:t>
            </a:r>
            <a:r>
              <a:rPr lang="cs-CZ" sz="2000" dirty="0"/>
              <a:t> živnostník může rovněž ušetřit nemalé finanční prostředky, a to v důsledku razantního snížení administrativních nákladů na zpracování daňového přiznání. </a:t>
            </a:r>
          </a:p>
          <a:p>
            <a:pPr algn="just">
              <a:defRPr/>
            </a:pPr>
            <a:r>
              <a:rPr lang="cs-CZ" sz="2000" dirty="0"/>
              <a:t>Po vstupu do paušálního režimu již </a:t>
            </a:r>
            <a:r>
              <a:rPr lang="cs-CZ" sz="2000" b="1" dirty="0"/>
              <a:t>ale nemůže uplatňovat žádné odčitatelné položky od základu daně, slevy na dani, ani daňová zvýhodnění na vyživované děti!</a:t>
            </a:r>
          </a:p>
          <a:p>
            <a:pPr algn="just">
              <a:defRPr/>
            </a:pPr>
            <a:endParaRPr lang="cs-CZ" sz="2000" b="1" dirty="0"/>
          </a:p>
          <a:p>
            <a:pPr marL="0" indent="0" algn="just">
              <a:buNone/>
              <a:defRPr/>
            </a:pPr>
            <a:endParaRPr lang="cs-CZ" sz="2000" b="1" dirty="0"/>
          </a:p>
        </p:txBody>
      </p:sp>
      <p:sp>
        <p:nvSpPr>
          <p:cNvPr id="13316" name="Zástupný symbol pro číslo snímku 1">
            <a:extLst>
              <a:ext uri="{FF2B5EF4-FFF2-40B4-BE49-F238E27FC236}">
                <a16:creationId xmlns:a16="http://schemas.microsoft.com/office/drawing/2014/main" id="{48947BD9-864B-41EB-8573-44E6F0D85F24}"/>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12779B7-1BB9-4449-A54D-0F67FE7365FC}" type="slidenum">
              <a:rPr lang="cs-CZ" altLang="cs-CZ" sz="1400">
                <a:latin typeface="Arial" panose="020B0604020202020204" pitchFamily="34" charset="0"/>
              </a:rPr>
              <a:pPr/>
              <a:t>6</a:t>
            </a:fld>
            <a:endParaRPr lang="cs-CZ" altLang="cs-CZ" sz="1400">
              <a:latin typeface="Arial" panose="020B0604020202020204" pitchFamily="34"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C3330EB-B78F-419F-B23A-4F3D8BBA9C05}"/>
              </a:ext>
            </a:extLst>
          </p:cNvPr>
          <p:cNvSpPr>
            <a:spLocks noGrp="1"/>
          </p:cNvSpPr>
          <p:nvPr>
            <p:ph type="title"/>
          </p:nvPr>
        </p:nvSpPr>
        <p:spPr>
          <a:xfrm>
            <a:off x="839416" y="1196752"/>
            <a:ext cx="10369152" cy="1381125"/>
          </a:xfrm>
        </p:spPr>
        <p:txBody>
          <a:bodyPr>
            <a:normAutofit/>
          </a:bodyPr>
          <a:lstStyle/>
          <a:p>
            <a:pPr algn="l" eaLnBrk="1" hangingPunct="1"/>
            <a:r>
              <a:rPr lang="cs-CZ" altLang="cs-CZ" sz="3000" b="1" dirty="0"/>
              <a:t>Vstup do paušálního režimu (§ 2a) a § 7a zákona </a:t>
            </a:r>
            <a:br>
              <a:rPr lang="cs-CZ" altLang="cs-CZ" sz="3000" b="1" dirty="0"/>
            </a:br>
            <a:r>
              <a:rPr lang="cs-CZ" altLang="cs-CZ" sz="3000" b="1" dirty="0"/>
              <a:t>o daních z příjmů č. 586/1992 Sb.</a:t>
            </a:r>
          </a:p>
        </p:txBody>
      </p:sp>
      <p:sp>
        <p:nvSpPr>
          <p:cNvPr id="34819" name="Rectangle 3">
            <a:extLst>
              <a:ext uri="{FF2B5EF4-FFF2-40B4-BE49-F238E27FC236}">
                <a16:creationId xmlns:a16="http://schemas.microsoft.com/office/drawing/2014/main" id="{7E928E96-34BD-4D34-BBD9-C85342ECFC81}"/>
              </a:ext>
            </a:extLst>
          </p:cNvPr>
          <p:cNvSpPr>
            <a:spLocks noGrp="1"/>
          </p:cNvSpPr>
          <p:nvPr>
            <p:ph idx="1"/>
          </p:nvPr>
        </p:nvSpPr>
        <p:spPr>
          <a:xfrm>
            <a:off x="839416" y="2420888"/>
            <a:ext cx="11017224" cy="5300662"/>
          </a:xfrm>
        </p:spPr>
        <p:txBody>
          <a:bodyPr>
            <a:normAutofit/>
          </a:bodyPr>
          <a:lstStyle/>
          <a:p>
            <a:pPr eaLnBrk="1" hangingPunct="1">
              <a:defRPr/>
            </a:pPr>
            <a:r>
              <a:rPr lang="cs-CZ" altLang="cs-CZ" sz="2000" b="1" dirty="0"/>
              <a:t>Poplatníkem v paušálním režimu </a:t>
            </a:r>
            <a:r>
              <a:rPr lang="cs-CZ" altLang="cs-CZ" sz="2000" dirty="0"/>
              <a:t>je od prvního dne rozhodného zdaňovacího období poplatník daně z příjmů fyzických osob, který:</a:t>
            </a:r>
          </a:p>
          <a:p>
            <a:pPr marL="0" indent="0" eaLnBrk="1" hangingPunct="1">
              <a:buNone/>
              <a:defRPr/>
            </a:pPr>
            <a:endParaRPr lang="cs-CZ" altLang="cs-CZ" sz="800" dirty="0"/>
          </a:p>
          <a:p>
            <a:pPr>
              <a:defRPr/>
            </a:pPr>
            <a:r>
              <a:rPr lang="cs-CZ" altLang="cs-CZ" sz="2000" dirty="0"/>
              <a:t>k prvnímu dni rozhodného zdaňovacího období:</a:t>
            </a:r>
          </a:p>
          <a:p>
            <a:pPr lvl="1">
              <a:defRPr/>
            </a:pPr>
            <a:r>
              <a:rPr lang="cs-CZ" altLang="cs-CZ" sz="2000" b="1" dirty="0"/>
              <a:t>je OSVČ podle zákona upravujícího důchodové pojištění, veřejné zdravotní pojištění</a:t>
            </a:r>
            <a:r>
              <a:rPr lang="cs-CZ" altLang="cs-CZ" sz="2000" dirty="0"/>
              <a:t>, a zároveň není vyňata z povinnosti platit pojistné na veřejné zdravotní pojištění z důvodu dlouhodobého pobytu v cizině,</a:t>
            </a:r>
          </a:p>
          <a:p>
            <a:pPr lvl="1">
              <a:defRPr/>
            </a:pPr>
            <a:r>
              <a:rPr lang="cs-CZ" altLang="cs-CZ" sz="2000" b="1" dirty="0"/>
              <a:t>není plátcem DPH </a:t>
            </a:r>
            <a:r>
              <a:rPr lang="cs-CZ" altLang="cs-CZ" sz="2000" dirty="0"/>
              <a:t>a nemá registrační povinnosti k DPH (s výjimkou registrační povinnosti identifikované osoby),</a:t>
            </a:r>
          </a:p>
          <a:p>
            <a:pPr lvl="1">
              <a:defRPr/>
            </a:pPr>
            <a:r>
              <a:rPr lang="cs-CZ" altLang="cs-CZ" sz="2000" b="1" dirty="0"/>
              <a:t>není společníkem veřejné obchodní společnosti ani komplementářem komanditní společnosti,</a:t>
            </a:r>
          </a:p>
          <a:p>
            <a:pPr lvl="1">
              <a:defRPr/>
            </a:pPr>
            <a:r>
              <a:rPr lang="cs-CZ" altLang="cs-CZ" sz="2000" b="1" dirty="0"/>
              <a:t>není dlužníkem</a:t>
            </a:r>
            <a:r>
              <a:rPr lang="cs-CZ" altLang="cs-CZ" sz="2000" dirty="0"/>
              <a:t>, vůči němuž bylo zahájeno insolvenční řízení,</a:t>
            </a:r>
          </a:p>
        </p:txBody>
      </p:sp>
      <p:sp>
        <p:nvSpPr>
          <p:cNvPr id="15364" name="Zástupný symbol pro číslo snímku 1">
            <a:extLst>
              <a:ext uri="{FF2B5EF4-FFF2-40B4-BE49-F238E27FC236}">
                <a16:creationId xmlns:a16="http://schemas.microsoft.com/office/drawing/2014/main" id="{547D0EC5-1317-4AD1-A7E0-AEAF24DB65B7}"/>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6654A461-BDD7-4519-8AF5-DD3EF76F2BA7}" type="slidenum">
              <a:rPr lang="cs-CZ" altLang="cs-CZ" sz="1400">
                <a:latin typeface="Arial" panose="020B0604020202020204" pitchFamily="34" charset="0"/>
              </a:rPr>
              <a:pPr/>
              <a:t>7</a:t>
            </a:fld>
            <a:endParaRPr lang="cs-CZ" altLang="cs-CZ" sz="1400">
              <a:latin typeface="Arial" panose="020B0604020202020204" pitchFamily="34"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CD9DBF8-27D1-42E7-B03E-DF14DD39B59C}"/>
              </a:ext>
            </a:extLst>
          </p:cNvPr>
          <p:cNvSpPr>
            <a:spLocks noGrp="1"/>
          </p:cNvSpPr>
          <p:nvPr>
            <p:ph type="title"/>
          </p:nvPr>
        </p:nvSpPr>
        <p:spPr>
          <a:xfrm>
            <a:off x="911424" y="1073513"/>
            <a:ext cx="8736012" cy="1165225"/>
          </a:xfrm>
        </p:spPr>
        <p:txBody>
          <a:bodyPr>
            <a:normAutofit/>
          </a:bodyPr>
          <a:lstStyle/>
          <a:p>
            <a:pPr algn="l" eaLnBrk="1" hangingPunct="1"/>
            <a:r>
              <a:rPr lang="cs-CZ" altLang="cs-CZ" sz="3000" b="1" dirty="0"/>
              <a:t>Vstup do paušálního režimu (§ 2a) a § 7a zákona o daních z příjmů č. 586/1992 Sb.</a:t>
            </a:r>
          </a:p>
        </p:txBody>
      </p:sp>
      <p:sp>
        <p:nvSpPr>
          <p:cNvPr id="34819" name="Rectangle 3">
            <a:extLst>
              <a:ext uri="{FF2B5EF4-FFF2-40B4-BE49-F238E27FC236}">
                <a16:creationId xmlns:a16="http://schemas.microsoft.com/office/drawing/2014/main" id="{18DF52F9-3923-4CE1-B999-9B5E9140A13B}"/>
              </a:ext>
            </a:extLst>
          </p:cNvPr>
          <p:cNvSpPr>
            <a:spLocks noGrp="1"/>
          </p:cNvSpPr>
          <p:nvPr>
            <p:ph idx="1"/>
          </p:nvPr>
        </p:nvSpPr>
        <p:spPr>
          <a:xfrm>
            <a:off x="911424" y="2204864"/>
            <a:ext cx="10585176" cy="5302250"/>
          </a:xfrm>
        </p:spPr>
        <p:txBody>
          <a:bodyPr>
            <a:normAutofit/>
          </a:bodyPr>
          <a:lstStyle/>
          <a:p>
            <a:pPr algn="just"/>
            <a:r>
              <a:rPr lang="cs-CZ" altLang="cs-CZ" sz="2000" dirty="0"/>
              <a:t>ve zdaňovacím období bezprostředně předcházejícím rozhodnému zdaňovacímu období </a:t>
            </a:r>
            <a:r>
              <a:rPr lang="cs-CZ" altLang="cs-CZ" sz="2000" b="1" dirty="0"/>
              <a:t>neměl příjmy ze samostatné činnosti převyšující 2 000 000 Kč</a:t>
            </a:r>
            <a:r>
              <a:rPr lang="cs-CZ" altLang="cs-CZ" sz="2000" dirty="0"/>
              <a:t>, pokud se nejedná o:</a:t>
            </a:r>
          </a:p>
          <a:p>
            <a:pPr lvl="1" algn="just"/>
            <a:r>
              <a:rPr lang="cs-CZ" altLang="cs-CZ" sz="2000" dirty="0"/>
              <a:t>příjmy od daně osvobozené,</a:t>
            </a:r>
          </a:p>
          <a:p>
            <a:pPr lvl="1" algn="just"/>
            <a:r>
              <a:rPr lang="cs-CZ" altLang="cs-CZ" sz="2000" dirty="0"/>
              <a:t>příjmy, které nejsou předmětem daně,</a:t>
            </a:r>
          </a:p>
          <a:p>
            <a:pPr lvl="1" algn="just"/>
            <a:r>
              <a:rPr lang="cs-CZ" altLang="cs-CZ" sz="2000" dirty="0"/>
              <a:t>příjmy, ze kterých je daň vybírána srážkou podle zvláštní sazby daně,</a:t>
            </a:r>
          </a:p>
          <a:p>
            <a:pPr lvl="1" algn="just"/>
            <a:r>
              <a:rPr lang="cs-CZ" altLang="cs-CZ" sz="2000" dirty="0"/>
              <a:t>příjmy z kap. majetku, příjmy z nájmu a ostatní příjmy (pokud celková hodnota nepřesáhne 50 tis. Kč).</a:t>
            </a:r>
          </a:p>
          <a:p>
            <a:pPr algn="just"/>
            <a:r>
              <a:rPr lang="cs-CZ" altLang="cs-CZ" sz="2000" dirty="0"/>
              <a:t>k prvnímu dni rozhodného zdaňovacího období </a:t>
            </a:r>
            <a:r>
              <a:rPr lang="cs-CZ" altLang="cs-CZ" sz="2000" b="1" dirty="0"/>
              <a:t>nevykonává činnost, ze které plynou příjmy ze závislé činnosti</a:t>
            </a:r>
            <a:r>
              <a:rPr lang="cs-CZ" altLang="cs-CZ" sz="2000" dirty="0"/>
              <a:t>, s výjimkou příjmů, z nichž je daň vybírána srážkou podle zvláštní sazby daně,</a:t>
            </a:r>
          </a:p>
          <a:p>
            <a:pPr algn="just"/>
            <a:r>
              <a:rPr lang="cs-CZ" altLang="cs-CZ" sz="2000" b="1" dirty="0"/>
              <a:t>podá správci daně oznámení o vstupu do paušálního režimu</a:t>
            </a:r>
            <a:r>
              <a:rPr lang="cs-CZ" altLang="cs-CZ" sz="2000" dirty="0"/>
              <a:t> – a to </a:t>
            </a:r>
            <a:r>
              <a:rPr lang="cs-CZ" altLang="cs-CZ" sz="2000" b="1" dirty="0"/>
              <a:t>do 10. dne rozhodného zdaňovacího období. </a:t>
            </a:r>
            <a:r>
              <a:rPr lang="cs-CZ" altLang="cs-CZ" sz="2000" dirty="0"/>
              <a:t>V tomto roce museli poplatníci oznámení o vstupu do tohoto režimu </a:t>
            </a:r>
            <a:r>
              <a:rPr lang="cs-CZ" altLang="cs-CZ" sz="2000" b="1" dirty="0"/>
              <a:t>podat do 10. 1. 2023</a:t>
            </a:r>
            <a:r>
              <a:rPr lang="cs-CZ" altLang="cs-CZ" sz="2000" dirty="0"/>
              <a:t>.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6E8C68D-D654-4710-BDC5-756C4B7598EE}"/>
              </a:ext>
            </a:extLst>
          </p:cNvPr>
          <p:cNvSpPr>
            <a:spLocks noGrp="1"/>
          </p:cNvSpPr>
          <p:nvPr>
            <p:ph type="title"/>
          </p:nvPr>
        </p:nvSpPr>
        <p:spPr>
          <a:xfrm>
            <a:off x="1993396" y="181249"/>
            <a:ext cx="8736012" cy="1368649"/>
          </a:xfrm>
        </p:spPr>
        <p:txBody>
          <a:bodyPr/>
          <a:lstStyle/>
          <a:p>
            <a:pPr algn="l" eaLnBrk="1" hangingPunct="1"/>
            <a:r>
              <a:rPr lang="cs-CZ" altLang="cs-CZ" sz="3000" b="1" dirty="0"/>
              <a:t>Formulář o vstupu do paušálního režimu</a:t>
            </a:r>
            <a:r>
              <a:rPr lang="cs-CZ" altLang="cs-CZ" sz="4000" b="1" dirty="0"/>
              <a:t> </a:t>
            </a:r>
            <a:r>
              <a:rPr lang="cs-CZ" altLang="cs-CZ" sz="1400" b="1" dirty="0"/>
              <a:t>https://www.financnisprava.cz/assets/cs/prilohy/d-seznam-dani/5255_1.pdf</a:t>
            </a:r>
          </a:p>
        </p:txBody>
      </p:sp>
      <p:sp>
        <p:nvSpPr>
          <p:cNvPr id="34819" name="Rectangle 3">
            <a:extLst>
              <a:ext uri="{FF2B5EF4-FFF2-40B4-BE49-F238E27FC236}">
                <a16:creationId xmlns:a16="http://schemas.microsoft.com/office/drawing/2014/main" id="{A3869FA0-21C7-4123-9B9A-81D2891C702E}"/>
              </a:ext>
            </a:extLst>
          </p:cNvPr>
          <p:cNvSpPr>
            <a:spLocks noGrp="1"/>
          </p:cNvSpPr>
          <p:nvPr>
            <p:ph idx="1"/>
          </p:nvPr>
        </p:nvSpPr>
        <p:spPr>
          <a:xfrm>
            <a:off x="1703388" y="1341438"/>
            <a:ext cx="8964612" cy="5302250"/>
          </a:xfrm>
        </p:spPr>
        <p:txBody>
          <a:bodyPr/>
          <a:lstStyle/>
          <a:p>
            <a:pPr marL="0" indent="0" algn="just">
              <a:buNone/>
            </a:pPr>
            <a:br>
              <a:rPr lang="cs-CZ" altLang="cs-CZ" sz="2400"/>
            </a:br>
            <a:endParaRPr lang="cs-CZ" altLang="cs-CZ" sz="3200"/>
          </a:p>
        </p:txBody>
      </p:sp>
      <p:sp>
        <p:nvSpPr>
          <p:cNvPr id="19460" name="Zástupný symbol pro číslo snímku 1">
            <a:extLst>
              <a:ext uri="{FF2B5EF4-FFF2-40B4-BE49-F238E27FC236}">
                <a16:creationId xmlns:a16="http://schemas.microsoft.com/office/drawing/2014/main" id="{AA5B417A-4202-4913-8716-F1DB49F61425}"/>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8BC4FF1-49CC-4626-81BA-20C59D40EB72}" type="slidenum">
              <a:rPr lang="cs-CZ" altLang="cs-CZ" sz="1400">
                <a:latin typeface="Arial" panose="020B0604020202020204" pitchFamily="34" charset="0"/>
              </a:rPr>
              <a:pPr/>
              <a:t>9</a:t>
            </a:fld>
            <a:endParaRPr lang="cs-CZ" altLang="cs-CZ" sz="1400">
              <a:latin typeface="Arial" panose="020B0604020202020204" pitchFamily="34" charset="0"/>
            </a:endParaRPr>
          </a:p>
        </p:txBody>
      </p:sp>
      <p:pic>
        <p:nvPicPr>
          <p:cNvPr id="19461" name="Obrázek 1">
            <a:extLst>
              <a:ext uri="{FF2B5EF4-FFF2-40B4-BE49-F238E27FC236}">
                <a16:creationId xmlns:a16="http://schemas.microsoft.com/office/drawing/2014/main" id="{F39C38F0-2377-4CE5-816A-FF03AD3C2A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482" t="13919" r="34789" b="4622"/>
          <a:stretch>
            <a:fillRect/>
          </a:stretch>
        </p:blipFill>
        <p:spPr bwMode="auto">
          <a:xfrm>
            <a:off x="1992314" y="1341439"/>
            <a:ext cx="3902075" cy="538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Obrázek 2" descr="Obsah obrázku text&#10;&#10;Popis byl vytvořen automaticky">
            <a:extLst>
              <a:ext uri="{FF2B5EF4-FFF2-40B4-BE49-F238E27FC236}">
                <a16:creationId xmlns:a16="http://schemas.microsoft.com/office/drawing/2014/main" id="{5A3F9CD4-EAAF-44E9-A736-9E36502045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0820" t="12698" r="35715" b="4762"/>
          <a:stretch>
            <a:fillRect/>
          </a:stretch>
        </p:blipFill>
        <p:spPr bwMode="auto">
          <a:xfrm>
            <a:off x="6135688" y="1341439"/>
            <a:ext cx="3903662" cy="538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autoUpdateAnimBg="0"/>
      <p:bldP spid="34819" grpId="0" build="p" autoUpdateAnimBg="0"/>
    </p:bldLst>
  </p:timing>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2.xml><?xml version="1.0" encoding="utf-8"?>
<a:theme xmlns:a="http://schemas.openxmlformats.org/drawingml/2006/main" name="1_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Śablona_prezentace_NICE</Template>
  <TotalTime>4764</TotalTime>
  <Words>2559</Words>
  <Application>Microsoft Office PowerPoint</Application>
  <PresentationFormat>Širokoúhlá obrazovka</PresentationFormat>
  <Paragraphs>270</Paragraphs>
  <Slides>29</Slides>
  <Notes>15</Notes>
  <HiddenSlides>0</HiddenSlides>
  <MMClips>0</MMClips>
  <ScaleCrop>false</ScaleCrop>
  <HeadingPairs>
    <vt:vector size="6" baseType="variant">
      <vt:variant>
        <vt:lpstr>Použitá písma</vt:lpstr>
      </vt:variant>
      <vt:variant>
        <vt:i4>7</vt:i4>
      </vt:variant>
      <vt:variant>
        <vt:lpstr>Motiv</vt:lpstr>
      </vt:variant>
      <vt:variant>
        <vt:i4>2</vt:i4>
      </vt:variant>
      <vt:variant>
        <vt:lpstr>Nadpisy snímků</vt:lpstr>
      </vt:variant>
      <vt:variant>
        <vt:i4>29</vt:i4>
      </vt:variant>
    </vt:vector>
  </HeadingPairs>
  <TitlesOfParts>
    <vt:vector size="38" baseType="lpstr">
      <vt:lpstr>Calibri</vt:lpstr>
      <vt:lpstr>Arial</vt:lpstr>
      <vt:lpstr>Calibri Light</vt:lpstr>
      <vt:lpstr>Times New Roman</vt:lpstr>
      <vt:lpstr>Martel</vt:lpstr>
      <vt:lpstr>+mj-lt</vt:lpstr>
      <vt:lpstr>Wingdings</vt:lpstr>
      <vt:lpstr>Śablona_prezentace_NICE</vt:lpstr>
      <vt:lpstr>1_Śablona_prezentace_NICE</vt:lpstr>
      <vt:lpstr>OTEVŘENÍ DAŇOVÉ EVIDENCE U ZAČÍNAJÍCÍHO PODNIKATELE – fyzické osoby (OSVČ) včetně řešené případové studie </vt:lpstr>
      <vt:lpstr> Doporučená literatura a zdroje</vt:lpstr>
      <vt:lpstr>Právní předpisy,  týkající se podnikatelů - FO (OSVČ) </vt:lpstr>
      <vt:lpstr> Živnostenský zákon č. 455/1991 Sb.  </vt:lpstr>
      <vt:lpstr>Jakou evidenci může vést podnikatel  (OSVČ, fyzická osoba, podnikatel) dle zákona o daních z příjmů č. 586/1992 Sb.?</vt:lpstr>
      <vt:lpstr> Vstup do paušálního režimu dle § 2a a § 7a zákona o daních z příjmů č. 586/1992 Sb.  </vt:lpstr>
      <vt:lpstr>Vstup do paušálního režimu (§ 2a) a § 7a zákona  o daních z příjmů č. 586/1992 Sb.</vt:lpstr>
      <vt:lpstr>Vstup do paušálního režimu (§ 2a) a § 7a zákona o daních z příjmů č. 586/1992 Sb.</vt:lpstr>
      <vt:lpstr>Formulář o vstupu do paušálního režimu https://www.financnisprava.cz/assets/cs/prilohy/d-seznam-dani/5255_1.pdf</vt:lpstr>
      <vt:lpstr>Nová úprava paušální daně v roce 2023</vt:lpstr>
      <vt:lpstr>Vstup do paušálního režimu (§ 2a) a § 7a zákona o daních z příjmů č. 586/1992 Sb.</vt:lpstr>
      <vt:lpstr>Vedení daňové evidence příjmů a výdajů dle § 7b </vt:lpstr>
      <vt:lpstr>Kdy musí podnikatel přejít z daňové evidence na vedení účetnictví? </vt:lpstr>
      <vt:lpstr>Vymezení daňové evidence v právních předpisech</vt:lpstr>
      <vt:lpstr>Daňová evidence příjmů a výdajů fyzických osob</vt:lpstr>
      <vt:lpstr>Cíl daňové evidence příjmů a výdajů</vt:lpstr>
      <vt:lpstr>Evidence, pomocné knihy a inventární karty</vt:lpstr>
      <vt:lpstr>Evidence, pomocné knihy a inventární karty</vt:lpstr>
      <vt:lpstr>Vedení zjednodušené evidence dle §7 odst.7 </vt:lpstr>
      <vt:lpstr> Způsob vedení zjednodušené evidence</vt:lpstr>
      <vt:lpstr> </vt:lpstr>
      <vt:lpstr>Přechod ze skutečných výdajů na výdaje uplatňované procentem z příjmů</vt:lpstr>
      <vt:lpstr>Přechod ze skutečných výdajů na výdaje uplatňované procentem z příjmů</vt:lpstr>
      <vt:lpstr>Forma vedení daňové evidence </vt:lpstr>
      <vt:lpstr>Způsob vedení daňové evidence</vt:lpstr>
      <vt:lpstr> Zdaňovací období podnikatele – fyzické osoby, která vede daňovou evidenci</vt:lpstr>
      <vt:lpstr>Jak dlouho se uschovává daňová evidence?</vt:lpstr>
      <vt:lpstr>Jak dlouho se uschovává daňová evidence?</vt:lpstr>
      <vt:lpstr>Prezentace aplikace PowerPoint</vt:lpstr>
    </vt:vector>
  </TitlesOfParts>
  <Company>vsb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Daňová evidence příjmů a výdajů fyzických osob</dc:title>
  <dc:creator>hak36</dc:creator>
  <cp:lastModifiedBy>Kulihova Kublova Tereza</cp:lastModifiedBy>
  <cp:revision>1109</cp:revision>
  <cp:lastPrinted>2023-06-12T10:05:07Z</cp:lastPrinted>
  <dcterms:created xsi:type="dcterms:W3CDTF">2004-09-29T10:38:00Z</dcterms:created>
  <dcterms:modified xsi:type="dcterms:W3CDTF">2023-09-22T10:53:35Z</dcterms:modified>
</cp:coreProperties>
</file>