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1"/>
    <p:sldMasterId id="2147483667" r:id="rId2"/>
    <p:sldMasterId id="2147483673" r:id="rId3"/>
  </p:sldMasterIdLst>
  <p:notesMasterIdLst>
    <p:notesMasterId r:id="rId19"/>
  </p:notesMasterIdLst>
  <p:handoutMasterIdLst>
    <p:handoutMasterId r:id="rId20"/>
  </p:handoutMasterIdLst>
  <p:sldIdLst>
    <p:sldId id="366" r:id="rId4"/>
    <p:sldId id="367" r:id="rId5"/>
    <p:sldId id="368" r:id="rId6"/>
    <p:sldId id="369" r:id="rId7"/>
    <p:sldId id="370" r:id="rId8"/>
    <p:sldId id="371" r:id="rId9"/>
    <p:sldId id="372" r:id="rId10"/>
    <p:sldId id="373" r:id="rId11"/>
    <p:sldId id="374" r:id="rId12"/>
    <p:sldId id="375" r:id="rId13"/>
    <p:sldId id="376" r:id="rId14"/>
    <p:sldId id="377" r:id="rId15"/>
    <p:sldId id="378" r:id="rId16"/>
    <p:sldId id="379" r:id="rId17"/>
    <p:sldId id="380" r:id="rId1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3"/>
  </p:normalViewPr>
  <p:slideViewPr>
    <p:cSldViewPr snapToGrid="0" snapToObjects="1" showGuides="1">
      <p:cViewPr varScale="1">
        <p:scale>
          <a:sx n="64" d="100"/>
          <a:sy n="64" d="100"/>
        </p:scale>
        <p:origin x="724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2792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477E90-4C3A-1A40-BB34-28A95E688A1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103209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3388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74618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13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44168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418629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7811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78019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4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86745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8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020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enize.cz/kalkulacky/rpsn#rpsn" TargetMode="Externa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7" y="2323651"/>
            <a:ext cx="7751805" cy="2387600"/>
          </a:xfrm>
        </p:spPr>
        <p:txBody>
          <a:bodyPr/>
          <a:lstStyle/>
          <a:p>
            <a:r>
              <a:rPr lang="cs-CZ" sz="4800" dirty="0">
                <a:solidFill>
                  <a:srgbClr val="00B0F0"/>
                </a:solidFill>
              </a:rPr>
              <a:t>KDY SI NEPŮJČOVAT PENÍZE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cs-CZ" sz="2000" dirty="0"/>
              <a:t>Kateřina</a:t>
            </a:r>
            <a:r>
              <a:rPr lang="cs-CZ" dirty="0"/>
              <a:t> </a:t>
            </a:r>
            <a:r>
              <a:rPr lang="cs-CZ" sz="2000" dirty="0"/>
              <a:t>Kořená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A44BAA-1A06-B141-8215-9D88CF6A7203}" type="slidenum"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</a:t>
            </a:fld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64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FAD96FB-64FC-4AEF-B695-5E15536563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83366" y="1958226"/>
            <a:ext cx="10158782" cy="5152912"/>
          </a:xfrm>
        </p:spPr>
        <p:txBody>
          <a:bodyPr>
            <a:noAutofit/>
          </a:bodyPr>
          <a:lstStyle/>
          <a:p>
            <a:r>
              <a:rPr lang="cs-CZ" altLang="cs-CZ" sz="2400" dirty="0">
                <a:solidFill>
                  <a:srgbClr val="00B0F0"/>
                </a:solidFill>
              </a:rPr>
              <a:t>www.financnitisen.cz</a:t>
            </a:r>
          </a:p>
          <a:p>
            <a:endParaRPr lang="cs-CZ" altLang="cs-CZ" sz="800" dirty="0"/>
          </a:p>
          <a:p>
            <a:r>
              <a:rPr lang="cs-CZ" altLang="cs-CZ" sz="2400" dirty="0"/>
              <a:t>Všechny služby poradny jsou poskytovány zdarma</a:t>
            </a:r>
          </a:p>
          <a:p>
            <a:r>
              <a:rPr lang="cs-CZ" altLang="cs-CZ" sz="2400" dirty="0"/>
              <a:t>Poradna sídlí v Praze, Ostravě a Ústí nad Labem</a:t>
            </a:r>
          </a:p>
          <a:p>
            <a:r>
              <a:rPr lang="cs-CZ" altLang="cs-CZ" sz="2400" dirty="0"/>
              <a:t>Poskytuje poradenství + vypracovává návrhy na oddlužení = insolvenční návrh = </a:t>
            </a:r>
            <a:r>
              <a:rPr lang="cs-CZ" altLang="cs-CZ" sz="2400" b="1" dirty="0"/>
              <a:t>osobní bankrot</a:t>
            </a:r>
          </a:p>
          <a:p>
            <a:endParaRPr lang="cs-CZ" altLang="cs-CZ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D945D1B-4FE6-44BA-9DD7-D2ED6CA8534C}"/>
              </a:ext>
            </a:extLst>
          </p:cNvPr>
          <p:cNvSpPr txBox="1">
            <a:spLocks noChangeArrowheads="1"/>
          </p:cNvSpPr>
          <p:nvPr/>
        </p:nvSpPr>
        <p:spPr>
          <a:xfrm>
            <a:off x="1083365" y="1081877"/>
            <a:ext cx="9004851" cy="1123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>
                <a:solidFill>
                  <a:srgbClr val="00B0F0"/>
                </a:solidFill>
                <a:sym typeface="Wingdings" panose="05000000000000000000" pitchFamily="2" charset="2"/>
              </a:rPr>
              <a:t>PORADNA PŘI FINANČNÍ TÍSNI</a:t>
            </a:r>
            <a:endParaRPr lang="cs-CZ" altLang="cs-CZ" sz="4000" dirty="0">
              <a:solidFill>
                <a:srgbClr val="00B0F0"/>
              </a:solidFill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7A79B56-5CC2-496A-AE64-E327013AD8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997" r="5247"/>
          <a:stretch/>
        </p:blipFill>
        <p:spPr>
          <a:xfrm>
            <a:off x="1083366" y="4652718"/>
            <a:ext cx="6551533" cy="2123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3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4D945D1B-4FE6-44BA-9DD7-D2ED6CA8534C}"/>
              </a:ext>
            </a:extLst>
          </p:cNvPr>
          <p:cNvSpPr txBox="1">
            <a:spLocks noChangeArrowheads="1"/>
          </p:cNvSpPr>
          <p:nvPr/>
        </p:nvSpPr>
        <p:spPr>
          <a:xfrm>
            <a:off x="1083365" y="1221024"/>
            <a:ext cx="9004851" cy="11234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STRUKTURA DLUHU ČESKÝCH DOMÁCNOSTÍ PODLE VĚKOVÝCH SKUPIN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5B6861-2C02-4311-8139-B107C6D20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71" t="44384" r="32134" b="25609"/>
          <a:stretch/>
        </p:blipFill>
        <p:spPr bwMode="auto">
          <a:xfrm>
            <a:off x="1332410" y="2459443"/>
            <a:ext cx="8612779" cy="37584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710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298543B-405F-485A-A4DB-BBF5349FD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260" y="1274440"/>
            <a:ext cx="4006461" cy="1123406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dirty="0">
                <a:solidFill>
                  <a:srgbClr val="00B0F0"/>
                </a:solidFill>
              </a:rPr>
              <a:t>PLATEBNÍ KARTY</a:t>
            </a:r>
            <a:endParaRPr lang="cs-CZ" altLang="cs-CZ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AD96FB-64FC-4AEF-B695-5E15536563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74261" y="2107313"/>
            <a:ext cx="5060009" cy="5152912"/>
          </a:xfrm>
        </p:spPr>
        <p:txBody>
          <a:bodyPr>
            <a:noAutofit/>
          </a:bodyPr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Debetní karty - </a:t>
            </a:r>
            <a:r>
              <a:rPr lang="cs-CZ" altLang="cs-CZ" sz="2400" dirty="0"/>
              <a:t>platby zaúčtovány na účet, debet ihned uhrazen</a:t>
            </a:r>
          </a:p>
          <a:p>
            <a:pPr lvl="1"/>
            <a:r>
              <a:rPr lang="cs-CZ" altLang="cs-CZ" dirty="0"/>
              <a:t> kontokorentní úvěr</a:t>
            </a:r>
          </a:p>
          <a:p>
            <a:endParaRPr lang="cs-CZ" altLang="cs-CZ" sz="2400" b="1" dirty="0">
              <a:solidFill>
                <a:srgbClr val="00B0F0"/>
              </a:solidFill>
            </a:endParaRPr>
          </a:p>
          <a:p>
            <a:r>
              <a:rPr lang="cs-CZ" altLang="cs-CZ" sz="2400" b="1" dirty="0">
                <a:solidFill>
                  <a:srgbClr val="00B0F0"/>
                </a:solidFill>
              </a:rPr>
              <a:t>Kreditní karty (úvěrové) - </a:t>
            </a:r>
            <a:r>
              <a:rPr lang="cs-CZ" altLang="cs-CZ" sz="2400" dirty="0"/>
              <a:t>po soupisu transakcí může klient dále čerpat do sjednané výše</a:t>
            </a:r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D362BCE6-AB0D-4144-9CF3-570E155E3DA2}"/>
              </a:ext>
            </a:extLst>
          </p:cNvPr>
          <p:cNvSpPr txBox="1">
            <a:spLocks/>
          </p:cNvSpPr>
          <p:nvPr/>
        </p:nvSpPr>
        <p:spPr>
          <a:xfrm>
            <a:off x="6095999" y="2066759"/>
            <a:ext cx="5890591" cy="45112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B0F0"/>
                </a:solidFill>
              </a:rPr>
              <a:t>Bezúročné období 👍</a:t>
            </a:r>
          </a:p>
          <a:p>
            <a:r>
              <a:rPr lang="cs-CZ" altLang="cs-CZ" sz="2400" dirty="0"/>
              <a:t>Měsíční úroková sazba cca 1,5 - 2,5 %</a:t>
            </a:r>
            <a:br>
              <a:rPr lang="cs-CZ" altLang="cs-CZ" sz="2400" dirty="0"/>
            </a:br>
            <a:r>
              <a:rPr lang="cs-CZ" altLang="cs-CZ" sz="2400" dirty="0"/>
              <a:t>(tj. 18 - 34 % </a:t>
            </a:r>
            <a:r>
              <a:rPr lang="cs-CZ" altLang="cs-CZ" sz="2400" dirty="0" err="1"/>
              <a:t>p.a</a:t>
            </a:r>
            <a:r>
              <a:rPr lang="cs-CZ" altLang="cs-CZ" sz="2400" dirty="0"/>
              <a:t>.)</a:t>
            </a:r>
          </a:p>
          <a:p>
            <a:endParaRPr lang="cs-CZ" altLang="cs-CZ" sz="2400" dirty="0"/>
          </a:p>
          <a:p>
            <a:r>
              <a:rPr lang="cs-CZ" altLang="cs-CZ" sz="2400" u="sng" dirty="0"/>
              <a:t>Bezúročné období ne vždy platí při výběru peněz z bankomatu!</a:t>
            </a:r>
          </a:p>
          <a:p>
            <a:r>
              <a:rPr lang="cs-CZ" altLang="cs-CZ" sz="2400" u="sng" dirty="0" err="1"/>
              <a:t>Cashback</a:t>
            </a:r>
            <a:r>
              <a:rPr lang="cs-CZ" altLang="cs-CZ" sz="2400" u="sng" dirty="0"/>
              <a:t>??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D945D1B-4FE6-44BA-9DD7-D2ED6CA8534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213317"/>
            <a:ext cx="6600497" cy="112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KREDITNÍ KARTY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4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810882"/>
            <a:ext cx="10113971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CHARAKTERISTIKA „BOHÁČŮ“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FE5026E-C83C-4860-8377-E8E685274E5C}"/>
              </a:ext>
            </a:extLst>
          </p:cNvPr>
          <p:cNvSpPr txBox="1">
            <a:spLocks noChangeArrowheads="1"/>
          </p:cNvSpPr>
          <p:nvPr/>
        </p:nvSpPr>
        <p:spPr>
          <a:xfrm>
            <a:off x="5983159" y="2081213"/>
            <a:ext cx="5277876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000" b="1" dirty="0"/>
              <a:t>Žijí pod úrovní svých prostředků.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Věnují čas, energii i peníze budování majetku, umí se zaměřit na vhodné tržní příležitosti.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Jsou přesvědčeni, že finanční nezávislost je důležitější než předvádění společenského postavení.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Jejich dospělé děti jsou ekonomicky soběstačné.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5FCEE6BF-7A36-4021-99A3-D83DEB25EE3F}"/>
              </a:ext>
            </a:extLst>
          </p:cNvPr>
          <p:cNvSpPr txBox="1">
            <a:spLocks noChangeArrowheads="1"/>
          </p:cNvSpPr>
          <p:nvPr/>
        </p:nvSpPr>
        <p:spPr>
          <a:xfrm>
            <a:off x="1325970" y="2101052"/>
            <a:ext cx="5175172" cy="47767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cs-CZ" altLang="cs-CZ" sz="2000" dirty="0"/>
              <a:t>Byli vaši rodiče šetrní?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Jste šetrný?</a:t>
            </a:r>
          </a:p>
          <a:p>
            <a:pPr>
              <a:lnSpc>
                <a:spcPct val="110000"/>
              </a:lnSpc>
            </a:pPr>
            <a:r>
              <a:rPr lang="cs-CZ" altLang="cs-CZ" sz="2000" dirty="0"/>
              <a:t>Je váš/vaše manžel/</a:t>
            </a:r>
            <a:r>
              <a:rPr lang="cs-CZ" altLang="cs-CZ" sz="2000" dirty="0" err="1"/>
              <a:t>ka</a:t>
            </a:r>
            <a:r>
              <a:rPr lang="cs-CZ" altLang="cs-CZ" sz="2000" dirty="0"/>
              <a:t> šetrná?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    </a:t>
            </a:r>
            <a:endParaRPr lang="cs-CZ" altLang="cs-CZ" sz="2000" b="1" dirty="0">
              <a:solidFill>
                <a:srgbClr val="00B0F0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cs-CZ" altLang="cs-CZ" sz="2000" dirty="0"/>
              <a:t>    </a:t>
            </a:r>
            <a:endParaRPr lang="cs-CZ" altLang="cs-CZ" sz="2000" b="1" dirty="0">
              <a:solidFill>
                <a:srgbClr val="00B0F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96CE8A6-44E8-4241-B4FF-9284B4F45166}"/>
              </a:ext>
            </a:extLst>
          </p:cNvPr>
          <p:cNvSpPr txBox="1"/>
          <p:nvPr/>
        </p:nvSpPr>
        <p:spPr>
          <a:xfrm>
            <a:off x="3458818" y="4084885"/>
            <a:ext cx="2236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4400" b="1" dirty="0">
                <a:solidFill>
                  <a:srgbClr val="00B0F0"/>
                </a:solidFill>
              </a:rPr>
              <a:t>ANO!!!</a:t>
            </a:r>
            <a:endParaRPr lang="cs-CZ" sz="4400" dirty="0"/>
          </a:p>
        </p:txBody>
      </p:sp>
      <p:pic>
        <p:nvPicPr>
          <p:cNvPr id="6" name="Picture 26" descr="ANd9GcRR4VYLmsvBu90d2Z1e6Q_54MIP8ms7QwsYXCwTWWHnz3nMxNhN">
            <a:extLst>
              <a:ext uri="{FF2B5EF4-FFF2-40B4-BE49-F238E27FC236}">
                <a16:creationId xmlns:a16="http://schemas.microsoft.com/office/drawing/2014/main" id="{4BE14357-6452-4BA6-9A2A-C86DD909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501" y="4003110"/>
            <a:ext cx="1203786" cy="13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493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896CE8A6-44E8-4241-B4FF-9284B4F45166}"/>
              </a:ext>
            </a:extLst>
          </p:cNvPr>
          <p:cNvSpPr txBox="1"/>
          <p:nvPr/>
        </p:nvSpPr>
        <p:spPr>
          <a:xfrm>
            <a:off x="1325969" y="2126877"/>
            <a:ext cx="95474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cs-CZ" sz="4400" b="1" i="1" dirty="0">
                <a:solidFill>
                  <a:srgbClr val="00B0F0"/>
                </a:solidFill>
                <a:ea typeface="+mj-ea"/>
              </a:rPr>
              <a:t>Půjčka jde vždy s pláčem domů.</a:t>
            </a:r>
          </a:p>
          <a:p>
            <a:pPr marL="0" indent="0">
              <a:buNone/>
            </a:pPr>
            <a:endParaRPr lang="cs-CZ" sz="4400" b="1" i="1" dirty="0">
              <a:solidFill>
                <a:srgbClr val="00B0F0"/>
              </a:solidFill>
              <a:ea typeface="+mj-ea"/>
            </a:endParaRPr>
          </a:p>
          <a:p>
            <a:pPr marL="0" indent="0">
              <a:buNone/>
            </a:pPr>
            <a:r>
              <a:rPr lang="cs-CZ" sz="4400" b="1" i="1" dirty="0">
                <a:solidFill>
                  <a:srgbClr val="00B0F0"/>
                </a:solidFill>
                <a:ea typeface="+mj-ea"/>
              </a:rPr>
              <a:t>Chceš-li ztratit přítele, půjč mu peníze.</a:t>
            </a:r>
            <a:br>
              <a:rPr lang="cs-CZ" sz="4400" b="1" i="1" dirty="0">
                <a:solidFill>
                  <a:srgbClr val="00B0F0"/>
                </a:solidFill>
                <a:ea typeface="+mj-ea"/>
              </a:rPr>
            </a:br>
            <a:endParaRPr lang="cs-CZ" sz="4400" b="1" i="1" dirty="0">
              <a:solidFill>
                <a:srgbClr val="00B0F0"/>
              </a:solidFill>
              <a:ea typeface="+mj-ea"/>
            </a:endParaRPr>
          </a:p>
          <a:p>
            <a:pPr marL="0" indent="0" algn="r">
              <a:buNone/>
            </a:pPr>
            <a:r>
              <a:rPr lang="cs-CZ" sz="4400" b="1" i="1" dirty="0">
                <a:solidFill>
                  <a:srgbClr val="C00000"/>
                </a:solidFill>
                <a:ea typeface="+mj-ea"/>
              </a:rPr>
              <a:t>							</a:t>
            </a:r>
            <a:r>
              <a:rPr lang="cs-CZ" sz="2800" b="1" i="1" dirty="0">
                <a:ea typeface="+mj-ea"/>
              </a:rPr>
              <a:t>Česká přísloví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30668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F7BD1F26-875F-4458-AC64-DD9116C2F8BD}"/>
              </a:ext>
            </a:extLst>
          </p:cNvPr>
          <p:cNvSpPr/>
          <p:nvPr/>
        </p:nvSpPr>
        <p:spPr>
          <a:xfrm>
            <a:off x="0" y="2380934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DĚKUJI ZA POZORNOST </a:t>
            </a:r>
            <a:r>
              <a:rPr kumimoji="0" 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kumimoji="0" lang="cs-CZ" sz="40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BBC9B91E-6DBB-464C-A003-C54F79790F3F}"/>
              </a:ext>
            </a:extLst>
          </p:cNvPr>
          <p:cNvSpPr/>
          <p:nvPr/>
        </p:nvSpPr>
        <p:spPr>
          <a:xfrm>
            <a:off x="0" y="3512419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Kateřina Kořená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katerina.korena@vsb.cz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www.vsb.cz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100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ezmi si půjčku za RPSN 973 procent.png">
            <a:extLst>
              <a:ext uri="{FF2B5EF4-FFF2-40B4-BE49-F238E27FC236}">
                <a16:creationId xmlns:a16="http://schemas.microsoft.com/office/drawing/2014/main" id="{89FC54AD-767B-450A-AB11-298A803FD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9"/>
          <a:stretch/>
        </p:blipFill>
        <p:spPr bwMode="auto">
          <a:xfrm>
            <a:off x="574765" y="2230128"/>
            <a:ext cx="11196511" cy="2716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968390" y="299732"/>
            <a:ext cx="6665093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SROVNÁNÍ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30841-0704-4BFD-9241-645236EF78D4}"/>
              </a:ext>
            </a:extLst>
          </p:cNvPr>
          <p:cNvSpPr txBox="1">
            <a:spLocks noChangeArrowheads="1"/>
          </p:cNvSpPr>
          <p:nvPr/>
        </p:nvSpPr>
        <p:spPr>
          <a:xfrm>
            <a:off x="276624" y="1423272"/>
            <a:ext cx="5120196" cy="1947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      Pan Trpělivý</a:t>
            </a:r>
          </a:p>
          <a:p>
            <a:pPr marL="533400" indent="-533400">
              <a:buFont typeface="Arial" panose="020B0604020202020204" pitchFamily="34" charset="0"/>
              <a:buNone/>
            </a:pPr>
            <a:r>
              <a:rPr lang="cs-CZ" altLang="cs-CZ" sz="2400" dirty="0"/>
              <a:t>      Kolik Kč bude mít za 5 let pan Trpělivý, ukládá-li pravidelně měsíčně 5.000 Kč při průměrném výnosu 10% ročně? </a:t>
            </a:r>
            <a:r>
              <a:rPr lang="cs-CZ" altLang="cs-CZ" sz="2400" dirty="0">
                <a:cs typeface="+mn-cs"/>
              </a:rPr>
              <a:t> 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B4F7D3-074F-434D-8A14-D22394EB0D56}"/>
              </a:ext>
            </a:extLst>
          </p:cNvPr>
          <p:cNvSpPr txBox="1">
            <a:spLocks noChangeArrowheads="1"/>
          </p:cNvSpPr>
          <p:nvPr/>
        </p:nvSpPr>
        <p:spPr>
          <a:xfrm>
            <a:off x="5939169" y="1423272"/>
            <a:ext cx="6056690" cy="29218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>
                <a:solidFill>
                  <a:srgbClr val="FF3300"/>
                </a:solidFill>
              </a:rPr>
              <a:t>   Pan Nedočkavý </a:t>
            </a:r>
          </a:p>
          <a:p>
            <a:pPr>
              <a:buFont typeface="Arial" panose="020B0604020202020204" pitchFamily="34" charset="0"/>
              <a:buNone/>
            </a:pPr>
            <a:r>
              <a:rPr lang="cs-CZ" altLang="cs-CZ" sz="2400" dirty="0"/>
              <a:t>   Kolik bude muset měsíčně splácet pan Nedočkavý, vezme-li si úvěr na 5 let ve výši 387.185 Kč při úrokové míře 10%?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ECB2F53-7F46-4098-8154-9C61D96511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075" t="33047" r="20075" b="30050"/>
          <a:stretch/>
        </p:blipFill>
        <p:spPr>
          <a:xfrm>
            <a:off x="889373" y="3989628"/>
            <a:ext cx="4582423" cy="239081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FB2F9D1-781A-46A0-8153-74F0B790F9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075" t="32413" r="20075" b="30050"/>
          <a:stretch/>
        </p:blipFill>
        <p:spPr>
          <a:xfrm>
            <a:off x="6193412" y="3989628"/>
            <a:ext cx="4628659" cy="2135777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:a16="http://schemas.microsoft.com/office/drawing/2014/main" id="{498AD78B-4C33-4987-B6D4-F2FB7840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73" y="3347418"/>
            <a:ext cx="1800225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cs-CZ" altLang="cs-CZ" sz="2400" dirty="0"/>
              <a:t>BHA (FV)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18263DAB-9FA5-4750-8042-F78F5DAF4410}"/>
              </a:ext>
            </a:extLst>
          </p:cNvPr>
          <p:cNvSpPr txBox="1"/>
          <p:nvPr/>
        </p:nvSpPr>
        <p:spPr>
          <a:xfrm>
            <a:off x="2891408" y="3324840"/>
            <a:ext cx="194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387.185 Kč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2339EB0-386D-4473-A08A-D0CC45CC0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3412" y="3324839"/>
            <a:ext cx="1800225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dirty="0"/>
              <a:t>SHA (A)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F0A94A2-1A72-4FD8-9C8A-A8AD51DFED45}"/>
              </a:ext>
            </a:extLst>
          </p:cNvPr>
          <p:cNvSpPr txBox="1"/>
          <p:nvPr/>
        </p:nvSpPr>
        <p:spPr>
          <a:xfrm>
            <a:off x="8082428" y="3324838"/>
            <a:ext cx="1941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8.227 Kč</a:t>
            </a:r>
          </a:p>
        </p:txBody>
      </p:sp>
    </p:spTree>
    <p:extLst>
      <p:ext uri="{BB962C8B-B14F-4D97-AF65-F5344CB8AC3E}">
        <p14:creationId xmlns:p14="http://schemas.microsoft.com/office/powerpoint/2010/main" val="18611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968390" y="299732"/>
            <a:ext cx="6665093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SROVNÁNÍ 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0E30841-0704-4BFD-9241-645236EF78D4}"/>
              </a:ext>
            </a:extLst>
          </p:cNvPr>
          <p:cNvSpPr txBox="1">
            <a:spLocks noChangeArrowheads="1"/>
          </p:cNvSpPr>
          <p:nvPr/>
        </p:nvSpPr>
        <p:spPr>
          <a:xfrm>
            <a:off x="395892" y="1419166"/>
            <a:ext cx="5418499" cy="194740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None/>
            </a:pPr>
            <a:r>
              <a:rPr lang="cs-CZ" altLang="cs-CZ" sz="2200" b="1" dirty="0">
                <a:solidFill>
                  <a:srgbClr val="FF3300"/>
                </a:solidFill>
              </a:rPr>
              <a:t>       Pan Nedočkavý </a:t>
            </a:r>
          </a:p>
          <a:p>
            <a:pPr marL="533400" indent="-533400">
              <a:buNone/>
            </a:pPr>
            <a:r>
              <a:rPr lang="cs-CZ" altLang="cs-CZ" sz="2200" b="1" dirty="0">
                <a:solidFill>
                  <a:srgbClr val="FF3300"/>
                </a:solidFill>
              </a:rPr>
              <a:t>      </a:t>
            </a:r>
            <a:r>
              <a:rPr lang="cs-CZ" altLang="cs-CZ" sz="2200" dirty="0"/>
              <a:t>Jak dlouho by musel pan Nedočkavý splácet úvěr z předcházejícího příkladu, splácel-li by měsíčně stejnou částku jako pan Trpělivý (5.000 Kč)? </a:t>
            </a:r>
          </a:p>
        </p:txBody>
      </p:sp>
      <p:sp>
        <p:nvSpPr>
          <p:cNvPr id="10" name="Text Box 4">
            <a:extLst>
              <a:ext uri="{FF2B5EF4-FFF2-40B4-BE49-F238E27FC236}">
                <a16:creationId xmlns:a16="http://schemas.microsoft.com/office/drawing/2014/main" id="{498AD78B-4C33-4987-B6D4-F2FB78406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73" y="3347418"/>
            <a:ext cx="1800225" cy="46166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cs-CZ" altLang="cs-CZ" sz="2400" dirty="0"/>
              <a:t>SHA (t)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C987A329-768E-491E-B423-50BEDA4A36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88" t="29529" r="20055" b="30050"/>
          <a:stretch/>
        </p:blipFill>
        <p:spPr>
          <a:xfrm>
            <a:off x="6377610" y="1419165"/>
            <a:ext cx="4644885" cy="2354845"/>
          </a:xfrm>
          <a:prstGeom prst="rect">
            <a:avLst/>
          </a:prstGeom>
        </p:spPr>
      </p:pic>
      <p:sp>
        <p:nvSpPr>
          <p:cNvPr id="14" name="Rectangle 2">
            <a:extLst>
              <a:ext uri="{FF2B5EF4-FFF2-40B4-BE49-F238E27FC236}">
                <a16:creationId xmlns:a16="http://schemas.microsoft.com/office/drawing/2014/main" id="{B3E168B2-471F-4939-AADB-E49B07AA8CCF}"/>
              </a:ext>
            </a:extLst>
          </p:cNvPr>
          <p:cNvSpPr txBox="1">
            <a:spLocks noChangeArrowheads="1"/>
          </p:cNvSpPr>
          <p:nvPr/>
        </p:nvSpPr>
        <p:spPr>
          <a:xfrm>
            <a:off x="1789485" y="3871466"/>
            <a:ext cx="6665093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SROVNÁNÍ 3</a:t>
            </a:r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5903DCD5-D407-4936-80FB-13A755EAFA80}"/>
              </a:ext>
            </a:extLst>
          </p:cNvPr>
          <p:cNvCxnSpPr/>
          <p:nvPr/>
        </p:nvCxnSpPr>
        <p:spPr>
          <a:xfrm flipV="1">
            <a:off x="2143945" y="5589705"/>
            <a:ext cx="8171837" cy="3533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Ovál 16">
            <a:extLst>
              <a:ext uri="{FF2B5EF4-FFF2-40B4-BE49-F238E27FC236}">
                <a16:creationId xmlns:a16="http://schemas.microsoft.com/office/drawing/2014/main" id="{20F8BC9C-4E04-4AD2-A2BB-85ADA6E9941F}"/>
              </a:ext>
            </a:extLst>
          </p:cNvPr>
          <p:cNvSpPr/>
          <p:nvPr/>
        </p:nvSpPr>
        <p:spPr>
          <a:xfrm>
            <a:off x="2129430" y="5481027"/>
            <a:ext cx="288032" cy="288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18" name="Ovál 17">
            <a:extLst>
              <a:ext uri="{FF2B5EF4-FFF2-40B4-BE49-F238E27FC236}">
                <a16:creationId xmlns:a16="http://schemas.microsoft.com/office/drawing/2014/main" id="{7D3C4A33-D90B-454D-9B57-88B31D33E37C}"/>
              </a:ext>
            </a:extLst>
          </p:cNvPr>
          <p:cNvSpPr/>
          <p:nvPr/>
        </p:nvSpPr>
        <p:spPr>
          <a:xfrm>
            <a:off x="4016151" y="5481059"/>
            <a:ext cx="314245" cy="288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805644A2-5D19-4296-96AC-59477051B5E1}"/>
              </a:ext>
            </a:extLst>
          </p:cNvPr>
          <p:cNvSpPr/>
          <p:nvPr/>
        </p:nvSpPr>
        <p:spPr>
          <a:xfrm>
            <a:off x="6032376" y="5481027"/>
            <a:ext cx="288032" cy="288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3C70DB92-4B29-4711-AD0C-E3C40032881A}"/>
              </a:ext>
            </a:extLst>
          </p:cNvPr>
          <p:cNvSpPr/>
          <p:nvPr/>
        </p:nvSpPr>
        <p:spPr>
          <a:xfrm>
            <a:off x="8365098" y="5463374"/>
            <a:ext cx="288032" cy="288000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21" name="Ovál 20">
            <a:extLst>
              <a:ext uri="{FF2B5EF4-FFF2-40B4-BE49-F238E27FC236}">
                <a16:creationId xmlns:a16="http://schemas.microsoft.com/office/drawing/2014/main" id="{52AA42C1-71EB-41EC-90E8-D72435A0CEDA}"/>
              </a:ext>
            </a:extLst>
          </p:cNvPr>
          <p:cNvSpPr/>
          <p:nvPr/>
        </p:nvSpPr>
        <p:spPr>
          <a:xfrm>
            <a:off x="2979012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>
            <a:extLst>
              <a:ext uri="{FF2B5EF4-FFF2-40B4-BE49-F238E27FC236}">
                <a16:creationId xmlns:a16="http://schemas.microsoft.com/office/drawing/2014/main" id="{463BFE1E-4007-4E93-944D-49529624DDEB}"/>
              </a:ext>
            </a:extLst>
          </p:cNvPr>
          <p:cNvSpPr/>
          <p:nvPr/>
        </p:nvSpPr>
        <p:spPr>
          <a:xfrm>
            <a:off x="3872136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DEC9BE88-9777-4795-A0D8-9C129FE87671}"/>
              </a:ext>
            </a:extLst>
          </p:cNvPr>
          <p:cNvSpPr/>
          <p:nvPr/>
        </p:nvSpPr>
        <p:spPr>
          <a:xfrm>
            <a:off x="4880248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13BCC9BB-31EB-4060-8C0F-F9213CBFAEF5}"/>
              </a:ext>
            </a:extLst>
          </p:cNvPr>
          <p:cNvSpPr/>
          <p:nvPr/>
        </p:nvSpPr>
        <p:spPr>
          <a:xfrm>
            <a:off x="5874408" y="5463374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0141AB24-F2C0-4789-829C-3C4C0AD5B634}"/>
              </a:ext>
            </a:extLst>
          </p:cNvPr>
          <p:cNvSpPr/>
          <p:nvPr/>
        </p:nvSpPr>
        <p:spPr>
          <a:xfrm>
            <a:off x="6968480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2ECD6642-F5D2-48AA-A126-A656868A2C94}"/>
              </a:ext>
            </a:extLst>
          </p:cNvPr>
          <p:cNvSpPr/>
          <p:nvPr/>
        </p:nvSpPr>
        <p:spPr>
          <a:xfrm>
            <a:off x="7861604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E5B5A3C6-25A6-4ABC-BDA6-6ED96B0729D0}"/>
              </a:ext>
            </a:extLst>
          </p:cNvPr>
          <p:cNvSpPr/>
          <p:nvPr/>
        </p:nvSpPr>
        <p:spPr>
          <a:xfrm>
            <a:off x="9099692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6CF1A7DD-09E0-4DC7-AC29-707B2BDC7CE5}"/>
              </a:ext>
            </a:extLst>
          </p:cNvPr>
          <p:cNvSpPr/>
          <p:nvPr/>
        </p:nvSpPr>
        <p:spPr>
          <a:xfrm>
            <a:off x="9992816" y="5481027"/>
            <a:ext cx="288032" cy="2880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8">
            <a:extLst>
              <a:ext uri="{FF2B5EF4-FFF2-40B4-BE49-F238E27FC236}">
                <a16:creationId xmlns:a16="http://schemas.microsoft.com/office/drawing/2014/main" id="{85FC4DE5-1034-46B1-82CD-98BA698CE434}"/>
              </a:ext>
            </a:extLst>
          </p:cNvPr>
          <p:cNvSpPr/>
          <p:nvPr/>
        </p:nvSpPr>
        <p:spPr>
          <a:xfrm>
            <a:off x="6377610" y="3977792"/>
            <a:ext cx="35084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latin typeface="Arial" panose="020B0604020202020204" pitchFamily="34" charset="0"/>
              </a:rPr>
              <a:t>10 let a </a:t>
            </a:r>
            <a:br>
              <a:rPr lang="cs-CZ" altLang="cs-CZ" sz="2400" dirty="0">
                <a:latin typeface="Arial" panose="020B0604020202020204" pitchFamily="34" charset="0"/>
              </a:rPr>
            </a:br>
            <a:r>
              <a:rPr lang="cs-CZ" altLang="cs-CZ" sz="2400" dirty="0">
                <a:latin typeface="Arial" panose="020B0604020202020204" pitchFamily="34" charset="0"/>
              </a:rPr>
              <a:t>5 měsíců</a:t>
            </a:r>
          </a:p>
        </p:txBody>
      </p:sp>
    </p:spTree>
    <p:extLst>
      <p:ext uri="{BB962C8B-B14F-4D97-AF65-F5344CB8AC3E}">
        <p14:creationId xmlns:p14="http://schemas.microsoft.com/office/powerpoint/2010/main" val="33703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10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587CC800-5D75-4D71-BD2C-8298E1695245}"/>
              </a:ext>
            </a:extLst>
          </p:cNvPr>
          <p:cNvSpPr txBox="1">
            <a:spLocks noChangeArrowheads="1"/>
          </p:cNvSpPr>
          <p:nvPr/>
        </p:nvSpPr>
        <p:spPr>
          <a:xfrm>
            <a:off x="1163320" y="1671332"/>
            <a:ext cx="9183315" cy="10219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NA CO MÁ SMYSL VZÍT SI PŮJČKU?</a:t>
            </a:r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30EE94A0-7396-4779-8891-9CBCD54A8BBC}"/>
              </a:ext>
            </a:extLst>
          </p:cNvPr>
          <p:cNvSpPr txBox="1">
            <a:spLocks noChangeArrowheads="1"/>
          </p:cNvSpPr>
          <p:nvPr/>
        </p:nvSpPr>
        <p:spPr>
          <a:xfrm>
            <a:off x="1163320" y="2573181"/>
            <a:ext cx="9024289" cy="4695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b="1" dirty="0">
              <a:highlight>
                <a:srgbClr val="FFFF00"/>
              </a:highlight>
            </a:endParaRPr>
          </a:p>
          <a:p>
            <a:r>
              <a:rPr lang="cs-CZ" altLang="cs-CZ" b="1" dirty="0">
                <a:highlight>
                  <a:srgbClr val="FFFF00"/>
                </a:highlight>
              </a:rPr>
              <a:t>MENTIMETER </a:t>
            </a:r>
            <a:endParaRPr lang="cs-CZ" altLang="cs-CZ" sz="3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88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>
            <a:extLst>
              <a:ext uri="{FF2B5EF4-FFF2-40B4-BE49-F238E27FC236}">
                <a16:creationId xmlns:a16="http://schemas.microsoft.com/office/drawing/2014/main" id="{09A6FF5D-969B-4F98-B005-13C28C355F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669" y="457200"/>
            <a:ext cx="8975035" cy="5608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3349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D298543B-405F-485A-A4DB-BBF5349FD8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74261" y="1274440"/>
            <a:ext cx="2904360" cy="1123406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dirty="0">
                <a:solidFill>
                  <a:srgbClr val="00B0F0"/>
                </a:solidFill>
              </a:rPr>
              <a:t>RPSN</a:t>
            </a:r>
            <a:endParaRPr lang="cs-CZ" altLang="cs-CZ" sz="3200" b="1" dirty="0">
              <a:solidFill>
                <a:srgbClr val="00B0F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0FAD96FB-64FC-4AEF-B695-5E15536563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74261" y="2107313"/>
            <a:ext cx="4932857" cy="5152912"/>
          </a:xfrm>
        </p:spPr>
        <p:txBody>
          <a:bodyPr>
            <a:noAutofit/>
          </a:bodyPr>
          <a:lstStyle/>
          <a:p>
            <a:r>
              <a:rPr lang="cs-CZ" altLang="cs-CZ" sz="2000" b="1" dirty="0">
                <a:solidFill>
                  <a:srgbClr val="00B0F0"/>
                </a:solidFill>
              </a:rPr>
              <a:t>Roční procentní sazba nákladů</a:t>
            </a:r>
            <a:endParaRPr lang="cs-CZ" altLang="cs-CZ" sz="2000" dirty="0">
              <a:solidFill>
                <a:srgbClr val="00B0F0"/>
              </a:solidFill>
            </a:endParaRPr>
          </a:p>
          <a:p>
            <a:r>
              <a:rPr lang="cs-CZ" altLang="cs-CZ" sz="2000" dirty="0"/>
              <a:t>RPSN = všechny náklady na danou půjčku </a:t>
            </a:r>
          </a:p>
          <a:p>
            <a:r>
              <a:rPr lang="cs-CZ" altLang="cs-CZ" sz="2000" b="1" dirty="0"/>
              <a:t>Úrok + poplatky: </a:t>
            </a:r>
            <a:r>
              <a:rPr lang="cs-CZ" altLang="cs-CZ" sz="2000" dirty="0"/>
              <a:t>např. </a:t>
            </a:r>
            <a:r>
              <a:rPr lang="cs-CZ" sz="2000" dirty="0"/>
              <a:t>za posouzení žádosti o úvěr, za uzavření smlouvy, za připsání úvěru na účet, za správu úvěru, za vedení účtu, za navýšení (snížení) splátky, za příjem splátek…..</a:t>
            </a:r>
            <a:endParaRPr lang="cs-CZ" altLang="cs-CZ" sz="2000" b="1" dirty="0"/>
          </a:p>
          <a:p>
            <a:r>
              <a:rPr lang="cs-CZ" altLang="cs-CZ" sz="2000" dirty="0"/>
              <a:t>Porovnejte nabídky jednotlivých splátkových společností</a:t>
            </a:r>
          </a:p>
          <a:p>
            <a:r>
              <a:rPr lang="cs-CZ" altLang="cs-CZ" sz="2000" dirty="0">
                <a:hlinkClick r:id="rId2"/>
              </a:rPr>
              <a:t>www.penize.cz/kalkulacky/rpsn#rpsn</a:t>
            </a:r>
            <a:endParaRPr lang="cs-CZ" altLang="cs-CZ" sz="2000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D362BCE6-AB0D-4144-9CF3-570E155E3DA2}"/>
              </a:ext>
            </a:extLst>
          </p:cNvPr>
          <p:cNvSpPr txBox="1">
            <a:spLocks/>
          </p:cNvSpPr>
          <p:nvPr/>
        </p:nvSpPr>
        <p:spPr>
          <a:xfrm>
            <a:off x="6096000" y="2066759"/>
            <a:ext cx="4932858" cy="45112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b="1" dirty="0">
                <a:solidFill>
                  <a:srgbClr val="00B0F0"/>
                </a:solidFill>
              </a:rPr>
              <a:t>Nepůjčujte si na dárky a dovolenou!!!</a:t>
            </a:r>
            <a:endParaRPr lang="cs-CZ" altLang="cs-CZ" sz="2000" dirty="0">
              <a:solidFill>
                <a:srgbClr val="00B0F0"/>
              </a:solidFill>
            </a:endParaRPr>
          </a:p>
          <a:p>
            <a:r>
              <a:rPr lang="cs-CZ" altLang="cs-CZ" sz="2000" dirty="0"/>
              <a:t>Menší půjčku řešte kreditní kartou a využijte bezúročné období</a:t>
            </a:r>
          </a:p>
          <a:p>
            <a:r>
              <a:rPr lang="cs-CZ" altLang="cs-CZ" sz="2000" dirty="0"/>
              <a:t>Zkuste nejdříve získat půjčku v bance</a:t>
            </a:r>
          </a:p>
          <a:p>
            <a:r>
              <a:rPr lang="cs-CZ" altLang="cs-CZ" sz="2000" dirty="0"/>
              <a:t>Najděte splátky bez navýšení </a:t>
            </a:r>
          </a:p>
          <a:p>
            <a:r>
              <a:rPr lang="cs-CZ" altLang="cs-CZ" sz="2000" dirty="0"/>
              <a:t>Porovnejte nabídky jednotlivých splátkových společností + vyhněte se </a:t>
            </a:r>
            <a:r>
              <a:rPr lang="cs-CZ" altLang="cs-CZ" sz="2000" b="1" dirty="0"/>
              <a:t>lichvářským společnostem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D945D1B-4FE6-44BA-9DD7-D2ED6CA8534C}"/>
              </a:ext>
            </a:extLst>
          </p:cNvPr>
          <p:cNvSpPr txBox="1">
            <a:spLocks noChangeArrowheads="1"/>
          </p:cNvSpPr>
          <p:nvPr/>
        </p:nvSpPr>
        <p:spPr>
          <a:xfrm>
            <a:off x="6096000" y="1081877"/>
            <a:ext cx="6600497" cy="112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RADY PRO</a:t>
            </a:r>
          </a:p>
          <a:p>
            <a:pPr algn="l"/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ROZUMNOU PŮJČKU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9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ezmi si půjčku za RPSN 973 procent.png">
            <a:extLst>
              <a:ext uri="{FF2B5EF4-FFF2-40B4-BE49-F238E27FC236}">
                <a16:creationId xmlns:a16="http://schemas.microsoft.com/office/drawing/2014/main" id="{89FC54AD-767B-450A-AB11-298A803FD0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79"/>
          <a:stretch/>
        </p:blipFill>
        <p:spPr bwMode="auto">
          <a:xfrm>
            <a:off x="574765" y="1673537"/>
            <a:ext cx="11373646" cy="275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C781336-079E-4301-B3D1-EEB7A289FC94}"/>
              </a:ext>
            </a:extLst>
          </p:cNvPr>
          <p:cNvSpPr txBox="1">
            <a:spLocks noChangeArrowheads="1"/>
          </p:cNvSpPr>
          <p:nvPr/>
        </p:nvSpPr>
        <p:spPr>
          <a:xfrm>
            <a:off x="574765" y="4552121"/>
            <a:ext cx="11269103" cy="2068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2400" b="1" dirty="0"/>
          </a:p>
          <a:p>
            <a:r>
              <a:rPr lang="cs-CZ" altLang="cs-CZ" sz="2400" b="1" dirty="0"/>
              <a:t>REPREZENTATIVNÍ PŘÍKLAD PRVNÍ PŮJČKY: </a:t>
            </a:r>
            <a:r>
              <a:rPr lang="cs-CZ" altLang="cs-CZ" sz="2400" b="1" dirty="0">
                <a:solidFill>
                  <a:srgbClr val="CC0000"/>
                </a:solidFill>
              </a:rPr>
              <a:t>7000 Kč NA DOBU SPLATNOSTI 90 DNÍ, ROČNÍ ÚROKOVÁ SAZBA: </a:t>
            </a:r>
            <a:r>
              <a:rPr lang="cs-CZ" altLang="cs-CZ" sz="2400" b="1" dirty="0">
                <a:solidFill>
                  <a:srgbClr val="CC0000"/>
                </a:solidFill>
                <a:highlight>
                  <a:srgbClr val="FFFF00"/>
                </a:highlight>
              </a:rPr>
              <a:t>328.50%</a:t>
            </a:r>
            <a:r>
              <a:rPr lang="cs-CZ" altLang="cs-CZ" sz="2400" b="1" dirty="0">
                <a:solidFill>
                  <a:srgbClr val="CC0000"/>
                </a:solidFill>
              </a:rPr>
              <a:t>, </a:t>
            </a:r>
            <a:r>
              <a:rPr lang="cs-CZ" altLang="cs-CZ" sz="2400" b="1" dirty="0">
                <a:solidFill>
                  <a:srgbClr val="CC0000"/>
                </a:solidFill>
                <a:highlight>
                  <a:srgbClr val="FFFF00"/>
                </a:highlight>
              </a:rPr>
              <a:t>RPSN: 973.28%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b="1" dirty="0">
              <a:solidFill>
                <a:srgbClr val="CC0000"/>
              </a:solidFill>
            </a:endParaRPr>
          </a:p>
          <a:p>
            <a:endParaRPr lang="cs-CZ" altLang="cs-CZ" sz="2400" b="1" dirty="0"/>
          </a:p>
          <a:p>
            <a:endParaRPr lang="cs-CZ" altLang="cs-CZ" sz="2400" b="1" dirty="0"/>
          </a:p>
          <a:p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8974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FAD96FB-64FC-4AEF-B695-5E155365632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774261" y="2107313"/>
            <a:ext cx="4932857" cy="5152912"/>
          </a:xfrm>
        </p:spPr>
        <p:txBody>
          <a:bodyPr>
            <a:noAutofit/>
          </a:bodyPr>
          <a:lstStyle/>
          <a:p>
            <a:r>
              <a:rPr lang="cs-CZ" altLang="cs-CZ" sz="2000" dirty="0"/>
              <a:t>Pečlivě si přečtěte podmínky půjčky + pozor na rozhodčí doložku</a:t>
            </a:r>
          </a:p>
          <a:p>
            <a:r>
              <a:rPr lang="cs-CZ" altLang="cs-CZ" sz="2000" dirty="0"/>
              <a:t>Splátky si pojistěte</a:t>
            </a:r>
          </a:p>
          <a:p>
            <a:r>
              <a:rPr lang="cs-CZ" altLang="cs-CZ" sz="2000" dirty="0"/>
              <a:t>Dodržujte termíny</a:t>
            </a:r>
          </a:p>
          <a:p>
            <a:r>
              <a:rPr lang="cs-CZ" altLang="cs-CZ" sz="2000" b="1" dirty="0"/>
              <a:t>Půjčku netajte před rodinou!</a:t>
            </a:r>
          </a:p>
          <a:p>
            <a:r>
              <a:rPr lang="cs-CZ" altLang="cs-CZ" sz="2000" dirty="0"/>
              <a:t>Od roku 2011 můžete odstoupit od smlouvy do 14 dnů bez sankčních poplatků </a:t>
            </a:r>
          </a:p>
          <a:p>
            <a:endParaRPr lang="cs-CZ" altLang="cs-CZ" sz="2000" dirty="0"/>
          </a:p>
        </p:txBody>
      </p:sp>
      <p:sp>
        <p:nvSpPr>
          <p:cNvPr id="7" name="Zástupný symbol pro obsah 1">
            <a:extLst>
              <a:ext uri="{FF2B5EF4-FFF2-40B4-BE49-F238E27FC236}">
                <a16:creationId xmlns:a16="http://schemas.microsoft.com/office/drawing/2014/main" id="{D362BCE6-AB0D-4144-9CF3-570E155E3DA2}"/>
              </a:ext>
            </a:extLst>
          </p:cNvPr>
          <p:cNvSpPr txBox="1">
            <a:spLocks/>
          </p:cNvSpPr>
          <p:nvPr/>
        </p:nvSpPr>
        <p:spPr>
          <a:xfrm>
            <a:off x="6096000" y="2066759"/>
            <a:ext cx="4932858" cy="45112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/>
              <a:t>Pokud máte dluhy, všechny je vypište.</a:t>
            </a:r>
          </a:p>
          <a:p>
            <a:r>
              <a:rPr lang="cs-CZ" altLang="cs-CZ" sz="2000" dirty="0"/>
              <a:t>Přesně vyčíslete, kolik za dluhy platíte.</a:t>
            </a:r>
          </a:p>
          <a:p>
            <a:r>
              <a:rPr lang="cs-CZ" altLang="cs-CZ" sz="2000" dirty="0"/>
              <a:t>Pokuste se splatit nejrychleji nejdražší dluhy.</a:t>
            </a:r>
          </a:p>
          <a:p>
            <a:r>
              <a:rPr lang="cs-CZ" altLang="cs-CZ" sz="2000" b="1" dirty="0">
                <a:solidFill>
                  <a:srgbClr val="FF0000"/>
                </a:solidFill>
              </a:rPr>
              <a:t>V žádném případě neřešte dluhy další půjčkou!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D945D1B-4FE6-44BA-9DD7-D2ED6CA8534C}"/>
              </a:ext>
            </a:extLst>
          </p:cNvPr>
          <p:cNvSpPr txBox="1">
            <a:spLocks noChangeArrowheads="1"/>
          </p:cNvSpPr>
          <p:nvPr/>
        </p:nvSpPr>
        <p:spPr>
          <a:xfrm>
            <a:off x="1083366" y="1081877"/>
            <a:ext cx="6599582" cy="1123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RADY PRO ROZUMNOU PŮJČKU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152FF5A-14A5-45B3-8E56-C5BF63590E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74" t="3648" r="4367" b="6310"/>
          <a:stretch/>
        </p:blipFill>
        <p:spPr>
          <a:xfrm>
            <a:off x="7682948" y="4432947"/>
            <a:ext cx="3448514" cy="178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3 EKF CZ verze" id="{3BFA46F1-D61F-4948-9614-7306B45BC706}" vid="{81063B21-D654-774E-8A88-C7B425F9B5BE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154 (9)</Template>
  <TotalTime>1272</TotalTime>
  <Words>552</Words>
  <Application>Microsoft Office PowerPoint</Application>
  <PresentationFormat>Širokoúhlá obrazovka</PresentationFormat>
  <Paragraphs>89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Custom Design</vt:lpstr>
      <vt:lpstr>Śablona_prezentace_NICE</vt:lpstr>
      <vt:lpstr>1_Śablona_prezentace_NICE</vt:lpstr>
      <vt:lpstr>KDY SI NEPŮJČOVAT PENÍZE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RPSN</vt:lpstr>
      <vt:lpstr>Prezentace aplikace PowerPoint</vt:lpstr>
      <vt:lpstr>Prezentace aplikace PowerPoint</vt:lpstr>
      <vt:lpstr>Prezentace aplikace PowerPoint</vt:lpstr>
      <vt:lpstr>Prezentace aplikace PowerPoint</vt:lpstr>
      <vt:lpstr>PLATEBNÍ KARTY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Korena Katerina</dc:creator>
  <cp:lastModifiedBy>Kulihova Kublova Tereza</cp:lastModifiedBy>
  <cp:revision>84</cp:revision>
  <dcterms:created xsi:type="dcterms:W3CDTF">2021-08-18T19:37:40Z</dcterms:created>
  <dcterms:modified xsi:type="dcterms:W3CDTF">2023-09-22T11:53:01Z</dcterms:modified>
</cp:coreProperties>
</file>