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6" r:id="rId1"/>
    <p:sldMasterId id="2147483667" r:id="rId2"/>
    <p:sldMasterId id="2147483673" r:id="rId3"/>
  </p:sldMasterIdLst>
  <p:notesMasterIdLst>
    <p:notesMasterId r:id="rId18"/>
  </p:notesMasterIdLst>
  <p:handoutMasterIdLst>
    <p:handoutMasterId r:id="rId19"/>
  </p:handoutMasterIdLst>
  <p:sldIdLst>
    <p:sldId id="264" r:id="rId4"/>
    <p:sldId id="359" r:id="rId5"/>
    <p:sldId id="368" r:id="rId6"/>
    <p:sldId id="369" r:id="rId7"/>
    <p:sldId id="370" r:id="rId8"/>
    <p:sldId id="371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80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 showGuides="1">
      <p:cViewPr varScale="1">
        <p:scale>
          <a:sx n="64" d="100"/>
          <a:sy n="64" d="100"/>
        </p:scale>
        <p:origin x="724" y="40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016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A7E84B11-8086-A046-B6B7-F7A9DB5EAD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E5F8304-EF8E-7A48-A3EC-256BB4EB24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746FA-9F78-5A43-BFD1-03D27A7F3C92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E85A97-9D2F-A74D-874B-B462CB8C63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B02496D-CD03-4446-AD06-43B91E1688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CC9C5-FF55-F544-A6D3-2B14C7549C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2182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2D10F-BC7E-0545-A8D3-D708044527A6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77E90-4C3A-1A40-BB34-28A95E688A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2421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477E90-4C3A-1A40-BB34-28A95E688A1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763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8A41D-18F5-2B4E-BE99-D6457D846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00582C-01B7-3F42-AD28-9B7DF4DD5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C3A37-4F77-534E-9AF3-D82BFE15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DCCB8-70AD-574C-9AA9-B02DA9D9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117F-487E-494C-9FA1-CB037C2C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165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E2E82-3A08-4406-970D-0BF0B305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FD0A80-C25E-48AB-ABAA-6FA451D46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57278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E939B-BCE0-45D2-B16D-41C78D41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60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A8293E-F3D4-4048-8D1B-5997F2E29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79915F5-46E8-47F6-BF11-5BC0A9F33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23979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72F62-CCBA-4507-BF5D-6E31F320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298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918283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04FEA15-B052-4EF2-83CD-264C14861B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90" y="3948576"/>
            <a:ext cx="3754010" cy="295721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7AB73D9-C2E7-4E6F-98F9-2170CD3187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4085924" cy="38526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67B4897-D9B0-4CFD-8137-994B45F5B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578" y="2273955"/>
            <a:ext cx="7751805" cy="2387600"/>
          </a:xfrm>
        </p:spPr>
        <p:txBody>
          <a:bodyPr anchor="b"/>
          <a:lstStyle>
            <a:lvl1pPr algn="l">
              <a:defRPr sz="600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7B8A41-B52E-4C71-8155-58470B56E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577" y="4780863"/>
            <a:ext cx="7751806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F29AF1F-BEEC-4FDA-B82B-5BC9F5BE4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64" y="222646"/>
            <a:ext cx="6285051" cy="100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3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D7F4B-178F-4068-847F-A3DD517F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41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358C1A-5337-4345-ADC3-AC78C3B5D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980"/>
            <a:ext cx="10515600" cy="379198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731190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E2E82-3A08-4406-970D-0BF0B305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FD0A80-C25E-48AB-ABAA-6FA451D46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590157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E939B-BCE0-45D2-B16D-41C78D41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60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A8293E-F3D4-4048-8D1B-5997F2E29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79915F5-46E8-47F6-BF11-5BC0A9F33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0742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72F62-CCBA-4507-BF5D-6E31F320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298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84358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56EA4-94EE-9E4C-9451-0C053C350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0C682-265E-EE41-A540-118A3A390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DCE98-8002-BC4F-85CF-80F1678C4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00820-F6DD-5A4F-80F7-CAC42703D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03D53-E799-BF42-83F0-6B6D5E020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107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2D3AB-3AE5-6C49-B89B-0B3333B9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51D72-6450-1245-B950-D14EEE9BC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A13D4-2C24-4B4C-A527-271234776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6D41A-5F70-D542-B768-4CA673DB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84A22-3709-7E43-ADD3-04B31F1D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22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85BBB-390C-8746-8F6D-62B6435F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52AC7-CCB6-7743-BA17-958390688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134D6-2490-5248-8BDE-DBC857FAD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26196-17B1-8245-A58A-F8CFE5261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613EA-3698-4344-847F-E2367A8ED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66FBF-FFBF-9746-9924-D6ECC8F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72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015BE-E091-174E-9BC7-1C1BCA6DC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7750E-8FBE-E846-AB80-9F86414BC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1511B-D22A-1245-A98E-3D2AFE55B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A5B39B-BFEB-134C-AB6F-4AB601CEDC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7821D6-D3D4-CF41-A511-5A5AC1081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5C7EB4-86D6-B743-9954-71FAD9D0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C364A0-F572-C149-849B-B307CD8BE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F28744-8951-9A4F-A3AA-DD575AE0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9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672057-05C0-D143-BA44-BD676CD9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3BE2FB-8405-5C4E-A05E-0DC323AF6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D6ECD-2072-7649-8717-F6947C57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33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499B7-157B-F045-9923-D12EED65E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47F9E-6176-9946-A28B-E20C2D515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D7A46-18AB-7B43-B05D-7EC3E7A0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A48DC-3CD9-9542-B18D-D6CC3077A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FA9E0-9FA1-6145-9530-79E7D73F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50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04FEA15-B052-4EF2-83CD-264C14861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90" y="3948576"/>
            <a:ext cx="3754010" cy="295721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7AB73D9-C2E7-4E6F-98F9-2170CD318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4085924" cy="38526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67B4897-D9B0-4CFD-8137-994B45F5B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578" y="2273955"/>
            <a:ext cx="7751805" cy="2387600"/>
          </a:xfrm>
        </p:spPr>
        <p:txBody>
          <a:bodyPr anchor="b"/>
          <a:lstStyle>
            <a:lvl1pPr algn="l">
              <a:defRPr sz="600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7B8A41-B52E-4C71-8155-58470B56E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577" y="4780863"/>
            <a:ext cx="7751806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F29AF1F-BEEC-4FDA-B82B-5BC9F5BE4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64" y="222646"/>
            <a:ext cx="6285051" cy="100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27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D7F4B-178F-4068-847F-A3DD517F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41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358C1A-5337-4345-ADC3-AC78C3B5D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980"/>
            <a:ext cx="10515600" cy="379198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5025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22C198-AF9F-0A41-9A82-28EC7DDD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5F5F5-E124-A54B-9981-D7FA5E3DE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942D7-B669-9940-B52D-60CF522EF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BC748-752E-9E47-952B-1B6B12A8FBCB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2DEF7-65E0-8647-8D41-57980F1E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E33C7-0C21-634B-9232-89AED6692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91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3" r:id="rId6"/>
    <p:sldLayoutId id="214748366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B3592D6B-834C-43B3-839E-3773636F72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58" y="5414889"/>
            <a:ext cx="1831942" cy="14431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9B6C3F4-DEDF-4CE1-AC03-6779076005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895BD18-3E86-4085-92D7-CBE4C890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4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EF8590-89EE-4F8A-B7C7-156DDD2DD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0520"/>
            <a:ext cx="10515600" cy="437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A60F351C-0FBE-44A9-B1C3-843F7E43D3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76" y="6367451"/>
            <a:ext cx="2837469" cy="455520"/>
          </a:xfrm>
          <a:prstGeom prst="rect">
            <a:avLst/>
          </a:prstGeom>
        </p:spPr>
      </p:pic>
      <p:pic>
        <p:nvPicPr>
          <p:cNvPr id="8" name="Obrázek 7" descr="Obsah obrázku objekt, interiér&#10;&#10;&#10;&#10;Popis se vygeneroval automaticky.">
            <a:extLst>
              <a:ext uri="{FF2B5EF4-FFF2-40B4-BE49-F238E27FC236}">
                <a16:creationId xmlns:a16="http://schemas.microsoft.com/office/drawing/2014/main" id="{AC495983-AC06-4D47-8142-754112AFF29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00196" y="199669"/>
            <a:ext cx="42164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7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49CD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B3592D6B-834C-43B3-839E-3773636F72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58" y="5414889"/>
            <a:ext cx="1831942" cy="14431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9B6C3F4-DEDF-4CE1-AC03-6779076005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895BD18-3E86-4085-92D7-CBE4C890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4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EF8590-89EE-4F8A-B7C7-156DDD2DD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0520"/>
            <a:ext cx="10515600" cy="437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A60F351C-0FBE-44A9-B1C3-843F7E43D3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76" y="6367451"/>
            <a:ext cx="2837469" cy="4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6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49CD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pos="9216">
          <p15:clr>
            <a:srgbClr val="F26B43"/>
          </p15:clr>
        </p15:guide>
        <p15:guide id="3" pos="1248">
          <p15:clr>
            <a:srgbClr val="F26B43"/>
          </p15:clr>
        </p15:guide>
        <p15:guide id="4" pos="1152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6C7814-19D0-D044-AD35-ED9091139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577" y="2323651"/>
            <a:ext cx="7751805" cy="2387600"/>
          </a:xfrm>
        </p:spPr>
        <p:txBody>
          <a:bodyPr/>
          <a:lstStyle/>
          <a:p>
            <a:r>
              <a:rPr lang="cs-CZ" sz="4800" dirty="0">
                <a:solidFill>
                  <a:srgbClr val="00B0F0"/>
                </a:solidFill>
              </a:rPr>
              <a:t>OSOBNÍ FINANCE – ROZVAHA A CASH FLOW, ŽIVOTNÍ REZERVY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3462E6A-BA43-6348-924A-E49976C56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577" y="5013326"/>
            <a:ext cx="7751806" cy="1655762"/>
          </a:xfrm>
        </p:spPr>
        <p:txBody>
          <a:bodyPr/>
          <a:lstStyle/>
          <a:p>
            <a:r>
              <a:rPr lang="cs-CZ" sz="2000" dirty="0"/>
              <a:t>Kateřina</a:t>
            </a:r>
            <a:r>
              <a:rPr lang="cs-CZ" dirty="0"/>
              <a:t> </a:t>
            </a:r>
            <a:r>
              <a:rPr lang="cs-CZ" sz="2000" dirty="0"/>
              <a:t>Kořená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A7925D-4BBE-3C40-9FF4-E305464874B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79225" y="6356350"/>
            <a:ext cx="612775" cy="3127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44BAA-1A06-B141-8215-9D88CF6A7203}" type="slidenum"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258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87CC800-5D75-4D71-BD2C-8298E1695245}"/>
              </a:ext>
            </a:extLst>
          </p:cNvPr>
          <p:cNvSpPr txBox="1">
            <a:spLocks noChangeArrowheads="1"/>
          </p:cNvSpPr>
          <p:nvPr/>
        </p:nvSpPr>
        <p:spPr>
          <a:xfrm>
            <a:off x="1325970" y="810882"/>
            <a:ext cx="10113971" cy="10219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REZERVA III - STRATEGICKÁ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FE5026E-C83C-4860-8377-E8E685274E5C}"/>
              </a:ext>
            </a:extLst>
          </p:cNvPr>
          <p:cNvSpPr txBox="1">
            <a:spLocks noChangeArrowheads="1"/>
          </p:cNvSpPr>
          <p:nvPr/>
        </p:nvSpPr>
        <p:spPr>
          <a:xfrm>
            <a:off x="1222316" y="2007685"/>
            <a:ext cx="4327556" cy="4776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cs-CZ" altLang="cs-CZ" sz="2400" dirty="0"/>
              <a:t>Účel </a:t>
            </a:r>
            <a:br>
              <a:rPr lang="cs-CZ" altLang="cs-CZ" sz="2400" dirty="0"/>
            </a:br>
            <a:r>
              <a:rPr lang="cs-CZ" altLang="cs-CZ" sz="2400" dirty="0"/>
              <a:t>(kdy čerpat rezervu)</a:t>
            </a:r>
          </a:p>
          <a:p>
            <a:pPr>
              <a:lnSpc>
                <a:spcPct val="110000"/>
              </a:lnSpc>
            </a:pPr>
            <a:r>
              <a:rPr lang="cs-CZ" altLang="cs-CZ" sz="2400" dirty="0"/>
              <a:t>Výše rezervy</a:t>
            </a:r>
          </a:p>
          <a:p>
            <a:pPr>
              <a:lnSpc>
                <a:spcPct val="110000"/>
              </a:lnSpc>
            </a:pPr>
            <a:r>
              <a:rPr lang="cs-CZ" altLang="cs-CZ" sz="2400" dirty="0"/>
              <a:t>Pravděpodobnost čerpání</a:t>
            </a:r>
          </a:p>
          <a:p>
            <a:pPr>
              <a:lnSpc>
                <a:spcPct val="110000"/>
              </a:lnSpc>
            </a:pPr>
            <a:r>
              <a:rPr lang="cs-CZ" altLang="cs-CZ" sz="2400" dirty="0"/>
              <a:t>Požadavek na likviditu</a:t>
            </a:r>
            <a:br>
              <a:rPr lang="cs-CZ" altLang="cs-CZ" sz="2400" dirty="0"/>
            </a:br>
            <a:r>
              <a:rPr lang="cs-CZ" altLang="cs-CZ" sz="2400" dirty="0"/>
              <a:t> Riziko</a:t>
            </a:r>
            <a:br>
              <a:rPr lang="cs-CZ" altLang="cs-CZ" sz="2400" dirty="0"/>
            </a:br>
            <a:r>
              <a:rPr lang="cs-CZ" altLang="cs-CZ" sz="2400" dirty="0"/>
              <a:t> Výnos</a:t>
            </a:r>
          </a:p>
          <a:p>
            <a:pPr>
              <a:lnSpc>
                <a:spcPct val="110000"/>
              </a:lnSpc>
            </a:pPr>
            <a:r>
              <a:rPr lang="cs-CZ" altLang="cs-CZ" sz="2400" dirty="0"/>
              <a:t>Vhodná investice </a:t>
            </a:r>
            <a:br>
              <a:rPr lang="cs-CZ" altLang="cs-CZ" sz="2400" dirty="0"/>
            </a:br>
            <a:r>
              <a:rPr lang="cs-CZ" altLang="cs-CZ" sz="2400" dirty="0"/>
              <a:t>pro tvorbu rezervy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E676B74D-5870-4349-BF40-F17631612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377" y="2007685"/>
            <a:ext cx="57644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při trvalé ztrátě pracovní schopnosti, úrazu s trvalými následky, úmrtí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EE330C08-76BE-449B-99D0-279551B55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377" y="2967340"/>
            <a:ext cx="4495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2 - 3 letá spotřeba (navždy)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19C25F58-153B-4480-AF07-7479CA61A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377" y="3524222"/>
            <a:ext cx="52817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velmi nízká (0 - 1 x za život)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6F5CB18D-F469-4CC6-9418-2296B19FA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377" y="4129935"/>
            <a:ext cx="3788986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v případě potřeby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 nízké až vyšší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 nízký až vyšší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C182FBAF-ACA9-4BEF-8D22-05F8A2B96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376" y="5535867"/>
            <a:ext cx="57644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životní a úrazové pojištění, otevřené podílové fondy smíšené, akciové</a:t>
            </a:r>
          </a:p>
        </p:txBody>
      </p:sp>
    </p:spTree>
    <p:extLst>
      <p:ext uri="{BB962C8B-B14F-4D97-AF65-F5344CB8AC3E}">
        <p14:creationId xmlns:p14="http://schemas.microsoft.com/office/powerpoint/2010/main" val="123245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87CC800-5D75-4D71-BD2C-8298E1695245}"/>
              </a:ext>
            </a:extLst>
          </p:cNvPr>
          <p:cNvSpPr txBox="1">
            <a:spLocks noChangeArrowheads="1"/>
          </p:cNvSpPr>
          <p:nvPr/>
        </p:nvSpPr>
        <p:spPr>
          <a:xfrm>
            <a:off x="1325970" y="810882"/>
            <a:ext cx="10113971" cy="10219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FINANČNÍ PLÁNOVÁNÍ DOMÁCNOSTI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FE5026E-C83C-4860-8377-E8E685274E5C}"/>
              </a:ext>
            </a:extLst>
          </p:cNvPr>
          <p:cNvSpPr txBox="1">
            <a:spLocks noChangeArrowheads="1"/>
          </p:cNvSpPr>
          <p:nvPr/>
        </p:nvSpPr>
        <p:spPr>
          <a:xfrm>
            <a:off x="1013594" y="2355536"/>
            <a:ext cx="5277876" cy="4776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cs-CZ" altLang="cs-CZ" sz="2000" b="1" dirty="0"/>
              <a:t>Měsíc žijte, jak jste zvyklí.</a:t>
            </a:r>
          </a:p>
          <a:p>
            <a:pPr>
              <a:lnSpc>
                <a:spcPct val="110000"/>
              </a:lnSpc>
            </a:pPr>
            <a:r>
              <a:rPr lang="cs-CZ" altLang="cs-CZ" sz="2000" b="1" dirty="0"/>
              <a:t>Zapisujte příjmy a výdaje.</a:t>
            </a:r>
          </a:p>
          <a:p>
            <a:pPr>
              <a:lnSpc>
                <a:spcPct val="110000"/>
              </a:lnSpc>
            </a:pPr>
            <a:r>
              <a:rPr lang="cs-CZ" altLang="cs-CZ" sz="2000" dirty="0"/>
              <a:t>U výdajů zapište každou maličkost.</a:t>
            </a:r>
          </a:p>
          <a:p>
            <a:pPr>
              <a:lnSpc>
                <a:spcPct val="110000"/>
              </a:lnSpc>
            </a:pPr>
            <a:r>
              <a:rPr lang="cs-CZ" altLang="cs-CZ" sz="2000" dirty="0"/>
              <a:t>Na konci měsíce všechny položky sečtěte a vytvořte graf podle jednotlivých kategorií: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cs-CZ" altLang="cs-CZ" sz="2000" dirty="0"/>
              <a:t>jídlo, nájem, doprava, kultura, telefon, dárky, drobnosti…</a:t>
            </a:r>
          </a:p>
          <a:p>
            <a:pPr>
              <a:lnSpc>
                <a:spcPct val="110000"/>
              </a:lnSpc>
            </a:pPr>
            <a:r>
              <a:rPr lang="cs-CZ" altLang="cs-CZ" sz="2000" b="1" dirty="0"/>
              <a:t>Zjistíte obraz vašeho finančního života </a:t>
            </a:r>
            <a:r>
              <a:rPr lang="cs-CZ" altLang="cs-CZ" sz="2000" b="1" dirty="0">
                <a:sym typeface="Wingdings" panose="05000000000000000000" pitchFamily="2" charset="2"/>
              </a:rPr>
              <a:t></a:t>
            </a:r>
            <a:r>
              <a:rPr lang="cs-CZ" altLang="cs-CZ" sz="2000" b="1" dirty="0"/>
              <a:t>.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FCEE6BF-7A36-4021-99A3-D83DEB25EE3F}"/>
              </a:ext>
            </a:extLst>
          </p:cNvPr>
          <p:cNvSpPr txBox="1">
            <a:spLocks noChangeArrowheads="1"/>
          </p:cNvSpPr>
          <p:nvPr/>
        </p:nvSpPr>
        <p:spPr>
          <a:xfrm>
            <a:off x="6662332" y="2355535"/>
            <a:ext cx="5175172" cy="4776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cs-CZ" altLang="cs-CZ" sz="2000" dirty="0"/>
              <a:t>Pokud máte dluhy, všechny je vypište.</a:t>
            </a:r>
          </a:p>
          <a:p>
            <a:pPr>
              <a:lnSpc>
                <a:spcPct val="110000"/>
              </a:lnSpc>
            </a:pPr>
            <a:r>
              <a:rPr lang="cs-CZ" altLang="cs-CZ" sz="2000" dirty="0"/>
              <a:t>Přesně vyčíslete, kolik za dluhy platíte.</a:t>
            </a:r>
          </a:p>
          <a:p>
            <a:pPr>
              <a:lnSpc>
                <a:spcPct val="110000"/>
              </a:lnSpc>
            </a:pPr>
            <a:r>
              <a:rPr lang="cs-CZ" altLang="cs-CZ" sz="2000" dirty="0"/>
              <a:t>Pokuste se splatit nejrychleji nejdražší dluhy.</a:t>
            </a:r>
          </a:p>
          <a:p>
            <a:pPr>
              <a:lnSpc>
                <a:spcPct val="110000"/>
              </a:lnSpc>
            </a:pPr>
            <a:r>
              <a:rPr lang="cs-CZ" altLang="cs-CZ" sz="2000" dirty="0"/>
              <a:t>V žádném případě neřešte dluhy další půjčkou.</a:t>
            </a:r>
          </a:p>
        </p:txBody>
      </p:sp>
    </p:spTree>
    <p:extLst>
      <p:ext uri="{BB962C8B-B14F-4D97-AF65-F5344CB8AC3E}">
        <p14:creationId xmlns:p14="http://schemas.microsoft.com/office/powerpoint/2010/main" val="3921298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87CC800-5D75-4D71-BD2C-8298E1695245}"/>
              </a:ext>
            </a:extLst>
          </p:cNvPr>
          <p:cNvSpPr txBox="1">
            <a:spLocks noChangeArrowheads="1"/>
          </p:cNvSpPr>
          <p:nvPr/>
        </p:nvSpPr>
        <p:spPr>
          <a:xfrm>
            <a:off x="1325970" y="810882"/>
            <a:ext cx="10113971" cy="10219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FINANČNÍ PLÁNOVÁNÍ DOMÁCNOSTI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FE5026E-C83C-4860-8377-E8E685274E5C}"/>
              </a:ext>
            </a:extLst>
          </p:cNvPr>
          <p:cNvSpPr txBox="1">
            <a:spLocks noChangeArrowheads="1"/>
          </p:cNvSpPr>
          <p:nvPr/>
        </p:nvSpPr>
        <p:spPr>
          <a:xfrm>
            <a:off x="1013594" y="2355536"/>
            <a:ext cx="5277876" cy="4776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cs-CZ" altLang="cs-CZ" sz="2000" dirty="0"/>
              <a:t>Podle obrazu vašeho finančního života zrušte zbytečné výdaje a sestavte si </a:t>
            </a:r>
            <a:r>
              <a:rPr lang="cs-CZ" altLang="cs-CZ" sz="2000" b="1" dirty="0">
                <a:solidFill>
                  <a:srgbClr val="00B0F0"/>
                </a:solidFill>
              </a:rPr>
              <a:t>nový rozpočet.</a:t>
            </a:r>
          </a:p>
          <a:p>
            <a:pPr>
              <a:lnSpc>
                <a:spcPct val="110000"/>
              </a:lnSpc>
            </a:pPr>
            <a:r>
              <a:rPr lang="cs-CZ" altLang="cs-CZ" sz="2000" dirty="0"/>
              <a:t>Pro splnění vašich finančních cílů potřebujete </a:t>
            </a:r>
            <a:r>
              <a:rPr lang="cs-CZ" altLang="cs-CZ" sz="2000" b="1" dirty="0">
                <a:solidFill>
                  <a:srgbClr val="00B0F0"/>
                </a:solidFill>
              </a:rPr>
              <a:t>osobní nebo rodinný finanční plán. </a:t>
            </a:r>
          </a:p>
          <a:p>
            <a:pPr>
              <a:lnSpc>
                <a:spcPct val="110000"/>
              </a:lnSpc>
            </a:pPr>
            <a:r>
              <a:rPr lang="cs-CZ" altLang="cs-CZ" sz="2000" dirty="0"/>
              <a:t>Na jeho základě si vytvořte investiční portfolio, které bude vašim cílům odpovídat.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FCEE6BF-7A36-4021-99A3-D83DEB25EE3F}"/>
              </a:ext>
            </a:extLst>
          </p:cNvPr>
          <p:cNvSpPr txBox="1">
            <a:spLocks noChangeArrowheads="1"/>
          </p:cNvSpPr>
          <p:nvPr/>
        </p:nvSpPr>
        <p:spPr>
          <a:xfrm>
            <a:off x="6662332" y="2355535"/>
            <a:ext cx="5175172" cy="4776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cs-CZ" altLang="cs-CZ" sz="2400" b="1" dirty="0"/>
              <a:t>Charakteristika „boháčů“</a:t>
            </a:r>
          </a:p>
          <a:p>
            <a:pPr>
              <a:lnSpc>
                <a:spcPct val="110000"/>
              </a:lnSpc>
            </a:pPr>
            <a:r>
              <a:rPr lang="cs-CZ" altLang="cs-CZ" sz="2000" dirty="0"/>
              <a:t>Byli vaši rodiče šetrní?</a:t>
            </a:r>
          </a:p>
          <a:p>
            <a:pPr>
              <a:lnSpc>
                <a:spcPct val="110000"/>
              </a:lnSpc>
            </a:pPr>
            <a:r>
              <a:rPr lang="cs-CZ" altLang="cs-CZ" sz="2000" dirty="0"/>
              <a:t>Jste šetrní?</a:t>
            </a:r>
          </a:p>
          <a:p>
            <a:pPr>
              <a:lnSpc>
                <a:spcPct val="110000"/>
              </a:lnSpc>
            </a:pPr>
            <a:r>
              <a:rPr lang="cs-CZ" altLang="cs-CZ" sz="2000" dirty="0"/>
              <a:t>Jsou vaši partneři a kamarádi šetrní?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000" dirty="0"/>
              <a:t>    </a:t>
            </a:r>
            <a:r>
              <a:rPr lang="cs-CZ" altLang="cs-CZ" sz="2000" b="1" dirty="0">
                <a:solidFill>
                  <a:srgbClr val="00B0F0"/>
                </a:solidFill>
              </a:rPr>
              <a:t>ANO!!!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000" dirty="0"/>
              <a:t>    </a:t>
            </a:r>
            <a:r>
              <a:rPr lang="cs-CZ" altLang="cs-CZ" sz="2000" b="1" dirty="0">
                <a:solidFill>
                  <a:srgbClr val="00B0F0"/>
                </a:solidFill>
              </a:rPr>
              <a:t>NE???</a:t>
            </a:r>
          </a:p>
        </p:txBody>
      </p:sp>
    </p:spTree>
    <p:extLst>
      <p:ext uri="{BB962C8B-B14F-4D97-AF65-F5344CB8AC3E}">
        <p14:creationId xmlns:p14="http://schemas.microsoft.com/office/powerpoint/2010/main" val="1474931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87CC800-5D75-4D71-BD2C-8298E1695245}"/>
              </a:ext>
            </a:extLst>
          </p:cNvPr>
          <p:cNvSpPr txBox="1">
            <a:spLocks noChangeArrowheads="1"/>
          </p:cNvSpPr>
          <p:nvPr/>
        </p:nvSpPr>
        <p:spPr>
          <a:xfrm>
            <a:off x="1325970" y="810882"/>
            <a:ext cx="10113971" cy="10219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PORADNA PŘI FINANČNÍ TÍSNI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FE5026E-C83C-4860-8377-E8E685274E5C}"/>
              </a:ext>
            </a:extLst>
          </p:cNvPr>
          <p:cNvSpPr txBox="1">
            <a:spLocks noChangeArrowheads="1"/>
          </p:cNvSpPr>
          <p:nvPr/>
        </p:nvSpPr>
        <p:spPr>
          <a:xfrm>
            <a:off x="1013594" y="2355536"/>
            <a:ext cx="9611336" cy="2365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cs-CZ" altLang="cs-CZ" sz="2000" dirty="0">
                <a:solidFill>
                  <a:srgbClr val="00B0F0"/>
                </a:solidFill>
              </a:rPr>
              <a:t>www.financnitisen.cz</a:t>
            </a:r>
          </a:p>
          <a:p>
            <a:pPr>
              <a:lnSpc>
                <a:spcPct val="110000"/>
              </a:lnSpc>
            </a:pPr>
            <a:r>
              <a:rPr lang="cs-CZ" altLang="cs-CZ" sz="2000" dirty="0"/>
              <a:t>Všechny služby poradny jsou poskytovány zdarma</a:t>
            </a:r>
          </a:p>
          <a:p>
            <a:pPr>
              <a:lnSpc>
                <a:spcPct val="110000"/>
              </a:lnSpc>
            </a:pPr>
            <a:r>
              <a:rPr lang="cs-CZ" altLang="cs-CZ" sz="2000" dirty="0"/>
              <a:t>Poradna sídlí v Praze, Ostravě a Ústí nad Labem</a:t>
            </a:r>
          </a:p>
          <a:p>
            <a:pPr>
              <a:lnSpc>
                <a:spcPct val="110000"/>
              </a:lnSpc>
            </a:pPr>
            <a:r>
              <a:rPr lang="cs-CZ" altLang="cs-CZ" sz="2000" dirty="0"/>
              <a:t>Poskytuje poradenství + vypracovává návrhy na oddlužení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64CAF14-6648-4417-A697-CD15366ABDE6}"/>
              </a:ext>
            </a:extLst>
          </p:cNvPr>
          <p:cNvSpPr/>
          <p:nvPr/>
        </p:nvSpPr>
        <p:spPr>
          <a:xfrm>
            <a:off x="1013594" y="4674377"/>
            <a:ext cx="105356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Zacházení s penězi je stejně důležité jako jejich vydělávání.</a:t>
            </a:r>
          </a:p>
          <a:p>
            <a:pPr algn="r"/>
            <a:r>
              <a:rPr lang="cs-CZ" altLang="cs-CZ" sz="4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</a:t>
            </a:r>
            <a:r>
              <a:rPr lang="cs-CZ" altLang="cs-CZ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J. E. </a:t>
            </a:r>
            <a:r>
              <a:rPr lang="cs-CZ" altLang="cs-CZ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Stowers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F7BD1F26-875F-4458-AC64-DD9116C2F8BD}"/>
              </a:ext>
            </a:extLst>
          </p:cNvPr>
          <p:cNvSpPr/>
          <p:nvPr/>
        </p:nvSpPr>
        <p:spPr>
          <a:xfrm>
            <a:off x="0" y="2368254"/>
            <a:ext cx="12192000" cy="70788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cs-CZ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 </a:t>
            </a:r>
            <a:r>
              <a:rPr lang="cs-CZ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cs-CZ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BBC9B91E-6DBB-464C-A003-C54F79790F3F}"/>
              </a:ext>
            </a:extLst>
          </p:cNvPr>
          <p:cNvSpPr/>
          <p:nvPr/>
        </p:nvSpPr>
        <p:spPr>
          <a:xfrm>
            <a:off x="0" y="3512419"/>
            <a:ext cx="12192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Kateřina Kořená</a:t>
            </a:r>
          </a:p>
          <a:p>
            <a:pPr algn="ctr"/>
            <a:endParaRPr lang="cs-CZ" dirty="0"/>
          </a:p>
          <a:p>
            <a:pPr algn="ctr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katerina.korena@vsb.cz</a:t>
            </a:r>
          </a:p>
          <a:p>
            <a:pPr algn="ctr"/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www.vsb.cz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100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-nucená správa">
            <a:extLst>
              <a:ext uri="{FF2B5EF4-FFF2-40B4-BE49-F238E27FC236}">
                <a16:creationId xmlns:a16="http://schemas.microsoft.com/office/drawing/2014/main" id="{977DE770-57BE-4ED0-A0DA-062F5000A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" t="6947" r="12045"/>
          <a:stretch>
            <a:fillRect/>
          </a:stretch>
        </p:blipFill>
        <p:spPr bwMode="auto">
          <a:xfrm>
            <a:off x="5567955" y="905761"/>
            <a:ext cx="6188773" cy="490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87CC800-5D75-4D71-BD2C-8298E1695245}"/>
              </a:ext>
            </a:extLst>
          </p:cNvPr>
          <p:cNvSpPr txBox="1">
            <a:spLocks noChangeArrowheads="1"/>
          </p:cNvSpPr>
          <p:nvPr/>
        </p:nvSpPr>
        <p:spPr>
          <a:xfrm>
            <a:off x="699803" y="1078696"/>
            <a:ext cx="6665093" cy="10219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RODINA = MALÝ PODNIK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739D9F9-3CE6-4501-8CB2-B4980E6EEF5C}"/>
              </a:ext>
            </a:extLst>
          </p:cNvPr>
          <p:cNvSpPr txBox="1">
            <a:spLocks noChangeArrowheads="1"/>
          </p:cNvSpPr>
          <p:nvPr/>
        </p:nvSpPr>
        <p:spPr>
          <a:xfrm>
            <a:off x="699803" y="2456589"/>
            <a:ext cx="5112638" cy="4014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Hospodaření rodiny je důležité, rodina stejně jako podnik může zkrachovat!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Proto musí rodina umět dobře zacházet se svými financemi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Rozvaha – cash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flow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- rozpočet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79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87CC800-5D75-4D71-BD2C-8298E1695245}"/>
              </a:ext>
            </a:extLst>
          </p:cNvPr>
          <p:cNvSpPr txBox="1">
            <a:spLocks noChangeArrowheads="1"/>
          </p:cNvSpPr>
          <p:nvPr/>
        </p:nvSpPr>
        <p:spPr>
          <a:xfrm>
            <a:off x="1175487" y="700422"/>
            <a:ext cx="10382327" cy="10219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ROZVAHA = CO VŠECHNO MÁ RODINA K DISPOZICI</a:t>
            </a:r>
          </a:p>
        </p:txBody>
      </p:sp>
      <p:sp>
        <p:nvSpPr>
          <p:cNvPr id="7" name="Zástupný symbol pro obsah 3">
            <a:extLst>
              <a:ext uri="{FF2B5EF4-FFF2-40B4-BE49-F238E27FC236}">
                <a16:creationId xmlns:a16="http://schemas.microsoft.com/office/drawing/2014/main" id="{002A7661-44F3-4558-A790-6138BE7448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3997" y="1905153"/>
            <a:ext cx="5785204" cy="4014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/>
              <a:t>             </a:t>
            </a:r>
            <a:r>
              <a:rPr lang="cs-CZ" sz="1800" b="1" dirty="0">
                <a:solidFill>
                  <a:srgbClr val="00B0F0"/>
                </a:solidFill>
              </a:rPr>
              <a:t>Majetek</a:t>
            </a:r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8D46E25E-5348-423F-B567-24D1F6BE5B4C}"/>
              </a:ext>
            </a:extLst>
          </p:cNvPr>
          <p:cNvSpPr txBox="1">
            <a:spLocks/>
          </p:cNvSpPr>
          <p:nvPr/>
        </p:nvSpPr>
        <p:spPr>
          <a:xfrm>
            <a:off x="6819305" y="1866972"/>
            <a:ext cx="5795963" cy="44659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altLang="cs-CZ" sz="1800" b="1" dirty="0">
                <a:solidFill>
                  <a:srgbClr val="C00000"/>
                </a:solidFill>
              </a:rPr>
              <a:t>                         </a:t>
            </a:r>
            <a:r>
              <a:rPr lang="cs-CZ" altLang="cs-CZ" sz="1800" b="1" dirty="0">
                <a:solidFill>
                  <a:srgbClr val="00B0F0"/>
                </a:solidFill>
              </a:rPr>
              <a:t>Zdroje</a:t>
            </a:r>
            <a:endParaRPr lang="cs-CZ" sz="1800" dirty="0">
              <a:solidFill>
                <a:srgbClr val="00B0F0"/>
              </a:solidFill>
            </a:endParaRP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43CEB8CA-2E82-48A5-AA84-8A42C8959D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25143" y="2315542"/>
            <a:ext cx="798851" cy="71023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50C4CC1E-B1C3-4775-831A-F95C17358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0660" y="3126530"/>
            <a:ext cx="2895601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>
                <a:cs typeface="Arial" panose="020B0604020202020204" pitchFamily="34" charset="0"/>
              </a:rPr>
              <a:t>Investiční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>
                <a:cs typeface="Arial" panose="020B0604020202020204" pitchFamily="34" charset="0"/>
              </a:rPr>
              <a:t>Výdělečný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>
                <a:cs typeface="Arial" panose="020B0604020202020204" pitchFamily="34" charset="0"/>
              </a:rPr>
              <a:t>cenné papíry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>
                <a:cs typeface="Arial" panose="020B0604020202020204" pitchFamily="34" charset="0"/>
              </a:rPr>
              <a:t>vlastní byt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cs-CZ" altLang="cs-CZ" sz="1800" dirty="0">
                <a:cs typeface="Arial" panose="020B0604020202020204" pitchFamily="34" charset="0"/>
              </a:rPr>
              <a:t>auto, mobil, počítač </a:t>
            </a:r>
            <a:r>
              <a:rPr lang="cs-CZ" altLang="cs-CZ" sz="1800" b="1" dirty="0">
                <a:cs typeface="Arial" panose="020B0604020202020204" pitchFamily="34" charset="0"/>
              </a:rPr>
              <a:t>?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 dirty="0">
              <a:cs typeface="Arial" panose="020B0604020202020204" pitchFamily="34" charset="0"/>
            </a:endParaRPr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5D194DBC-3809-4AE2-A3FD-8F6C3A5F1C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8551" y="2315542"/>
            <a:ext cx="1147472" cy="71023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F529EB04-9CF2-4190-9E16-A787672C6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917" y="3126530"/>
            <a:ext cx="2900452" cy="41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>
                <a:cs typeface="Arial" panose="020B0604020202020204" pitchFamily="34" charset="0"/>
              </a:rPr>
              <a:t>Spotřební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>
                <a:cs typeface="Arial" panose="020B0604020202020204" pitchFamily="34" charset="0"/>
              </a:rPr>
              <a:t>Nevýdělečný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>
                <a:cs typeface="Arial" panose="020B0604020202020204" pitchFamily="34" charset="0"/>
              </a:rPr>
              <a:t>nábytek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>
                <a:cs typeface="Arial" panose="020B0604020202020204" pitchFamily="34" charset="0"/>
              </a:rPr>
              <a:t>oblečení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>
                <a:cs typeface="Arial" panose="020B0604020202020204" pitchFamily="34" charset="0"/>
              </a:rPr>
              <a:t>vlastní byt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>
                <a:cs typeface="Arial" panose="020B0604020202020204" pitchFamily="34" charset="0"/>
              </a:rPr>
              <a:t>auto, mobil, počítač?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 b="1" dirty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 b="1" dirty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 b="1" dirty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 dirty="0"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2D9317-CB64-450B-8E23-3DCED34A8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1192" y="5440846"/>
            <a:ext cx="3810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cs-CZ" altLang="cs-CZ" sz="1800" b="1" dirty="0">
                <a:cs typeface="Arial" panose="020B0604020202020204" pitchFamily="34" charset="0"/>
              </a:rPr>
              <a:t>Nahodilé zdroje</a:t>
            </a:r>
          </a:p>
          <a:p>
            <a:pPr marL="0" indent="0" eaLnBrk="1" hangingPunct="1">
              <a:buNone/>
            </a:pPr>
            <a:r>
              <a:rPr lang="cs-CZ" altLang="cs-CZ" sz="1800" dirty="0">
                <a:cs typeface="Arial" panose="020B0604020202020204" pitchFamily="34" charset="0"/>
              </a:rPr>
              <a:t>dědictví, výhry, dary…	</a:t>
            </a:r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830B66F1-6E63-4735-8C82-11314D8C90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71192" y="2295731"/>
            <a:ext cx="1151518" cy="46334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1D290B2E-7F6A-459A-9B0E-59E2F4DB9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6651" y="2868483"/>
            <a:ext cx="27480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>
                <a:cs typeface="Arial" panose="020B0604020202020204" pitchFamily="34" charset="0"/>
              </a:rPr>
              <a:t>Úspory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>
                <a:cs typeface="Arial" panose="020B0604020202020204" pitchFamily="34" charset="0"/>
              </a:rPr>
              <a:t>pro očekávané výdaje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>
                <a:cs typeface="Arial" panose="020B0604020202020204" pitchFamily="34" charset="0"/>
              </a:rPr>
              <a:t>životní rezervy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F161074A-1CC6-455D-A898-B89A86559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0792" y="2869750"/>
            <a:ext cx="211650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>
                <a:cs typeface="Arial" panose="020B0604020202020204" pitchFamily="34" charset="0"/>
              </a:rPr>
              <a:t>       Dluhy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>
                <a:cs typeface="Arial" panose="020B0604020202020204" pitchFamily="34" charset="0"/>
              </a:rPr>
              <a:t>krátkodobé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>
                <a:cs typeface="Arial" panose="020B0604020202020204" pitchFamily="34" charset="0"/>
              </a:rPr>
              <a:t>dlouhodobé</a:t>
            </a:r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C6C940D1-3113-4E54-BCC0-93D1091D59A6}"/>
              </a:ext>
            </a:extLst>
          </p:cNvPr>
          <p:cNvSpPr>
            <a:spLocks noChangeShapeType="1"/>
          </p:cNvSpPr>
          <p:nvPr/>
        </p:nvSpPr>
        <p:spPr bwMode="auto">
          <a:xfrm>
            <a:off x="8964538" y="2286000"/>
            <a:ext cx="1044166" cy="473076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9DFF00BD-8DFB-450F-B456-CFBA267F17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01784" y="2301183"/>
            <a:ext cx="0" cy="2906922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782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87CC800-5D75-4D71-BD2C-8298E1695245}"/>
              </a:ext>
            </a:extLst>
          </p:cNvPr>
          <p:cNvSpPr txBox="1">
            <a:spLocks noChangeArrowheads="1"/>
          </p:cNvSpPr>
          <p:nvPr/>
        </p:nvSpPr>
        <p:spPr>
          <a:xfrm>
            <a:off x="1265561" y="1196393"/>
            <a:ext cx="10613094" cy="10219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CASH FLOW - JAK RODINA UMÍ S PENĚZI HOSPODAŘIT V ČASE </a:t>
            </a:r>
          </a:p>
        </p:txBody>
      </p:sp>
      <p:sp>
        <p:nvSpPr>
          <p:cNvPr id="19" name="Zástupný symbol pro obsah 4">
            <a:extLst>
              <a:ext uri="{FF2B5EF4-FFF2-40B4-BE49-F238E27FC236}">
                <a16:creationId xmlns:a16="http://schemas.microsoft.com/office/drawing/2014/main" id="{4216F467-0393-47E8-B19C-2CEFAB8B2B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1941" y="2446769"/>
            <a:ext cx="1128001" cy="6503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>
                <a:solidFill>
                  <a:srgbClr val="00B0F0"/>
                </a:solidFill>
              </a:rPr>
              <a:t>Příjmy</a:t>
            </a:r>
          </a:p>
        </p:txBody>
      </p:sp>
      <p:sp>
        <p:nvSpPr>
          <p:cNvPr id="20" name="Zástupný symbol pro obsah 8">
            <a:extLst>
              <a:ext uri="{FF2B5EF4-FFF2-40B4-BE49-F238E27FC236}">
                <a16:creationId xmlns:a16="http://schemas.microsoft.com/office/drawing/2014/main" id="{1AB0F759-40DA-419B-A941-B37D3F2A4EAB}"/>
              </a:ext>
            </a:extLst>
          </p:cNvPr>
          <p:cNvSpPr txBox="1">
            <a:spLocks/>
          </p:cNvSpPr>
          <p:nvPr/>
        </p:nvSpPr>
        <p:spPr>
          <a:xfrm>
            <a:off x="6115143" y="2655606"/>
            <a:ext cx="4022124" cy="6220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800" b="1" dirty="0">
                <a:solidFill>
                  <a:srgbClr val="00B0F0"/>
                </a:solidFill>
              </a:rPr>
              <a:t>Výdaje (pravidelné, jednorázové) </a:t>
            </a:r>
          </a:p>
        </p:txBody>
      </p:sp>
      <p:sp>
        <p:nvSpPr>
          <p:cNvPr id="21" name="Line 7">
            <a:extLst>
              <a:ext uri="{FF2B5EF4-FFF2-40B4-BE49-F238E27FC236}">
                <a16:creationId xmlns:a16="http://schemas.microsoft.com/office/drawing/2014/main" id="{48BBA710-9996-4A55-81E3-2D61988936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9525" y="3097125"/>
            <a:ext cx="595990" cy="116007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8">
            <a:extLst>
              <a:ext uri="{FF2B5EF4-FFF2-40B4-BE49-F238E27FC236}">
                <a16:creationId xmlns:a16="http://schemas.microsoft.com/office/drawing/2014/main" id="{4570B8DA-D6C3-4573-B5E1-DA65C6317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08" y="4378306"/>
            <a:ext cx="244951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>
                <a:cs typeface="Arial" panose="020B0604020202020204" pitchFamily="34" charset="0"/>
              </a:rPr>
              <a:t>Aktivní</a:t>
            </a:r>
            <a:r>
              <a:rPr lang="cs-CZ" altLang="cs-CZ" sz="1800" dirty="0"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>
                <a:cs typeface="Arial" panose="020B0604020202020204" pitchFamily="34" charset="0"/>
              </a:rPr>
              <a:t>mzda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>
                <a:cs typeface="Arial" panose="020B0604020202020204" pitchFamily="34" charset="0"/>
              </a:rPr>
              <a:t>prémie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>
                <a:cs typeface="Arial" panose="020B0604020202020204" pitchFamily="34" charset="0"/>
              </a:rPr>
              <a:t>odměny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>
                <a:cs typeface="Arial" panose="020B0604020202020204" pitchFamily="34" charset="0"/>
              </a:rPr>
              <a:t>sociální dávky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DA9CFB8C-889A-44A6-A093-2ADC995E7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3860" y="4328871"/>
            <a:ext cx="1573215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>
                <a:cs typeface="Arial" panose="020B0604020202020204" pitchFamily="34" charset="0"/>
              </a:rPr>
              <a:t>Pasivní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>
                <a:cs typeface="Arial" panose="020B0604020202020204" pitchFamily="34" charset="0"/>
              </a:rPr>
              <a:t>dividendy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>
                <a:cs typeface="Arial" panose="020B0604020202020204" pitchFamily="34" charset="0"/>
              </a:rPr>
              <a:t>kupóny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>
                <a:cs typeface="Arial" panose="020B0604020202020204" pitchFamily="34" charset="0"/>
              </a:rPr>
              <a:t>renta </a:t>
            </a:r>
            <a:br>
              <a:rPr lang="cs-CZ" altLang="cs-CZ" sz="1800" dirty="0">
                <a:cs typeface="Arial" panose="020B0604020202020204" pitchFamily="34" charset="0"/>
              </a:rPr>
            </a:br>
            <a:endParaRPr lang="cs-CZ" altLang="cs-CZ" sz="1800" dirty="0">
              <a:cs typeface="Arial" panose="020B0604020202020204" pitchFamily="34" charset="0"/>
            </a:endParaRPr>
          </a:p>
        </p:txBody>
      </p:sp>
      <p:sp>
        <p:nvSpPr>
          <p:cNvPr id="24" name="Line 10">
            <a:extLst>
              <a:ext uri="{FF2B5EF4-FFF2-40B4-BE49-F238E27FC236}">
                <a16:creationId xmlns:a16="http://schemas.microsoft.com/office/drawing/2014/main" id="{0628F885-4FAA-4523-9297-24BC85E2BB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21167" y="3097125"/>
            <a:ext cx="820888" cy="988941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Line 11">
            <a:extLst>
              <a:ext uri="{FF2B5EF4-FFF2-40B4-BE49-F238E27FC236}">
                <a16:creationId xmlns:a16="http://schemas.microsoft.com/office/drawing/2014/main" id="{DAEDF715-8BE6-435A-BE1C-B005DC2DFD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76171" y="3226128"/>
            <a:ext cx="760674" cy="1272301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Line 12">
            <a:extLst>
              <a:ext uri="{FF2B5EF4-FFF2-40B4-BE49-F238E27FC236}">
                <a16:creationId xmlns:a16="http://schemas.microsoft.com/office/drawing/2014/main" id="{F4E00B6F-32C2-4CC8-8248-290B4967512B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5998" y="3172891"/>
            <a:ext cx="1675195" cy="42250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98670C2F-36D6-47BA-B740-51E618492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4038" y="4544914"/>
            <a:ext cx="4043362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>
                <a:cs typeface="Arial" panose="020B0604020202020204" pitchFamily="34" charset="0"/>
              </a:rPr>
              <a:t>Nezbytné</a:t>
            </a:r>
            <a:r>
              <a:rPr lang="cs-CZ" altLang="cs-CZ" sz="1800" dirty="0">
                <a:cs typeface="Arial" panose="020B0604020202020204" pitchFamily="34" charset="0"/>
              </a:rPr>
              <a:t> </a:t>
            </a:r>
            <a:br>
              <a:rPr lang="cs-CZ" altLang="cs-CZ" sz="1800" dirty="0">
                <a:cs typeface="Arial" panose="020B0604020202020204" pitchFamily="34" charset="0"/>
              </a:rPr>
            </a:br>
            <a:r>
              <a:rPr lang="cs-CZ" altLang="cs-CZ" sz="1800" dirty="0">
                <a:cs typeface="Arial" panose="020B0604020202020204" pitchFamily="34" charset="0"/>
              </a:rPr>
              <a:t>jídlo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>
                <a:cs typeface="Arial" panose="020B0604020202020204" pitchFamily="34" charset="0"/>
              </a:rPr>
              <a:t>bydlení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>
                <a:cs typeface="Arial" panose="020B0604020202020204" pitchFamily="34" charset="0"/>
              </a:rPr>
              <a:t>oblečení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>
                <a:cs typeface="Arial" panose="020B0604020202020204" pitchFamily="34" charset="0"/>
              </a:rPr>
              <a:t>zdraví</a:t>
            </a:r>
          </a:p>
        </p:txBody>
      </p:sp>
      <p:sp>
        <p:nvSpPr>
          <p:cNvPr id="28" name="Text Box 14">
            <a:extLst>
              <a:ext uri="{FF2B5EF4-FFF2-40B4-BE49-F238E27FC236}">
                <a16:creationId xmlns:a16="http://schemas.microsoft.com/office/drawing/2014/main" id="{1597D2AC-4466-4B4E-B7E0-D2FA634C6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7455" y="3501142"/>
            <a:ext cx="1981200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>
                <a:cs typeface="Arial" panose="020B0604020202020204" pitchFamily="34" charset="0"/>
              </a:rPr>
              <a:t>Zbytné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>
                <a:cs typeface="Arial" panose="020B0604020202020204" pitchFamily="34" charset="0"/>
              </a:rPr>
              <a:t>kino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>
                <a:cs typeface="Arial" panose="020B0604020202020204" pitchFamily="34" charset="0"/>
              </a:rPr>
              <a:t>restaurace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>
                <a:cs typeface="Arial" panose="020B0604020202020204" pitchFamily="34" charset="0"/>
              </a:rPr>
              <a:t>dovolená</a:t>
            </a:r>
            <a:br>
              <a:rPr lang="cs-CZ" altLang="cs-CZ" sz="1800" dirty="0">
                <a:cs typeface="Arial" panose="020B0604020202020204" pitchFamily="34" charset="0"/>
              </a:rPr>
            </a:br>
            <a:endParaRPr lang="cs-CZ" altLang="cs-CZ" sz="1800" dirty="0">
              <a:cs typeface="Arial" panose="020B0604020202020204" pitchFamily="34" charset="0"/>
            </a:endParaRP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45BB993C-04AA-46A8-B998-9C53968BF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469" y="4913927"/>
            <a:ext cx="395512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>
                <a:cs typeface="Arial" panose="020B0604020202020204" pitchFamily="34" charset="0"/>
              </a:rPr>
              <a:t>Investiční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>
                <a:cs typeface="Arial" panose="020B0604020202020204" pitchFamily="34" charset="0"/>
              </a:rPr>
              <a:t>cenné papíry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>
                <a:cs typeface="Arial" panose="020B0604020202020204" pitchFamily="34" charset="0"/>
              </a:rPr>
              <a:t>nemovitosti </a:t>
            </a:r>
            <a:br>
              <a:rPr lang="cs-CZ" altLang="cs-CZ" sz="1800" dirty="0">
                <a:cs typeface="Arial" panose="020B0604020202020204" pitchFamily="34" charset="0"/>
              </a:rPr>
            </a:br>
            <a:endParaRPr lang="cs-CZ" altLang="cs-CZ" sz="1800" dirty="0">
              <a:cs typeface="Arial" panose="020B0604020202020204" pitchFamily="34" charset="0"/>
            </a:endParaRPr>
          </a:p>
        </p:txBody>
      </p:sp>
      <p:sp>
        <p:nvSpPr>
          <p:cNvPr id="30" name="Line 16">
            <a:extLst>
              <a:ext uri="{FF2B5EF4-FFF2-40B4-BE49-F238E27FC236}">
                <a16:creationId xmlns:a16="http://schemas.microsoft.com/office/drawing/2014/main" id="{BD15E321-7998-4F47-A4F0-FDD9D999AA4C}"/>
              </a:ext>
            </a:extLst>
          </p:cNvPr>
          <p:cNvSpPr>
            <a:spLocks noChangeShapeType="1"/>
          </p:cNvSpPr>
          <p:nvPr/>
        </p:nvSpPr>
        <p:spPr bwMode="auto">
          <a:xfrm>
            <a:off x="7427630" y="3226128"/>
            <a:ext cx="1154488" cy="1541082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17">
            <a:extLst>
              <a:ext uri="{FF2B5EF4-FFF2-40B4-BE49-F238E27FC236}">
                <a16:creationId xmlns:a16="http://schemas.microsoft.com/office/drawing/2014/main" id="{FC8A7A6F-2DC1-4A7F-83EA-92E820D15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730" y="3315117"/>
            <a:ext cx="1800225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>
                <a:cs typeface="Arial" panose="020B0604020202020204" pitchFamily="34" charset="0"/>
              </a:rPr>
              <a:t>Nahodilé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>
                <a:cs typeface="Arial" panose="020B0604020202020204" pitchFamily="34" charset="0"/>
              </a:rPr>
              <a:t>výhry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>
                <a:cs typeface="Arial" panose="020B0604020202020204" pitchFamily="34" charset="0"/>
              </a:rPr>
              <a:t>dary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>
                <a:cs typeface="Arial" panose="020B0604020202020204" pitchFamily="34" charset="0"/>
              </a:rPr>
              <a:t>dědictví</a:t>
            </a:r>
          </a:p>
        </p:txBody>
      </p:sp>
      <p:sp>
        <p:nvSpPr>
          <p:cNvPr id="32" name="Line 18">
            <a:extLst>
              <a:ext uri="{FF2B5EF4-FFF2-40B4-BE49-F238E27FC236}">
                <a16:creationId xmlns:a16="http://schemas.microsoft.com/office/drawing/2014/main" id="{32EA08FE-C50D-455D-8F8B-4D7857475E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3861" y="2854319"/>
            <a:ext cx="1996936" cy="34295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Grafický objekt 32" descr="Zpětná šipka (zprava doleva)">
            <a:extLst>
              <a:ext uri="{FF2B5EF4-FFF2-40B4-BE49-F238E27FC236}">
                <a16:creationId xmlns:a16="http://schemas.microsoft.com/office/drawing/2014/main" id="{6B50525F-050F-48C0-BD2B-C0E84DB87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87180" y="50975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06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87CC800-5D75-4D71-BD2C-8298E1695245}"/>
              </a:ext>
            </a:extLst>
          </p:cNvPr>
          <p:cNvSpPr txBox="1">
            <a:spLocks noChangeArrowheads="1"/>
          </p:cNvSpPr>
          <p:nvPr/>
        </p:nvSpPr>
        <p:spPr>
          <a:xfrm>
            <a:off x="1137125" y="1217844"/>
            <a:ext cx="10113971" cy="10219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PŘÍJMY – VÝDAJE = ÚSPORY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739D9F9-3CE6-4501-8CB2-B4980E6EEF5C}"/>
              </a:ext>
            </a:extLst>
          </p:cNvPr>
          <p:cNvSpPr txBox="1">
            <a:spLocks noChangeArrowheads="1"/>
          </p:cNvSpPr>
          <p:nvPr/>
        </p:nvSpPr>
        <p:spPr>
          <a:xfrm>
            <a:off x="1137125" y="2438335"/>
            <a:ext cx="6535884" cy="4014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cs-CZ" alt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Kumulované přebytky příjmů domácnosti nad jejími výdaji                   </a:t>
            </a:r>
          </a:p>
          <a:p>
            <a:pPr marL="457200" lvl="1" indent="0">
              <a:buNone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(rozdíl mezi tím, co si rodina v jednotlivých letech vydělá a co spotřebuje)</a:t>
            </a:r>
          </a:p>
          <a:p>
            <a:pPr lvl="0">
              <a:defRPr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Úspory pro očekávané výdaje 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(plánované)</a:t>
            </a:r>
            <a:b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nové auto, dovolená, vánoce</a:t>
            </a:r>
            <a:b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úspory na stáří</a:t>
            </a:r>
            <a:b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zajištění finanční nezávislosti</a:t>
            </a:r>
          </a:p>
          <a:p>
            <a:pPr lvl="0">
              <a:defRPr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Úspory pro neočekávané události </a:t>
            </a:r>
            <a:b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životní rezervy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F826617-520D-4BC5-A334-7C67EC39D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585" y="2533475"/>
            <a:ext cx="2200290" cy="26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9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87CC800-5D75-4D71-BD2C-8298E1695245}"/>
              </a:ext>
            </a:extLst>
          </p:cNvPr>
          <p:cNvSpPr txBox="1">
            <a:spLocks noChangeArrowheads="1"/>
          </p:cNvSpPr>
          <p:nvPr/>
        </p:nvSpPr>
        <p:spPr>
          <a:xfrm>
            <a:off x="1137125" y="1217844"/>
            <a:ext cx="10113971" cy="10219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ŽIVOTNÍ REZERVY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739D9F9-3CE6-4501-8CB2-B4980E6EEF5C}"/>
              </a:ext>
            </a:extLst>
          </p:cNvPr>
          <p:cNvSpPr txBox="1">
            <a:spLocks noChangeArrowheads="1"/>
          </p:cNvSpPr>
          <p:nvPr/>
        </p:nvSpPr>
        <p:spPr>
          <a:xfrm>
            <a:off x="1137125" y="2438335"/>
            <a:ext cx="10342571" cy="4014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PROČ TVOŘÍME ŽIVOTNÍ REZERVY?</a:t>
            </a:r>
          </a:p>
          <a:p>
            <a:pPr lvl="0">
              <a:defRPr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MENTIMETER</a:t>
            </a:r>
          </a:p>
          <a:p>
            <a:pPr lvl="0">
              <a:defRPr/>
            </a:pP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  <a:defRPr/>
            </a:pP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cs-CZ" altLang="cs-CZ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Část úspor určená pro pokrytí výdajů v případě neočekávaných událostí a s tím spojeného výpadku příjmů.</a:t>
            </a:r>
          </a:p>
          <a:p>
            <a:pPr lvl="1">
              <a:defRPr/>
            </a:pP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Zajištění finančních zdrojů pro případ neočekávaných událostí  </a:t>
            </a:r>
          </a:p>
          <a:p>
            <a:pPr lvl="1">
              <a:defRPr/>
            </a:pP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Zachování životního standardu (životní úrovně) domácnosti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k5071069">
            <a:extLst>
              <a:ext uri="{FF2B5EF4-FFF2-40B4-BE49-F238E27FC236}">
                <a16:creationId xmlns:a16="http://schemas.microsoft.com/office/drawing/2014/main" id="{DB78EE1D-C4A2-450C-B93F-CE82FCFBD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580" y="1728832"/>
            <a:ext cx="3174295" cy="227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21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87CC800-5D75-4D71-BD2C-8298E1695245}"/>
              </a:ext>
            </a:extLst>
          </p:cNvPr>
          <p:cNvSpPr txBox="1">
            <a:spLocks noChangeArrowheads="1"/>
          </p:cNvSpPr>
          <p:nvPr/>
        </p:nvSpPr>
        <p:spPr>
          <a:xfrm>
            <a:off x="1325970" y="1327175"/>
            <a:ext cx="10113971" cy="10219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DRUHY ŽIVOTNÍCH REZERV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739D9F9-3CE6-4501-8CB2-B4980E6EEF5C}"/>
              </a:ext>
            </a:extLst>
          </p:cNvPr>
          <p:cNvSpPr txBox="1">
            <a:spLocks noChangeArrowheads="1"/>
          </p:cNvSpPr>
          <p:nvPr/>
        </p:nvSpPr>
        <p:spPr>
          <a:xfrm>
            <a:off x="1325970" y="2736509"/>
            <a:ext cx="5184162" cy="4014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Rezerva I	- 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operativní</a:t>
            </a:r>
          </a:p>
          <a:p>
            <a:pPr lvl="0">
              <a:defRPr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Rezerva II	- 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taktická</a:t>
            </a:r>
          </a:p>
          <a:p>
            <a:pPr lvl="0">
              <a:defRPr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Rezerva III	- 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strategická</a:t>
            </a:r>
            <a:endParaRPr kumimoji="0" lang="cs-CZ" altLang="cs-CZ" sz="24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 descr="bxp64475">
            <a:extLst>
              <a:ext uri="{FF2B5EF4-FFF2-40B4-BE49-F238E27FC236}">
                <a16:creationId xmlns:a16="http://schemas.microsoft.com/office/drawing/2014/main" id="{E3781B4B-F6E3-4EA4-B902-7B29EB916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768" y="2872435"/>
            <a:ext cx="1839510" cy="213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ANd9GcSe_nKFRFGtw5CfsqWKW4TvsNovdwnd4gnaAiaDdtvm0fb7-MPR">
            <a:extLst>
              <a:ext uri="{FF2B5EF4-FFF2-40B4-BE49-F238E27FC236}">
                <a16:creationId xmlns:a16="http://schemas.microsoft.com/office/drawing/2014/main" id="{18DC080C-96AF-4631-B3C2-74A052142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546" y="2885596"/>
            <a:ext cx="3335423" cy="198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5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87CC800-5D75-4D71-BD2C-8298E1695245}"/>
              </a:ext>
            </a:extLst>
          </p:cNvPr>
          <p:cNvSpPr txBox="1">
            <a:spLocks noChangeArrowheads="1"/>
          </p:cNvSpPr>
          <p:nvPr/>
        </p:nvSpPr>
        <p:spPr>
          <a:xfrm>
            <a:off x="1325970" y="810882"/>
            <a:ext cx="10113971" cy="10219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REZERVA I - OPERATIVNÍ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FE5026E-C83C-4860-8377-E8E685274E5C}"/>
              </a:ext>
            </a:extLst>
          </p:cNvPr>
          <p:cNvSpPr txBox="1">
            <a:spLocks noChangeArrowheads="1"/>
          </p:cNvSpPr>
          <p:nvPr/>
        </p:nvSpPr>
        <p:spPr>
          <a:xfrm>
            <a:off x="1222316" y="2007685"/>
            <a:ext cx="4327556" cy="4776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cs-CZ" altLang="cs-CZ" sz="2400" dirty="0"/>
              <a:t>Účel </a:t>
            </a:r>
            <a:br>
              <a:rPr lang="cs-CZ" altLang="cs-CZ" sz="2400" dirty="0"/>
            </a:br>
            <a:r>
              <a:rPr lang="cs-CZ" altLang="cs-CZ" sz="2400" dirty="0"/>
              <a:t>(kdy čerpat rezervu)</a:t>
            </a:r>
          </a:p>
          <a:p>
            <a:pPr>
              <a:lnSpc>
                <a:spcPct val="110000"/>
              </a:lnSpc>
            </a:pPr>
            <a:r>
              <a:rPr lang="cs-CZ" altLang="cs-CZ" sz="2400" dirty="0"/>
              <a:t>Výše rezervy</a:t>
            </a:r>
          </a:p>
          <a:p>
            <a:pPr>
              <a:lnSpc>
                <a:spcPct val="110000"/>
              </a:lnSpc>
            </a:pPr>
            <a:r>
              <a:rPr lang="cs-CZ" altLang="cs-CZ" sz="2400" dirty="0"/>
              <a:t>Pravděpodobnost čerpání</a:t>
            </a:r>
          </a:p>
          <a:p>
            <a:pPr>
              <a:lnSpc>
                <a:spcPct val="110000"/>
              </a:lnSpc>
            </a:pPr>
            <a:r>
              <a:rPr lang="cs-CZ" altLang="cs-CZ" sz="2400" dirty="0"/>
              <a:t>Požadavek na likviditu</a:t>
            </a:r>
            <a:br>
              <a:rPr lang="cs-CZ" altLang="cs-CZ" sz="2400" dirty="0"/>
            </a:br>
            <a:r>
              <a:rPr lang="cs-CZ" altLang="cs-CZ" sz="2400" dirty="0"/>
              <a:t> Riziko</a:t>
            </a:r>
            <a:br>
              <a:rPr lang="cs-CZ" altLang="cs-CZ" sz="2400" dirty="0"/>
            </a:br>
            <a:r>
              <a:rPr lang="cs-CZ" altLang="cs-CZ" sz="2400" dirty="0"/>
              <a:t> Výnos</a:t>
            </a:r>
          </a:p>
          <a:p>
            <a:pPr>
              <a:lnSpc>
                <a:spcPct val="110000"/>
              </a:lnSpc>
            </a:pPr>
            <a:r>
              <a:rPr lang="cs-CZ" altLang="cs-CZ" sz="2400" dirty="0"/>
              <a:t>Vhodná investice </a:t>
            </a:r>
            <a:br>
              <a:rPr lang="cs-CZ" altLang="cs-CZ" sz="2400" dirty="0"/>
            </a:br>
            <a:r>
              <a:rPr lang="cs-CZ" altLang="cs-CZ" sz="2400" dirty="0"/>
              <a:t>pro tvorbu rezervy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E676B74D-5870-4349-BF40-F17631612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377" y="2007685"/>
            <a:ext cx="57644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při neočekávané události s finančním dopadem (oprava ledničky, auta, počítače)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EE330C08-76BE-449B-99D0-279551B55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377" y="2967340"/>
            <a:ext cx="4495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3 - 6 měsíční spotřeba domácnosti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19C25F58-153B-4480-AF07-7479CA61A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377" y="3524222"/>
            <a:ext cx="52817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poměrně vysoká (každoročně)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6F5CB18D-F469-4CC6-9418-2296B19FA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377" y="4129935"/>
            <a:ext cx="3788986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2 - 5 dnů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nízké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nad míru inflace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C182FBAF-ACA9-4BEF-8D22-05F8A2B96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376" y="5535867"/>
            <a:ext cx="57644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spořící účet, otevřené podílové fondy peněžního trhu</a:t>
            </a:r>
          </a:p>
        </p:txBody>
      </p:sp>
    </p:spTree>
    <p:extLst>
      <p:ext uri="{BB962C8B-B14F-4D97-AF65-F5344CB8AC3E}">
        <p14:creationId xmlns:p14="http://schemas.microsoft.com/office/powerpoint/2010/main" val="348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87CC800-5D75-4D71-BD2C-8298E1695245}"/>
              </a:ext>
            </a:extLst>
          </p:cNvPr>
          <p:cNvSpPr txBox="1">
            <a:spLocks noChangeArrowheads="1"/>
          </p:cNvSpPr>
          <p:nvPr/>
        </p:nvSpPr>
        <p:spPr>
          <a:xfrm>
            <a:off x="1325970" y="810882"/>
            <a:ext cx="10113971" cy="10219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REZERVA II - TAKTICKÁ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FE5026E-C83C-4860-8377-E8E685274E5C}"/>
              </a:ext>
            </a:extLst>
          </p:cNvPr>
          <p:cNvSpPr txBox="1">
            <a:spLocks noChangeArrowheads="1"/>
          </p:cNvSpPr>
          <p:nvPr/>
        </p:nvSpPr>
        <p:spPr>
          <a:xfrm>
            <a:off x="1222316" y="2007685"/>
            <a:ext cx="4327556" cy="4776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cs-CZ" altLang="cs-CZ" sz="2400" dirty="0"/>
              <a:t>Účel </a:t>
            </a:r>
            <a:br>
              <a:rPr lang="cs-CZ" altLang="cs-CZ" sz="2400" dirty="0"/>
            </a:br>
            <a:r>
              <a:rPr lang="cs-CZ" altLang="cs-CZ" sz="2400" dirty="0"/>
              <a:t>(kdy čerpat rezervu)</a:t>
            </a:r>
          </a:p>
          <a:p>
            <a:pPr>
              <a:lnSpc>
                <a:spcPct val="110000"/>
              </a:lnSpc>
            </a:pPr>
            <a:r>
              <a:rPr lang="cs-CZ" altLang="cs-CZ" sz="2400" dirty="0"/>
              <a:t>Výše rezervy</a:t>
            </a:r>
          </a:p>
          <a:p>
            <a:pPr>
              <a:lnSpc>
                <a:spcPct val="110000"/>
              </a:lnSpc>
            </a:pPr>
            <a:r>
              <a:rPr lang="cs-CZ" altLang="cs-CZ" sz="2400" dirty="0"/>
              <a:t>Pravděpodobnost čerpání</a:t>
            </a:r>
          </a:p>
          <a:p>
            <a:pPr>
              <a:lnSpc>
                <a:spcPct val="110000"/>
              </a:lnSpc>
            </a:pPr>
            <a:r>
              <a:rPr lang="cs-CZ" altLang="cs-CZ" sz="2400" dirty="0"/>
              <a:t>Požadavek na likviditu</a:t>
            </a:r>
            <a:br>
              <a:rPr lang="cs-CZ" altLang="cs-CZ" sz="2400" dirty="0"/>
            </a:br>
            <a:r>
              <a:rPr lang="cs-CZ" altLang="cs-CZ" sz="2400" dirty="0"/>
              <a:t> Riziko</a:t>
            </a:r>
            <a:br>
              <a:rPr lang="cs-CZ" altLang="cs-CZ" sz="2400" dirty="0"/>
            </a:br>
            <a:r>
              <a:rPr lang="cs-CZ" altLang="cs-CZ" sz="2400" dirty="0"/>
              <a:t> Výnos</a:t>
            </a:r>
          </a:p>
          <a:p>
            <a:pPr>
              <a:lnSpc>
                <a:spcPct val="110000"/>
              </a:lnSpc>
            </a:pPr>
            <a:r>
              <a:rPr lang="cs-CZ" altLang="cs-CZ" sz="2400" dirty="0"/>
              <a:t>Vhodná investice </a:t>
            </a:r>
            <a:br>
              <a:rPr lang="cs-CZ" altLang="cs-CZ" sz="2400" dirty="0"/>
            </a:br>
            <a:r>
              <a:rPr lang="cs-CZ" altLang="cs-CZ" sz="2400" dirty="0"/>
              <a:t>pro tvorbu rezervy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E676B74D-5870-4349-BF40-F17631612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377" y="2007685"/>
            <a:ext cx="57644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při ztrátě (změně) zaměstnání, dlouhodobější pracovní neschopnosti, požár, povodeň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EE330C08-76BE-449B-99D0-279551B55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377" y="2967340"/>
            <a:ext cx="4495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1 - 3 měsíční spotřeba domácnosti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19C25F58-153B-4480-AF07-7479CA61A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377" y="3524222"/>
            <a:ext cx="52817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malá (několikrát za život)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6F5CB18D-F469-4CC6-9418-2296B19FA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377" y="4129935"/>
            <a:ext cx="3788986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1 - 2 měsíce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střední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střední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C182FBAF-ACA9-4BEF-8D22-05F8A2B96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376" y="5535867"/>
            <a:ext cx="57644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státní protiinflační dluhopisy, otevřené podílové fondy dluhopisové, smíšené, majetkové pojištění</a:t>
            </a:r>
          </a:p>
        </p:txBody>
      </p:sp>
    </p:spTree>
    <p:extLst>
      <p:ext uri="{BB962C8B-B14F-4D97-AF65-F5344CB8AC3E}">
        <p14:creationId xmlns:p14="http://schemas.microsoft.com/office/powerpoint/2010/main" val="266108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53 EKF CZ verze" id="{3BFA46F1-D61F-4948-9614-7306B45BC706}" vid="{81063B21-D654-774E-8A88-C7B425F9B5BE}"/>
    </a:ext>
  </a:extLst>
</a:theme>
</file>

<file path=ppt/theme/theme2.xml><?xml version="1.0" encoding="utf-8"?>
<a:theme xmlns:a="http://schemas.openxmlformats.org/drawingml/2006/main" name="Śablona_prezentace_N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2" id="{0D558C50-51D4-4EF6-88BF-468640285203}" vid="{DC8905DB-F15E-4664-83D4-7E3B5AAF960A}"/>
    </a:ext>
  </a:extLst>
</a:theme>
</file>

<file path=ppt/theme/theme3.xml><?xml version="1.0" encoding="utf-8"?>
<a:theme xmlns:a="http://schemas.openxmlformats.org/drawingml/2006/main" name="1_Śablona_prezentace_N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2" id="{0D558C50-51D4-4EF6-88BF-468640285203}" vid="{DC8905DB-F15E-4664-83D4-7E3B5AAF960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154 (9)</Template>
  <TotalTime>925</TotalTime>
  <Words>713</Words>
  <Application>Microsoft Office PowerPoint</Application>
  <PresentationFormat>Širokoúhlá obrazovka</PresentationFormat>
  <Paragraphs>150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Custom Design</vt:lpstr>
      <vt:lpstr>Śablona_prezentace_NICE</vt:lpstr>
      <vt:lpstr>1_Śablona_prezentace_NICE</vt:lpstr>
      <vt:lpstr>OSOBNÍ FINANCE – ROZVAHA A CASH FLOW, ŽIVOTNÍ REZERVY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Korena Katerina</dc:creator>
  <cp:lastModifiedBy>Kulihova Kublova Tereza</cp:lastModifiedBy>
  <cp:revision>73</cp:revision>
  <dcterms:created xsi:type="dcterms:W3CDTF">2021-08-18T19:37:40Z</dcterms:created>
  <dcterms:modified xsi:type="dcterms:W3CDTF">2023-09-22T09:57:15Z</dcterms:modified>
</cp:coreProperties>
</file>