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56" r:id="rId1"/>
    <p:sldMasterId id="2147483667" r:id="rId2"/>
    <p:sldMasterId id="2147483674" r:id="rId3"/>
  </p:sldMasterIdLst>
  <p:notesMasterIdLst>
    <p:notesMasterId r:id="rId20"/>
  </p:notesMasterIdLst>
  <p:handoutMasterIdLst>
    <p:handoutMasterId r:id="rId21"/>
  </p:handoutMasterIdLst>
  <p:sldIdLst>
    <p:sldId id="264" r:id="rId4"/>
    <p:sldId id="359" r:id="rId5"/>
    <p:sldId id="360" r:id="rId6"/>
    <p:sldId id="361" r:id="rId7"/>
    <p:sldId id="362" r:id="rId8"/>
    <p:sldId id="363" r:id="rId9"/>
    <p:sldId id="364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72" r:id="rId18"/>
    <p:sldId id="373" r:id="rId1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 showGuides="1">
      <p:cViewPr varScale="1">
        <p:scale>
          <a:sx n="64" d="100"/>
          <a:sy n="64" d="100"/>
        </p:scale>
        <p:origin x="724" y="40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A7E84B11-8086-A046-B6B7-F7A9DB5EA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E5F8304-EF8E-7A48-A3EC-256BB4EB24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746FA-9F78-5A43-BFD1-03D27A7F3C92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FCE85A97-9D2F-A74D-874B-B462CB8C63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B02496D-CD03-4446-AD06-43B91E1688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CC9C5-FF55-F544-A6D3-2B14C7549CF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21827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2D10F-BC7E-0545-A8D3-D708044527A6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77E90-4C3A-1A40-BB34-28A95E688A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24213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477E90-4C3A-1A40-BB34-28A95E688A19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3763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8A41D-18F5-2B4E-BE99-D6457D846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00582C-01B7-3F42-AD28-9B7DF4DD5F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C3A37-4F77-534E-9AF3-D82BFE154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DCCB8-70AD-574C-9AA9-B02DA9D9D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3117F-487E-494C-9FA1-CB037C2CB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165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021374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53518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87004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55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569900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BE2E82-3A08-4406-970D-0BF0B3057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DFD0A80-C25E-48AB-ABAA-6FA451D46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7562400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3E939B-BCE0-45D2-B16D-41C78D416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060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A8293E-F3D4-4048-8D1B-5997F2E292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79915F5-46E8-47F6-BF11-5BC0A9F334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75555"/>
            <a:ext cx="5181600" cy="380140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21976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B72F62-CCBA-4507-BF5D-6E31F320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35298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334511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56EA4-94EE-9E4C-9451-0C053C350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C682-265E-EE41-A540-118A3A390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4DCE98-8002-BC4F-85CF-80F1678C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100820-F6DD-5A4F-80F7-CAC42703D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03D53-E799-BF42-83F0-6B6D5E02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410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2D3AB-3AE5-6C49-B89B-0B3333B9A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A51D72-6450-1245-B950-D14EEE9BCD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A13D4-2C24-4B4C-A527-271234776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6D41A-5F70-D542-B768-4CA673DBA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84A22-3709-7E43-ADD3-04B31F1D2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122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85BBB-390C-8746-8F6D-62B6435F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52AC7-CCB6-7743-BA17-958390688A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7134D6-2490-5248-8BDE-DBC857FAD5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B26196-17B1-8245-A58A-F8CFE5261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F613EA-3698-4344-847F-E2367A8ED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666FBF-FFBF-9746-9924-D6ECC8F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7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015BE-E091-174E-9BC7-1C1BCA6DC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37750E-8FBE-E846-AB80-9F86414BC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21511B-D22A-1245-A98E-3D2AFE55B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A5B39B-BFEB-134C-AB6F-4AB601CEDC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7821D6-D3D4-CF41-A511-5A5AC1081B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5C7EB4-86D6-B743-9954-71FAD9D047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C364A0-F572-C149-849B-B307CD8B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F28744-8951-9A4F-A3AA-DD575AE0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9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672057-05C0-D143-BA44-BD676CD9C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3BE2FB-8405-5C4E-A05E-0DC323AF6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FD6ECD-2072-7649-8717-F6947C571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331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499B7-157B-F045-9923-D12EED65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47F9E-6176-9946-A28B-E20C2D5155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DD7A46-18AB-7B43-B05D-7EC3E7A08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A48DC-3CD9-9542-B18D-D6CC3077A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FA9E0-9FA1-6145-9530-79E7D73F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502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>
            <a:extLst>
              <a:ext uri="{FF2B5EF4-FFF2-40B4-BE49-F238E27FC236}">
                <a16:creationId xmlns:a16="http://schemas.microsoft.com/office/drawing/2014/main" id="{D04FEA15-B052-4EF2-83CD-264C14861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90" y="3948576"/>
            <a:ext cx="3754010" cy="2957219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37AB73D9-C2E7-4E6F-98F9-2170CD318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4085924" cy="3852695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B67B4897-D9B0-4CFD-8137-994B45F5B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273955"/>
            <a:ext cx="7751805" cy="2387600"/>
          </a:xfrm>
        </p:spPr>
        <p:txBody>
          <a:bodyPr anchor="b"/>
          <a:lstStyle>
            <a:lvl1pPr algn="l">
              <a:defRPr sz="6000">
                <a:solidFill>
                  <a:srgbClr val="249CD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F7B8A41-B52E-4C71-8155-58470B56EC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4780863"/>
            <a:ext cx="7751806" cy="1655762"/>
          </a:xfrm>
        </p:spPr>
        <p:txBody>
          <a:bodyPr/>
          <a:lstStyle>
            <a:lvl1pPr marL="0" indent="0" algn="l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CF29AF1F-BEEC-4FDA-B82B-5BC9F5BE4C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064" y="222646"/>
            <a:ext cx="6285051" cy="100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0D7F4B-178F-4068-847F-A3DD517F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5341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358C1A-5337-4345-ADC3-AC78C3B5D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84980"/>
            <a:ext cx="10515600" cy="379198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01396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22C198-AF9F-0A41-9A82-28EC7DDD7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5F5F5-E124-A54B-9981-D7FA5E3DE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942D7-B669-9940-B52D-60CF522EFE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BC748-752E-9E47-952B-1B6B12A8FBCB}" type="datetimeFigureOut">
              <a:rPr lang="cs-CZ" smtClean="0"/>
              <a:t>22.09.2023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2DEF7-65E0-8647-8D41-57980F1E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7E33C7-0C21-634B-9232-89AED66921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BBC17-8541-E34F-8869-9598F72269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991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3" r:id="rId6"/>
    <p:sldLayoutId id="2147483666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  <p:pic>
        <p:nvPicPr>
          <p:cNvPr id="8" name="Obrázek 7" descr="Obsah obrázku objekt, interiér&#10;&#10;&#10;&#10;Popis se vygeneroval automaticky.">
            <a:extLst>
              <a:ext uri="{FF2B5EF4-FFF2-40B4-BE49-F238E27FC236}">
                <a16:creationId xmlns:a16="http://schemas.microsoft.com/office/drawing/2014/main" id="{AC495983-AC06-4D47-8142-754112AFF294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200196" y="199669"/>
            <a:ext cx="4216400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B3592D6B-834C-43B3-839E-3773636F72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058" y="5414889"/>
            <a:ext cx="1831942" cy="144311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19B6C3F4-DEDF-4CE1-AC03-67790760053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" y="0"/>
            <a:ext cx="2054116" cy="1936865"/>
          </a:xfrm>
          <a:prstGeom prst="rect">
            <a:avLst/>
          </a:prstGeom>
        </p:spPr>
      </p:pic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895BD18-3E86-4085-92D7-CBE4C890E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44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6EF8590-89EE-4F8A-B7C7-156DDD2D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00520"/>
            <a:ext cx="10515600" cy="437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A60F351C-0FBE-44A9-B1C3-843F7E43D30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76" y="6367451"/>
            <a:ext cx="2837469" cy="45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10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49CDC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pos="9216">
          <p15:clr>
            <a:srgbClr val="F26B43"/>
          </p15:clr>
        </p15:guide>
        <p15:guide id="3" pos="1248">
          <p15:clr>
            <a:srgbClr val="F26B43"/>
          </p15:clr>
        </p15:guide>
        <p15:guide id="4" pos="1152">
          <p15:clr>
            <a:srgbClr val="F26B43"/>
          </p15:clr>
        </p15:guide>
        <p15:guide id="5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C7814-19D0-D044-AD35-ED9091139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83578" y="2532373"/>
            <a:ext cx="7751805" cy="2387600"/>
          </a:xfrm>
        </p:spPr>
        <p:txBody>
          <a:bodyPr/>
          <a:lstStyle/>
          <a:p>
            <a:r>
              <a:rPr lang="cs-CZ" sz="4800" dirty="0">
                <a:solidFill>
                  <a:srgbClr val="00B0F0"/>
                </a:solidFill>
              </a:rPr>
              <a:t>FINANČNÍ PLÁN</a:t>
            </a:r>
            <a:br>
              <a:rPr lang="cs-CZ" sz="4800" dirty="0">
                <a:solidFill>
                  <a:srgbClr val="00B0F0"/>
                </a:solidFill>
              </a:rPr>
            </a:br>
            <a:r>
              <a:rPr lang="cs-CZ" sz="4800" dirty="0">
                <a:solidFill>
                  <a:srgbClr val="00B0F0"/>
                </a:solidFill>
              </a:rPr>
              <a:t>ROLE FINANČNÍHO PORADCE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462E6A-BA43-6348-924A-E49976C562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577" y="5013326"/>
            <a:ext cx="7751806" cy="1655762"/>
          </a:xfrm>
        </p:spPr>
        <p:txBody>
          <a:bodyPr/>
          <a:lstStyle/>
          <a:p>
            <a:r>
              <a:rPr lang="cs-CZ" sz="2000" dirty="0"/>
              <a:t>Kateřina</a:t>
            </a:r>
            <a:r>
              <a:rPr lang="cs-CZ" dirty="0"/>
              <a:t> </a:t>
            </a:r>
            <a:r>
              <a:rPr lang="cs-CZ" sz="2000" dirty="0"/>
              <a:t>Kořená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A7925D-4BBE-3C40-9FF4-E305464874B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579225" y="6356350"/>
            <a:ext cx="612775" cy="312738"/>
          </a:xfrm>
          <a:prstGeom prst="rect">
            <a:avLst/>
          </a:prstGeom>
        </p:spPr>
        <p:txBody>
          <a:bodyPr/>
          <a:lstStyle/>
          <a:p>
            <a:fld id="{1EA44BAA-1A06-B141-8215-9D88CF6A7203}" type="slidenum">
              <a:rPr lang="cs-CZ" smtClean="0"/>
              <a:t>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3258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1D119F1-C67B-4531-91F6-6046C7C12E10}"/>
              </a:ext>
            </a:extLst>
          </p:cNvPr>
          <p:cNvSpPr txBox="1">
            <a:spLocks noChangeArrowheads="1"/>
          </p:cNvSpPr>
          <p:nvPr/>
        </p:nvSpPr>
        <p:spPr>
          <a:xfrm>
            <a:off x="1218647" y="1547330"/>
            <a:ext cx="10973353" cy="79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cs-CZ" altLang="cs-CZ" sz="4000" dirty="0">
                <a:solidFill>
                  <a:srgbClr val="00B0F0"/>
                </a:solidFill>
              </a:rPr>
              <a:t>FINANČNÍ PORADCE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BF55AD4-D50C-4468-877D-44CD5C4DE73A}"/>
              </a:ext>
            </a:extLst>
          </p:cNvPr>
          <p:cNvSpPr txBox="1">
            <a:spLocks noChangeArrowheads="1"/>
          </p:cNvSpPr>
          <p:nvPr/>
        </p:nvSpPr>
        <p:spPr>
          <a:xfrm>
            <a:off x="1218647" y="2349293"/>
            <a:ext cx="10002630" cy="474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400" b="1" dirty="0"/>
              <a:t>Opravdový finanční poradce musí: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800" b="1" dirty="0">
              <a:solidFill>
                <a:srgbClr val="CC0000"/>
              </a:solidFill>
            </a:endParaRPr>
          </a:p>
          <a:p>
            <a:r>
              <a:rPr lang="cs-CZ" altLang="cs-CZ" sz="2400" dirty="0"/>
              <a:t>Analyzovat rodinné finance a potřeby</a:t>
            </a:r>
          </a:p>
          <a:p>
            <a:r>
              <a:rPr lang="cs-CZ" altLang="cs-CZ" sz="2400" dirty="0"/>
              <a:t>Provést </a:t>
            </a:r>
            <a:r>
              <a:rPr lang="cs-CZ" altLang="cs-CZ" sz="2400" b="1" dirty="0"/>
              <a:t>nezávislý výběr </a:t>
            </a:r>
            <a:r>
              <a:rPr lang="cs-CZ" altLang="cs-CZ" sz="2400" dirty="0"/>
              <a:t>vhodných produktů</a:t>
            </a:r>
          </a:p>
          <a:p>
            <a:r>
              <a:rPr lang="cs-CZ" altLang="cs-CZ" sz="2400" dirty="0"/>
              <a:t>Po jejich podrobném vysvětlení svým doporučením pomoci ke zlepšení finanční situace domácnosti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400" b="1" dirty="0">
                <a:solidFill>
                  <a:srgbClr val="00B0F0"/>
                </a:solidFill>
              </a:rPr>
              <a:t>PLATÍ: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400" b="1" dirty="0"/>
              <a:t>ABYSTE SVÉMU FINANČNÍMU PORADCI ROZUMĚLI, MUSÍTE BÝT FINANČNĚ GRAMOTNÍ!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20060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1D119F1-C67B-4531-91F6-6046C7C12E10}"/>
              </a:ext>
            </a:extLst>
          </p:cNvPr>
          <p:cNvSpPr txBox="1">
            <a:spLocks noChangeArrowheads="1"/>
          </p:cNvSpPr>
          <p:nvPr/>
        </p:nvSpPr>
        <p:spPr>
          <a:xfrm>
            <a:off x="1546638" y="1123122"/>
            <a:ext cx="10973353" cy="1214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altLang="cs-CZ" sz="4000" dirty="0">
                <a:solidFill>
                  <a:srgbClr val="00B0F0"/>
                </a:solidFill>
              </a:rPr>
              <a:t>NUTNÉ DOVEDNOSTI</a:t>
            </a:r>
            <a:endParaRPr lang="cs-CZ" altLang="cs-CZ" sz="4000" dirty="0">
              <a:solidFill>
                <a:srgbClr val="00B0F0"/>
              </a:solidFill>
            </a:endParaRPr>
          </a:p>
          <a:p>
            <a:pPr algn="l"/>
            <a:r>
              <a:rPr lang="it-IT" altLang="cs-CZ" sz="4000" dirty="0">
                <a:solidFill>
                  <a:srgbClr val="00B0F0"/>
                </a:solidFill>
              </a:rPr>
              <a:t>V MODERNÍ SPOLEČNOSTI</a:t>
            </a:r>
            <a:endParaRPr lang="cs-CZ" altLang="cs-CZ" sz="4000" dirty="0">
              <a:solidFill>
                <a:srgbClr val="00B0F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BF55AD4-D50C-4468-877D-44CD5C4DE73A}"/>
              </a:ext>
            </a:extLst>
          </p:cNvPr>
          <p:cNvSpPr txBox="1">
            <a:spLocks noChangeArrowheads="1"/>
          </p:cNvSpPr>
          <p:nvPr/>
        </p:nvSpPr>
        <p:spPr>
          <a:xfrm>
            <a:off x="1546638" y="2371381"/>
            <a:ext cx="10002630" cy="4749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dirty="0"/>
              <a:t>Základní gramotnost</a:t>
            </a:r>
          </a:p>
          <a:p>
            <a:r>
              <a:rPr lang="cs-CZ" altLang="cs-CZ" sz="2400" dirty="0"/>
              <a:t>Řidičský průkaz</a:t>
            </a:r>
          </a:p>
          <a:p>
            <a:r>
              <a:rPr lang="cs-CZ" altLang="cs-CZ" sz="2400" dirty="0"/>
              <a:t>Počítačová gramotnost</a:t>
            </a:r>
          </a:p>
          <a:p>
            <a:r>
              <a:rPr lang="cs-CZ" altLang="cs-CZ" sz="2400" dirty="0"/>
              <a:t>Jazyková gramotnost</a:t>
            </a:r>
          </a:p>
          <a:p>
            <a:r>
              <a:rPr lang="cs-CZ" altLang="cs-CZ" sz="2400" b="1" dirty="0">
                <a:solidFill>
                  <a:srgbClr val="00B0F0"/>
                </a:solidFill>
              </a:rPr>
              <a:t>Finanční gramotnost</a:t>
            </a:r>
          </a:p>
          <a:p>
            <a:pPr lvl="1"/>
            <a:r>
              <a:rPr lang="cs-CZ" altLang="cs-CZ" dirty="0"/>
              <a:t>Znalost finančních produktů</a:t>
            </a:r>
          </a:p>
          <a:p>
            <a:pPr lvl="1"/>
            <a:r>
              <a:rPr lang="cs-CZ" altLang="cs-CZ" dirty="0"/>
              <a:t>Využívání finanční matematiky </a:t>
            </a:r>
          </a:p>
          <a:p>
            <a:pPr lvl="1"/>
            <a:r>
              <a:rPr lang="cs-CZ" altLang="cs-CZ" b="1" dirty="0"/>
              <a:t>Umění myslet</a:t>
            </a:r>
            <a:endParaRPr lang="cs-CZ" altLang="cs-CZ" sz="2400" dirty="0"/>
          </a:p>
        </p:txBody>
      </p:sp>
      <p:pic>
        <p:nvPicPr>
          <p:cNvPr id="4" name="Picture 2" descr="POZVÁNKA NA PŘEDNÁŠKU FINANČNÍ GRAMOTNOST: Doksy">
            <a:extLst>
              <a:ext uri="{FF2B5EF4-FFF2-40B4-BE49-F238E27FC236}">
                <a16:creationId xmlns:a16="http://schemas.microsoft.com/office/drawing/2014/main" id="{7C5A2A18-2615-45B1-B505-570A78AD6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243" y="2602730"/>
            <a:ext cx="3413110" cy="246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891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1D119F1-C67B-4531-91F6-6046C7C12E10}"/>
              </a:ext>
            </a:extLst>
          </p:cNvPr>
          <p:cNvSpPr txBox="1">
            <a:spLocks noChangeArrowheads="1"/>
          </p:cNvSpPr>
          <p:nvPr/>
        </p:nvSpPr>
        <p:spPr>
          <a:xfrm>
            <a:off x="1377672" y="993913"/>
            <a:ext cx="10973353" cy="1214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altLang="cs-CZ" sz="4000" dirty="0">
                <a:solidFill>
                  <a:srgbClr val="00B0F0"/>
                </a:solidFill>
              </a:rPr>
              <a:t>FINANČNÍ GRAMOTNOST</a:t>
            </a:r>
            <a:endParaRPr lang="cs-CZ" altLang="cs-CZ" sz="4000" dirty="0">
              <a:solidFill>
                <a:srgbClr val="00B0F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1BF08F2-6279-40FC-B9AA-52B2DB58C2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377672" y="2208696"/>
            <a:ext cx="4128405" cy="4356351"/>
          </a:xfrm>
        </p:spPr>
        <p:txBody>
          <a:bodyPr>
            <a:normAutofit/>
          </a:bodyPr>
          <a:lstStyle/>
          <a:p>
            <a:r>
              <a:rPr lang="cs-CZ" altLang="cs-CZ" sz="2200" b="1" dirty="0"/>
              <a:t>JAK BYSTE SÁM/SAMA OHODNOTIL/A SVOU FINANČNÍ GRAMOTNOST?</a:t>
            </a:r>
          </a:p>
          <a:p>
            <a:r>
              <a:rPr lang="cs-CZ" altLang="cs-CZ" sz="2200" b="1" dirty="0">
                <a:highlight>
                  <a:srgbClr val="FFFF00"/>
                </a:highlight>
              </a:rPr>
              <a:t>MENTIMETER</a:t>
            </a:r>
          </a:p>
          <a:p>
            <a:endParaRPr lang="cs-CZ" altLang="cs-CZ" sz="2800" b="1" dirty="0">
              <a:highlight>
                <a:srgbClr val="FFFF00"/>
              </a:highlight>
            </a:endParaRPr>
          </a:p>
          <a:p>
            <a:r>
              <a:rPr lang="cs-CZ" altLang="cs-CZ" sz="2200" dirty="0"/>
              <a:t>Průzkum společnosti EMA</a:t>
            </a:r>
          </a:p>
          <a:p>
            <a:pPr>
              <a:buFontTx/>
              <a:buChar char="-"/>
            </a:pPr>
            <a:r>
              <a:rPr lang="cs-CZ" altLang="cs-CZ" sz="2000" dirty="0"/>
              <a:t>monitoring finančního trhu a analýza dat,</a:t>
            </a:r>
          </a:p>
          <a:p>
            <a:pPr marL="0" indent="0">
              <a:buNone/>
            </a:pPr>
            <a:r>
              <a:rPr lang="cs-CZ" altLang="cs-CZ" sz="2000" dirty="0"/>
              <a:t>   data z ledna 2021</a:t>
            </a:r>
          </a:p>
        </p:txBody>
      </p:sp>
      <p:pic>
        <p:nvPicPr>
          <p:cNvPr id="6" name="Obrázek 5" descr="https://img2.kurzy.cz/zpravy/obrazky/49/596549-financni-gramotnost-cechu-je-prumerna-presto-nemaji-zajem-ji-zvysovat/graf_0706_32_w419h252.jpg">
            <a:extLst>
              <a:ext uri="{FF2B5EF4-FFF2-40B4-BE49-F238E27FC236}">
                <a16:creationId xmlns:a16="http://schemas.microsoft.com/office/drawing/2014/main" id="{B979F423-883B-4B38-8928-D022476F63E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t="4177" r="5023" b="3566"/>
          <a:stretch/>
        </p:blipFill>
        <p:spPr bwMode="auto">
          <a:xfrm>
            <a:off x="5547609" y="2104046"/>
            <a:ext cx="6074876" cy="38324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71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81D119F1-C67B-4531-91F6-6046C7C12E10}"/>
              </a:ext>
            </a:extLst>
          </p:cNvPr>
          <p:cNvSpPr txBox="1">
            <a:spLocks noChangeArrowheads="1"/>
          </p:cNvSpPr>
          <p:nvPr/>
        </p:nvSpPr>
        <p:spPr>
          <a:xfrm>
            <a:off x="1156252" y="1117671"/>
            <a:ext cx="3353354" cy="1214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altLang="cs-CZ" sz="3200" dirty="0">
                <a:solidFill>
                  <a:srgbClr val="00B0F0"/>
                </a:solidFill>
              </a:rPr>
              <a:t>FINANČNÍ GRAMOTNOST</a:t>
            </a:r>
            <a:endParaRPr lang="cs-CZ" altLang="cs-CZ" sz="3200" dirty="0">
              <a:solidFill>
                <a:srgbClr val="00B0F0"/>
              </a:solidFill>
            </a:endParaRP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41C9355-3C2C-4204-84EE-F3FB1B792DD6}"/>
              </a:ext>
            </a:extLst>
          </p:cNvPr>
          <p:cNvSpPr txBox="1">
            <a:spLocks noChangeArrowheads="1"/>
          </p:cNvSpPr>
          <p:nvPr/>
        </p:nvSpPr>
        <p:spPr>
          <a:xfrm>
            <a:off x="6523383" y="725555"/>
            <a:ext cx="3972338" cy="1214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altLang="cs-CZ" sz="3200" dirty="0">
                <a:solidFill>
                  <a:srgbClr val="00B0F0"/>
                </a:solidFill>
              </a:rPr>
              <a:t>NEPATŘIČNÉ VÝMLUVY </a:t>
            </a:r>
            <a:r>
              <a:rPr lang="cs-CZ" altLang="cs-CZ" sz="3200" dirty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cs-CZ" altLang="cs-CZ" sz="3200" dirty="0">
              <a:solidFill>
                <a:srgbClr val="00B0F0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F237855-9FE9-4DAA-BE20-D6E5788994A2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156252" y="2248451"/>
            <a:ext cx="4706386" cy="3933688"/>
          </a:xfrm>
        </p:spPr>
        <p:txBody>
          <a:bodyPr>
            <a:normAutofit/>
          </a:bodyPr>
          <a:lstStyle/>
          <a:p>
            <a:r>
              <a:rPr lang="cs-CZ" altLang="cs-CZ" sz="2000" dirty="0"/>
              <a:t>Budování majetku závisí na tom, jaký dnes zvolíme poměr mezi investováním a spotřebou + jakým způsobem budeme svůj majetek spravovat.</a:t>
            </a:r>
          </a:p>
          <a:p>
            <a:r>
              <a:rPr lang="cs-CZ" altLang="cs-CZ" sz="2000" dirty="0"/>
              <a:t>Pouze na nás záleží, jaký je zvolený poměr mezi investováním a spotřebou.</a:t>
            </a:r>
          </a:p>
          <a:p>
            <a:r>
              <a:rPr lang="cs-CZ" altLang="cs-CZ" sz="2000" dirty="0"/>
              <a:t>Pokud se rozhodneme, že je pro nás důležité investovat a plnit si své finanční cíle - </a:t>
            </a:r>
            <a:r>
              <a:rPr lang="cs-CZ" altLang="cs-CZ" sz="2000" b="1" dirty="0">
                <a:solidFill>
                  <a:srgbClr val="00B0F0"/>
                </a:solidFill>
              </a:rPr>
              <a:t>je potřeba zvolit způsob, jak to udělat.</a:t>
            </a:r>
            <a:endParaRPr lang="cs-CZ" altLang="cs-CZ" sz="2000" dirty="0">
              <a:solidFill>
                <a:srgbClr val="00B0F0"/>
              </a:solidFill>
            </a:endParaRPr>
          </a:p>
        </p:txBody>
      </p:sp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3E8F8359-18AA-4540-AE99-0F1AB3531968}"/>
              </a:ext>
            </a:extLst>
          </p:cNvPr>
          <p:cNvSpPr txBox="1">
            <a:spLocks/>
          </p:cNvSpPr>
          <p:nvPr/>
        </p:nvSpPr>
        <p:spPr>
          <a:xfrm>
            <a:off x="6523383" y="2248451"/>
            <a:ext cx="5795963" cy="4038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/>
              <a:t>Nerozumím investování.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000" b="1" dirty="0">
                <a:solidFill>
                  <a:srgbClr val="00A499"/>
                </a:solidFill>
              </a:rPr>
              <a:t>  </a:t>
            </a:r>
            <a:r>
              <a:rPr lang="cs-CZ" altLang="cs-CZ" sz="2000" b="1" dirty="0"/>
              <a:t>PROTO SE TO MUSÍM NAUČIT</a:t>
            </a:r>
          </a:p>
          <a:p>
            <a:r>
              <a:rPr lang="cs-CZ" altLang="cs-CZ" sz="2000" dirty="0"/>
              <a:t>Nemám dost peněz.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000" dirty="0"/>
              <a:t>  </a:t>
            </a:r>
            <a:r>
              <a:rPr lang="cs-CZ" altLang="cs-CZ" sz="2000" b="1" dirty="0"/>
              <a:t>PRÁVĚ PROTO SE MUSÍM NAUČIT </a:t>
            </a:r>
            <a:br>
              <a:rPr lang="cs-CZ" altLang="cs-CZ" sz="2000" b="1" dirty="0"/>
            </a:br>
            <a:r>
              <a:rPr lang="cs-CZ" altLang="cs-CZ" sz="2000" b="1" dirty="0"/>
              <a:t>  ROZUMĚT FINANCÍM – ABYCH MĚL </a:t>
            </a:r>
            <a:br>
              <a:rPr lang="cs-CZ" altLang="cs-CZ" sz="2000" b="1" dirty="0"/>
            </a:br>
            <a:r>
              <a:rPr lang="cs-CZ" altLang="cs-CZ" sz="2000" b="1" dirty="0"/>
              <a:t>  VÍCE PENĚZ</a:t>
            </a:r>
          </a:p>
          <a:p>
            <a:r>
              <a:rPr lang="cs-CZ" altLang="cs-CZ" sz="2000" dirty="0"/>
              <a:t>Investování je velice rizikové.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altLang="cs-CZ" sz="2000" b="1" dirty="0">
                <a:solidFill>
                  <a:srgbClr val="00A499"/>
                </a:solidFill>
              </a:rPr>
              <a:t>  </a:t>
            </a:r>
            <a:r>
              <a:rPr lang="cs-CZ" altLang="cs-CZ" sz="2000" b="1" dirty="0"/>
              <a:t>INVESTOVÁNÍ NENÍ BEZ RIZIK, ALE </a:t>
            </a:r>
            <a:br>
              <a:rPr lang="cs-CZ" altLang="cs-CZ" sz="2000" b="1" dirty="0"/>
            </a:br>
            <a:r>
              <a:rPr lang="cs-CZ" altLang="cs-CZ" sz="2000" b="1" dirty="0"/>
              <a:t>  POKUD BUDU RIZIKUM ROZUMĚT, </a:t>
            </a:r>
            <a:br>
              <a:rPr lang="cs-CZ" altLang="cs-CZ" sz="2000" b="1" dirty="0"/>
            </a:br>
            <a:r>
              <a:rPr lang="cs-CZ" altLang="cs-CZ" sz="2000" b="1" dirty="0"/>
              <a:t>  MŮŽU SE JIM VYHNOUT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0188D1-A7F3-4B60-9CC1-BEE3DF1789B2}"/>
              </a:ext>
            </a:extLst>
          </p:cNvPr>
          <p:cNvSpPr txBox="1"/>
          <p:nvPr/>
        </p:nvSpPr>
        <p:spPr>
          <a:xfrm>
            <a:off x="6523383" y="1755672"/>
            <a:ext cx="379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podle INVESTOPEDIA.COM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817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241C9355-3C2C-4204-84EE-F3FB1B792DD6}"/>
              </a:ext>
            </a:extLst>
          </p:cNvPr>
          <p:cNvSpPr txBox="1">
            <a:spLocks noChangeArrowheads="1"/>
          </p:cNvSpPr>
          <p:nvPr/>
        </p:nvSpPr>
        <p:spPr>
          <a:xfrm>
            <a:off x="1036983" y="1177334"/>
            <a:ext cx="5989982" cy="12147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49CDC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r>
              <a:rPr lang="it-IT" altLang="cs-CZ" sz="3200" dirty="0">
                <a:solidFill>
                  <a:srgbClr val="00B0F0"/>
                </a:solidFill>
              </a:rPr>
              <a:t>NEPATŘIČNÉ VÝMLUVY </a:t>
            </a:r>
            <a:r>
              <a:rPr lang="cs-CZ" altLang="cs-CZ" sz="3200" dirty="0">
                <a:solidFill>
                  <a:srgbClr val="00B0F0"/>
                </a:solidFill>
                <a:sym typeface="Wingdings" panose="05000000000000000000" pitchFamily="2" charset="2"/>
              </a:rPr>
              <a:t></a:t>
            </a:r>
            <a:endParaRPr lang="cs-CZ" altLang="cs-CZ" sz="3200" dirty="0">
              <a:solidFill>
                <a:srgbClr val="00B0F0"/>
              </a:solidFill>
            </a:endParaRPr>
          </a:p>
        </p:txBody>
      </p:sp>
      <p:sp>
        <p:nvSpPr>
          <p:cNvPr id="10" name="Zástupný symbol pro obsah 1">
            <a:extLst>
              <a:ext uri="{FF2B5EF4-FFF2-40B4-BE49-F238E27FC236}">
                <a16:creationId xmlns:a16="http://schemas.microsoft.com/office/drawing/2014/main" id="{3E8F8359-18AA-4540-AE99-0F1AB3531968}"/>
              </a:ext>
            </a:extLst>
          </p:cNvPr>
          <p:cNvSpPr txBox="1">
            <a:spLocks/>
          </p:cNvSpPr>
          <p:nvPr/>
        </p:nvSpPr>
        <p:spPr>
          <a:xfrm>
            <a:off x="885515" y="2646412"/>
            <a:ext cx="10196616" cy="4038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000" dirty="0"/>
              <a:t>Investování může počkat, začnu, až budu starší.</a:t>
            </a:r>
          </a:p>
          <a:p>
            <a:pPr lvl="1"/>
            <a:r>
              <a:rPr lang="cs-CZ" altLang="cs-CZ" sz="2000" b="1" dirty="0"/>
              <a:t>ČÍM POZDĚJI ZAČNU, TÍM TO PRO MĚ BUDE TĚŽŠÍ, TEĎ MÁM VÝHODU DOSTATKU ČASU</a:t>
            </a:r>
          </a:p>
          <a:p>
            <a:r>
              <a:rPr lang="cs-CZ" altLang="cs-CZ" sz="2000" dirty="0"/>
              <a:t>Investování je pro „finančníky“.</a:t>
            </a:r>
          </a:p>
          <a:p>
            <a:pPr lvl="1"/>
            <a:r>
              <a:rPr lang="cs-CZ" altLang="cs-CZ" sz="2000" b="1" dirty="0"/>
              <a:t>O SVOJE FINANCE SE MUSÍ UMĚT STARAT KAŽDÝ, NEJENOM FINANČNÍK </a:t>
            </a:r>
          </a:p>
          <a:p>
            <a:r>
              <a:rPr lang="cs-CZ" altLang="cs-CZ" sz="2000" dirty="0"/>
              <a:t>Stát se o mě postará, nepotřebuji investovat.</a:t>
            </a:r>
          </a:p>
          <a:p>
            <a:pPr lvl="1"/>
            <a:r>
              <a:rPr lang="cs-CZ" altLang="cs-CZ" sz="2000" b="1" dirty="0"/>
              <a:t>TO JE VELKÁ OTÁZKA (JAKÝ BUDE MŮJ DŮCHOD ZA 50 LET?), URČITĚ NENÍ DOBRÉ NA TO SPOLÉHAT, </a:t>
            </a:r>
            <a:r>
              <a:rPr lang="cs-CZ" altLang="cs-CZ" sz="2000" b="1" u="sng" dirty="0"/>
              <a:t>JE LEPŠÍ SPOLEHNOUT SE NA SEBE!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cs-CZ" sz="2000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A0188D1-A7F3-4B60-9CC1-BEE3DF1789B2}"/>
              </a:ext>
            </a:extLst>
          </p:cNvPr>
          <p:cNvSpPr txBox="1"/>
          <p:nvPr/>
        </p:nvSpPr>
        <p:spPr>
          <a:xfrm>
            <a:off x="1036983" y="2022785"/>
            <a:ext cx="37967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8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- podle INVESTOPEDIA.COM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2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3595F1E3-1081-4661-BDCB-80F204709C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4380" y="1921703"/>
            <a:ext cx="10882265" cy="2246186"/>
          </a:xfrm>
        </p:spPr>
        <p:txBody>
          <a:bodyPr>
            <a:normAutofit/>
          </a:bodyPr>
          <a:lstStyle/>
          <a:p>
            <a:pPr algn="l"/>
            <a:r>
              <a:rPr lang="cs-CZ" altLang="cs-CZ" i="1" dirty="0">
                <a:solidFill>
                  <a:schemeClr val="tx1"/>
                </a:solidFill>
              </a:rPr>
              <a:t>Byl jsem chudý a byl jsem bohatý.</a:t>
            </a:r>
            <a:br>
              <a:rPr lang="cs-CZ" altLang="cs-CZ" i="1" dirty="0">
                <a:solidFill>
                  <a:schemeClr val="tx1"/>
                </a:solidFill>
              </a:rPr>
            </a:br>
            <a:r>
              <a:rPr lang="cs-CZ" altLang="cs-CZ" i="1" dirty="0">
                <a:solidFill>
                  <a:srgbClr val="00B0F0"/>
                </a:solidFill>
              </a:rPr>
              <a:t>Být bohatý je lepší.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AD0B313-7E48-4866-A452-B345D54FF8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07213" y="4227466"/>
            <a:ext cx="6756902" cy="718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dirty="0">
                <a:latin typeface="Arial" panose="020B0604020202020204" pitchFamily="34" charset="0"/>
              </a:rPr>
              <a:t> </a:t>
            </a:r>
            <a:r>
              <a:rPr lang="cs-CZ" altLang="cs-CZ" sz="2800" b="1" i="1" dirty="0">
                <a:latin typeface="Arial" panose="020B0604020202020204" pitchFamily="34" charset="0"/>
              </a:rPr>
              <a:t>Frank </a:t>
            </a:r>
            <a:r>
              <a:rPr lang="cs-CZ" altLang="cs-CZ" sz="2800" b="1" i="1" dirty="0" err="1">
                <a:latin typeface="Arial" panose="020B0604020202020204" pitchFamily="34" charset="0"/>
              </a:rPr>
              <a:t>Sinatra</a:t>
            </a:r>
            <a:r>
              <a:rPr lang="cs-CZ" altLang="cs-CZ" sz="3600" b="1" dirty="0"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78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>
            <a:extLst>
              <a:ext uri="{FF2B5EF4-FFF2-40B4-BE49-F238E27FC236}">
                <a16:creationId xmlns:a16="http://schemas.microsoft.com/office/drawing/2014/main" id="{E2D7CF82-712B-4A1E-89C3-92891220FC12}"/>
              </a:ext>
            </a:extLst>
          </p:cNvPr>
          <p:cNvSpPr/>
          <p:nvPr/>
        </p:nvSpPr>
        <p:spPr>
          <a:xfrm>
            <a:off x="0" y="2368254"/>
            <a:ext cx="12192000" cy="707886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/>
            <a:r>
              <a:rPr lang="cs-CZ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 </a:t>
            </a:r>
            <a:r>
              <a:rPr lang="cs-CZ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endParaRPr lang="cs-CZ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715361B7-25A5-49D5-9A87-15513CB710FC}"/>
              </a:ext>
            </a:extLst>
          </p:cNvPr>
          <p:cNvSpPr/>
          <p:nvPr/>
        </p:nvSpPr>
        <p:spPr>
          <a:xfrm>
            <a:off x="0" y="3512419"/>
            <a:ext cx="121920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000" b="1" dirty="0">
                <a:latin typeface="Calibri" panose="020F0502020204030204" pitchFamily="34" charset="0"/>
                <a:cs typeface="Calibri" panose="020F0502020204030204" pitchFamily="34" charset="0"/>
              </a:rPr>
              <a:t>Kateřina Kořená</a:t>
            </a:r>
          </a:p>
          <a:p>
            <a:pPr algn="ctr"/>
            <a:endParaRPr lang="cs-CZ" dirty="0"/>
          </a:p>
          <a:p>
            <a:pPr algn="ctr"/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katerina.korena@vsb.cz</a:t>
            </a:r>
          </a:p>
          <a:p>
            <a:pPr algn="ctr"/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www.vsb.cz</a:t>
            </a:r>
            <a:endParaRPr lang="cs-CZ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327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iránek-kreditkarta">
            <a:extLst>
              <a:ext uri="{FF2B5EF4-FFF2-40B4-BE49-F238E27FC236}">
                <a16:creationId xmlns:a16="http://schemas.microsoft.com/office/drawing/2014/main" id="{12A9DDED-BB2C-4297-8B54-83197DBC1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 r="1962"/>
          <a:stretch>
            <a:fillRect/>
          </a:stretch>
        </p:blipFill>
        <p:spPr bwMode="auto">
          <a:xfrm>
            <a:off x="2033295" y="263142"/>
            <a:ext cx="8125409" cy="58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799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A446F3-2FE4-4D18-AA5D-31900D534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31826" y="1515232"/>
            <a:ext cx="11064032" cy="73473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dirty="0">
                <a:solidFill>
                  <a:srgbClr val="00B0F0"/>
                </a:solidFill>
              </a:rPr>
              <a:t>CHCETE BÝT BOHATÍ?</a:t>
            </a:r>
            <a:br>
              <a:rPr lang="cs-CZ" altLang="cs-CZ" dirty="0">
                <a:solidFill>
                  <a:srgbClr val="00B0F0"/>
                </a:solidFill>
              </a:rPr>
            </a:br>
            <a:r>
              <a:rPr lang="cs-CZ" altLang="cs-CZ" dirty="0">
                <a:solidFill>
                  <a:srgbClr val="00B0F0"/>
                </a:solidFill>
              </a:rPr>
              <a:t>MUSÍTE UMĚT </a:t>
            </a:r>
            <a:r>
              <a:rPr lang="cs-CZ" altLang="cs-CZ" b="1" dirty="0">
                <a:solidFill>
                  <a:srgbClr val="00B0F0"/>
                </a:solidFill>
              </a:rPr>
              <a:t>INVESTOVAT!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A65672-5518-43F6-9315-1B7BC30CAFE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31826" y="2649942"/>
            <a:ext cx="4952328" cy="3601072"/>
          </a:xfrm>
        </p:spPr>
        <p:txBody>
          <a:bodyPr>
            <a:normAutofit/>
          </a:bodyPr>
          <a:lstStyle/>
          <a:p>
            <a:pPr marL="533400" indent="-533400">
              <a:buNone/>
            </a:pPr>
            <a:r>
              <a:rPr lang="cs-CZ" altLang="cs-CZ" sz="2200" b="1" dirty="0">
                <a:solidFill>
                  <a:srgbClr val="00B0F0"/>
                </a:solidFill>
              </a:rPr>
              <a:t>Investice reálné</a:t>
            </a:r>
            <a:endParaRPr lang="cs-CZ" altLang="cs-CZ" sz="2200" dirty="0">
              <a:solidFill>
                <a:srgbClr val="00B0F0"/>
              </a:solidFill>
            </a:endParaRPr>
          </a:p>
          <a:p>
            <a:r>
              <a:rPr lang="cs-CZ" altLang="cs-CZ" sz="2200" dirty="0"/>
              <a:t>Nemovitosti - byty, domy, nemovitostní                                                                 fondy</a:t>
            </a:r>
          </a:p>
          <a:p>
            <a:r>
              <a:rPr lang="cs-CZ" altLang="cs-CZ" sz="2200" dirty="0"/>
              <a:t>Drahé kovy - zlato, stříbro, platina</a:t>
            </a:r>
          </a:p>
          <a:p>
            <a:r>
              <a:rPr lang="cs-CZ" altLang="cs-CZ" sz="2200" dirty="0"/>
              <a:t>Starožitnosti - nábytek, šperky, porcelán</a:t>
            </a:r>
          </a:p>
          <a:p>
            <a:r>
              <a:rPr lang="cs-CZ" altLang="cs-CZ" sz="2200" dirty="0"/>
              <a:t>Sbírky – známky, kartičky, obrazy, hračky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25BD586-6987-49CA-9CEE-33CDA2AD3596}"/>
              </a:ext>
            </a:extLst>
          </p:cNvPr>
          <p:cNvSpPr txBox="1">
            <a:spLocks noChangeArrowheads="1"/>
          </p:cNvSpPr>
          <p:nvPr/>
        </p:nvSpPr>
        <p:spPr>
          <a:xfrm>
            <a:off x="6486751" y="2633169"/>
            <a:ext cx="4044950" cy="41148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cs-CZ" sz="2200" b="1" dirty="0">
                <a:solidFill>
                  <a:srgbClr val="00B0F0"/>
                </a:solidFill>
              </a:rPr>
              <a:t>Investice finanční</a:t>
            </a:r>
          </a:p>
          <a:p>
            <a:r>
              <a:rPr lang="cs-CZ" altLang="cs-CZ" sz="2200" dirty="0"/>
              <a:t>Peněžní vklady</a:t>
            </a:r>
          </a:p>
          <a:p>
            <a:r>
              <a:rPr lang="cs-CZ" altLang="cs-CZ" sz="2200" dirty="0"/>
              <a:t>Dluhopisy</a:t>
            </a:r>
          </a:p>
          <a:p>
            <a:r>
              <a:rPr lang="cs-CZ" altLang="cs-CZ" sz="2200" dirty="0"/>
              <a:t>Akcie</a:t>
            </a:r>
          </a:p>
          <a:p>
            <a:r>
              <a:rPr lang="cs-CZ" altLang="cs-CZ" sz="2200" dirty="0"/>
              <a:t>Podílové listy</a:t>
            </a:r>
          </a:p>
          <a:p>
            <a:r>
              <a:rPr lang="cs-CZ" altLang="cs-CZ" sz="2200" dirty="0"/>
              <a:t>Stavební spoření</a:t>
            </a:r>
          </a:p>
          <a:p>
            <a:r>
              <a:rPr lang="cs-CZ" altLang="cs-CZ" sz="2200" dirty="0"/>
              <a:t>Penzijní připojištění</a:t>
            </a:r>
          </a:p>
        </p:txBody>
      </p:sp>
    </p:spTree>
    <p:extLst>
      <p:ext uri="{BB962C8B-B14F-4D97-AF65-F5344CB8AC3E}">
        <p14:creationId xmlns:p14="http://schemas.microsoft.com/office/powerpoint/2010/main" val="25946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>
            <a:extLst>
              <a:ext uri="{FF2B5EF4-FFF2-40B4-BE49-F238E27FC236}">
                <a16:creationId xmlns:a16="http://schemas.microsoft.com/office/drawing/2014/main" id="{05A47F49-C3AE-4D8F-BCA4-1D52644254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33155" y="1345523"/>
            <a:ext cx="11369405" cy="1021977"/>
          </a:xfrm>
        </p:spPr>
        <p:txBody>
          <a:bodyPr/>
          <a:lstStyle/>
          <a:p>
            <a:pPr algn="l" eaLnBrk="1" hangingPunct="1"/>
            <a:r>
              <a:rPr lang="cs-CZ" altLang="cs-CZ" b="1" dirty="0">
                <a:solidFill>
                  <a:srgbClr val="00B0F0"/>
                </a:solidFill>
              </a:rPr>
              <a:t>FINANČNÍ PLÁN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F7A16F80-49FB-4598-A89E-4C227CFD170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633156" y="2367500"/>
            <a:ext cx="4958267" cy="515657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rgbClr val="00B0F0"/>
                </a:solidFill>
              </a:rPr>
              <a:t>Znalost cílů:</a:t>
            </a:r>
            <a:r>
              <a:rPr lang="cs-CZ" altLang="cs-CZ" sz="2400" dirty="0">
                <a:solidFill>
                  <a:srgbClr val="00B0F0"/>
                </a:solidFill>
              </a:rPr>
              <a:t> </a:t>
            </a:r>
          </a:p>
          <a:p>
            <a:pPr lvl="2"/>
            <a:r>
              <a:rPr lang="cs-CZ" altLang="cs-CZ" sz="2400" dirty="0"/>
              <a:t>krátkodobé, střednědobé,  dlouhodobé</a:t>
            </a:r>
          </a:p>
          <a:p>
            <a:pPr lvl="2"/>
            <a:r>
              <a:rPr lang="cs-CZ" altLang="cs-CZ" sz="2400" dirty="0"/>
              <a:t>finanční nezávislost</a:t>
            </a:r>
          </a:p>
          <a:p>
            <a:pPr marL="1371600" lvl="3" indent="0" eaLnBrk="1" hangingPunct="1">
              <a:lnSpc>
                <a:spcPct val="90000"/>
              </a:lnSpc>
              <a:buNone/>
            </a:pPr>
            <a:r>
              <a:rPr lang="cs-CZ" altLang="cs-CZ" sz="2400" b="1" dirty="0"/>
              <a:t>CO CHCEME?</a:t>
            </a:r>
          </a:p>
          <a:p>
            <a:pPr marL="1371600" lvl="3" indent="0" eaLnBrk="1" hangingPunct="1">
              <a:lnSpc>
                <a:spcPct val="90000"/>
              </a:lnSpc>
              <a:buNone/>
            </a:pPr>
            <a:endParaRPr lang="cs-CZ" altLang="cs-CZ" sz="2400" b="1" dirty="0"/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rgbClr val="00B0F0"/>
                </a:solidFill>
              </a:rPr>
              <a:t>Znalost zdrojů:</a:t>
            </a:r>
            <a:r>
              <a:rPr lang="cs-CZ" altLang="cs-CZ" sz="2400" dirty="0"/>
              <a:t>	</a:t>
            </a:r>
          </a:p>
          <a:p>
            <a:pPr lvl="2"/>
            <a:r>
              <a:rPr lang="cs-CZ" altLang="cs-CZ" sz="2400" dirty="0"/>
              <a:t>rozvaha + cash </a:t>
            </a:r>
            <a:r>
              <a:rPr lang="cs-CZ" altLang="cs-CZ" sz="2400" dirty="0" err="1"/>
              <a:t>flow</a:t>
            </a:r>
            <a:r>
              <a:rPr lang="cs-CZ" altLang="cs-CZ" sz="2400" dirty="0"/>
              <a:t> + rozpočet</a:t>
            </a:r>
          </a:p>
          <a:p>
            <a:pPr marL="1371600" lvl="3" indent="0" eaLnBrk="1" hangingPunct="1">
              <a:lnSpc>
                <a:spcPct val="90000"/>
              </a:lnSpc>
              <a:buNone/>
            </a:pPr>
            <a:r>
              <a:rPr lang="cs-CZ" altLang="cs-CZ" sz="2400" b="1" dirty="0"/>
              <a:t>CO MÁME?</a:t>
            </a:r>
          </a:p>
        </p:txBody>
      </p:sp>
      <p:sp>
        <p:nvSpPr>
          <p:cNvPr id="11" name="Zástupný symbol pro obsah 1">
            <a:extLst>
              <a:ext uri="{FF2B5EF4-FFF2-40B4-BE49-F238E27FC236}">
                <a16:creationId xmlns:a16="http://schemas.microsoft.com/office/drawing/2014/main" id="{C2D7379B-3E03-48D4-B0A1-ADD94A6CB998}"/>
              </a:ext>
            </a:extLst>
          </p:cNvPr>
          <p:cNvSpPr txBox="1">
            <a:spLocks/>
          </p:cNvSpPr>
          <p:nvPr/>
        </p:nvSpPr>
        <p:spPr>
          <a:xfrm>
            <a:off x="6102703" y="2367500"/>
            <a:ext cx="4958267" cy="505453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b="1" dirty="0">
                <a:solidFill>
                  <a:srgbClr val="00B0F0"/>
                </a:solidFill>
              </a:rPr>
              <a:t>Cesta k naplnění cílů:</a:t>
            </a:r>
          </a:p>
          <a:p>
            <a:pPr lvl="2"/>
            <a:r>
              <a:rPr lang="cs-CZ" altLang="cs-CZ" sz="2400" dirty="0"/>
              <a:t>jednorázovou investicí</a:t>
            </a:r>
          </a:p>
          <a:p>
            <a:pPr lvl="2"/>
            <a:r>
              <a:rPr lang="cs-CZ" altLang="cs-CZ" sz="2400" dirty="0"/>
              <a:t>pravidelným investováním</a:t>
            </a:r>
          </a:p>
          <a:p>
            <a:pPr lvl="2"/>
            <a:r>
              <a:rPr lang="cs-CZ" altLang="cs-CZ" sz="2400" dirty="0"/>
              <a:t>půjčením si peněz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400" b="1" dirty="0">
                <a:solidFill>
                  <a:srgbClr val="00A499"/>
                </a:solidFill>
              </a:rPr>
              <a:t>                </a:t>
            </a:r>
            <a:r>
              <a:rPr lang="cs-CZ" sz="2400" b="1" dirty="0"/>
              <a:t>JAK TO UDĚLÁME?!!!</a:t>
            </a:r>
          </a:p>
        </p:txBody>
      </p:sp>
    </p:spTree>
    <p:extLst>
      <p:ext uri="{BB962C8B-B14F-4D97-AF65-F5344CB8AC3E}">
        <p14:creationId xmlns:p14="http://schemas.microsoft.com/office/powerpoint/2010/main" val="189628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C687D822-D2FA-4DF7-A435-4AB0E9F87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3893" y="1058887"/>
            <a:ext cx="10011965" cy="1021977"/>
          </a:xfrm>
        </p:spPr>
        <p:txBody>
          <a:bodyPr/>
          <a:lstStyle/>
          <a:p>
            <a:pPr algn="l" eaLnBrk="1" hangingPunct="1"/>
            <a:r>
              <a:rPr lang="cs-CZ" altLang="cs-CZ" dirty="0">
                <a:solidFill>
                  <a:srgbClr val="00B0F0"/>
                </a:solidFill>
              </a:rPr>
              <a:t>DEFINOVÁNÍ CÍLŮ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B444A572-E3E1-48AE-AD9D-58A269BF26AF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983893" y="2299525"/>
            <a:ext cx="3658221" cy="4414151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400" dirty="0"/>
              <a:t>Realistické</a:t>
            </a:r>
          </a:p>
          <a:p>
            <a:pPr eaLnBrk="1" hangingPunct="1"/>
            <a:r>
              <a:rPr lang="cs-CZ" altLang="cs-CZ" sz="2400" dirty="0"/>
              <a:t>Měřitelné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 dirty="0"/>
          </a:p>
          <a:p>
            <a:pPr eaLnBrk="1" hangingPunct="1"/>
            <a:r>
              <a:rPr lang="cs-CZ" altLang="cs-CZ" sz="2400" b="1" dirty="0">
                <a:solidFill>
                  <a:srgbClr val="00B0F0"/>
                </a:solidFill>
              </a:rPr>
              <a:t>Co splnit?</a:t>
            </a:r>
          </a:p>
          <a:p>
            <a:pPr eaLnBrk="1" hangingPunct="1"/>
            <a:r>
              <a:rPr lang="cs-CZ" altLang="cs-CZ" sz="2400" b="1" dirty="0">
                <a:solidFill>
                  <a:srgbClr val="00B0F0"/>
                </a:solidFill>
              </a:rPr>
              <a:t>Kdy splnit?</a:t>
            </a:r>
          </a:p>
          <a:p>
            <a:pPr eaLnBrk="1" hangingPunct="1"/>
            <a:r>
              <a:rPr lang="cs-CZ" altLang="cs-CZ" sz="2400" b="1" dirty="0">
                <a:solidFill>
                  <a:srgbClr val="00B0F0"/>
                </a:solidFill>
              </a:rPr>
              <a:t>Kolik to bude stát</a:t>
            </a:r>
          </a:p>
          <a:p>
            <a:pPr eaLnBrk="1" hangingPunct="1"/>
            <a:r>
              <a:rPr lang="cs-CZ" altLang="cs-CZ" sz="2400" b="1" dirty="0">
                <a:solidFill>
                  <a:srgbClr val="00B0F0"/>
                </a:solidFill>
              </a:rPr>
              <a:t>Priorita?</a:t>
            </a:r>
          </a:p>
        </p:txBody>
      </p:sp>
      <p:sp>
        <p:nvSpPr>
          <p:cNvPr id="14" name="Zástupný symbol pro obsah 1">
            <a:extLst>
              <a:ext uri="{FF2B5EF4-FFF2-40B4-BE49-F238E27FC236}">
                <a16:creationId xmlns:a16="http://schemas.microsoft.com/office/drawing/2014/main" id="{4A4B0617-7762-418A-B25E-7DA72486C5BE}"/>
              </a:ext>
            </a:extLst>
          </p:cNvPr>
          <p:cNvSpPr txBox="1">
            <a:spLocks/>
          </p:cNvSpPr>
          <p:nvPr/>
        </p:nvSpPr>
        <p:spPr>
          <a:xfrm>
            <a:off x="6549887" y="2299753"/>
            <a:ext cx="4597358" cy="403849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2400" dirty="0"/>
              <a:t>Typické</a:t>
            </a:r>
          </a:p>
          <a:p>
            <a:pPr lvl="1"/>
            <a:r>
              <a:rPr lang="cs-CZ" altLang="cs-CZ" dirty="0"/>
              <a:t>bydlení, vzdělání dětí</a:t>
            </a:r>
          </a:p>
          <a:p>
            <a:pPr lvl="1"/>
            <a:r>
              <a:rPr lang="cs-CZ" altLang="cs-CZ" dirty="0"/>
              <a:t>dovolená, koníčky</a:t>
            </a:r>
          </a:p>
          <a:p>
            <a:pPr lvl="1"/>
            <a:r>
              <a:rPr lang="cs-CZ" altLang="cs-CZ" dirty="0"/>
              <a:t>finanční nezávislost</a:t>
            </a:r>
          </a:p>
          <a:p>
            <a:r>
              <a:rPr lang="cs-CZ" altLang="cs-CZ" sz="2400" dirty="0"/>
              <a:t>Periodické</a:t>
            </a:r>
          </a:p>
          <a:p>
            <a:pPr lvl="1"/>
            <a:r>
              <a:rPr lang="cs-CZ" altLang="cs-CZ" dirty="0"/>
              <a:t>dovolená</a:t>
            </a:r>
          </a:p>
          <a:p>
            <a:pPr lvl="1"/>
            <a:r>
              <a:rPr lang="cs-CZ" altLang="cs-CZ" dirty="0"/>
              <a:t>auto</a:t>
            </a:r>
          </a:p>
          <a:p>
            <a:r>
              <a:rPr lang="cs-CZ" altLang="cs-CZ" sz="2400" b="1" dirty="0"/>
              <a:t>Individuální</a:t>
            </a:r>
          </a:p>
          <a:p>
            <a:endParaRPr lang="cs-CZ" sz="2400" dirty="0"/>
          </a:p>
        </p:txBody>
      </p:sp>
      <p:pic>
        <p:nvPicPr>
          <p:cNvPr id="15" name="Picture 10" descr="k10610372">
            <a:extLst>
              <a:ext uri="{FF2B5EF4-FFF2-40B4-BE49-F238E27FC236}">
                <a16:creationId xmlns:a16="http://schemas.microsoft.com/office/drawing/2014/main" id="{C6D2EB04-7A96-44E8-9436-025DECF6AA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b="12081"/>
          <a:stretch/>
        </p:blipFill>
        <p:spPr bwMode="auto">
          <a:xfrm>
            <a:off x="8915400" y="235656"/>
            <a:ext cx="2439859" cy="175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898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C41815A7-C038-406D-AF51-9622257A6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61307" y="639106"/>
            <a:ext cx="10321027" cy="671056"/>
          </a:xfrm>
        </p:spPr>
        <p:txBody>
          <a:bodyPr>
            <a:noAutofit/>
          </a:bodyPr>
          <a:lstStyle/>
          <a:p>
            <a:pPr algn="l" eaLnBrk="1" hangingPunct="1"/>
            <a:br>
              <a:rPr lang="cs-CZ" altLang="cs-CZ" sz="4000" dirty="0">
                <a:solidFill>
                  <a:srgbClr val="00B0F0"/>
                </a:solidFill>
              </a:rPr>
            </a:br>
            <a:r>
              <a:rPr lang="cs-CZ" altLang="cs-CZ" sz="4000" dirty="0">
                <a:solidFill>
                  <a:srgbClr val="00B0F0"/>
                </a:solidFill>
              </a:rPr>
              <a:t>DEFINICE FINANČNÍ NEZÁVISLOSTI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BCB3E124-092F-4132-88E8-04A35DDB920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33024" y="1731932"/>
            <a:ext cx="8499859" cy="1104058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2400" b="1" i="1" dirty="0"/>
              <a:t>Co to je finanční nezávislost?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cs-CZ" altLang="cs-CZ" sz="2400" dirty="0"/>
              <a:t>                       FN = pasivní příjmy </a:t>
            </a:r>
            <a:r>
              <a:rPr lang="en-GB" altLang="cs-CZ" sz="2400" dirty="0"/>
              <a:t>&gt;</a:t>
            </a:r>
            <a:r>
              <a:rPr lang="cs-CZ" altLang="cs-CZ" sz="2400" dirty="0"/>
              <a:t>  výdaje</a:t>
            </a:r>
          </a:p>
        </p:txBody>
      </p:sp>
      <p:sp>
        <p:nvSpPr>
          <p:cNvPr id="16" name="AutoShape 4">
            <a:extLst>
              <a:ext uri="{FF2B5EF4-FFF2-40B4-BE49-F238E27FC236}">
                <a16:creationId xmlns:a16="http://schemas.microsoft.com/office/drawing/2014/main" id="{CEFF4B0E-6B20-4020-82C7-0EACC59A55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6945" y="3257760"/>
            <a:ext cx="3743325" cy="2082297"/>
          </a:xfrm>
          <a:prstGeom prst="wedgeRoundRectCallout">
            <a:avLst>
              <a:gd name="adj1" fmla="val 59032"/>
              <a:gd name="adj2" fmla="val -69713"/>
              <a:gd name="adj3" fmla="val 16667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úroky + dividendy + nájmy + renty + penze</a:t>
            </a:r>
          </a:p>
        </p:txBody>
      </p:sp>
      <p:sp>
        <p:nvSpPr>
          <p:cNvPr id="17" name="AutoShape 5">
            <a:extLst>
              <a:ext uri="{FF2B5EF4-FFF2-40B4-BE49-F238E27FC236}">
                <a16:creationId xmlns:a16="http://schemas.microsoft.com/office/drawing/2014/main" id="{5FB1EA39-516E-476E-8CDB-9C6C077A9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5627" y="3257761"/>
            <a:ext cx="3460342" cy="2082296"/>
          </a:xfrm>
          <a:prstGeom prst="wedgeRoundRectCallout">
            <a:avLst>
              <a:gd name="adj1" fmla="val -33269"/>
              <a:gd name="adj2" fmla="val -69000"/>
              <a:gd name="adj3" fmla="val 16667"/>
            </a:avLst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3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běžné výdaje + nájemné + splátky úvěrů + pojistné</a:t>
            </a:r>
          </a:p>
        </p:txBody>
      </p:sp>
      <p:sp>
        <p:nvSpPr>
          <p:cNvPr id="18" name="Text Box 6">
            <a:extLst>
              <a:ext uri="{FF2B5EF4-FFF2-40B4-BE49-F238E27FC236}">
                <a16:creationId xmlns:a16="http://schemas.microsoft.com/office/drawing/2014/main" id="{3BC1E3C7-F523-4393-B7FD-B4994BE89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6945" y="5664896"/>
            <a:ext cx="8799024" cy="461665"/>
          </a:xfrm>
          <a:prstGeom prst="rect">
            <a:avLst/>
          </a:prstGeom>
          <a:solidFill>
            <a:schemeClr val="bg1">
              <a:alpha val="74117"/>
            </a:schemeClr>
          </a:solidFill>
          <a:ln w="76200" cmpd="dbl">
            <a:solidFill>
              <a:srgbClr val="00B0F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% FN = pasivní příjmy / celkové výdaje * 100</a:t>
            </a:r>
          </a:p>
        </p:txBody>
      </p:sp>
    </p:spTree>
    <p:extLst>
      <p:ext uri="{BB962C8B-B14F-4D97-AF65-F5344CB8AC3E}">
        <p14:creationId xmlns:p14="http://schemas.microsoft.com/office/powerpoint/2010/main" val="35979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:a16="http://schemas.microsoft.com/office/drawing/2014/main" id="{242A75BC-41F5-40A0-B2F4-13A5FBC3C1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35558" y="1671973"/>
            <a:ext cx="10363201" cy="1021977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cs-CZ" altLang="cs-CZ" b="1" dirty="0">
                <a:solidFill>
                  <a:srgbClr val="00B0F0"/>
                </a:solidFill>
              </a:rPr>
              <a:t>SEZNÁMENÍ SE S PODMÍNKAMI                                       </a:t>
            </a:r>
            <a:br>
              <a:rPr lang="cs-CZ" altLang="cs-CZ" b="1" dirty="0">
                <a:solidFill>
                  <a:srgbClr val="00B0F0"/>
                </a:solidFill>
              </a:rPr>
            </a:br>
            <a:r>
              <a:rPr lang="cs-CZ" altLang="cs-CZ" b="1" dirty="0">
                <a:solidFill>
                  <a:srgbClr val="00B0F0"/>
                </a:solidFill>
              </a:rPr>
              <a:t>JEDNOTLIVÝCH DRUHŮ INVESTIC, INVESTOVÁNÍ PODLE CÍLŮ                   </a:t>
            </a: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62B9F916-F07A-4CE7-8E7C-FD4E92396D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77584" y="3099878"/>
            <a:ext cx="10363200" cy="4695768"/>
          </a:xfrm>
        </p:spPr>
        <p:txBody>
          <a:bodyPr/>
          <a:lstStyle/>
          <a:p>
            <a:r>
              <a:rPr lang="cs-CZ" altLang="cs-CZ" sz="2400" b="1" dirty="0">
                <a:solidFill>
                  <a:srgbClr val="00B0F0"/>
                </a:solidFill>
              </a:rPr>
              <a:t>Finanční poradce?</a:t>
            </a:r>
          </a:p>
          <a:p>
            <a:endParaRPr lang="cs-CZ" altLang="cs-CZ" sz="3400" b="1" dirty="0">
              <a:solidFill>
                <a:srgbClr val="C00000"/>
              </a:solidFill>
            </a:endParaRPr>
          </a:p>
          <a:p>
            <a:endParaRPr lang="cs-CZ" altLang="cs-CZ" sz="3400" b="1" dirty="0">
              <a:solidFill>
                <a:srgbClr val="C00000"/>
              </a:solidFill>
            </a:endParaRPr>
          </a:p>
          <a:p>
            <a:endParaRPr lang="cs-CZ" altLang="cs-CZ" sz="3400" b="1" dirty="0">
              <a:solidFill>
                <a:srgbClr val="C00000"/>
              </a:solidFill>
            </a:endParaRPr>
          </a:p>
          <a:p>
            <a:r>
              <a:rPr lang="cs-CZ" altLang="cs-CZ" sz="2400" b="1" dirty="0"/>
              <a:t>JAKÉ TŘI VĚCI VÁS PRVNÍ NAPADNOU, KDYŽ SE ŘEKNE FINANČNÍ PORADCE? </a:t>
            </a:r>
          </a:p>
          <a:p>
            <a:r>
              <a:rPr lang="cs-CZ" altLang="cs-CZ" sz="2400" b="1" dirty="0">
                <a:highlight>
                  <a:srgbClr val="FFFF00"/>
                </a:highlight>
              </a:rPr>
              <a:t>MENTIMETER</a:t>
            </a:r>
          </a:p>
          <a:p>
            <a:pPr marL="0" indent="0">
              <a:buNone/>
            </a:pPr>
            <a:endParaRPr lang="cs-CZ" altLang="cs-CZ" sz="3400" b="1" dirty="0">
              <a:solidFill>
                <a:srgbClr val="C00000"/>
              </a:solidFill>
            </a:endParaRPr>
          </a:p>
          <a:p>
            <a:endParaRPr lang="cs-CZ" altLang="cs-CZ" sz="3400" b="1" dirty="0">
              <a:solidFill>
                <a:srgbClr val="C00000"/>
              </a:solidFill>
            </a:endParaRPr>
          </a:p>
          <a:p>
            <a:endParaRPr lang="cs-CZ" altLang="cs-CZ" sz="3400" b="1" dirty="0">
              <a:solidFill>
                <a:srgbClr val="C00000"/>
              </a:solidFill>
            </a:endParaRPr>
          </a:p>
        </p:txBody>
      </p:sp>
      <p:pic>
        <p:nvPicPr>
          <p:cNvPr id="14" name="Picture 5" descr="k2084202">
            <a:extLst>
              <a:ext uri="{FF2B5EF4-FFF2-40B4-BE49-F238E27FC236}">
                <a16:creationId xmlns:a16="http://schemas.microsoft.com/office/drawing/2014/main" id="{47240398-2A81-4B3F-96D3-DDA185E94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90" y="3742049"/>
            <a:ext cx="189633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k8950617">
            <a:extLst>
              <a:ext uri="{FF2B5EF4-FFF2-40B4-BE49-F238E27FC236}">
                <a16:creationId xmlns:a16="http://schemas.microsoft.com/office/drawing/2014/main" id="{B63BC9F8-B762-47A4-BF75-BB27B6E87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606" y="3701425"/>
            <a:ext cx="1959399" cy="1484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Finanční poradce Stock Fotka zdarma - Public Domain Pictures">
            <a:extLst>
              <a:ext uri="{FF2B5EF4-FFF2-40B4-BE49-F238E27FC236}">
                <a16:creationId xmlns:a16="http://schemas.microsoft.com/office/drawing/2014/main" id="{E5E3498B-6062-469A-BFFE-A453A5857F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0" t="5394" r="15358"/>
          <a:stretch/>
        </p:blipFill>
        <p:spPr bwMode="auto">
          <a:xfrm>
            <a:off x="3657721" y="3701425"/>
            <a:ext cx="1713065" cy="146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0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9569D9F-5843-4F10-BEF8-BCAEE741E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2074" y="1464225"/>
            <a:ext cx="10876792" cy="736311"/>
          </a:xfrm>
        </p:spPr>
        <p:txBody>
          <a:bodyPr>
            <a:normAutofit/>
          </a:bodyPr>
          <a:lstStyle/>
          <a:p>
            <a:pPr algn="l"/>
            <a:r>
              <a:rPr lang="cs-CZ" altLang="cs-CZ" sz="4000" dirty="0">
                <a:solidFill>
                  <a:srgbClr val="00B0F0"/>
                </a:solidFill>
              </a:rPr>
              <a:t>MÝTY O FINANČNÍM PORADENSTVÍ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776D3AC-A5B3-401B-A646-6FC522832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22074" y="2200536"/>
            <a:ext cx="10876792" cy="3973942"/>
          </a:xfrm>
        </p:spPr>
        <p:txBody>
          <a:bodyPr>
            <a:noAutofit/>
          </a:bodyPr>
          <a:lstStyle/>
          <a:p>
            <a:r>
              <a:rPr lang="cs-CZ" altLang="cs-CZ" sz="2200" dirty="0"/>
              <a:t>Finanční poradenství může dělat každý, je to snadná práce.</a:t>
            </a:r>
          </a:p>
          <a:p>
            <a:pPr marL="0" indent="0">
              <a:buNone/>
            </a:pPr>
            <a:r>
              <a:rPr lang="cs-CZ" altLang="cs-CZ" sz="2200" b="1" dirty="0"/>
              <a:t>NENÍ, MUSÍTE HODNĚ ZNÁT A VĚDĚT – MUSÍTE UMĚT SPRÁVNĚ POUŽÍVAT FINANČNÍ PRODUKTY A UMĚT JEDNAT S LIDMI</a:t>
            </a:r>
          </a:p>
          <a:p>
            <a:pPr marL="0" indent="0">
              <a:buNone/>
            </a:pPr>
            <a:endParaRPr lang="cs-CZ" altLang="cs-CZ" sz="800" b="1" dirty="0"/>
          </a:p>
          <a:p>
            <a:pPr eaLnBrk="1" hangingPunct="1"/>
            <a:r>
              <a:rPr lang="cs-CZ" altLang="cs-CZ" sz="2200" dirty="0"/>
              <a:t>Finanční poradce je pojišťovák. </a:t>
            </a:r>
          </a:p>
          <a:p>
            <a:pPr marL="0" indent="0" eaLnBrk="1" hangingPunct="1">
              <a:buNone/>
            </a:pPr>
            <a:r>
              <a:rPr lang="cs-CZ" altLang="cs-CZ" sz="2200" b="1" dirty="0"/>
              <a:t>TO NESTAČÍ, JE TŘEBA ZNÁT FINANČNÍ PRODUKTY KOMPLEXNĚ</a:t>
            </a:r>
          </a:p>
          <a:p>
            <a:pPr marL="0" indent="0" eaLnBrk="1" hangingPunct="1">
              <a:buNone/>
            </a:pPr>
            <a:endParaRPr lang="cs-CZ" altLang="cs-CZ" sz="800" b="1" dirty="0"/>
          </a:p>
          <a:p>
            <a:pPr eaLnBrk="1" hangingPunct="1"/>
            <a:r>
              <a:rPr lang="cs-CZ" altLang="cs-CZ" sz="2200" dirty="0"/>
              <a:t>Finanční poradenství je charita, může být bezplatné.</a:t>
            </a:r>
          </a:p>
          <a:p>
            <a:pPr marL="0" indent="0" eaLnBrk="1" hangingPunct="1">
              <a:buNone/>
            </a:pPr>
            <a:r>
              <a:rPr lang="cs-CZ" altLang="cs-CZ" sz="2200" b="1" dirty="0"/>
              <a:t>FINANČNÍ PORADCI SE MUSEJÍ UŽIVIT </a:t>
            </a:r>
            <a:r>
              <a:rPr lang="cs-CZ" altLang="cs-CZ" sz="2200" b="1" dirty="0">
                <a:sym typeface="Wingdings" panose="05000000000000000000" pitchFamily="2" charset="2"/>
              </a:rPr>
              <a:t>, POKUD JSOU NĚKTERÉ JEJICH SLUŽBY ZADARMO, VYBEROU SI ODMĚNU NA POPLATCÍCH NEBO PROVIZÍCH</a:t>
            </a:r>
            <a:endParaRPr lang="cs-CZ" altLang="cs-CZ" sz="2200" b="1" dirty="0"/>
          </a:p>
          <a:p>
            <a:pPr marL="0" indent="0" eaLnBrk="1" hangingPunct="1">
              <a:buNone/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212135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>
            <a:extLst>
              <a:ext uri="{FF2B5EF4-FFF2-40B4-BE49-F238E27FC236}">
                <a16:creationId xmlns:a16="http://schemas.microsoft.com/office/drawing/2014/main" id="{79569D9F-5843-4F10-BEF8-BCAEE741E2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8982" y="1368821"/>
            <a:ext cx="10876792" cy="736311"/>
          </a:xfrm>
        </p:spPr>
        <p:txBody>
          <a:bodyPr>
            <a:normAutofit/>
          </a:bodyPr>
          <a:lstStyle/>
          <a:p>
            <a:pPr algn="l"/>
            <a:r>
              <a:rPr lang="cs-CZ" altLang="cs-CZ" sz="4000" dirty="0">
                <a:solidFill>
                  <a:srgbClr val="00B0F0"/>
                </a:solidFill>
              </a:rPr>
              <a:t>MÝTY O FINANČNÍM PORADENSTVÍ</a:t>
            </a: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3776D3AC-A5B3-401B-A646-6FC522832F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6226" y="2105132"/>
            <a:ext cx="11282640" cy="3973942"/>
          </a:xfrm>
        </p:spPr>
        <p:txBody>
          <a:bodyPr>
            <a:noAutofit/>
          </a:bodyPr>
          <a:lstStyle/>
          <a:p>
            <a:r>
              <a:rPr lang="cs-CZ" altLang="cs-CZ" sz="2200" dirty="0"/>
              <a:t>Finanční poradenství je prodej finančního produktu.</a:t>
            </a:r>
          </a:p>
          <a:p>
            <a:pPr marL="0" indent="0">
              <a:buNone/>
            </a:pPr>
            <a:r>
              <a:rPr lang="cs-CZ" altLang="cs-CZ" sz="2200" b="1" dirty="0"/>
              <a:t>TO NESTAČÍ, JE TŘEBA KONKRÉTNÍ FINAČNÍ PRODUKT ZAKOMPONOVAT          </a:t>
            </a:r>
            <a:br>
              <a:rPr lang="cs-CZ" altLang="cs-CZ" sz="2200" b="1" dirty="0"/>
            </a:br>
            <a:r>
              <a:rPr lang="cs-CZ" altLang="cs-CZ" sz="2200" b="1" dirty="0"/>
              <a:t>DO CELKOVÉHO RÁMCE – DŮLEŽITÉ JE, JAKÉ DALŠÍ FINANČNÍ PRODUKTY UŽ KLIENT MÁ A JAKÉ  JSOU JEHO FINANČNÍ CÍLE</a:t>
            </a:r>
          </a:p>
          <a:p>
            <a:pPr marL="0" indent="0">
              <a:buNone/>
            </a:pPr>
            <a:endParaRPr lang="cs-CZ" altLang="cs-CZ" sz="800" b="1" dirty="0"/>
          </a:p>
          <a:p>
            <a:r>
              <a:rPr lang="cs-CZ" altLang="cs-CZ" sz="2200" dirty="0"/>
              <a:t>Finanční poradce jen něco prodá a už ho klient nikdy neuvidí.</a:t>
            </a:r>
          </a:p>
          <a:p>
            <a:pPr marL="0" indent="0">
              <a:buNone/>
            </a:pPr>
            <a:r>
              <a:rPr lang="cs-CZ" altLang="cs-CZ" sz="2200" b="1" dirty="0"/>
              <a:t>SPRÁVNÝ FINANČÍ PORADCE SE O KLIENTA STARÁ PRŮBĚŽNĚ A DLOUHODOBĚ</a:t>
            </a:r>
          </a:p>
          <a:p>
            <a:pPr marL="0" indent="0">
              <a:buNone/>
            </a:pPr>
            <a:endParaRPr lang="cs-CZ" altLang="cs-CZ" sz="800" b="1" dirty="0"/>
          </a:p>
          <a:p>
            <a:r>
              <a:rPr lang="cs-CZ" altLang="cs-CZ" sz="2200" dirty="0"/>
              <a:t>Nejlepší finanční poradce je privátní bankéř od solidní banky.</a:t>
            </a:r>
          </a:p>
          <a:p>
            <a:pPr marL="0" indent="0">
              <a:buNone/>
            </a:pPr>
            <a:r>
              <a:rPr lang="cs-CZ" altLang="cs-CZ" sz="2200" b="1" dirty="0"/>
              <a:t>TO NENÍ PRAVDA, BANKY MAJÍ TENDENCI NABÍZET KLIENTŮM POUZE SVOJE </a:t>
            </a:r>
            <a:br>
              <a:rPr lang="cs-CZ" altLang="cs-CZ" sz="2200" b="1" dirty="0"/>
            </a:br>
            <a:r>
              <a:rPr lang="cs-CZ" altLang="cs-CZ" sz="2200" b="1" dirty="0"/>
              <a:t>VLASTNÍ PRODUKTY – A TY NEMUSEJÍ BÝT VŽDY PRO KLIENTY NEJVHODNĚJŠÍ </a:t>
            </a:r>
          </a:p>
          <a:p>
            <a:pPr marL="0" indent="0" eaLnBrk="1" hangingPunct="1">
              <a:buNone/>
            </a:pPr>
            <a:endParaRPr lang="cs-CZ" altLang="cs-CZ" sz="2200" dirty="0"/>
          </a:p>
        </p:txBody>
      </p:sp>
    </p:spTree>
    <p:extLst>
      <p:ext uri="{BB962C8B-B14F-4D97-AF65-F5344CB8AC3E}">
        <p14:creationId xmlns:p14="http://schemas.microsoft.com/office/powerpoint/2010/main" val="469106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53 EKF CZ verze" id="{3BFA46F1-D61F-4948-9614-7306B45BC706}" vid="{81063B21-D654-774E-8A88-C7B425F9B5BE}"/>
    </a:ext>
  </a:extLst>
</a:theme>
</file>

<file path=ppt/theme/theme2.xml><?xml version="1.0" encoding="utf-8"?>
<a:theme xmlns:a="http://schemas.openxmlformats.org/drawingml/2006/main" name="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3.xml><?xml version="1.0" encoding="utf-8"?>
<a:theme xmlns:a="http://schemas.openxmlformats.org/drawingml/2006/main" name="1_Śablona_prezentace_N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12" id="{0D558C50-51D4-4EF6-88BF-468640285203}" vid="{DC8905DB-F15E-4664-83D4-7E3B5AAF960A}"/>
    </a:ext>
  </a:extLst>
</a:theme>
</file>

<file path=ppt/theme/theme4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154 (9)</Template>
  <TotalTime>882</TotalTime>
  <Words>732</Words>
  <Application>Microsoft Office PowerPoint</Application>
  <PresentationFormat>Širokoúhlá obrazovka</PresentationFormat>
  <Paragraphs>133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Custom Design</vt:lpstr>
      <vt:lpstr>Śablona_prezentace_NICE</vt:lpstr>
      <vt:lpstr>1_Śablona_prezentace_NICE</vt:lpstr>
      <vt:lpstr>FINANČNÍ PLÁN ROLE FINANČNÍHO PORADCE</vt:lpstr>
      <vt:lpstr>Prezentace aplikace PowerPoint</vt:lpstr>
      <vt:lpstr>CHCETE BÝT BOHATÍ? MUSÍTE UMĚT INVESTOVAT!</vt:lpstr>
      <vt:lpstr>FINANČNÍ PLÁN</vt:lpstr>
      <vt:lpstr>DEFINOVÁNÍ CÍLŮ</vt:lpstr>
      <vt:lpstr> DEFINICE FINANČNÍ NEZÁVISLOSTI</vt:lpstr>
      <vt:lpstr>SEZNÁMENÍ SE S PODMÍNKAMI                                        JEDNOTLIVÝCH DRUHŮ INVESTIC, INVESTOVÁNÍ PODLE CÍLŮ                   </vt:lpstr>
      <vt:lpstr>MÝTY O FINANČNÍM PORADENSTVÍ</vt:lpstr>
      <vt:lpstr>MÝTY O FINANČNÍM PORADENSTVÍ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Byl jsem chudý a byl jsem bohatý. Být bohatý je lepší.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Korena Katerina</dc:creator>
  <cp:lastModifiedBy>Kulihova Kublova Tereza</cp:lastModifiedBy>
  <cp:revision>59</cp:revision>
  <dcterms:created xsi:type="dcterms:W3CDTF">2021-08-18T19:37:40Z</dcterms:created>
  <dcterms:modified xsi:type="dcterms:W3CDTF">2023-09-22T08:17:18Z</dcterms:modified>
</cp:coreProperties>
</file>