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autoCompressPictures="0">
  <p:sldMasterIdLst>
    <p:sldMasterId id="2147483656" r:id="rId1"/>
    <p:sldMasterId id="2147483667" r:id="rId2"/>
  </p:sldMasterIdLst>
  <p:notesMasterIdLst>
    <p:notesMasterId r:id="rId15"/>
  </p:notesMasterIdLst>
  <p:handoutMasterIdLst>
    <p:handoutMasterId r:id="rId16"/>
  </p:handoutMasterIdLst>
  <p:sldIdLst>
    <p:sldId id="487" r:id="rId3"/>
    <p:sldId id="488" r:id="rId4"/>
    <p:sldId id="489" r:id="rId5"/>
    <p:sldId id="490" r:id="rId6"/>
    <p:sldId id="491" r:id="rId7"/>
    <p:sldId id="492" r:id="rId8"/>
    <p:sldId id="493" r:id="rId9"/>
    <p:sldId id="494" r:id="rId10"/>
    <p:sldId id="495" r:id="rId11"/>
    <p:sldId id="496" r:id="rId12"/>
    <p:sldId id="498" r:id="rId13"/>
    <p:sldId id="497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ch Nierostek" initials="LN" lastIdx="1" clrIdx="0">
    <p:extLst>
      <p:ext uri="{19B8F6BF-5375-455C-9EA6-DF929625EA0E}">
        <p15:presenceInfo xmlns:p15="http://schemas.microsoft.com/office/powerpoint/2012/main" userId="43bb3f99068159c6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4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63"/>
  </p:normalViewPr>
  <p:slideViewPr>
    <p:cSldViewPr snapToGrid="0" snapToObjects="1" showGuides="1">
      <p:cViewPr varScale="1">
        <p:scale>
          <a:sx n="80" d="100"/>
          <a:sy n="80" d="100"/>
        </p:scale>
        <p:origin x="76" y="96"/>
      </p:cViewPr>
      <p:guideLst>
        <p:guide orient="horz" pos="2137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4016"/>
    </p:cViewPr>
  </p:sorterViewPr>
  <p:notesViewPr>
    <p:cSldViewPr snapToGrid="0" snapToObjects="1" showGuides="1">
      <p:cViewPr varScale="1">
        <p:scale>
          <a:sx n="97" d="100"/>
          <a:sy n="97" d="100"/>
        </p:scale>
        <p:origin x="4328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A7E84B11-8086-A046-B6B7-F7A9DB5EAD8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E5F8304-EF8E-7A48-A3EC-256BB4EB244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0746FA-9F78-5A43-BFD1-03D27A7F3C92}" type="datetimeFigureOut">
              <a:rPr lang="cs-CZ" smtClean="0"/>
              <a:t>29.09.2023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CE85A97-9D2F-A74D-874B-B462CB8C636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B02496D-CD03-4446-AD06-43B91E16884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ECC9C5-FF55-F544-A6D3-2B14C7549C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4218279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92D10F-BC7E-0545-A8D3-D708044527A6}" type="datetimeFigureOut">
              <a:rPr lang="cs-CZ" smtClean="0"/>
              <a:t>29.09.2023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477E90-4C3A-1A40-BB34-28A95E688A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0242133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B8A41D-18F5-2B4E-BE99-D6457D846C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400582C-01B7-3F42-AD28-9B7DF4DD5F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0C3A37-4F77-534E-9AF3-D82BFE154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C748-752E-9E47-952B-1B6B12A8FBCB}" type="datetimeFigureOut">
              <a:rPr lang="cs-CZ" smtClean="0"/>
              <a:t>29.09.2023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CDCCB8-70AD-574C-9AA9-B02DA9D9D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B3117F-487E-494C-9FA1-CB037C2CB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BBC17-8541-E34F-8869-9598F72269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9165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BE2E82-3A08-4406-970D-0BF0B3057E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DFD0A80-C25E-48AB-ABAA-6FA451D46D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167220528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3E939B-BCE0-45D2-B16D-41C78D416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70605"/>
            <a:ext cx="10515600" cy="132556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A8293E-F3D4-4048-8D1B-5997F2E292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375555"/>
            <a:ext cx="5181600" cy="380140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79915F5-46E8-47F6-BF11-5BC0A9F334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375555"/>
            <a:ext cx="5181600" cy="380140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0741805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B72F62-CCBA-4507-BF5D-6E31F320EF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35298"/>
            <a:ext cx="10515600" cy="132556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233999651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E71A8B-34C4-409C-ACA7-00046D461C21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62433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956EA4-94EE-9E4C-9451-0C053C350A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60C682-265E-EE41-A540-118A3A3903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4DCE98-8002-BC4F-85CF-80F1678C4D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C748-752E-9E47-952B-1B6B12A8FBCB}" type="datetimeFigureOut">
              <a:rPr lang="cs-CZ" smtClean="0"/>
              <a:t>29.09.2023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100820-F6DD-5A4F-80F7-CAC42703D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E03D53-E799-BF42-83F0-6B6D5E020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BBC17-8541-E34F-8869-9598F72269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4107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E2D3AB-3AE5-6C49-B89B-0B3333B9A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A51D72-6450-1245-B950-D14EEE9BCD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BA13D4-2C24-4B4C-A527-271234776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C748-752E-9E47-952B-1B6B12A8FBCB}" type="datetimeFigureOut">
              <a:rPr lang="cs-CZ" smtClean="0"/>
              <a:t>29.09.2023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86D41A-5F70-D542-B768-4CA673DBA8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784A22-3709-7E43-ADD3-04B31F1D2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BBC17-8541-E34F-8869-9598F72269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1223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085BBB-390C-8746-8F6D-62B6435F27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A52AC7-CCB6-7743-BA17-958390688A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7134D6-2490-5248-8BDE-DBC857FAD5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B26196-17B1-8245-A58A-F8CFE5261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C748-752E-9E47-952B-1B6B12A8FBCB}" type="datetimeFigureOut">
              <a:rPr lang="cs-CZ" smtClean="0"/>
              <a:t>29.09.2023</a:t>
            </a:fld>
            <a:endParaRPr lang="cs-C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F613EA-3698-4344-847F-E2367A8ED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666FBF-FFBF-9746-9924-D6ECC8F22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BBC17-8541-E34F-8869-9598F72269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0720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6015BE-E091-174E-9BC7-1C1BCA6DCF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37750E-8FBE-E846-AB80-9F86414BC9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21511B-D22A-1245-A98E-3D2AFE55B5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8A5B39B-BFEB-134C-AB6F-4AB601CEDC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17821D6-D3D4-CF41-A511-5A5AC1081B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5C7EB4-86D6-B743-9954-71FAD9D047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C748-752E-9E47-952B-1B6B12A8FBCB}" type="datetimeFigureOut">
              <a:rPr lang="cs-CZ" smtClean="0"/>
              <a:t>29.09.2023</a:t>
            </a:fld>
            <a:endParaRPr lang="cs-C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DC364A0-F572-C149-849B-B307CD8BEF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FF28744-8951-9A4F-A3AA-DD575AE0E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BBC17-8541-E34F-8869-9598F72269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792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672057-05C0-D143-BA44-BD676CD9C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C748-752E-9E47-952B-1B6B12A8FBCB}" type="datetimeFigureOut">
              <a:rPr lang="cs-CZ" smtClean="0"/>
              <a:t>29.09.2023</a:t>
            </a:fld>
            <a:endParaRPr lang="cs-C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33BE2FB-8405-5C4E-A05E-0DC323AF6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FD6ECD-2072-7649-8717-F6947C5715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BBC17-8541-E34F-8869-9598F72269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2331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D499B7-157B-F045-9923-D12EED65E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647F9E-6176-9946-A28B-E20C2D5155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DD7A46-18AB-7B43-B05D-7EC3E7A08F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C748-752E-9E47-952B-1B6B12A8FBCB}" type="datetimeFigureOut">
              <a:rPr lang="cs-CZ" smtClean="0"/>
              <a:t>29.09.2023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9A48DC-3CD9-9542-B18D-D6CC3077A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EFA9E0-9FA1-6145-9530-79E7D73F3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BBC17-8541-E34F-8869-9598F72269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8502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D04FEA15-B052-4EF2-83CD-264C14861B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7990" y="3948576"/>
            <a:ext cx="3754010" cy="2957219"/>
          </a:xfrm>
          <a:prstGeom prst="rect">
            <a:avLst/>
          </a:prstGeom>
        </p:spPr>
      </p:pic>
      <p:pic>
        <p:nvPicPr>
          <p:cNvPr id="16" name="Obrázek 15">
            <a:extLst>
              <a:ext uri="{FF2B5EF4-FFF2-40B4-BE49-F238E27FC236}">
                <a16:creationId xmlns:a16="http://schemas.microsoft.com/office/drawing/2014/main" id="{37AB73D9-C2E7-4E6F-98F9-2170CD31877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15" y="0"/>
            <a:ext cx="4085924" cy="3852695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B67B4897-D9B0-4CFD-8137-994B45F5B4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83578" y="2273955"/>
            <a:ext cx="7751805" cy="2387600"/>
          </a:xfrm>
        </p:spPr>
        <p:txBody>
          <a:bodyPr anchor="b"/>
          <a:lstStyle>
            <a:lvl1pPr algn="l">
              <a:defRPr sz="6000">
                <a:solidFill>
                  <a:srgbClr val="249CD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F7B8A41-B52E-4C71-8155-58470B56EC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83577" y="4780863"/>
            <a:ext cx="7751806" cy="1655762"/>
          </a:xfrm>
        </p:spPr>
        <p:txBody>
          <a:bodyPr/>
          <a:lstStyle>
            <a:lvl1pPr marL="0" indent="0" algn="l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CF29AF1F-BEEC-4FDA-B82B-5BC9F5BE4CF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4064" y="222646"/>
            <a:ext cx="6285051" cy="1008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6362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0D7F4B-178F-4068-847F-A3DD517FE5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3415"/>
            <a:ext cx="10515600" cy="132556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358C1A-5337-4345-ADC3-AC78C3B5D6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84980"/>
            <a:ext cx="10515600" cy="379198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562856933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10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11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622C198-AF9F-0A41-9A82-28EC7DDD75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45F5F5-E124-A54B-9981-D7FA5E3DED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2942D7-B669-9940-B52D-60CF522EFE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7BC748-752E-9E47-952B-1B6B12A8FBCB}" type="datetimeFigureOut">
              <a:rPr lang="cs-CZ" smtClean="0"/>
              <a:t>29.09.2023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62DEF7-65E0-8647-8D41-57980F1E51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7E33C7-0C21-634B-9232-89AED66921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0BBC17-8541-E34F-8869-9598F72269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9919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3" r:id="rId6"/>
    <p:sldLayoutId id="2147483666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Obrázek 18">
            <a:extLst>
              <a:ext uri="{FF2B5EF4-FFF2-40B4-BE49-F238E27FC236}">
                <a16:creationId xmlns:a16="http://schemas.microsoft.com/office/drawing/2014/main" id="{B3592D6B-834C-43B3-839E-3773636F72B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0058" y="5414889"/>
            <a:ext cx="1831942" cy="1443111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19B6C3F4-DEDF-4CE1-AC03-67790760053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15" y="0"/>
            <a:ext cx="2054116" cy="1936865"/>
          </a:xfrm>
          <a:prstGeom prst="rect">
            <a:avLst/>
          </a:prstGeom>
        </p:spPr>
      </p:pic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895BD18-3E86-4085-92D7-CBE4C890E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447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6EF8590-89EE-4F8A-B7C7-156DDD2DD6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00520"/>
            <a:ext cx="10515600" cy="43764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pic>
        <p:nvPicPr>
          <p:cNvPr id="20" name="Obrázek 19">
            <a:extLst>
              <a:ext uri="{FF2B5EF4-FFF2-40B4-BE49-F238E27FC236}">
                <a16:creationId xmlns:a16="http://schemas.microsoft.com/office/drawing/2014/main" id="{A60F351C-0FBE-44A9-B1C3-843F7E43D30B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5076" y="6367451"/>
            <a:ext cx="2837469" cy="455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7473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249CDC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Založení společnosti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S.R.O. </a:t>
            </a:r>
            <a:br>
              <a:rPr lang="cs-CZ" sz="3600" dirty="0" smtClean="0"/>
            </a:br>
            <a:r>
              <a:rPr lang="cs-CZ" sz="3600" dirty="0" smtClean="0"/>
              <a:t>A.S.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12254972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0F0F0F"/>
                </a:solidFill>
                <a:latin typeface="Gill Sans MT (Základní text)"/>
              </a:rPr>
              <a:t>Akciová společnost vzniká dnem zápisu do obchodního rejstříku. </a:t>
            </a:r>
          </a:p>
          <a:p>
            <a:r>
              <a:rPr lang="cs-CZ" dirty="0">
                <a:solidFill>
                  <a:srgbClr val="0F0F0F"/>
                </a:solidFill>
                <a:latin typeface="Gill Sans MT (Základní text)"/>
              </a:rPr>
              <a:t>Informace v obchodním rejstříku musí být pravdivé a aktuální, proto je potřeba hlásit změny.</a:t>
            </a:r>
            <a:endParaRPr lang="cs-CZ" dirty="0">
              <a:latin typeface="Gill Sans MT (Základní text)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93023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Předtavte</a:t>
            </a:r>
            <a:r>
              <a:rPr lang="cs-CZ" dirty="0" smtClean="0"/>
              <a:t> si, že chcete podnikat. Sestav krok za krokem, co je třeba udělat. </a:t>
            </a:r>
          </a:p>
        </p:txBody>
      </p:sp>
    </p:spTree>
    <p:extLst>
      <p:ext uri="{BB962C8B-B14F-4D97-AF65-F5344CB8AC3E}">
        <p14:creationId xmlns:p14="http://schemas.microsoft.com/office/powerpoint/2010/main" val="11828702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Děkujeme za pozornost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08539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S.R.O a A.S.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 kapitálové společnosti,</a:t>
            </a:r>
          </a:p>
          <a:p>
            <a:r>
              <a:rPr lang="cs-CZ" dirty="0"/>
              <a:t> </a:t>
            </a:r>
            <a:r>
              <a:rPr lang="cs-CZ" dirty="0" smtClean="0"/>
              <a:t>řídí se Zákonem č. 90/2012 Sb. Zákon o obchodních společnostech a družstvech (zákon o obchodních korporacích),</a:t>
            </a:r>
          </a:p>
          <a:p>
            <a:r>
              <a:rPr lang="cs-CZ" dirty="0" smtClean="0"/>
              <a:t>název nové společnosti musí být unikátní,</a:t>
            </a:r>
          </a:p>
          <a:p>
            <a:r>
              <a:rPr lang="cs-CZ" dirty="0"/>
              <a:t>n</a:t>
            </a:r>
            <a:r>
              <a:rPr lang="cs-CZ" dirty="0" smtClean="0"/>
              <a:t>esmí shodovat a ani být podobný jménu již existující právnické osoby,</a:t>
            </a:r>
          </a:p>
          <a:p>
            <a:r>
              <a:rPr lang="cs-CZ" dirty="0"/>
              <a:t>n</a:t>
            </a:r>
            <a:r>
              <a:rPr lang="cs-CZ" dirty="0" smtClean="0"/>
              <a:t>ázev společnosti musí být označen slovy společnost s ručením omezeným (akciová společnost), případně za názvem zkratkou.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69531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Společnost s ručením omezeným - postup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Výběr názvu společnosti, adresy sídla, včetně kvalitně vypracovaného obchodního plánu.</a:t>
            </a:r>
          </a:p>
          <a:p>
            <a:r>
              <a:rPr lang="cs-CZ" dirty="0" smtClean="0"/>
              <a:t>Získání souhlasu s umístěním sídla společnosti s ověřeným podpisem.</a:t>
            </a:r>
          </a:p>
          <a:p>
            <a:r>
              <a:rPr lang="cs-CZ" dirty="0" smtClean="0"/>
              <a:t>Sepsání notářského zápisu o založení společnosti.</a:t>
            </a:r>
          </a:p>
          <a:p>
            <a:r>
              <a:rPr lang="cs-CZ" dirty="0" smtClean="0"/>
              <a:t>Ohlášení živnosti na živnostenském úřadě.</a:t>
            </a:r>
          </a:p>
          <a:p>
            <a:r>
              <a:rPr lang="cs-CZ" dirty="0" smtClean="0"/>
              <a:t>Vyhotovení ostatních listin pro statutární a dozorčí orgány společnosti osvědčující způsobilost pro výkon funkce.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810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Obstarání výpisů z rejstříku trestů členů orgánů společnosti.</a:t>
            </a:r>
          </a:p>
          <a:p>
            <a:r>
              <a:rPr lang="cs-CZ" dirty="0" smtClean="0"/>
              <a:t>Sjednání otevření zvláštního bankovního účtu.</a:t>
            </a:r>
          </a:p>
          <a:p>
            <a:r>
              <a:rPr lang="cs-CZ" dirty="0" smtClean="0"/>
              <a:t>Splacení základního kapitálu na zvláštní účet (teoreticky stačí 1 Kč).</a:t>
            </a:r>
          </a:p>
          <a:p>
            <a:r>
              <a:rPr lang="cs-CZ" dirty="0" smtClean="0"/>
              <a:t>Po připsání částky vyzvednutí a kontrola potvrzení o splacení základního kapitálu.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92382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Vznik společnosti – S.R.O.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Zápis do Obchodního rejstříku:</a:t>
            </a:r>
          </a:p>
          <a:p>
            <a:r>
              <a:rPr lang="cs-CZ" dirty="0" smtClean="0"/>
              <a:t>prostřednictvím rejstříkového soudu</a:t>
            </a:r>
          </a:p>
          <a:p>
            <a:r>
              <a:rPr lang="cs-CZ" dirty="0" smtClean="0"/>
              <a:t>prostřednictvím notáře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43722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kroky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Přeměna zvláštního bankovního účtu na účet běžný.</a:t>
            </a:r>
          </a:p>
          <a:p>
            <a:r>
              <a:rPr lang="cs-CZ" dirty="0" smtClean="0"/>
              <a:t>Ihned po zápisu do Obchodního rejstříku registrace společnosti k příslušným daním.</a:t>
            </a:r>
          </a:p>
          <a:p>
            <a:r>
              <a:rPr lang="cs-CZ" dirty="0" smtClean="0"/>
              <a:t>Po zápisu do Obchodního rejstříku zápis skutečných vlastníků společnosti do příslušných evidencí.</a:t>
            </a:r>
          </a:p>
          <a:p>
            <a:r>
              <a:rPr lang="cs-CZ" dirty="0" smtClean="0"/>
              <a:t>Založení dokumentů do sbírky listin.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35133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Akciová společnost – charakteristické prvky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Při jejím zakládání musí být vložen minimální základní kapitál.</a:t>
            </a:r>
          </a:p>
          <a:p>
            <a:r>
              <a:rPr lang="cs-CZ" dirty="0" smtClean="0"/>
              <a:t>Minimální výše základního kapitálu a. s. činí 2 000 000 korun nebo 80 000 eur.</a:t>
            </a:r>
          </a:p>
          <a:p>
            <a:r>
              <a:rPr lang="cs-CZ" dirty="0" smtClean="0"/>
              <a:t>Požadovaný kapitál se vloží na speciální účet do banky. </a:t>
            </a:r>
          </a:p>
          <a:p>
            <a:r>
              <a:rPr lang="cs-CZ" dirty="0" smtClean="0"/>
              <a:t>Číslo tohoto účtu musí být uvedeno v notářském zápisu o založení společnosti.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41439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Zakladatelská listina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Akciovou společnost zakládá jeden člověk nebo více osob.</a:t>
            </a:r>
          </a:p>
          <a:p>
            <a:r>
              <a:rPr lang="cs-CZ" dirty="0" smtClean="0"/>
              <a:t>V případě jednoho zakladatele (PO) se sepisuje zakladatelská listina ve formě notářského zápisu.</a:t>
            </a:r>
          </a:p>
          <a:p>
            <a:r>
              <a:rPr lang="cs-CZ" dirty="0" smtClean="0"/>
              <a:t>Pokud akciovou společnost zakládá 2 a více osob sepisuje se zakladatelská smlouva formou notářského zápisu.</a:t>
            </a:r>
          </a:p>
          <a:p>
            <a:r>
              <a:rPr lang="cs-CZ" dirty="0" smtClean="0"/>
              <a:t>Zakladatelská listina nebo smlouva musí obsahovat: název a sídlo společnosti, předmět podnikání, výši základního kapitálu, počet akcií včetně jejich nominální hodnoty, počet akcií jednotlivých zakladatelů včetně jejich emisního kurzu (částky, za kterou se akcie vydává) a způsobu splacení, správce vkladu, návrh stanov.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55066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Stanovy A.S.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K založení společnosti se vyžaduje přijetí stanov, ve kterých zakladatelé, určí systém vnitřní struktury společnosti. Rozlišujeme systém dualistický a systém monistický.</a:t>
            </a:r>
          </a:p>
          <a:p>
            <a:r>
              <a:rPr lang="cs-CZ" dirty="0" smtClean="0"/>
              <a:t>V dualistickém systému má společnost představenstvo a dozorčí radu, ale počet členů těchto orgánu není stanoven (může být jen jedna osoba na každý orgán) a rovněž funkční období není omezeno (není-li stanoveno, trvá 1 rok). </a:t>
            </a:r>
          </a:p>
          <a:p>
            <a:r>
              <a:rPr lang="cs-CZ" dirty="0" smtClean="0"/>
              <a:t>V monistickém systému se volí statutární ředitele a správní rada. Počet členů správní rady lze ve stanovách stanovit volně a může být i jeden (není-li ve stanových stanoveno jinak, má správní rady 3 členy). Předseda správní rady může vykonávat současně funkcí statutárního ředitele.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6004593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53 EKF CZ verze" id="{3BFA46F1-D61F-4948-9614-7306B45BC706}" vid="{81063B21-D654-774E-8A88-C7B425F9B5BE}"/>
    </a:ext>
  </a:extLst>
</a:theme>
</file>

<file path=ppt/theme/theme2.xml><?xml version="1.0" encoding="utf-8"?>
<a:theme xmlns:a="http://schemas.openxmlformats.org/drawingml/2006/main" name="Śablona_prezentace_N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2" id="{0D558C50-51D4-4EF6-88BF-468640285203}" vid="{DC8905DB-F15E-4664-83D4-7E3B5AAF960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154 (9)</Template>
  <TotalTime>3136</TotalTime>
  <Words>543</Words>
  <Application>Microsoft Office PowerPoint</Application>
  <PresentationFormat>Širokoúhlá obrazovka</PresentationFormat>
  <Paragraphs>46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Gill Sans MT (Základní text)</vt:lpstr>
      <vt:lpstr>Custom Design</vt:lpstr>
      <vt:lpstr>Śablona_prezentace_NICE</vt:lpstr>
      <vt:lpstr>Založení společnosti</vt:lpstr>
      <vt:lpstr>S.R.O a A.S.</vt:lpstr>
      <vt:lpstr>Společnost s ručením omezeným - postup</vt:lpstr>
      <vt:lpstr>Prezentace aplikace PowerPoint</vt:lpstr>
      <vt:lpstr>Vznik společnosti – S.R.O.</vt:lpstr>
      <vt:lpstr>Další kroky</vt:lpstr>
      <vt:lpstr>Akciová společnost – charakteristické prvky</vt:lpstr>
      <vt:lpstr>Zakladatelská listina</vt:lpstr>
      <vt:lpstr>Stanovy A.S.</vt:lpstr>
      <vt:lpstr>Prezentace aplikace PowerPoint</vt:lpstr>
      <vt:lpstr>Úkol</vt:lpstr>
      <vt:lpstr>Děkujeme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Korena Katerina</dc:creator>
  <cp:lastModifiedBy>Lokaj Ales</cp:lastModifiedBy>
  <cp:revision>99</cp:revision>
  <dcterms:created xsi:type="dcterms:W3CDTF">2021-08-18T19:37:40Z</dcterms:created>
  <dcterms:modified xsi:type="dcterms:W3CDTF">2023-09-29T14:59:55Z</dcterms:modified>
</cp:coreProperties>
</file>