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6" r:id="rId1"/>
    <p:sldMasterId id="2147483667" r:id="rId2"/>
  </p:sldMasterIdLst>
  <p:notesMasterIdLst>
    <p:notesMasterId r:id="rId15"/>
  </p:notesMasterIdLst>
  <p:handoutMasterIdLst>
    <p:handoutMasterId r:id="rId16"/>
  </p:handoutMasterIdLst>
  <p:sldIdLst>
    <p:sldId id="487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498" r:id="rId13"/>
    <p:sldId id="49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ch Nierostek" initials="LN" lastIdx="1" clrIdx="0">
    <p:extLst>
      <p:ext uri="{19B8F6BF-5375-455C-9EA6-DF929625EA0E}">
        <p15:presenceInfo xmlns:p15="http://schemas.microsoft.com/office/powerpoint/2012/main" userId="43bb3f99068159c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 showGuides="1">
      <p:cViewPr varScale="1">
        <p:scale>
          <a:sx n="80" d="100"/>
          <a:sy n="80" d="100"/>
        </p:scale>
        <p:origin x="76" y="9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016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7E84B11-8086-A046-B6B7-F7A9DB5EA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5F8304-EF8E-7A48-A3EC-256BB4EB2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46FA-9F78-5A43-BFD1-03D27A7F3C92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E85A97-9D2F-A74D-874B-B462CB8C63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02496D-CD03-4446-AD06-43B91E1688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C9C5-FF55-F544-A6D3-2B14C7549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182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2D10F-BC7E-0545-A8D3-D708044527A6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77E90-4C3A-1A40-BB34-28A95E688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21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A41D-18F5-2B4E-BE99-D6457D846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0582C-01B7-3F42-AD28-9B7DF4DD5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3A37-4F77-534E-9AF3-D82BFE15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DCCB8-70AD-574C-9AA9-B02DA9D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3117F-487E-494C-9FA1-CB037C2C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16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6722052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7418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3399965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71A8B-34C4-409C-ACA7-00046D461C2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243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56EA4-94EE-9E4C-9451-0C053C35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0C682-265E-EE41-A540-118A3A390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DCE98-8002-BC4F-85CF-80F1678C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00820-F6DD-5A4F-80F7-CAC42703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3D53-E799-BF42-83F0-6B6D5E02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10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D3AB-3AE5-6C49-B89B-0B3333B9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51D72-6450-1245-B950-D14EEE9BC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13D4-2C24-4B4C-A527-27123477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D41A-5F70-D542-B768-4CA673DB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4A22-3709-7E43-ADD3-04B31F1D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2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5BBB-390C-8746-8F6D-62B6435F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2AC7-CCB6-7743-BA17-958390688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134D6-2490-5248-8BDE-DBC857FA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26196-17B1-8245-A58A-F8CFE526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613EA-3698-4344-847F-E2367A8E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66FBF-FFBF-9746-9924-D6ECC8F2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2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15BE-E091-174E-9BC7-1C1BCA6D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7750E-8FBE-E846-AB80-9F86414BC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511B-D22A-1245-A98E-3D2AFE55B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5B39B-BFEB-134C-AB6F-4AB601CED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821D6-D3D4-CF41-A511-5A5AC1081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C7EB4-86D6-B743-9954-71FAD9D0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364A0-F572-C149-849B-B307CD8B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28744-8951-9A4F-A3AA-DD575AE0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72057-05C0-D143-BA44-BD676C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BE2FB-8405-5C4E-A05E-0DC323A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D6ECD-2072-7649-8717-F6947C57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3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99B7-157B-F045-9923-D12EED65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47F9E-6176-9946-A28B-E20C2D515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7A46-18AB-7B43-B05D-7EC3E7A0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A48DC-3CD9-9542-B18D-D6CC3077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FA9E0-9FA1-6145-9530-79E7D73F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0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628569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2C198-AF9F-0A41-9A82-28EC7DDD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5F5F5-E124-A54B-9981-D7FA5E3DE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42D7-B669-9940-B52D-60CF522EF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C748-752E-9E47-952B-1B6B12A8FBCB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2DEF7-65E0-8647-8D41-57980F1E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33C7-0C21-634B-9232-89AED6692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9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3" r:id="rId6"/>
    <p:sldLayoutId id="214748366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7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Založení společnosti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S.R.O. </a:t>
            </a:r>
            <a:br>
              <a:rPr lang="cs-CZ" sz="3600" dirty="0" smtClean="0"/>
            </a:br>
            <a:r>
              <a:rPr lang="cs-CZ" sz="3600" dirty="0" smtClean="0"/>
              <a:t>A.S.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2549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F0F0F"/>
                </a:solidFill>
                <a:latin typeface="Gill Sans MT (Základní text)"/>
              </a:rPr>
              <a:t>Akciová společnost vzniká dnem zápisu do obchodního rejstříku. </a:t>
            </a:r>
          </a:p>
          <a:p>
            <a:r>
              <a:rPr lang="cs-CZ" dirty="0">
                <a:solidFill>
                  <a:srgbClr val="0F0F0F"/>
                </a:solidFill>
                <a:latin typeface="Gill Sans MT (Základní text)"/>
              </a:rPr>
              <a:t>Informace v obchodním rejstříku musí být pravdivé a aktuální, proto je potřeba hlásit změny.</a:t>
            </a:r>
            <a:endParaRPr lang="cs-CZ" dirty="0">
              <a:latin typeface="Gill Sans MT (Základní text)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302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Předtavte</a:t>
            </a:r>
            <a:r>
              <a:rPr lang="cs-CZ" dirty="0" smtClean="0"/>
              <a:t> si, že chcete podnikat. Sestav krok za krokem, co je třeba udělat. </a:t>
            </a:r>
          </a:p>
        </p:txBody>
      </p:sp>
    </p:spTree>
    <p:extLst>
      <p:ext uri="{BB962C8B-B14F-4D97-AF65-F5344CB8AC3E}">
        <p14:creationId xmlns:p14="http://schemas.microsoft.com/office/powerpoint/2010/main" val="1182870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85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S.R.O a A.S.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kapitálové společnosti,</a:t>
            </a:r>
          </a:p>
          <a:p>
            <a:r>
              <a:rPr lang="cs-CZ" dirty="0"/>
              <a:t> </a:t>
            </a:r>
            <a:r>
              <a:rPr lang="cs-CZ" dirty="0" smtClean="0"/>
              <a:t>řídí se Zákonem č. 90/2012 Sb. Zákon o obchodních společnostech a družstvech (zákon o obchodních korporacích),</a:t>
            </a:r>
          </a:p>
          <a:p>
            <a:r>
              <a:rPr lang="cs-CZ" dirty="0" smtClean="0"/>
              <a:t>název nové společnosti musí být unikátní,</a:t>
            </a:r>
          </a:p>
          <a:p>
            <a:r>
              <a:rPr lang="cs-CZ" dirty="0"/>
              <a:t>n</a:t>
            </a:r>
            <a:r>
              <a:rPr lang="cs-CZ" dirty="0" smtClean="0"/>
              <a:t>esmí shodovat a ani být podobný jménu již existující právnické osoby,</a:t>
            </a:r>
          </a:p>
          <a:p>
            <a:r>
              <a:rPr lang="cs-CZ" dirty="0"/>
              <a:t>n</a:t>
            </a:r>
            <a:r>
              <a:rPr lang="cs-CZ" dirty="0" smtClean="0"/>
              <a:t>ázev společnosti musí být označen slovy společnost s ručením omezeným (akciová společnost), případně za názvem zkratkou.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95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Společnost s ručením omezeným -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názvu společnosti, adresy sídla, včetně kvalitně vypracovaného obchodního plánu.</a:t>
            </a:r>
          </a:p>
          <a:p>
            <a:r>
              <a:rPr lang="cs-CZ" dirty="0" smtClean="0"/>
              <a:t>Získání souhlasu s umístěním sídla společnosti s ověřeným podpisem.</a:t>
            </a:r>
          </a:p>
          <a:p>
            <a:r>
              <a:rPr lang="cs-CZ" dirty="0" smtClean="0"/>
              <a:t>Sepsání notářského zápisu o založení společnosti.</a:t>
            </a:r>
          </a:p>
          <a:p>
            <a:r>
              <a:rPr lang="cs-CZ" dirty="0" smtClean="0"/>
              <a:t>Ohlášení živnosti na živnostenském úřadě.</a:t>
            </a:r>
          </a:p>
          <a:p>
            <a:r>
              <a:rPr lang="cs-CZ" dirty="0" smtClean="0"/>
              <a:t>Vyhotovení ostatních listin pro statutární a dozorčí orgány společnosti osvědčující způsobilost pro výkon funkce.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1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Obstarání výpisů z rejstříku trestů členů orgánů společnosti.</a:t>
            </a:r>
          </a:p>
          <a:p>
            <a:r>
              <a:rPr lang="cs-CZ" dirty="0" smtClean="0"/>
              <a:t>Sjednání otevření zvláštního bankovního účtu.</a:t>
            </a:r>
          </a:p>
          <a:p>
            <a:r>
              <a:rPr lang="cs-CZ" dirty="0" smtClean="0"/>
              <a:t>Splacení základního kapitálu na zvláštní účet (teoreticky stačí 1 Kč).</a:t>
            </a:r>
          </a:p>
          <a:p>
            <a:r>
              <a:rPr lang="cs-CZ" dirty="0" smtClean="0"/>
              <a:t>Po připsání částky vyzvednutí a kontrola potvrzení o splacení základního kapitálu.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23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společnosti – S.R.O.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Zápis do Obchodního rejstříku:</a:t>
            </a:r>
          </a:p>
          <a:p>
            <a:r>
              <a:rPr lang="cs-CZ" dirty="0" smtClean="0"/>
              <a:t>prostřednictvím rejstříkového soudu</a:t>
            </a:r>
          </a:p>
          <a:p>
            <a:r>
              <a:rPr lang="cs-CZ" dirty="0" smtClean="0"/>
              <a:t>prostřednictvím notáře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37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Přeměna zvláštního bankovního účtu na účet běžný.</a:t>
            </a:r>
          </a:p>
          <a:p>
            <a:r>
              <a:rPr lang="cs-CZ" dirty="0" smtClean="0"/>
              <a:t>Ihned po zápisu do Obchodního rejstříku registrace společnosti k příslušným daním.</a:t>
            </a:r>
          </a:p>
          <a:p>
            <a:r>
              <a:rPr lang="cs-CZ" dirty="0" smtClean="0"/>
              <a:t>Po zápisu do Obchodního rejstříku zápis skutečných vlastníků společnosti do příslušných evidencí.</a:t>
            </a:r>
          </a:p>
          <a:p>
            <a:r>
              <a:rPr lang="cs-CZ" dirty="0" smtClean="0"/>
              <a:t>Založení dokumentů do sbírky listin.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51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Akciová společnost – charakteristické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jejím zakládání musí být vložen minimální základní kapitál.</a:t>
            </a:r>
          </a:p>
          <a:p>
            <a:r>
              <a:rPr lang="cs-CZ" dirty="0" smtClean="0"/>
              <a:t>Minimální výše základního kapitálu a. s. činí 2 000 000 korun nebo 80 000 eur.</a:t>
            </a:r>
          </a:p>
          <a:p>
            <a:r>
              <a:rPr lang="cs-CZ" dirty="0" smtClean="0"/>
              <a:t>Požadovaný kapitál se vloží na speciální účet do banky. </a:t>
            </a:r>
          </a:p>
          <a:p>
            <a:r>
              <a:rPr lang="cs-CZ" dirty="0" smtClean="0"/>
              <a:t>Číslo tohoto účtu musí být uvedeno v notářském zápisu o založení společnosti.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14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Zakladatelská listina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Akciovou společnost zakládá jeden člověk nebo více osob.</a:t>
            </a:r>
          </a:p>
          <a:p>
            <a:r>
              <a:rPr lang="cs-CZ" dirty="0" smtClean="0"/>
              <a:t>V případě jednoho zakladatele (PO) se sepisuje zakladatelská listina ve formě notářského zápisu.</a:t>
            </a:r>
          </a:p>
          <a:p>
            <a:r>
              <a:rPr lang="cs-CZ" dirty="0" smtClean="0"/>
              <a:t>Pokud akciovou společnost zakládá 2 a více osob sepisuje se zakladatelská smlouva formou notářského zápisu.</a:t>
            </a:r>
          </a:p>
          <a:p>
            <a:r>
              <a:rPr lang="cs-CZ" dirty="0" smtClean="0"/>
              <a:t>Zakladatelská listina nebo smlouva musí obsahovat: název a sídlo společnosti, předmět podnikání, výši základního kapitálu, počet akcií včetně jejich nominální hodnoty, počet akcií jednotlivých zakladatelů včetně jejich emisního kurzu (částky, za kterou se akcie vydává) a způsobu splacení, správce vkladu, návrh stanov.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0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Stanovy A.S.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 založení společnosti se vyžaduje přijetí stanov, ve kterých zakladatelé, určí systém vnitřní struktury společnosti. Rozlišujeme systém dualistický a systém monistický.</a:t>
            </a:r>
          </a:p>
          <a:p>
            <a:r>
              <a:rPr lang="cs-CZ" dirty="0" smtClean="0"/>
              <a:t>V dualistickém systému má společnost představenstvo a dozorčí radu, ale počet členů těchto orgánu není stanoven (může být jen jedna osoba na každý orgán) a rovněž funkční období není omezeno (není-li stanoveno, trvá 1 rok). </a:t>
            </a:r>
          </a:p>
          <a:p>
            <a:r>
              <a:rPr lang="cs-CZ" dirty="0" smtClean="0"/>
              <a:t>V monistickém systému se volí statutární ředitele a správní rada. Počet členů správní rady lze ve stanovách stanovit volně a může být i jeden (není-li ve stanových stanoveno jinak, má správní rady 3 členy). Předseda správní rady může vykonávat současně funkcí statutárního ředitele.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0045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53 EKF CZ verze" id="{3BFA46F1-D61F-4948-9614-7306B45BC706}" vid="{81063B21-D654-774E-8A88-C7B425F9B5BE}"/>
    </a:ext>
  </a:extLst>
</a:theme>
</file>

<file path=ppt/theme/theme2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154 (9)</Template>
  <TotalTime>3136</TotalTime>
  <Words>543</Words>
  <Application>Microsoft Office PowerPoint</Application>
  <PresentationFormat>Širokoúhlá obrazovka</PresentationFormat>
  <Paragraphs>46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Gill Sans MT (Základní text)</vt:lpstr>
      <vt:lpstr>Custom Design</vt:lpstr>
      <vt:lpstr>Śablona_prezentace_NICE</vt:lpstr>
      <vt:lpstr>Založení společnosti</vt:lpstr>
      <vt:lpstr>S.R.O a A.S.</vt:lpstr>
      <vt:lpstr>Společnost s ručením omezeným - postup</vt:lpstr>
      <vt:lpstr>Prezentace aplikace PowerPoint</vt:lpstr>
      <vt:lpstr>Vznik společnosti – S.R.O.</vt:lpstr>
      <vt:lpstr>Další kroky</vt:lpstr>
      <vt:lpstr>Akciová společnost – charakteristické prvky</vt:lpstr>
      <vt:lpstr>Zakladatelská listina</vt:lpstr>
      <vt:lpstr>Stanovy A.S.</vt:lpstr>
      <vt:lpstr>Prezentace aplikace PowerPoint</vt:lpstr>
      <vt:lpstr>Úkol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Korena Katerina</dc:creator>
  <cp:lastModifiedBy>Lokaj Ales</cp:lastModifiedBy>
  <cp:revision>99</cp:revision>
  <dcterms:created xsi:type="dcterms:W3CDTF">2021-08-18T19:37:40Z</dcterms:created>
  <dcterms:modified xsi:type="dcterms:W3CDTF">2023-09-29T14:59:55Z</dcterms:modified>
</cp:coreProperties>
</file>