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6" r:id="rId1"/>
    <p:sldMasterId id="2147483798" r:id="rId2"/>
    <p:sldMasterId id="2147483805" r:id="rId3"/>
  </p:sldMasterIdLst>
  <p:notesMasterIdLst>
    <p:notesMasterId r:id="rId24"/>
  </p:notesMasterIdLst>
  <p:handoutMasterIdLst>
    <p:handoutMasterId r:id="rId25"/>
  </p:handoutMasterIdLst>
  <p:sldIdLst>
    <p:sldId id="264" r:id="rId4"/>
    <p:sldId id="257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415" r:id="rId16"/>
    <p:sldId id="416" r:id="rId17"/>
    <p:sldId id="417" r:id="rId18"/>
    <p:sldId id="418" r:id="rId19"/>
    <p:sldId id="419" r:id="rId20"/>
    <p:sldId id="420" r:id="rId21"/>
    <p:sldId id="421" r:id="rId22"/>
    <p:sldId id="422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 showGuides="1">
      <p:cViewPr varScale="1">
        <p:scale>
          <a:sx n="61" d="100"/>
          <a:sy n="61" d="100"/>
        </p:scale>
        <p:origin x="76" y="11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7E84B11-8086-A046-B6B7-F7A9DB5EAD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E5F8304-EF8E-7A48-A3EC-256BB4EB2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746FA-9F78-5A43-BFD1-03D27A7F3C92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E85A97-9D2F-A74D-874B-B462CB8C63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02496D-CD03-4446-AD06-43B91E1688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CC9C5-FF55-F544-A6D3-2B14C7549C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2182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2T07:29:25.6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16 690,'-2'-2,"1"0,-1 1,1-1,0 0,-1 0,1 0,0 0,0 0,1 0,-1-1,0 1,1 0,-1 0,1-1,0 1,0 0,0 0,0-1,0 1,0 0,0 0,1-1,0 1,-1 0,1 0,0 0,0 0,0 0,0 0,0 0,0 0,2-1,24-54,3 2,3 1,1 2,27-29,47-72,-33 53,-75 100,-1 1,1-1,0 1,-1 0,1-1,0 1,0-1,-1 1,1-1,0 1,0 0,0-1,0 1,0-1,0 1,0 0,0-1,0 1,0 0,0-1,0 1,0-1,1 1,-1 0,0-1,0 1,1-1,-1 1,0-1,1 1,-1-1,1 1,-1-1,0 1,1-1,-1 0,1 1,-1-1,1 0,0 1,-1-1,1 0,-1 0,1 1,-1-1,1 0,0 0,-1 0,1 0,0 0,-1 0,1 0,-1 0,1 0,0 0,-1 0,1 0,-1 0,1-1,0 1,-1 0,1 0,-1-1,1 1,-1 0,1-1,2 71,-3-63,-3 519,3-504</inkml:trace>
  <inkml:trace contextRef="#ctx0" brushRef="#br0" timeOffset="1">631 202,'36'-74,"-35"67,1 1,0-1,0 1,0 0,1-1,0 1,0 0,1 1,0-1,0 1,0-1,0 1,1 0,0 1,0-1,0 1,1 0,0 0,-1 1,1 0,0 0,1 0,-1 0,0 1,1 0,-1 1,1-1,0 1,-1 1,1-1,0 1,0 0,-1 1,1-1,0 1,-1 1,1-1,0 1,-1 0,0 1,0 0,0 0,0 0,0 0,0 1,4 4,34 112,-40-113,0 1,-1 1,0-1,-1 0,0 1,0-1,-1 1,0 0,0-1,-1 1,0 0,-1-1,0 1,0 0,-1-1,0 1,0-1,-1 1,0-1,0 0,-1 0,0-1,-1 1,-2 2,-146 158,20-59,134-105,0 0,0-1,0 1,1 0,0 0,-1-1,1 0,1 1,-1-1,0 0,1 0,0 0,-1 0,1 0,0-1,0 1,1-1,-1 0,1 0,-1 0,1 0,-1-1,1 1,0-1,0 0,1 0,18 7,1-1,0-2,1 0,-1-1,1-2,-1 0,1-2,0-1,17-3,31 2,-51 2</inkml:trace>
  <inkml:trace contextRef="#ctx0" brushRef="#br0" timeOffset="2">1478 125,'-5'-1,"0"1,0-1,-1 1,1 0,0 0,0 0,0 1,-1 0,1 0,0 0,0 1,1-1,-1 1,0 0,0 1,1-1,-1 1,1 0,0 0,0 0,0 1,0 0,1-1,-1 1,1 0,0 1,0-1,1 0,-1 1,0 3,-3 4,2 1,-1 0,2 0,0 0,0 1,1-1,1 1,0-1,1 1,1-1,0 1,2 13,0 25,-2 204,2-251,1 0,-1 0,1-1,-1 1,1-1,1 0,-1-1,0 1,1-1,0 1,0-1,0-1,0 1,0-1,1 0,-1 0,1 0,-1-1,1 0,0 0,-1 0,1-1,0 0,0 0,-1 0,1-1,0 0,-1 0,1-1,-1 1,1-1,3-2,5 3,1-1,-1-1,1-1,0 0,-1 0,0-1,0-1,0-1,-1 0,0 0,0-1,-1-1,0 0,-1-1,0 0,0-1,-1 0,0-1,-1 0,-1 0,0-1,0 0,-1-1,-1 1,0-1,-1 0,-1-1,0 1,-1-1,0 0,-2 0,1-12,-4-205,1 226,-1 0,0 1,0 0,0-1,0 1,-1 0,1 0,-2 0,1 0,0 1,-1-1,0 1,0 0,0 0,0 0,-1 1,0-1,1 1,-1 0,0 1,-1-1,1 1,0 0,-1 0,-2 0,-148-21,68 57,71-26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2T07:29:25.60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668 26,'0'437,"0"-415</inkml:trace>
  <inkml:trace contextRef="#ctx0" brushRef="#br0" timeOffset="1">180 0,'20'51,"-15"234,-98-81,87-182</inkml:trace>
  <inkml:trace contextRef="#ctx0" brushRef="#br0" timeOffset="2">155 0,'21'48,"-17"-43,25 30,-1 1,-2 2,-2 0,-2 2,18 40,39 114,-73-171</inkml:trace>
  <inkml:trace contextRef="#ctx0" brushRef="#br0" timeOffset="3">1 411,'4'0,"6"0,6 0,8 0,5 0,2 0,4 0,5 0,5 0,3 0,2 0,-3 0,-5 0,-10 0</inkml:trace>
  <inkml:trace contextRef="#ctx0" brushRef="#br0" timeOffset="4">975 26,'-2'5,"0"0,-1 0,0 0,0-1,0 1,0-1,-1 1,0-1,0 0,0-1,0 1,0-1,-1 1,0-1,0-1,1 1,-2-1,1 0,0 0,-1 0,-214 126,217-127,0 1,0 0,0 0,0 0,0 0,1 1,-1-1,1 1,0-1,0 1,0 0,0 0,0 0,0 0,1 0,-1 0,1 0,0 1,0-1,0 0,1 1,-1-1,1 1,0-1,0 0,0 1,0-1,1 1,-1-1,1 1,0-1,0 0,0 1,0-1,1 0,-1 0,1 0,0 0,0 0,0 0,0-1,0 1,1-1,-1 1,1-1,0 0,-1 0,1 0,0 0,2 0,159 57,-101-44,-40-8</inkml:trace>
  <inkml:trace contextRef="#ctx0" brushRef="#br0" timeOffset="5">1386 26,'-227'4,"220"1,0 0,1 1,0-1,0 1,1 1,0-1,0 1,0 0,1 0,0 0,0 0,1 1,0-1,0 1,1 0,0 0,0 0,1 0,0 1,0-1,1 0,0 0,1 1,1 7,-3-3,5 163,1-171,-1-1,1 0,0-1,1 1,-1-1,1 0,-1 0,1-1,0 0,0 0,0 0,0-1,0 1,1-2,-1 1,0-1,0 1,1-2,-1 1,0-1,1 0,-1 0,0-1,1 0,20 0,77 0,-82 2</inkml:trace>
  <inkml:trace contextRef="#ctx0" brushRef="#br0" timeOffset="6">1540 128,'0'5,"0"5,0 6,0 4,0 3,0 2,0 2,0 0,0-1,0 1,0-1,-5-4,0-2,-1 0,2 2,1 0,1-3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2T07:29:25.61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48,'4'0,"6"4,2 6,2 6,0 4,-4 4,-2 1,-3 1,-3 1,-1 0,-1-1,0 1,-1-1,0-4</inkml:trace>
  <inkml:trace contextRef="#ctx0" brushRef="#br0" timeOffset="1">27 99,'54'-28,"155"-42,-208 70,0 0,0-1,0 1,0 0,0 0,1 0,-1 1,0-1,0 0,0 0,0 1,0-1,0 0,0 1,0-1,0 1,0 0,0-1,0 1,0 0,0-1,0 1,0 0,-1 0,1 0,0 0,-1 0,1 0,0 0,-1 0,0 0,1 0,-1 0,1 0,-1 0,0 0,0 0,0 1,0-1,0 0,0 0,0 0,0 0,0 0,0 0,-1 1,1-1,0 0,-1 0,1 0,-1 0,1 0,-1 0,1 0,-1 0,0 0,0 0,-35 61,-124 167,146-211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2T07:29:47.0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1,'0'438,"0"-417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22T07:29:47.03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1 317,'74'-41,"184"-124,-143 66,-99 88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2D10F-BC7E-0545-A8D3-D708044527A6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77E90-4C3A-1A40-BB34-28A95E688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2421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76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A41D-18F5-2B4E-BE99-D6457D846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0582C-01B7-3F42-AD28-9B7DF4DD5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C3A37-4F77-534E-9AF3-D82BFE15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DCCB8-70AD-574C-9AA9-B02DA9D9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117F-487E-494C-9FA1-CB037C2C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16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86363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09964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636875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06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487636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315385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409478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14774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6EA4-94EE-9E4C-9451-0C053C35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0C682-265E-EE41-A540-118A3A390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DCE98-8002-BC4F-85CF-80F1678C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00820-F6DD-5A4F-80F7-CAC42703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03D53-E799-BF42-83F0-6B6D5E02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10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D3AB-3AE5-6C49-B89B-0B3333B9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51D72-6450-1245-B950-D14EEE9BC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A13D4-2C24-4B4C-A527-27123477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6D41A-5F70-D542-B768-4CA673DB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84A22-3709-7E43-ADD3-04B31F1D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22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5BBB-390C-8746-8F6D-62B6435F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52AC7-CCB6-7743-BA17-958390688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134D6-2490-5248-8BDE-DBC857FAD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26196-17B1-8245-A58A-F8CFE526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613EA-3698-4344-847F-E2367A8ED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66FBF-FFBF-9746-9924-D6ECC8F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72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15BE-E091-174E-9BC7-1C1BCA6D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750E-8FBE-E846-AB80-9F86414B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1511B-D22A-1245-A98E-3D2AFE55B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A5B39B-BFEB-134C-AB6F-4AB601CED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821D6-D3D4-CF41-A511-5A5AC1081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C7EB4-86D6-B743-9954-71FAD9D0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364A0-F572-C149-849B-B307CD8B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28744-8951-9A4F-A3AA-DD575AE0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9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72057-05C0-D143-BA44-BD676CD9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BE2FB-8405-5C4E-A05E-0DC323AF6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D6ECD-2072-7649-8717-F6947C57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33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99B7-157B-F045-9923-D12EED65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47F9E-6176-9946-A28B-E20C2D515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D7A46-18AB-7B43-B05D-7EC3E7A0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A48DC-3CD9-9542-B18D-D6CC3077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FA9E0-9FA1-6145-9530-79E7D73F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50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8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6884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22C198-AF9F-0A41-9A82-28EC7DDD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5F5F5-E124-A54B-9981-D7FA5E3DE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942D7-B669-9940-B52D-60CF522EF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BC748-752E-9E47-952B-1B6B12A8FBCB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2DEF7-65E0-8647-8D41-57980F1E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E33C7-0C21-634B-9232-89AED6692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91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3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  <p:pic>
        <p:nvPicPr>
          <p:cNvPr id="8" name="Obrázek 7" descr="Obsah obrázku objekt, interiér&#10;&#10;&#10;&#10;Popis se vygeneroval automaticky.">
            <a:extLst>
              <a:ext uri="{FF2B5EF4-FFF2-40B4-BE49-F238E27FC236}">
                <a16:creationId xmlns:a16="http://schemas.microsoft.com/office/drawing/2014/main" id="{58ADE14D-EC33-40A5-99D8-1A9FC75DF67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00196" y="199669"/>
            <a:ext cx="4216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2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0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pos="9216">
          <p15:clr>
            <a:srgbClr val="F26B43"/>
          </p15:clr>
        </p15:guide>
        <p15:guide id="3" pos="1248">
          <p15:clr>
            <a:srgbClr val="F26B43"/>
          </p15:clr>
        </p15:guide>
        <p15:guide id="4" pos="1152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customXml" Target="../ink/ink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C7814-19D0-D044-AD35-ED9091139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8481718" cy="2387600"/>
          </a:xfrm>
        </p:spPr>
        <p:txBody>
          <a:bodyPr>
            <a:normAutofit/>
          </a:bodyPr>
          <a:lstStyle/>
          <a:p>
            <a:r>
              <a:rPr lang="cs-CZ" sz="5000" dirty="0">
                <a:solidFill>
                  <a:srgbClr val="00B0F0"/>
                </a:solidFill>
              </a:rPr>
              <a:t>FINANČNÍ INSTRUMENTY = CENNÉ PAPÍRY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462E6A-BA43-6348-924A-E49976C56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5013467"/>
            <a:ext cx="7751806" cy="1655762"/>
          </a:xfrm>
          <a:noFill/>
        </p:spPr>
        <p:txBody>
          <a:bodyPr>
            <a:normAutofit/>
          </a:bodyPr>
          <a:lstStyle/>
          <a:p>
            <a:r>
              <a:rPr lang="cs-CZ" sz="2000" dirty="0"/>
              <a:t>Kateřina Kořená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6DF1D8A-32BE-4B78-A5C7-66A2F1FCE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3AFAA23-D9EE-4F06-A0A5-6FC37B7E6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96B4C7B-0801-451B-9F66-4AD035DAD38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378" y="273384"/>
            <a:ext cx="4731152" cy="86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58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A3F4D616-0A97-4257-A2C8-49723540F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3827" y="1840896"/>
            <a:ext cx="11175192" cy="63293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altLang="cs-CZ" b="1" dirty="0">
                <a:solidFill>
                  <a:srgbClr val="00B0F0"/>
                </a:solidFill>
              </a:rPr>
              <a:t>ZLATÉ PRAVIDLO INVESTOVÁNÍ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E00CA7D8-D884-4B00-A17F-0F3F4F91F6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3827" y="2762247"/>
            <a:ext cx="9964345" cy="4956013"/>
          </a:xfrm>
        </p:spPr>
        <p:txBody>
          <a:bodyPr>
            <a:normAutofit/>
          </a:bodyPr>
          <a:lstStyle/>
          <a:p>
            <a:r>
              <a:rPr lang="cs-CZ" altLang="cs-CZ" sz="2400" b="1" dirty="0"/>
              <a:t>NAJDĚTE NEJLEPŠÍ INVESTICI?? = TAKOVOU, ABY BYLA VYSOCE VÝNOSNÁ, MÁLO RIZIKOVÁ A VELMI LIKVIDNÍ:</a:t>
            </a:r>
          </a:p>
          <a:p>
            <a:pPr marL="0" indent="0">
              <a:buNone/>
            </a:pPr>
            <a:r>
              <a:rPr lang="cs-CZ" altLang="cs-CZ" sz="2400" b="1" dirty="0"/>
              <a:t>1. </a:t>
            </a:r>
            <a:r>
              <a:rPr lang="cs-CZ" altLang="cs-CZ" sz="2400" b="1" dirty="0">
                <a:highlight>
                  <a:srgbClr val="FFFF00"/>
                </a:highlight>
              </a:rPr>
              <a:t>MENTIMETER</a:t>
            </a:r>
          </a:p>
          <a:p>
            <a:pPr marL="0" indent="0">
              <a:buNone/>
            </a:pPr>
            <a:r>
              <a:rPr lang="cs-CZ" altLang="cs-CZ" sz="2400" b="1" dirty="0"/>
              <a:t>2.</a:t>
            </a:r>
          </a:p>
          <a:p>
            <a:pPr marL="0" indent="0">
              <a:buNone/>
            </a:pPr>
            <a:r>
              <a:rPr lang="cs-CZ" altLang="cs-CZ" sz="2400" b="1" dirty="0"/>
              <a:t>3.</a:t>
            </a:r>
          </a:p>
          <a:p>
            <a:r>
              <a:rPr lang="cs-CZ" altLang="cs-CZ" sz="2400" b="1" dirty="0">
                <a:solidFill>
                  <a:srgbClr val="00B0F0"/>
                </a:solidFill>
              </a:rPr>
              <a:t>TAKOVÁ INVESTICE NEEXISTUJE!!! </a:t>
            </a:r>
          </a:p>
          <a:p>
            <a:pPr marL="0" indent="0" eaLnBrk="1" hangingPunct="1"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99878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210E6A84-61A0-463B-9D4F-9D239A2256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1923" y="1004639"/>
            <a:ext cx="11080077" cy="66687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dirty="0">
                <a:solidFill>
                  <a:srgbClr val="00B0F0"/>
                </a:solidFill>
              </a:rPr>
              <a:t>NEJDŮLEŽITĚJŠÍ DRUHY DLUHOPISŮ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47D4821-58C6-4AE0-8D53-B37875103E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7462" y="1671513"/>
            <a:ext cx="10888717" cy="5331452"/>
          </a:xfrm>
        </p:spPr>
        <p:txBody>
          <a:bodyPr>
            <a:normAutofit/>
          </a:bodyPr>
          <a:lstStyle/>
          <a:p>
            <a:r>
              <a:rPr lang="cs-CZ" altLang="cs-CZ" sz="2200" b="1" dirty="0">
                <a:solidFill>
                  <a:srgbClr val="00B0F0"/>
                </a:solidFill>
              </a:rPr>
              <a:t>Firemní dluhopisy</a:t>
            </a:r>
            <a:r>
              <a:rPr lang="cs-CZ" altLang="cs-CZ" sz="2200" dirty="0">
                <a:solidFill>
                  <a:srgbClr val="00B0F0"/>
                </a:solidFill>
              </a:rPr>
              <a:t> </a:t>
            </a:r>
            <a:r>
              <a:rPr lang="cs-CZ" altLang="cs-CZ" sz="2200" dirty="0"/>
              <a:t>vydávají (emitují) podniky - firmy. Jsou pro ně alternativní možností (vedle bankovních úvěrů) jak získat finanční zdroje na dlouhou dobu. </a:t>
            </a:r>
          </a:p>
          <a:p>
            <a:r>
              <a:rPr lang="cs-CZ" altLang="cs-CZ" sz="2200" b="1" dirty="0">
                <a:solidFill>
                  <a:srgbClr val="00B0F0"/>
                </a:solidFill>
              </a:rPr>
              <a:t>Komunální dluhopisy</a:t>
            </a:r>
            <a:r>
              <a:rPr lang="cs-CZ" altLang="cs-CZ" sz="2200" dirty="0">
                <a:solidFill>
                  <a:srgbClr val="00B0F0"/>
                </a:solidFill>
              </a:rPr>
              <a:t> </a:t>
            </a:r>
            <a:r>
              <a:rPr lang="cs-CZ" altLang="cs-CZ" sz="2200" dirty="0"/>
              <a:t>jsou dluhopisy, které vydávají obce a financují jimi své investiční záměry</a:t>
            </a:r>
            <a:r>
              <a:rPr lang="cs-CZ" altLang="cs-CZ" sz="2400" dirty="0"/>
              <a:t>.                                                 </a:t>
            </a:r>
          </a:p>
          <a:p>
            <a:pPr marL="0" indent="0">
              <a:buNone/>
            </a:pPr>
            <a:r>
              <a:rPr lang="cs-CZ" altLang="cs-CZ" sz="2400" b="1" dirty="0"/>
              <a:t>                                                                          </a:t>
            </a:r>
            <a:endParaRPr lang="cs-CZ" altLang="cs-CZ" sz="1800" b="1" dirty="0"/>
          </a:p>
          <a:p>
            <a:endParaRPr lang="cs-CZ" altLang="cs-CZ" sz="2400" b="1" dirty="0"/>
          </a:p>
          <a:p>
            <a:endParaRPr lang="cs-CZ" altLang="cs-CZ" sz="2400" dirty="0"/>
          </a:p>
          <a:p>
            <a:pPr marL="0" indent="0">
              <a:buNone/>
            </a:pPr>
            <a:endParaRPr lang="cs-CZ" altLang="cs-CZ" sz="2400" dirty="0"/>
          </a:p>
          <a:p>
            <a:endParaRPr lang="cs-CZ" altLang="cs-CZ" sz="2400" b="1" dirty="0">
              <a:solidFill>
                <a:srgbClr val="CC0000"/>
              </a:solidFill>
            </a:endParaRPr>
          </a:p>
          <a:p>
            <a:r>
              <a:rPr lang="cs-CZ" altLang="cs-CZ" sz="2200" b="1" dirty="0">
                <a:solidFill>
                  <a:srgbClr val="00B0F0"/>
                </a:solidFill>
              </a:rPr>
              <a:t>Hypoteční zástavní list</a:t>
            </a:r>
            <a:r>
              <a:rPr lang="cs-CZ" altLang="cs-CZ" sz="2200" dirty="0">
                <a:solidFill>
                  <a:srgbClr val="00B0F0"/>
                </a:solidFill>
              </a:rPr>
              <a:t> </a:t>
            </a:r>
            <a:r>
              <a:rPr lang="cs-CZ" altLang="cs-CZ" sz="2200" dirty="0"/>
              <a:t>je dluhopis, který je krytý zástavním právem (zástavními listy) na nemovitosti, které byly z výtěžku prodeje hypotečních zástavních listů financovány hypotečními úvěry (hypotékami). Emitují je banky.</a:t>
            </a:r>
          </a:p>
          <a:p>
            <a:pPr marL="0" indent="0" eaLnBrk="1" hangingPunct="1">
              <a:buNone/>
            </a:pPr>
            <a:endParaRPr lang="cs-CZ" altLang="cs-CZ" sz="2400" dirty="0"/>
          </a:p>
          <a:p>
            <a:pPr eaLnBrk="1" hangingPunct="1"/>
            <a:endParaRPr lang="cs-CZ" altLang="cs-CZ" sz="2400" dirty="0"/>
          </a:p>
        </p:txBody>
      </p:sp>
      <p:pic>
        <p:nvPicPr>
          <p:cNvPr id="11" name="Picture 4" descr="http://www.kittner.cz/obrazky/obr-878.jpg">
            <a:extLst>
              <a:ext uri="{FF2B5EF4-FFF2-40B4-BE49-F238E27FC236}">
                <a16:creationId xmlns:a16="http://schemas.microsoft.com/office/drawing/2014/main" id="{7CEE8225-8027-467F-AF11-3E1E4076C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14" y="3318032"/>
            <a:ext cx="3288483" cy="186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4B46F71-448F-4D0B-83E7-9C6796E027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27" t="65599" r="24893"/>
          <a:stretch/>
        </p:blipFill>
        <p:spPr>
          <a:xfrm>
            <a:off x="1636503" y="3133366"/>
            <a:ext cx="4572000" cy="201342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1D6A861-2FA0-4C76-ACA3-C7CA181724E0}"/>
              </a:ext>
            </a:extLst>
          </p:cNvPr>
          <p:cNvSpPr txBox="1"/>
          <p:nvPr/>
        </p:nvSpPr>
        <p:spPr>
          <a:xfrm>
            <a:off x="7052442" y="2948700"/>
            <a:ext cx="387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800" b="1" dirty="0"/>
              <a:t>LIBEREC VAR/25  ISIN:CZ0001500102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793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210E6A84-61A0-463B-9D4F-9D239A2256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1923" y="1004639"/>
            <a:ext cx="11080077" cy="66687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dirty="0">
                <a:solidFill>
                  <a:srgbClr val="00B0F0"/>
                </a:solidFill>
              </a:rPr>
              <a:t>NEJDŮLEŽITĚJŠÍ DRUHY DLUHOPISŮ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933E368-92AF-4BD5-A727-90E61709EDE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015141" y="1926572"/>
            <a:ext cx="6909659" cy="2474819"/>
          </a:xfrm>
        </p:spPr>
        <p:txBody>
          <a:bodyPr>
            <a:noAutofit/>
          </a:bodyPr>
          <a:lstStyle/>
          <a:p>
            <a:r>
              <a:rPr lang="cs-CZ" altLang="cs-CZ" sz="2400" b="1" dirty="0" err="1">
                <a:solidFill>
                  <a:srgbClr val="00B0F0"/>
                </a:solidFill>
              </a:rPr>
              <a:t>Junk</a:t>
            </a:r>
            <a:r>
              <a:rPr lang="cs-CZ" altLang="cs-CZ" sz="2400" b="1" dirty="0">
                <a:solidFill>
                  <a:srgbClr val="00B0F0"/>
                </a:solidFill>
              </a:rPr>
              <a:t> </a:t>
            </a:r>
            <a:r>
              <a:rPr lang="cs-CZ" altLang="cs-CZ" sz="2400" b="1" dirty="0" err="1">
                <a:solidFill>
                  <a:srgbClr val="00B0F0"/>
                </a:solidFill>
              </a:rPr>
              <a:t>bonds</a:t>
            </a:r>
            <a:r>
              <a:rPr lang="cs-CZ" altLang="cs-CZ" sz="2400" dirty="0">
                <a:solidFill>
                  <a:srgbClr val="00B0F0"/>
                </a:solidFill>
              </a:rPr>
              <a:t> </a:t>
            </a:r>
            <a:r>
              <a:rPr lang="cs-CZ" altLang="cs-CZ" sz="2400" dirty="0"/>
              <a:t>(prašivé obligace) jsou dluhopisy se </a:t>
            </a:r>
            <a:r>
              <a:rPr lang="cs-CZ" altLang="cs-CZ" sz="2400" b="1" dirty="0"/>
              <a:t>spekulativním ratingem</a:t>
            </a:r>
            <a:r>
              <a:rPr lang="cs-CZ" altLang="cs-CZ" sz="2400" dirty="0"/>
              <a:t>.</a:t>
            </a:r>
          </a:p>
          <a:p>
            <a:r>
              <a:rPr lang="cs-CZ" altLang="cs-CZ" sz="2400" dirty="0"/>
              <a:t>Tyto dluhopisy vydává podnik, u kterého je vysoké riziko nesplacení dluhopisu. Jsou tedy vysoce rizikové, a proto emitent musí nabídnout </a:t>
            </a:r>
            <a:r>
              <a:rPr lang="cs-CZ" altLang="cs-CZ" sz="2400" b="1" dirty="0"/>
              <a:t>vysoký výnos (kupón).</a:t>
            </a:r>
          </a:p>
          <a:p>
            <a:endParaRPr lang="cs-CZ" altLang="cs-CZ" sz="2400" b="1" dirty="0"/>
          </a:p>
          <a:p>
            <a:pPr marL="0" indent="0">
              <a:buNone/>
            </a:pPr>
            <a:r>
              <a:rPr lang="cs-CZ" altLang="cs-CZ" sz="2400" b="1" dirty="0"/>
              <a:t>                           </a:t>
            </a:r>
            <a:endParaRPr lang="cs-CZ" altLang="cs-CZ" sz="2400" dirty="0"/>
          </a:p>
          <a:p>
            <a:pPr eaLnBrk="1" hangingPunct="1"/>
            <a:endParaRPr lang="cs-CZ" altLang="cs-CZ" sz="2400" dirty="0"/>
          </a:p>
        </p:txBody>
      </p:sp>
      <p:pic>
        <p:nvPicPr>
          <p:cNvPr id="13" name="Picture 6" descr="k8640817">
            <a:extLst>
              <a:ext uri="{FF2B5EF4-FFF2-40B4-BE49-F238E27FC236}">
                <a16:creationId xmlns:a16="http://schemas.microsoft.com/office/drawing/2014/main" id="{68F81532-A020-4EDA-BA2E-F56677692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23" y="4154170"/>
            <a:ext cx="3502118" cy="271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Zástupný symbol pro obsah 3">
            <a:extLst>
              <a:ext uri="{FF2B5EF4-FFF2-40B4-BE49-F238E27FC236}">
                <a16:creationId xmlns:a16="http://schemas.microsoft.com/office/drawing/2014/main" id="{F57DCD0E-ED0D-4E11-8AF7-2D5FA7E71C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68" t="11933" r="68941"/>
          <a:stretch/>
        </p:blipFill>
        <p:spPr>
          <a:xfrm>
            <a:off x="9168192" y="2141102"/>
            <a:ext cx="512932" cy="417349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20D8CE4-7C6A-401F-AB9A-E31145EC93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759" t="2649" r="28998" b="3566"/>
          <a:stretch/>
        </p:blipFill>
        <p:spPr>
          <a:xfrm>
            <a:off x="9681124" y="1671512"/>
            <a:ext cx="956733" cy="452926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1728C91-B226-46CA-8365-9651C12B17CC}"/>
              </a:ext>
            </a:extLst>
          </p:cNvPr>
          <p:cNvSpPr txBox="1"/>
          <p:nvPr/>
        </p:nvSpPr>
        <p:spPr>
          <a:xfrm>
            <a:off x="5097517" y="5612525"/>
            <a:ext cx="3891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High-yield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bonds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cs-CZ" alt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61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4BFF513E-D079-453F-8FEA-37ED08A70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5544" y="974182"/>
            <a:ext cx="9934370" cy="1021977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cs-CZ" sz="4000" dirty="0">
                <a:solidFill>
                  <a:srgbClr val="00B0F0"/>
                </a:solidFill>
              </a:rPr>
              <a:t>PROCVIČENÍ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7EA4D9DE-3165-409C-A26C-20F4E59B37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5544" y="1996159"/>
            <a:ext cx="9834781" cy="5189999"/>
          </a:xfrm>
        </p:spPr>
        <p:txBody>
          <a:bodyPr/>
          <a:lstStyle/>
          <a:p>
            <a:pPr eaLnBrk="1" hangingPunct="1"/>
            <a:r>
              <a:rPr lang="cs-CZ" altLang="cs-CZ" sz="2800" b="1" i="1" dirty="0"/>
              <a:t>Které dluhopisy jsou nejméně rizikové?</a:t>
            </a:r>
          </a:p>
          <a:p>
            <a:pPr lvl="1"/>
            <a:r>
              <a:rPr lang="cs-CZ" altLang="cs-CZ" b="1" i="1" dirty="0">
                <a:solidFill>
                  <a:srgbClr val="00B0F0"/>
                </a:solidFill>
              </a:rPr>
              <a:t>STÁTNÍ POKLADNIČNÍ POUKÁZKY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800" b="1" i="1" dirty="0"/>
          </a:p>
          <a:p>
            <a:pPr eaLnBrk="1" hangingPunct="1"/>
            <a:r>
              <a:rPr lang="cs-CZ" altLang="cs-CZ" sz="2800" b="1" i="1" dirty="0"/>
              <a:t>Které dluhopisy jsou nejméně výnosné?</a:t>
            </a:r>
          </a:p>
          <a:p>
            <a:pPr lvl="1"/>
            <a:r>
              <a:rPr lang="cs-CZ" altLang="cs-CZ" b="1" i="1" dirty="0">
                <a:solidFill>
                  <a:srgbClr val="00B0F0"/>
                </a:solidFill>
              </a:rPr>
              <a:t>STÁTNÍ POKLADNIČNÍ POUKÁZKY</a:t>
            </a:r>
          </a:p>
          <a:p>
            <a:pPr marL="0" indent="0" eaLnBrk="1" hangingPunct="1">
              <a:buNone/>
            </a:pPr>
            <a:endParaRPr lang="cs-CZ" altLang="cs-CZ" sz="800" b="1" i="1" dirty="0"/>
          </a:p>
          <a:p>
            <a:pPr eaLnBrk="1" hangingPunct="1"/>
            <a:r>
              <a:rPr lang="cs-CZ" altLang="cs-CZ" sz="2800" b="1" i="1" dirty="0"/>
              <a:t>Které dluhopisy jsou nejvýnosnější?</a:t>
            </a:r>
          </a:p>
          <a:p>
            <a:pPr lvl="1"/>
            <a:r>
              <a:rPr lang="cs-CZ" altLang="cs-CZ" b="1" i="1" dirty="0">
                <a:solidFill>
                  <a:srgbClr val="00B0F0"/>
                </a:solidFill>
              </a:rPr>
              <a:t>JUNK BONDS</a:t>
            </a:r>
          </a:p>
          <a:p>
            <a:pPr marL="457200" lvl="1" indent="0">
              <a:buNone/>
            </a:pPr>
            <a:endParaRPr lang="cs-CZ" altLang="cs-CZ" sz="1000" b="1" i="1" dirty="0">
              <a:solidFill>
                <a:srgbClr val="00B0F0"/>
              </a:solidFill>
            </a:endParaRPr>
          </a:p>
          <a:p>
            <a:r>
              <a:rPr lang="cs-CZ" altLang="cs-CZ" b="1" i="1" dirty="0"/>
              <a:t>Které dluhopisy  jsou nejrizikovější?</a:t>
            </a:r>
          </a:p>
          <a:p>
            <a:pPr lvl="1"/>
            <a:r>
              <a:rPr lang="cs-CZ" altLang="cs-CZ" b="1" i="1" dirty="0">
                <a:solidFill>
                  <a:srgbClr val="00B0F0"/>
                </a:solidFill>
              </a:rPr>
              <a:t>JUNK BONDS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400499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BFF9692D-7807-477E-AD44-BFB543BDCE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1186" y="1295211"/>
            <a:ext cx="2007476" cy="1021977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cs-CZ" sz="4000" dirty="0">
                <a:solidFill>
                  <a:srgbClr val="00B0F0"/>
                </a:solidFill>
              </a:rPr>
              <a:t>AKCIE                                        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A7274A0-FF4E-456A-8BFE-B7C4E153BCC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43151" y="2184848"/>
            <a:ext cx="5877040" cy="458688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dirty="0"/>
              <a:t>Cenné papíry, které představují </a:t>
            </a:r>
            <a:r>
              <a:rPr lang="cs-CZ" altLang="cs-CZ" sz="2400" b="1" dirty="0">
                <a:solidFill>
                  <a:srgbClr val="00B0F0"/>
                </a:solidFill>
              </a:rPr>
              <a:t>podíl na majetku emitenta</a:t>
            </a:r>
            <a:r>
              <a:rPr lang="cs-CZ" altLang="cs-CZ" sz="2400" dirty="0"/>
              <a:t> = akciové společnosti. </a:t>
            </a:r>
          </a:p>
          <a:p>
            <a:r>
              <a:rPr lang="cs-CZ" altLang="cs-CZ" sz="2400" dirty="0"/>
              <a:t>právo podílet se </a:t>
            </a:r>
            <a:r>
              <a:rPr lang="cs-CZ" altLang="cs-CZ" sz="2400" b="1" dirty="0"/>
              <a:t>na řízení společnosti</a:t>
            </a:r>
          </a:p>
          <a:p>
            <a:pPr marL="0" indent="0">
              <a:buNone/>
            </a:pPr>
            <a:r>
              <a:rPr lang="cs-CZ" altLang="cs-CZ" sz="2400" b="1" dirty="0"/>
              <a:t>     </a:t>
            </a:r>
            <a:r>
              <a:rPr lang="cs-CZ" altLang="cs-CZ" sz="2400" b="1" dirty="0">
                <a:solidFill>
                  <a:srgbClr val="00B0F0"/>
                </a:solidFill>
              </a:rPr>
              <a:t>HLASOVÁNÍ</a:t>
            </a:r>
            <a:endParaRPr lang="cs-CZ" altLang="cs-CZ" sz="2400" dirty="0">
              <a:solidFill>
                <a:srgbClr val="00B0F0"/>
              </a:solidFill>
            </a:endParaRPr>
          </a:p>
          <a:p>
            <a:r>
              <a:rPr lang="cs-CZ" altLang="cs-CZ" sz="2400" dirty="0"/>
              <a:t>právo podílet se </a:t>
            </a:r>
            <a:r>
              <a:rPr lang="cs-CZ" altLang="cs-CZ" sz="2400" b="1" dirty="0"/>
              <a:t>na zisku</a:t>
            </a:r>
          </a:p>
          <a:p>
            <a:pPr marL="0" indent="0">
              <a:buNone/>
            </a:pPr>
            <a:r>
              <a:rPr lang="cs-CZ" altLang="cs-CZ" sz="2400" b="1" dirty="0"/>
              <a:t>     </a:t>
            </a:r>
            <a:r>
              <a:rPr lang="cs-CZ" altLang="cs-CZ" sz="2400" b="1" dirty="0">
                <a:solidFill>
                  <a:srgbClr val="00B0F0"/>
                </a:solidFill>
              </a:rPr>
              <a:t>VÝPLATA DIVIDEND</a:t>
            </a:r>
            <a:endParaRPr lang="cs-CZ" altLang="cs-CZ" sz="2400" dirty="0">
              <a:solidFill>
                <a:srgbClr val="00B0F0"/>
              </a:solidFill>
            </a:endParaRPr>
          </a:p>
          <a:p>
            <a:r>
              <a:rPr lang="cs-CZ" altLang="cs-CZ" sz="2400" dirty="0"/>
              <a:t>právo podílet se </a:t>
            </a:r>
            <a:r>
              <a:rPr lang="cs-CZ" altLang="cs-CZ" sz="2400" b="1" dirty="0"/>
              <a:t>na likvidačním zůstatku</a:t>
            </a:r>
          </a:p>
          <a:p>
            <a:pPr marL="457200" lvl="1" indent="0">
              <a:buNone/>
            </a:pPr>
            <a:r>
              <a:rPr lang="cs-CZ" altLang="cs-CZ" b="1" dirty="0">
                <a:solidFill>
                  <a:srgbClr val="00B0F0"/>
                </a:solidFill>
              </a:rPr>
              <a:t>VÝPLATA PŘI LIKVIDACI SPOLEČNOSTI</a:t>
            </a:r>
          </a:p>
          <a:p>
            <a:pPr eaLnBrk="1" hangingPunct="1"/>
            <a:endParaRPr lang="cs-CZ" altLang="cs-CZ" sz="2400" b="1" dirty="0">
              <a:solidFill>
                <a:srgbClr val="CC0000"/>
              </a:solidFill>
            </a:endParaRPr>
          </a:p>
        </p:txBody>
      </p:sp>
      <p:sp>
        <p:nvSpPr>
          <p:cNvPr id="10" name="Zástupný symbol pro obsah 1">
            <a:extLst>
              <a:ext uri="{FF2B5EF4-FFF2-40B4-BE49-F238E27FC236}">
                <a16:creationId xmlns:a16="http://schemas.microsoft.com/office/drawing/2014/main" id="{60E87045-DF02-4A98-B154-D04F357548D5}"/>
              </a:ext>
            </a:extLst>
          </p:cNvPr>
          <p:cNvSpPr txBox="1">
            <a:spLocks/>
          </p:cNvSpPr>
          <p:nvPr/>
        </p:nvSpPr>
        <p:spPr>
          <a:xfrm>
            <a:off x="6828226" y="2184848"/>
            <a:ext cx="4729094" cy="40384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/>
              <a:t>Kmenové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>
                <a:solidFill>
                  <a:srgbClr val="00B0F0"/>
                </a:solidFill>
              </a:rPr>
              <a:t>DIVIDENDA SE MUSÍ VŽDY SCHVÁLIT</a:t>
            </a:r>
          </a:p>
          <a:p>
            <a:r>
              <a:rPr lang="cs-CZ" sz="2400" b="1" dirty="0"/>
              <a:t>Prioritní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>
                <a:solidFill>
                  <a:srgbClr val="00B0F0"/>
                </a:solidFill>
              </a:rPr>
              <a:t>JEJICH DRŽITELÉ NEMŮŽOU HLASOVAT NA VALNÉ HROMADĚ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>
              <a:solidFill>
                <a:srgbClr val="00A499"/>
              </a:solidFill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DDCD5D3D-A953-44A2-AC51-E1FE052A7BF1}"/>
              </a:ext>
            </a:extLst>
          </p:cNvPr>
          <p:cNvSpPr txBox="1">
            <a:spLocks noChangeArrowheads="1"/>
          </p:cNvSpPr>
          <p:nvPr/>
        </p:nvSpPr>
        <p:spPr>
          <a:xfrm>
            <a:off x="6828226" y="1162871"/>
            <a:ext cx="4808808" cy="1021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cs-CZ" altLang="cs-CZ" dirty="0">
                <a:solidFill>
                  <a:srgbClr val="00B0F0"/>
                </a:solidFill>
              </a:rPr>
              <a:t>                           DRUHY AKCIÍ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250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331D54F7-2476-46B3-9E3B-D0ED9C813D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280509"/>
            <a:ext cx="10515600" cy="1325563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cs-CZ" sz="4000" dirty="0">
                <a:solidFill>
                  <a:srgbClr val="00B0F0"/>
                </a:solidFill>
              </a:rPr>
              <a:t>VÝNOS U AKCIÍ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BA2F51C-24F7-45C7-B442-2849004CE9A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>
            <a:normAutofit/>
          </a:bodyPr>
          <a:lstStyle/>
          <a:p>
            <a:r>
              <a:rPr lang="cs-CZ" altLang="cs-CZ" sz="2400" b="1" dirty="0">
                <a:solidFill>
                  <a:srgbClr val="00B0F0"/>
                </a:solidFill>
              </a:rPr>
              <a:t>Kurzový výnos</a:t>
            </a:r>
          </a:p>
          <a:p>
            <a:pPr marL="0" indent="0">
              <a:buNone/>
            </a:pPr>
            <a:r>
              <a:rPr lang="cs-CZ" altLang="cs-CZ" sz="2400" dirty="0"/>
              <a:t>Koupili jste 2 akcie za 100 Kč , chcete je prodat a kurz 1 akcie je v současné době </a:t>
            </a:r>
          </a:p>
          <a:p>
            <a:pPr marL="342900" indent="-342900">
              <a:buAutoNum type="alphaLcParenR"/>
            </a:pPr>
            <a:r>
              <a:rPr lang="cs-CZ" altLang="cs-CZ" sz="2400" dirty="0"/>
              <a:t>120 Kč</a:t>
            </a:r>
          </a:p>
          <a:p>
            <a:pPr marL="342900" indent="-342900">
              <a:buAutoNum type="alphaLcParenR"/>
            </a:pPr>
            <a:r>
              <a:rPr lang="cs-CZ" altLang="cs-CZ" sz="2400" dirty="0"/>
              <a:t>80 Kč</a:t>
            </a:r>
          </a:p>
          <a:p>
            <a:pPr marL="0" indent="0">
              <a:buNone/>
            </a:pPr>
            <a:r>
              <a:rPr lang="cs-CZ" altLang="cs-CZ" sz="2400" dirty="0"/>
              <a:t>Kolik jste vydělali/prodělali?</a:t>
            </a:r>
          </a:p>
          <a:p>
            <a:pPr eaLnBrk="1" hangingPunct="1"/>
            <a:endParaRPr lang="cs-CZ" altLang="cs-CZ" sz="2400" b="1" dirty="0"/>
          </a:p>
          <a:p>
            <a:pPr eaLnBrk="1" hangingPunct="1"/>
            <a:endParaRPr lang="cs-CZ" altLang="cs-CZ" sz="2400" b="1" dirty="0"/>
          </a:p>
          <a:p>
            <a:pPr eaLnBrk="1" hangingPunct="1"/>
            <a:endParaRPr lang="cs-CZ" altLang="cs-CZ" sz="2400" b="1" dirty="0"/>
          </a:p>
          <a:p>
            <a:pPr eaLnBrk="1" hangingPunct="1"/>
            <a:endParaRPr lang="cs-CZ" altLang="cs-CZ" sz="2400" b="1" dirty="0"/>
          </a:p>
          <a:p>
            <a:pPr eaLnBrk="1" hangingPunct="1"/>
            <a:endParaRPr lang="cs-CZ" altLang="cs-CZ" sz="2400" dirty="0"/>
          </a:p>
          <a:p>
            <a:pPr marL="0" indent="0" eaLnBrk="1" hangingPunct="1">
              <a:buNone/>
            </a:pPr>
            <a:endParaRPr lang="cs-CZ" altLang="cs-CZ" sz="2400" dirty="0"/>
          </a:p>
          <a:p>
            <a:pPr eaLnBrk="1" hangingPunct="1"/>
            <a:endParaRPr lang="cs-CZ" altLang="cs-CZ" sz="2400" dirty="0"/>
          </a:p>
          <a:p>
            <a:pPr eaLnBrk="1" hangingPunct="1"/>
            <a:endParaRPr lang="cs-CZ" altLang="cs-CZ" sz="2400" dirty="0"/>
          </a:p>
          <a:p>
            <a:pPr eaLnBrk="1" hangingPunct="1"/>
            <a:endParaRPr lang="cs-CZ" altLang="cs-CZ" sz="2400" dirty="0"/>
          </a:p>
        </p:txBody>
      </p:sp>
      <p:sp>
        <p:nvSpPr>
          <p:cNvPr id="13" name="Zástupný symbol pro obsah 1">
            <a:extLst>
              <a:ext uri="{FF2B5EF4-FFF2-40B4-BE49-F238E27FC236}">
                <a16:creationId xmlns:a16="http://schemas.microsoft.com/office/drawing/2014/main" id="{8F1EC8D0-5AD9-45B6-8F25-A2C085E7531A}"/>
              </a:ext>
            </a:extLst>
          </p:cNvPr>
          <p:cNvSpPr txBox="1">
            <a:spLocks/>
          </p:cNvSpPr>
          <p:nvPr/>
        </p:nvSpPr>
        <p:spPr>
          <a:xfrm>
            <a:off x="6172200" y="2375555"/>
            <a:ext cx="5181600" cy="3801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400" b="1" dirty="0">
                <a:solidFill>
                  <a:srgbClr val="00B0F0"/>
                </a:solidFill>
              </a:rPr>
              <a:t>Dividendový výnos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2400" dirty="0"/>
              <a:t>Koupili jste 2 akcie za 100 Kč, dostali jste dividendu 10 Kč na 1 akcii, kolik jste vydělali?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altLang="cs-CZ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2400" b="1" dirty="0"/>
              <a:t>Kolik jste vydělali dohromady?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5239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7321D27A-B0AE-4F32-B5AE-3BA6298333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7874" y="1207209"/>
            <a:ext cx="10590625" cy="692041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dirty="0">
                <a:solidFill>
                  <a:srgbClr val="00B0F0"/>
                </a:solidFill>
              </a:rPr>
              <a:t>PROCVIČENÍ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AF0A469-E05B-40F8-9AD8-34C773C9AF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24302" y="2026936"/>
            <a:ext cx="10471309" cy="534607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i="1" dirty="0"/>
              <a:t>Proč jsou akcie rizikovější než dluhopisy?</a:t>
            </a:r>
          </a:p>
          <a:p>
            <a:pPr lvl="1"/>
            <a:r>
              <a:rPr lang="cs-CZ" altLang="cs-CZ" sz="2000" b="1" i="1" dirty="0">
                <a:solidFill>
                  <a:srgbClr val="00B0F0"/>
                </a:solidFill>
              </a:rPr>
              <a:t>PŘÍJEM Z AKCIÍ JE MÉNĚ JISTÝ</a:t>
            </a:r>
          </a:p>
          <a:p>
            <a:pPr lvl="1"/>
            <a:r>
              <a:rPr lang="cs-CZ" altLang="cs-CZ" sz="2000" b="1" i="1" dirty="0">
                <a:solidFill>
                  <a:srgbClr val="00B0F0"/>
                </a:solidFill>
              </a:rPr>
              <a:t>KURZ JE VOLATILNĚJŠÍ</a:t>
            </a:r>
          </a:p>
          <a:p>
            <a:pPr eaLnBrk="1" hangingPunct="1"/>
            <a:r>
              <a:rPr lang="cs-CZ" altLang="cs-CZ" sz="2000" b="1" i="1" dirty="0"/>
              <a:t>Jsou výnosnější akcie nebo dluhopisy? Proč?</a:t>
            </a:r>
          </a:p>
          <a:p>
            <a:pPr lvl="1"/>
            <a:r>
              <a:rPr lang="cs-CZ" altLang="cs-CZ" sz="2000" b="1" i="1" dirty="0">
                <a:solidFill>
                  <a:srgbClr val="00B0F0"/>
                </a:solidFill>
              </a:rPr>
              <a:t>AKCIE – PROTOŽE JSOU RIZIKOVĚJŠÍ</a:t>
            </a:r>
          </a:p>
          <a:p>
            <a:pPr eaLnBrk="1" hangingPunct="1"/>
            <a:r>
              <a:rPr lang="cs-CZ" altLang="cs-CZ" sz="2000" b="1" i="1" dirty="0"/>
              <a:t>Které cenné papíry jsou rizikovější: dluhopisy </a:t>
            </a:r>
            <a:r>
              <a:rPr lang="cs-CZ" altLang="cs-CZ" sz="2000" b="1" i="1" dirty="0" err="1">
                <a:solidFill>
                  <a:srgbClr val="00B0F0"/>
                </a:solidFill>
              </a:rPr>
              <a:t>Coca</a:t>
            </a:r>
            <a:r>
              <a:rPr lang="cs-CZ" altLang="cs-CZ" sz="2000" b="1" i="1" dirty="0">
                <a:solidFill>
                  <a:srgbClr val="00B0F0"/>
                </a:solidFill>
              </a:rPr>
              <a:t> Coly </a:t>
            </a:r>
            <a:r>
              <a:rPr lang="cs-CZ" altLang="cs-CZ" sz="2000" b="1" i="1" dirty="0"/>
              <a:t>nebo státní pokladniční poukázky </a:t>
            </a:r>
            <a:r>
              <a:rPr lang="cs-CZ" altLang="cs-CZ" sz="2000" b="1" i="1" dirty="0">
                <a:solidFill>
                  <a:srgbClr val="00B0F0"/>
                </a:solidFill>
              </a:rPr>
              <a:t>Venezuely?</a:t>
            </a:r>
          </a:p>
          <a:p>
            <a:pPr lvl="1"/>
            <a:r>
              <a:rPr lang="cs-CZ" altLang="cs-CZ" sz="2000" b="1" i="1" dirty="0">
                <a:solidFill>
                  <a:srgbClr val="00B0F0"/>
                </a:solidFill>
              </a:rPr>
              <a:t>POKLADNIČNÍ POUKÁZKY VENEZUELY – ZÁLEŽÍ NA EMITENTOVI</a:t>
            </a:r>
          </a:p>
          <a:p>
            <a:pPr eaLnBrk="1" hangingPunct="1">
              <a:spcBef>
                <a:spcPct val="70000"/>
              </a:spcBef>
            </a:pPr>
            <a:r>
              <a:rPr lang="cs-CZ" altLang="cs-CZ" sz="2000" b="1" i="1" dirty="0"/>
              <a:t>Které cenné papíry jsou rizikovější: akcie </a:t>
            </a:r>
            <a:r>
              <a:rPr lang="cs-CZ" altLang="cs-CZ" sz="2000" b="1" i="1" dirty="0">
                <a:solidFill>
                  <a:srgbClr val="00B0F0"/>
                </a:solidFill>
              </a:rPr>
              <a:t>Microsoftu</a:t>
            </a:r>
            <a:r>
              <a:rPr lang="cs-CZ" altLang="cs-CZ" sz="2000" b="1" i="1" dirty="0"/>
              <a:t> nebo státní dluhopisy </a:t>
            </a:r>
            <a:r>
              <a:rPr lang="cs-CZ" altLang="cs-CZ" sz="2000" b="1" i="1" dirty="0">
                <a:solidFill>
                  <a:srgbClr val="00B0F0"/>
                </a:solidFill>
              </a:rPr>
              <a:t>Argentiny?</a:t>
            </a:r>
          </a:p>
          <a:p>
            <a:pPr lvl="1">
              <a:spcBef>
                <a:spcPct val="70000"/>
              </a:spcBef>
            </a:pPr>
            <a:r>
              <a:rPr lang="cs-CZ" altLang="cs-CZ" sz="2000" b="1" i="1" dirty="0">
                <a:solidFill>
                  <a:srgbClr val="00B0F0"/>
                </a:solidFill>
              </a:rPr>
              <a:t>STÁTNÍ DLUHOPISY ARGENTINY – ZÁLEŽÍ NA EMITENTOVI</a:t>
            </a:r>
          </a:p>
        </p:txBody>
      </p:sp>
    </p:spTree>
    <p:extLst>
      <p:ext uri="{BB962C8B-B14F-4D97-AF65-F5344CB8AC3E}">
        <p14:creationId xmlns:p14="http://schemas.microsoft.com/office/powerpoint/2010/main" val="314765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B4C6DDC3-1B97-448F-92E0-A9F4A2079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4734" y="1405155"/>
            <a:ext cx="11030576" cy="63331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altLang="cs-CZ" dirty="0">
                <a:solidFill>
                  <a:srgbClr val="00B0F0"/>
                </a:solidFill>
              </a:rPr>
              <a:t>PODÍLOVÉ LISTY</a:t>
            </a:r>
          </a:p>
        </p:txBody>
      </p:sp>
      <p:sp>
        <p:nvSpPr>
          <p:cNvPr id="11" name="Vývojový diagram: spojnice 10">
            <a:extLst>
              <a:ext uri="{FF2B5EF4-FFF2-40B4-BE49-F238E27FC236}">
                <a16:creationId xmlns:a16="http://schemas.microsoft.com/office/drawing/2014/main" id="{1E6009AB-12DE-491F-847A-29AAF960821D}"/>
              </a:ext>
            </a:extLst>
          </p:cNvPr>
          <p:cNvSpPr/>
          <p:nvPr/>
        </p:nvSpPr>
        <p:spPr>
          <a:xfrm>
            <a:off x="1200562" y="5173121"/>
            <a:ext cx="1266738" cy="1208015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ývojový diagram: spojnice 11">
            <a:extLst>
              <a:ext uri="{FF2B5EF4-FFF2-40B4-BE49-F238E27FC236}">
                <a16:creationId xmlns:a16="http://schemas.microsoft.com/office/drawing/2014/main" id="{41F7B5D8-E8F5-47BE-BC9E-D0F657051D2C}"/>
              </a:ext>
            </a:extLst>
          </p:cNvPr>
          <p:cNvSpPr/>
          <p:nvPr/>
        </p:nvSpPr>
        <p:spPr>
          <a:xfrm>
            <a:off x="3087148" y="4832059"/>
            <a:ext cx="629175" cy="620786"/>
          </a:xfrm>
          <a:prstGeom prst="flowChartConnector">
            <a:avLst/>
          </a:prstGeom>
          <a:solidFill>
            <a:srgbClr val="00A4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ývojový diagram: spojnice 12">
            <a:extLst>
              <a:ext uri="{FF2B5EF4-FFF2-40B4-BE49-F238E27FC236}">
                <a16:creationId xmlns:a16="http://schemas.microsoft.com/office/drawing/2014/main" id="{F0636401-7653-4F39-A097-3B48C5EFD41F}"/>
              </a:ext>
            </a:extLst>
          </p:cNvPr>
          <p:cNvSpPr/>
          <p:nvPr/>
        </p:nvSpPr>
        <p:spPr>
          <a:xfrm>
            <a:off x="3833769" y="4884432"/>
            <a:ext cx="1746308" cy="1718346"/>
          </a:xfrm>
          <a:prstGeom prst="flowChartConnector">
            <a:avLst/>
          </a:prstGeom>
          <a:solidFill>
            <a:srgbClr val="00A4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Grafický objekt 13" descr="Výsečový graf">
            <a:extLst>
              <a:ext uri="{FF2B5EF4-FFF2-40B4-BE49-F238E27FC236}">
                <a16:creationId xmlns:a16="http://schemas.microsoft.com/office/drawing/2014/main" id="{2CF6DD85-21B8-4BC5-B574-C9BBF93F9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4610426"/>
            <a:ext cx="2183010" cy="2075599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349F50A5-9847-43DD-9BE9-7D2D0DCDF5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4733" y="2102306"/>
            <a:ext cx="11030576" cy="3973942"/>
          </a:xfrm>
        </p:spPr>
        <p:txBody>
          <a:bodyPr>
            <a:normAutofit/>
          </a:bodyPr>
          <a:lstStyle/>
          <a:p>
            <a:r>
              <a:rPr lang="cs-CZ" altLang="cs-CZ" sz="2400" dirty="0"/>
              <a:t>Cenné papíry, které představují </a:t>
            </a:r>
            <a:r>
              <a:rPr lang="cs-CZ" altLang="cs-CZ" sz="2400" b="1" dirty="0">
                <a:solidFill>
                  <a:srgbClr val="00B0F0"/>
                </a:solidFill>
              </a:rPr>
              <a:t>podíl na majetku podílového fondu.</a:t>
            </a:r>
          </a:p>
          <a:p>
            <a:r>
              <a:rPr lang="cs-CZ" altLang="cs-CZ" sz="2400" dirty="0"/>
              <a:t>Podílový fond je fond, prostřednictvím kterého může investovat velký počet investorů = </a:t>
            </a:r>
            <a:r>
              <a:rPr lang="cs-CZ" altLang="cs-CZ" sz="2400" b="1" dirty="0"/>
              <a:t>kolektivní investování.</a:t>
            </a:r>
          </a:p>
          <a:p>
            <a:r>
              <a:rPr lang="cs-CZ" altLang="cs-CZ" sz="2400" dirty="0"/>
              <a:t>Investoři nakupují podílové listy a podílový fond peníze za tyto podílové listy použije na nákup investic.</a:t>
            </a:r>
          </a:p>
          <a:p>
            <a:r>
              <a:rPr lang="cs-CZ" altLang="cs-CZ" sz="2400" dirty="0"/>
              <a:t>Podílový fond vytvoří z těchto </a:t>
            </a:r>
            <a:r>
              <a:rPr lang="cs-CZ" altLang="cs-CZ" sz="2400" b="1" dirty="0"/>
              <a:t>investic portfolio = majetek podílového fondu</a:t>
            </a:r>
            <a:r>
              <a:rPr lang="cs-CZ" alt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414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>
            <a:extLst>
              <a:ext uri="{FF2B5EF4-FFF2-40B4-BE49-F238E27FC236}">
                <a16:creationId xmlns:a16="http://schemas.microsoft.com/office/drawing/2014/main" id="{F7E98238-32CD-4BA9-9B74-38023CBD20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6290" y="1245505"/>
            <a:ext cx="5259406" cy="1332186"/>
          </a:xfrm>
        </p:spPr>
        <p:txBody>
          <a:bodyPr>
            <a:normAutofit/>
          </a:bodyPr>
          <a:lstStyle/>
          <a:p>
            <a:pPr algn="l"/>
            <a:r>
              <a:rPr lang="cs-CZ" altLang="cs-CZ" sz="2800" dirty="0">
                <a:solidFill>
                  <a:srgbClr val="00B0F0"/>
                </a:solidFill>
              </a:rPr>
              <a:t>VÝHODY A NEVÝHODY                                                                            INVESTOVÁNÍ DO FONDŮ                    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8DC6A6A5-0BF4-4F49-82A4-81D1FD581B6B}"/>
              </a:ext>
            </a:extLst>
          </p:cNvPr>
          <p:cNvSpPr txBox="1">
            <a:spLocks noChangeArrowheads="1"/>
          </p:cNvSpPr>
          <p:nvPr/>
        </p:nvSpPr>
        <p:spPr>
          <a:xfrm>
            <a:off x="6547948" y="1407101"/>
            <a:ext cx="6604729" cy="1008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cs-CZ" altLang="cs-CZ" sz="2800" dirty="0">
                <a:solidFill>
                  <a:srgbClr val="00B0F0"/>
                </a:solidFill>
              </a:rPr>
              <a:t>NEJDŮLEŽITĚJŠÍ DRUHY PODÍLOVÝCH FONDŮ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70D73E88-5050-4A0B-8004-E196BFE5D97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036290" y="2447842"/>
            <a:ext cx="5181600" cy="3801408"/>
          </a:xfrm>
        </p:spPr>
        <p:txBody>
          <a:bodyPr>
            <a:normAutofit/>
          </a:bodyPr>
          <a:lstStyle/>
          <a:p>
            <a:r>
              <a:rPr lang="cs-CZ" altLang="cs-CZ" sz="2400" b="1" dirty="0"/>
              <a:t>Snížení rizika</a:t>
            </a:r>
          </a:p>
          <a:p>
            <a:r>
              <a:rPr lang="cs-CZ" altLang="cs-CZ" sz="2400" dirty="0"/>
              <a:t>Odbornost portfolio makléřů</a:t>
            </a:r>
          </a:p>
          <a:p>
            <a:r>
              <a:rPr lang="cs-CZ" altLang="cs-CZ" sz="2400" dirty="0"/>
              <a:t>Úspora času </a:t>
            </a:r>
          </a:p>
          <a:p>
            <a:r>
              <a:rPr lang="cs-CZ" altLang="cs-CZ" sz="2400" dirty="0"/>
              <a:t>Možnost investovat malou částku</a:t>
            </a:r>
          </a:p>
          <a:p>
            <a:r>
              <a:rPr lang="cs-CZ" altLang="cs-CZ" sz="2400" dirty="0"/>
              <a:t>Možnost investovat pravidelně</a:t>
            </a:r>
          </a:p>
          <a:p>
            <a:endParaRPr lang="cs-CZ" altLang="cs-CZ" sz="1200" dirty="0"/>
          </a:p>
          <a:p>
            <a:r>
              <a:rPr lang="cs-CZ" altLang="cs-CZ" sz="2400" dirty="0"/>
              <a:t>I s fondy můžete prodělat</a:t>
            </a:r>
          </a:p>
          <a:p>
            <a:r>
              <a:rPr lang="cs-CZ" altLang="cs-CZ" sz="2400" dirty="0"/>
              <a:t>Poplatky za investování</a:t>
            </a:r>
          </a:p>
        </p:txBody>
      </p:sp>
      <p:sp>
        <p:nvSpPr>
          <p:cNvPr id="23" name="Zástupný symbol pro obsah 1">
            <a:extLst>
              <a:ext uri="{FF2B5EF4-FFF2-40B4-BE49-F238E27FC236}">
                <a16:creationId xmlns:a16="http://schemas.microsoft.com/office/drawing/2014/main" id="{28356C26-3900-4CCB-B786-E86C02F0A191}"/>
              </a:ext>
            </a:extLst>
          </p:cNvPr>
          <p:cNvSpPr txBox="1">
            <a:spLocks/>
          </p:cNvSpPr>
          <p:nvPr/>
        </p:nvSpPr>
        <p:spPr>
          <a:xfrm>
            <a:off x="6547948" y="2522100"/>
            <a:ext cx="5795963" cy="40384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600" b="1" dirty="0"/>
              <a:t>Dluhopisové</a:t>
            </a:r>
          </a:p>
          <a:p>
            <a:r>
              <a:rPr lang="cs-CZ" sz="2600" b="1" dirty="0"/>
              <a:t>Akciové</a:t>
            </a:r>
          </a:p>
          <a:p>
            <a:r>
              <a:rPr lang="cs-CZ" sz="2600" b="1" dirty="0"/>
              <a:t>Smíšené</a:t>
            </a:r>
          </a:p>
          <a:p>
            <a:r>
              <a:rPr lang="cs-CZ" sz="2600" b="1" dirty="0"/>
              <a:t>Nemovitostní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/>
          </a:p>
        </p:txBody>
      </p:sp>
      <p:pic>
        <p:nvPicPr>
          <p:cNvPr id="24" name="Picture 2" descr="Reducing risk when adopting AI">
            <a:extLst>
              <a:ext uri="{FF2B5EF4-FFF2-40B4-BE49-F238E27FC236}">
                <a16:creationId xmlns:a16="http://schemas.microsoft.com/office/drawing/2014/main" id="{CA08C9FC-DFAA-416B-9D42-6901D5C24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146" y="4666481"/>
            <a:ext cx="3165537" cy="158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Vývojový diagram: spojnice 24">
            <a:extLst>
              <a:ext uri="{FF2B5EF4-FFF2-40B4-BE49-F238E27FC236}">
                <a16:creationId xmlns:a16="http://schemas.microsoft.com/office/drawing/2014/main" id="{B0E68B4A-FAD4-49DC-844A-BB537F5D99B6}"/>
              </a:ext>
            </a:extLst>
          </p:cNvPr>
          <p:cNvSpPr/>
          <p:nvPr/>
        </p:nvSpPr>
        <p:spPr>
          <a:xfrm>
            <a:off x="10538420" y="184717"/>
            <a:ext cx="1234580" cy="1116378"/>
          </a:xfrm>
          <a:prstGeom prst="flowChartConnector">
            <a:avLst/>
          </a:prstGeom>
          <a:solidFill>
            <a:srgbClr val="00A4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6" name="Rukopis 25">
                <a:extLst>
                  <a:ext uri="{FF2B5EF4-FFF2-40B4-BE49-F238E27FC236}">
                    <a16:creationId xmlns:a16="http://schemas.microsoft.com/office/drawing/2014/main" id="{CCC6202D-B2F0-41DE-BA75-B4484C44F95A}"/>
                  </a:ext>
                </a:extLst>
              </p14:cNvPr>
              <p14:cNvContentPartPr/>
              <p14:nvPr/>
            </p14:nvContentPartPr>
            <p14:xfrm>
              <a:off x="10711263" y="370451"/>
              <a:ext cx="653040" cy="272160"/>
            </p14:xfrm>
          </p:contentPart>
        </mc:Choice>
        <mc:Fallback>
          <p:pic>
            <p:nvPicPr>
              <p:cNvPr id="26" name="Rukopis 25">
                <a:extLst>
                  <a:ext uri="{FF2B5EF4-FFF2-40B4-BE49-F238E27FC236}">
                    <a16:creationId xmlns:a16="http://schemas.microsoft.com/office/drawing/2014/main" id="{CCC6202D-B2F0-41DE-BA75-B4484C44F9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02258" y="361463"/>
                <a:ext cx="670690" cy="289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5EEB8D45-FC5E-4F7A-867C-1131CF91AA50}"/>
                  </a:ext>
                </a:extLst>
              </p14:cNvPr>
              <p14:cNvContentPartPr/>
              <p14:nvPr/>
            </p14:nvContentPartPr>
            <p14:xfrm>
              <a:off x="10624503" y="794171"/>
              <a:ext cx="554400" cy="202320"/>
            </p14:xfrm>
          </p:contentPart>
        </mc:Choice>
        <mc:Fallback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5EEB8D45-FC5E-4F7A-867C-1131CF91AA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15503" y="785187"/>
                <a:ext cx="572040" cy="219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8" name="Rukopis 27">
                <a:extLst>
                  <a:ext uri="{FF2B5EF4-FFF2-40B4-BE49-F238E27FC236}">
                    <a16:creationId xmlns:a16="http://schemas.microsoft.com/office/drawing/2014/main" id="{23E8C493-E9DD-4715-B18F-725CC7F3DCD8}"/>
                  </a:ext>
                </a:extLst>
              </p14:cNvPr>
              <p14:cNvContentPartPr/>
              <p14:nvPr/>
            </p14:nvContentPartPr>
            <p14:xfrm>
              <a:off x="11418663" y="887771"/>
              <a:ext cx="115920" cy="127440"/>
            </p14:xfrm>
          </p:contentPart>
        </mc:Choice>
        <mc:Fallback>
          <p:pic>
            <p:nvPicPr>
              <p:cNvPr id="28" name="Rukopis 27">
                <a:extLst>
                  <a:ext uri="{FF2B5EF4-FFF2-40B4-BE49-F238E27FC236}">
                    <a16:creationId xmlns:a16="http://schemas.microsoft.com/office/drawing/2014/main" id="{23E8C493-E9DD-4715-B18F-725CC7F3DCD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09635" y="878796"/>
                <a:ext cx="133615" cy="145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9" name="Rukopis 28">
                <a:extLst>
                  <a:ext uri="{FF2B5EF4-FFF2-40B4-BE49-F238E27FC236}">
                    <a16:creationId xmlns:a16="http://schemas.microsoft.com/office/drawing/2014/main" id="{2233E27D-78B8-428B-9F06-00D538A45D72}"/>
                  </a:ext>
                </a:extLst>
              </p14:cNvPr>
              <p14:cNvContentPartPr/>
              <p14:nvPr/>
            </p14:nvContentPartPr>
            <p14:xfrm>
              <a:off x="11261343" y="818125"/>
              <a:ext cx="360" cy="165960"/>
            </p14:xfrm>
          </p:contentPart>
        </mc:Choice>
        <mc:Fallback>
          <p:pic>
            <p:nvPicPr>
              <p:cNvPr id="29" name="Rukopis 28">
                <a:extLst>
                  <a:ext uri="{FF2B5EF4-FFF2-40B4-BE49-F238E27FC236}">
                    <a16:creationId xmlns:a16="http://schemas.microsoft.com/office/drawing/2014/main" id="{2233E27D-78B8-428B-9F06-00D538A45D7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52343" y="809105"/>
                <a:ext cx="18000" cy="183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0" name="Rukopis 29">
                <a:extLst>
                  <a:ext uri="{FF2B5EF4-FFF2-40B4-BE49-F238E27FC236}">
                    <a16:creationId xmlns:a16="http://schemas.microsoft.com/office/drawing/2014/main" id="{ED2A8052-63C3-4E59-88A2-66D0C9A44DDF}"/>
                  </a:ext>
                </a:extLst>
              </p14:cNvPr>
              <p14:cNvContentPartPr/>
              <p14:nvPr/>
            </p14:nvContentPartPr>
            <p14:xfrm>
              <a:off x="11335143" y="667645"/>
              <a:ext cx="167040" cy="114120"/>
            </p14:xfrm>
          </p:contentPart>
        </mc:Choice>
        <mc:Fallback>
          <p:pic>
            <p:nvPicPr>
              <p:cNvPr id="30" name="Rukopis 29">
                <a:extLst>
                  <a:ext uri="{FF2B5EF4-FFF2-40B4-BE49-F238E27FC236}">
                    <a16:creationId xmlns:a16="http://schemas.microsoft.com/office/drawing/2014/main" id="{ED2A8052-63C3-4E59-88A2-66D0C9A44DD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326143" y="658645"/>
                <a:ext cx="184680" cy="13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301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>
            <a:extLst>
              <a:ext uri="{FF2B5EF4-FFF2-40B4-BE49-F238E27FC236}">
                <a16:creationId xmlns:a16="http://schemas.microsoft.com/office/drawing/2014/main" id="{6DE107B0-0015-40B0-8478-D22C3A3412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6469" y="2105992"/>
            <a:ext cx="10219062" cy="692041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dirty="0">
                <a:solidFill>
                  <a:srgbClr val="00B0F0"/>
                </a:solidFill>
              </a:rPr>
              <a:t>PROCVIČENÍ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5A993E44-E91B-428A-95F5-89A9730717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6469" y="2934667"/>
            <a:ext cx="10219061" cy="473024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i="1" dirty="0"/>
              <a:t>Proč investování do fondů snižuje riziko?</a:t>
            </a:r>
          </a:p>
          <a:p>
            <a:pPr marL="0" indent="0" eaLnBrk="1" hangingPunct="1">
              <a:buNone/>
            </a:pPr>
            <a:r>
              <a:rPr lang="cs-CZ" altLang="cs-CZ" sz="2400" b="1" i="1" dirty="0">
                <a:solidFill>
                  <a:srgbClr val="00B0F0"/>
                </a:solidFill>
              </a:rPr>
              <a:t>DOCHÁZÍ K ROZLOŽENÍ RIZIKA DÍKY VĚTŠÍMU POČTU FINANČNÍCH INSTRUMENTŮ V PORTFOLIU</a:t>
            </a:r>
          </a:p>
          <a:p>
            <a:pPr marL="0" indent="0" eaLnBrk="1" hangingPunct="1">
              <a:buNone/>
            </a:pPr>
            <a:endParaRPr lang="cs-CZ" altLang="cs-CZ" sz="800" b="1" i="1" dirty="0">
              <a:solidFill>
                <a:srgbClr val="C00000"/>
              </a:solidFill>
            </a:endParaRPr>
          </a:p>
          <a:p>
            <a:pPr eaLnBrk="1" hangingPunct="1"/>
            <a:r>
              <a:rPr lang="cs-CZ" altLang="cs-CZ" sz="2400" b="1" i="1" dirty="0"/>
              <a:t>Které podílové fondy z předchozího snímku jsou nejrizikovější?</a:t>
            </a:r>
          </a:p>
          <a:p>
            <a:pPr marL="0" indent="0" eaLnBrk="1" hangingPunct="1">
              <a:buNone/>
            </a:pPr>
            <a:r>
              <a:rPr lang="cs-CZ" altLang="cs-CZ" sz="2400" b="1" i="1" dirty="0">
                <a:solidFill>
                  <a:srgbClr val="00B0F0"/>
                </a:solidFill>
              </a:rPr>
              <a:t>AKCIOVÉ – PROTOŽE AKCIE JSOU RIZIKOVĚJŠÍ                                                               </a:t>
            </a:r>
            <a:br>
              <a:rPr lang="cs-CZ" altLang="cs-CZ" sz="2400" b="1" i="1" dirty="0">
                <a:solidFill>
                  <a:srgbClr val="00B0F0"/>
                </a:solidFill>
              </a:rPr>
            </a:br>
            <a:r>
              <a:rPr lang="cs-CZ" altLang="cs-CZ" sz="2400" b="1" i="1" dirty="0">
                <a:solidFill>
                  <a:srgbClr val="00B0F0"/>
                </a:solidFill>
              </a:rPr>
              <a:t>NEŽ DLUHOPISY A NEMOVITOSTI</a:t>
            </a:r>
          </a:p>
          <a:p>
            <a:pPr eaLnBrk="1" hangingPunct="1"/>
            <a:endParaRPr lang="cs-CZ" altLang="cs-CZ" sz="2800" b="1" i="1" dirty="0">
              <a:solidFill>
                <a:srgbClr val="C00000"/>
              </a:solidFill>
            </a:endParaRPr>
          </a:p>
          <a:p>
            <a:pPr eaLnBrk="1" hangingPunct="1"/>
            <a:endParaRPr lang="cs-CZ" altLang="cs-CZ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2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Kreslený vtip: Pamatuj synku, že peníze kazí lidi. Hlavně jejich nedostatek. Autor: Marek Simon">
            <a:extLst>
              <a:ext uri="{FF2B5EF4-FFF2-40B4-BE49-F238E27FC236}">
                <a16:creationId xmlns:a16="http://schemas.microsoft.com/office/drawing/2014/main" id="{AA7799D7-B288-4404-9DA8-07436C757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336" y="640264"/>
            <a:ext cx="6398579" cy="485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max19">
            <a:extLst>
              <a:ext uri="{FF2B5EF4-FFF2-40B4-BE49-F238E27FC236}">
                <a16:creationId xmlns:a16="http://schemas.microsoft.com/office/drawing/2014/main" id="{D9B8013A-6A64-42E4-93A5-D277265E2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44" r="2499" b="969"/>
          <a:stretch>
            <a:fillRect/>
          </a:stretch>
        </p:blipFill>
        <p:spPr bwMode="auto">
          <a:xfrm>
            <a:off x="381392" y="1929097"/>
            <a:ext cx="5357047" cy="428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79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B6AA945B-8CCD-405C-9BBD-CC9683B282EB}"/>
              </a:ext>
            </a:extLst>
          </p:cNvPr>
          <p:cNvSpPr/>
          <p:nvPr/>
        </p:nvSpPr>
        <p:spPr>
          <a:xfrm>
            <a:off x="2771710" y="2034034"/>
            <a:ext cx="6648580" cy="132343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cs-CZ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 </a:t>
            </a:r>
            <a:r>
              <a:rPr lang="cs-CZ" sz="4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cs-CZ" sz="40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87A6936-EDF9-4EC6-9192-4630D85B8B2C}"/>
              </a:ext>
            </a:extLst>
          </p:cNvPr>
          <p:cNvSpPr/>
          <p:nvPr/>
        </p:nvSpPr>
        <p:spPr>
          <a:xfrm>
            <a:off x="3048000" y="3689714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Kateřina Kořená</a:t>
            </a:r>
          </a:p>
          <a:p>
            <a:pPr algn="ctr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katerina.korena@vsb.cz</a:t>
            </a:r>
          </a:p>
          <a:p>
            <a:pPr algn="ctr"/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www.vsb.cz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74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ebsho-shares">
            <a:extLst>
              <a:ext uri="{FF2B5EF4-FFF2-40B4-BE49-F238E27FC236}">
                <a16:creationId xmlns:a16="http://schemas.microsoft.com/office/drawing/2014/main" id="{02DF1E33-AB9F-4E02-8A1C-C76FE7803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866" y="1578526"/>
            <a:ext cx="8066105" cy="453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88B03556-2820-41AE-AEB9-A367FE260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067" y="870640"/>
            <a:ext cx="6721987" cy="707886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4000" b="1" dirty="0">
                <a:solidFill>
                  <a:srgbClr val="00B0F0"/>
                </a:solidFill>
                <a:cs typeface="Arial" panose="020B0604020202020204" pitchFamily="34" charset="0"/>
              </a:rPr>
              <a:t>CO JE TO CENNÝ PAPÍR?</a:t>
            </a:r>
          </a:p>
        </p:txBody>
      </p:sp>
    </p:spTree>
    <p:extLst>
      <p:ext uri="{BB962C8B-B14F-4D97-AF65-F5344CB8AC3E}">
        <p14:creationId xmlns:p14="http://schemas.microsoft.com/office/powerpoint/2010/main" val="111946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cripophily_1820_16325358">
            <a:extLst>
              <a:ext uri="{FF2B5EF4-FFF2-40B4-BE49-F238E27FC236}">
                <a16:creationId xmlns:a16="http://schemas.microsoft.com/office/drawing/2014/main" id="{8EC66772-D12D-4D69-8DDC-46FFBCFEF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894" y="611204"/>
            <a:ext cx="8726105" cy="563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zk_1000_f_1">
            <a:extLst>
              <a:ext uri="{FF2B5EF4-FFF2-40B4-BE49-F238E27FC236}">
                <a16:creationId xmlns:a16="http://schemas.microsoft.com/office/drawing/2014/main" id="{32841659-A0E3-4678-9D98-4FE753E60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0895">
            <a:off x="1301320" y="1426204"/>
            <a:ext cx="4535756" cy="210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Poštovní známka">
            <a:extLst>
              <a:ext uri="{FF2B5EF4-FFF2-40B4-BE49-F238E27FC236}">
                <a16:creationId xmlns:a16="http://schemas.microsoft.com/office/drawing/2014/main" id="{AE488D4E-0A1C-4587-98A8-E54E563C3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143" y="462103"/>
            <a:ext cx="3252574" cy="257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ankovka pět tisíc korun českých – Wikipedie">
            <a:extLst>
              <a:ext uri="{FF2B5EF4-FFF2-40B4-BE49-F238E27FC236}">
                <a16:creationId xmlns:a16="http://schemas.microsoft.com/office/drawing/2014/main" id="{A7D1D9F3-1F09-45E0-9265-FA0EE9396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901" y="3216891"/>
            <a:ext cx="5098568" cy="237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Češi za covidu nakoupili státní dluhopisy za 15,1 miliardy - Novinky.cz">
            <a:extLst>
              <a:ext uri="{FF2B5EF4-FFF2-40B4-BE49-F238E27FC236}">
                <a16:creationId xmlns:a16="http://schemas.microsoft.com/office/drawing/2014/main" id="{BCDED392-8D57-493E-97A4-91DC2F050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667" y="3447273"/>
            <a:ext cx="3594365" cy="201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55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25468FFB-01C3-46D6-8D91-1620CD677D80}"/>
              </a:ext>
            </a:extLst>
          </p:cNvPr>
          <p:cNvSpPr txBox="1">
            <a:spLocks noChangeArrowheads="1"/>
          </p:cNvSpPr>
          <p:nvPr/>
        </p:nvSpPr>
        <p:spPr>
          <a:xfrm>
            <a:off x="2420756" y="193857"/>
            <a:ext cx="7543800" cy="128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altLang="cs-CZ" sz="4000" dirty="0">
                <a:solidFill>
                  <a:srgbClr val="00B0F0"/>
                </a:solidFill>
              </a:rPr>
              <a:t>CENNÉ PAPÍRY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DCA7948-C553-4265-AE46-6026EF629387}"/>
              </a:ext>
            </a:extLst>
          </p:cNvPr>
          <p:cNvSpPr txBox="1">
            <a:spLocks noChangeArrowheads="1"/>
          </p:cNvSpPr>
          <p:nvPr/>
        </p:nvSpPr>
        <p:spPr>
          <a:xfrm>
            <a:off x="3114467" y="2289384"/>
            <a:ext cx="2641600" cy="1204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400" b="1" dirty="0"/>
              <a:t>Dlužné</a:t>
            </a:r>
          </a:p>
          <a:p>
            <a:r>
              <a:rPr lang="cs-CZ" altLang="cs-CZ" sz="2400" dirty="0"/>
              <a:t>dluhopisy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500D3AF8-BC4B-4B33-B725-A20A39AAFC4F}"/>
              </a:ext>
            </a:extLst>
          </p:cNvPr>
          <p:cNvSpPr txBox="1">
            <a:spLocks noChangeArrowheads="1"/>
          </p:cNvSpPr>
          <p:nvPr/>
        </p:nvSpPr>
        <p:spPr>
          <a:xfrm>
            <a:off x="7835287" y="2189938"/>
            <a:ext cx="3871912" cy="1487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400" b="1" dirty="0"/>
              <a:t>Majetkové</a:t>
            </a:r>
          </a:p>
          <a:p>
            <a:r>
              <a:rPr lang="cs-CZ" altLang="cs-CZ" sz="2400" dirty="0"/>
              <a:t>akcie</a:t>
            </a:r>
          </a:p>
          <a:p>
            <a:r>
              <a:rPr lang="cs-CZ" altLang="cs-CZ" sz="2400" dirty="0"/>
              <a:t>podílové listy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 b="1" dirty="0"/>
          </a:p>
        </p:txBody>
      </p:sp>
      <p:sp>
        <p:nvSpPr>
          <p:cNvPr id="14" name="AutoShape 5">
            <a:extLst>
              <a:ext uri="{FF2B5EF4-FFF2-40B4-BE49-F238E27FC236}">
                <a16:creationId xmlns:a16="http://schemas.microsoft.com/office/drawing/2014/main" id="{7F837FA0-3C16-4260-99D6-748E537A0A18}"/>
              </a:ext>
            </a:extLst>
          </p:cNvPr>
          <p:cNvSpPr>
            <a:spLocks/>
          </p:cNvSpPr>
          <p:nvPr/>
        </p:nvSpPr>
        <p:spPr bwMode="auto">
          <a:xfrm rot="5400000">
            <a:off x="5724344" y="-810343"/>
            <a:ext cx="936625" cy="4824413"/>
          </a:xfrm>
          <a:prstGeom prst="leftBrace">
            <a:avLst>
              <a:gd name="adj1" fmla="val 42924"/>
              <a:gd name="adj2" fmla="val 50000"/>
            </a:avLst>
          </a:prstGeom>
          <a:solidFill>
            <a:schemeClr val="bg1"/>
          </a:solidFill>
          <a:ln w="762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rgbClr val="00B0F0"/>
              </a:solidFill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4467D0FC-BD7E-491D-AB9C-7CE1A7C52F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4" t="8683" r="4282" b="4780"/>
          <a:stretch/>
        </p:blipFill>
        <p:spPr>
          <a:xfrm>
            <a:off x="839373" y="3677426"/>
            <a:ext cx="4259042" cy="236433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BF8AFD1B-82A4-488B-A33A-86461377B0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57" r="11212" b="4852"/>
          <a:stretch/>
        </p:blipFill>
        <p:spPr>
          <a:xfrm>
            <a:off x="9280014" y="3677426"/>
            <a:ext cx="2072614" cy="2322975"/>
          </a:xfrm>
          <a:prstGeom prst="rect">
            <a:avLst/>
          </a:prstGeom>
        </p:spPr>
      </p:pic>
      <p:pic>
        <p:nvPicPr>
          <p:cNvPr id="17" name="Picture 4" descr="Akcie Český porcelán Dubí">
            <a:extLst>
              <a:ext uri="{FF2B5EF4-FFF2-40B4-BE49-F238E27FC236}">
                <a16:creationId xmlns:a16="http://schemas.microsoft.com/office/drawing/2014/main" id="{6D453382-01A3-4306-8FA5-A164D08F7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967" y="3710995"/>
            <a:ext cx="2891949" cy="228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63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46A751C6-5E91-44BB-81FF-AA3967B20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3093" y="1112324"/>
            <a:ext cx="11406410" cy="1021977"/>
          </a:xfrm>
        </p:spPr>
        <p:txBody>
          <a:bodyPr/>
          <a:lstStyle/>
          <a:p>
            <a:pPr algn="l" eaLnBrk="1" hangingPunct="1"/>
            <a:r>
              <a:rPr lang="cs-CZ" altLang="cs-CZ" dirty="0">
                <a:solidFill>
                  <a:srgbClr val="00B0F0"/>
                </a:solidFill>
              </a:rPr>
              <a:t>DLUHOPISY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9AC60B4D-68F2-49BD-9F2C-219A2D4406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3093" y="2150852"/>
            <a:ext cx="11284168" cy="5300025"/>
          </a:xfrm>
        </p:spPr>
        <p:txBody>
          <a:bodyPr/>
          <a:lstStyle/>
          <a:p>
            <a:r>
              <a:rPr lang="cs-CZ" altLang="cs-CZ" sz="3100" dirty="0"/>
              <a:t> </a:t>
            </a:r>
            <a:r>
              <a:rPr lang="cs-CZ" sz="2400" dirty="0"/>
              <a:t>Cenné papíry, které dokladují </a:t>
            </a:r>
            <a:r>
              <a:rPr lang="cs-CZ" sz="2400" b="1" dirty="0"/>
              <a:t>půjčení peněžních prostředků  </a:t>
            </a:r>
            <a:br>
              <a:rPr lang="cs-CZ" sz="2400" dirty="0"/>
            </a:br>
            <a:r>
              <a:rPr lang="cs-CZ" sz="2400" dirty="0"/>
              <a:t> investorem, který tak má právo na úrok a vrácení půjčené </a:t>
            </a:r>
            <a:br>
              <a:rPr lang="cs-CZ" sz="2400" dirty="0"/>
            </a:br>
            <a:r>
              <a:rPr lang="cs-CZ" sz="2400" dirty="0"/>
              <a:t> dlužné částky za předem stanovených podmínek.</a:t>
            </a:r>
          </a:p>
          <a:p>
            <a:r>
              <a:rPr lang="cs-CZ" altLang="cs-CZ" sz="2400" b="1" dirty="0">
                <a:solidFill>
                  <a:srgbClr val="00B0F0"/>
                </a:solidFill>
              </a:rPr>
              <a:t>ÚROK</a:t>
            </a:r>
            <a:r>
              <a:rPr lang="cs-CZ" altLang="cs-CZ" sz="2400" b="1" dirty="0"/>
              <a:t> = KUPÓN = KUPÓNOVÁ PLATBA</a:t>
            </a:r>
          </a:p>
          <a:p>
            <a:r>
              <a:rPr lang="cs-CZ" altLang="cs-CZ" sz="2400" b="1" dirty="0">
                <a:solidFill>
                  <a:srgbClr val="00B0F0"/>
                </a:solidFill>
              </a:rPr>
              <a:t>DLUŽNÁ ČÁSTKA </a:t>
            </a:r>
            <a:r>
              <a:rPr lang="cs-CZ" altLang="cs-CZ" sz="2400" b="1" dirty="0"/>
              <a:t>= JMENOVITÁ (NOMINÁLNÍ) HODNOTA</a:t>
            </a:r>
          </a:p>
          <a:p>
            <a:r>
              <a:rPr lang="cs-CZ" altLang="cs-CZ" sz="2400" b="1" dirty="0">
                <a:solidFill>
                  <a:srgbClr val="00B0F0"/>
                </a:solidFill>
              </a:rPr>
              <a:t>SPLATNOST</a:t>
            </a:r>
            <a:r>
              <a:rPr lang="cs-CZ" altLang="cs-CZ" sz="2400" dirty="0"/>
              <a:t> </a:t>
            </a:r>
            <a:r>
              <a:rPr lang="cs-CZ" altLang="cs-CZ" sz="2400" b="1" dirty="0"/>
              <a:t>= DOBA, NA KTEROU JE DLUHOPIS EMITOVÁN</a:t>
            </a:r>
          </a:p>
          <a:p>
            <a:r>
              <a:rPr lang="cs-CZ" altLang="cs-CZ" sz="2400" dirty="0"/>
              <a:t>Kolik dostanu za 1 rok peněz, když budu investovat do dluhopisu                                s nominální hodnotou 1000 Kč, úrokem 10% a dobou splatnosti právě 1 rok </a:t>
            </a:r>
            <a:r>
              <a:rPr lang="cs-CZ" altLang="cs-CZ" sz="2400" dirty="0">
                <a:sym typeface="Wingdings" panose="05000000000000000000" pitchFamily="2" charset="2"/>
              </a:rPr>
              <a:t> ?</a:t>
            </a:r>
          </a:p>
          <a:p>
            <a:r>
              <a:rPr lang="cs-CZ" altLang="cs-CZ" sz="2400" b="1" dirty="0">
                <a:solidFill>
                  <a:srgbClr val="00B0F0"/>
                </a:solidFill>
                <a:sym typeface="Wingdings" panose="05000000000000000000" pitchFamily="2" charset="2"/>
              </a:rPr>
              <a:t>VÝNOS = ?</a:t>
            </a:r>
            <a:endParaRPr lang="cs-CZ" altLang="cs-CZ" sz="2400" b="1" dirty="0">
              <a:solidFill>
                <a:srgbClr val="00B0F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200" dirty="0"/>
              <a:t>	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0C1912CE-8BD3-498B-A7D2-F5FB1D4F68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89" t="8704" r="10927"/>
          <a:stretch/>
        </p:blipFill>
        <p:spPr>
          <a:xfrm>
            <a:off x="9613782" y="167513"/>
            <a:ext cx="2463479" cy="188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1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33CE11D7-0CD1-4ACC-8D40-9CBE643275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8640" y="1228458"/>
            <a:ext cx="10337829" cy="741451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cs-CZ" sz="4000" dirty="0">
                <a:solidFill>
                  <a:srgbClr val="00B0F0"/>
                </a:solidFill>
              </a:rPr>
              <a:t>NEJDŮLEŽITĚJŠÍ DRUHY DLUHOPISŮ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DA060A68-04FB-41F2-B013-0F7E4868B5F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668641" y="2162969"/>
            <a:ext cx="4276725" cy="2532062"/>
          </a:xfrm>
          <a:ln w="381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cs-CZ" altLang="cs-CZ" sz="2400" dirty="0"/>
              <a:t>Státní dluhopisy</a:t>
            </a:r>
          </a:p>
          <a:p>
            <a:pPr eaLnBrk="1" hangingPunct="1"/>
            <a:r>
              <a:rPr lang="cs-CZ" altLang="cs-CZ" sz="2400" dirty="0"/>
              <a:t>Státní pokladniční poukázky</a:t>
            </a:r>
          </a:p>
          <a:p>
            <a:pPr eaLnBrk="1" hangingPunct="1"/>
            <a:r>
              <a:rPr lang="cs-CZ" altLang="cs-CZ" sz="2400" dirty="0"/>
              <a:t>Spořicí státní dluhopisy</a:t>
            </a:r>
          </a:p>
          <a:p>
            <a:pPr eaLnBrk="1" hangingPunct="1"/>
            <a:endParaRPr lang="cs-CZ" altLang="cs-CZ" sz="2400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73EA4DA-FCFF-4260-885B-67411CD35203}"/>
              </a:ext>
            </a:extLst>
          </p:cNvPr>
          <p:cNvSpPr txBox="1">
            <a:spLocks noChangeArrowheads="1"/>
          </p:cNvSpPr>
          <p:nvPr/>
        </p:nvSpPr>
        <p:spPr>
          <a:xfrm>
            <a:off x="6863357" y="2470348"/>
            <a:ext cx="4180725" cy="2788468"/>
          </a:xfrm>
          <a:prstGeom prst="rect">
            <a:avLst/>
          </a:prstGeom>
          <a:ln w="38100">
            <a:solidFill>
              <a:srgbClr val="00B0F0"/>
            </a:solidFill>
            <a:prstDash val="dash"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400"/>
              <a:t>Firemní dluhopisy</a:t>
            </a:r>
          </a:p>
          <a:p>
            <a:r>
              <a:rPr lang="cs-CZ" altLang="cs-CZ" sz="2400"/>
              <a:t>Komunální dluhopisy</a:t>
            </a:r>
          </a:p>
          <a:p>
            <a:r>
              <a:rPr lang="cs-CZ" altLang="cs-CZ" sz="2400"/>
              <a:t>Hypoteční zástavní listy</a:t>
            </a:r>
          </a:p>
          <a:p>
            <a:r>
              <a:rPr lang="en-US" altLang="cs-CZ" sz="2400"/>
              <a:t>Junk bonds</a:t>
            </a:r>
            <a:endParaRPr lang="en-US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2716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B725A957-5939-4BD7-9906-AAD3F4FE63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2054" y="1488325"/>
            <a:ext cx="10927859" cy="784319"/>
          </a:xfrm>
        </p:spPr>
        <p:txBody>
          <a:bodyPr>
            <a:normAutofit/>
          </a:bodyPr>
          <a:lstStyle/>
          <a:p>
            <a:pPr algn="l"/>
            <a:r>
              <a:rPr lang="cs-CZ" altLang="cs-CZ" sz="4000" dirty="0">
                <a:solidFill>
                  <a:srgbClr val="00B0F0"/>
                </a:solidFill>
              </a:rPr>
              <a:t>NEJDŮLEŽITĚJŠÍ DRUHY DLUHOPISŮ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25E24C6E-F026-41E0-8B04-E89086A4B1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2055" y="2396400"/>
            <a:ext cx="10373711" cy="397394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dirty="0">
                <a:solidFill>
                  <a:srgbClr val="00B0F0"/>
                </a:solidFill>
              </a:rPr>
              <a:t>Státní dluhopisy</a:t>
            </a:r>
            <a:r>
              <a:rPr lang="cs-CZ" altLang="cs-CZ" sz="2400" dirty="0">
                <a:solidFill>
                  <a:srgbClr val="00B0F0"/>
                </a:solidFill>
              </a:rPr>
              <a:t> </a:t>
            </a:r>
            <a:r>
              <a:rPr lang="cs-CZ" altLang="cs-CZ" sz="2400" dirty="0"/>
              <a:t>slouží k financování ročního schodku státního rozpočtu. Jejich splatnost bývá 2 roky až 20 let (někdy i déle – např. až 50 let).</a:t>
            </a:r>
          </a:p>
          <a:p>
            <a:pPr eaLnBrk="1" hangingPunct="1"/>
            <a:r>
              <a:rPr lang="cs-CZ" altLang="cs-CZ" sz="2400" b="1" dirty="0">
                <a:solidFill>
                  <a:srgbClr val="00B0F0"/>
                </a:solidFill>
              </a:rPr>
              <a:t>Státní pokladniční poukázky</a:t>
            </a:r>
            <a:r>
              <a:rPr lang="cs-CZ" altLang="cs-CZ" sz="2400" dirty="0">
                <a:solidFill>
                  <a:srgbClr val="00B0F0"/>
                </a:solidFill>
              </a:rPr>
              <a:t> </a:t>
            </a:r>
            <a:r>
              <a:rPr lang="cs-CZ" altLang="cs-CZ" sz="2400" dirty="0"/>
              <a:t>jsou krátkodobé dluhopisy, které slouží k pokrytí dočasného nesouladu mezi příjmy a výdaji státního rozpočtu. Jejich splatnost je 14 dnů až 1 rok.</a:t>
            </a:r>
          </a:p>
          <a:p>
            <a:r>
              <a:rPr lang="cs-CZ" altLang="cs-CZ" sz="2400" b="1" dirty="0">
                <a:solidFill>
                  <a:srgbClr val="00B0F0"/>
                </a:solidFill>
              </a:rPr>
              <a:t>Spořicí státní dluhopisy</a:t>
            </a:r>
            <a:r>
              <a:rPr lang="cs-CZ" altLang="cs-CZ" sz="2400" b="1" dirty="0">
                <a:solidFill>
                  <a:srgbClr val="C00000"/>
                </a:solidFill>
              </a:rPr>
              <a:t> </a:t>
            </a:r>
            <a:r>
              <a:rPr lang="cs-CZ" altLang="cs-CZ" sz="2400" dirty="0"/>
              <a:t>jsou cenné papíry určené pro drobné investory, které vydává Česká republika.</a:t>
            </a:r>
          </a:p>
          <a:p>
            <a:r>
              <a:rPr lang="cs-CZ" altLang="cs-CZ" sz="2400" b="1" dirty="0">
                <a:solidFill>
                  <a:srgbClr val="00B0F0"/>
                </a:solidFill>
              </a:rPr>
              <a:t>VÝNOS – RIZIKO – LIKVIDITA ??</a:t>
            </a:r>
          </a:p>
          <a:p>
            <a:pPr marL="0" indent="0" eaLnBrk="1" hangingPunct="1">
              <a:buNone/>
            </a:pPr>
            <a:endParaRPr lang="cs-CZ" altLang="cs-CZ" sz="24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55874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190008D6-C98B-4C4D-961D-50DD337AA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284" y="926644"/>
            <a:ext cx="11799716" cy="102197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>
                <a:solidFill>
                  <a:srgbClr val="00B0F0"/>
                </a:solidFill>
              </a:rPr>
              <a:t>INVESTOVÁNÍ - INVESTIČNÍ TROJÚHELNÍK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028652D8-A9A5-4480-9F10-051DD79B7D4C}"/>
              </a:ext>
            </a:extLst>
          </p:cNvPr>
          <p:cNvSpPr txBox="1">
            <a:spLocks/>
          </p:cNvSpPr>
          <p:nvPr/>
        </p:nvSpPr>
        <p:spPr>
          <a:xfrm>
            <a:off x="5944898" y="2393512"/>
            <a:ext cx="5840442" cy="43318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altLang="cs-CZ" sz="2400" b="1" dirty="0">
                <a:solidFill>
                  <a:srgbClr val="00B0F0"/>
                </a:solidFill>
              </a:rPr>
              <a:t>očekávaný výnos – riziko</a:t>
            </a:r>
            <a:br>
              <a:rPr lang="cs-CZ" altLang="cs-CZ" sz="2400" dirty="0"/>
            </a:br>
            <a:r>
              <a:rPr lang="cs-CZ" altLang="cs-CZ" sz="2400" dirty="0"/>
              <a:t>čím vyšší je očekávaný výnos investice, tím je její riziko …………………</a:t>
            </a:r>
            <a:endParaRPr lang="cs-CZ" altLang="cs-CZ" sz="2400" i="1" dirty="0"/>
          </a:p>
          <a:p>
            <a:pPr>
              <a:buFont typeface="Arial" panose="020B0604020202020204" pitchFamily="34" charset="0"/>
              <a:buNone/>
            </a:pPr>
            <a:r>
              <a:rPr lang="cs-CZ" altLang="cs-CZ" sz="2400" b="1" dirty="0">
                <a:solidFill>
                  <a:srgbClr val="00B0F0"/>
                </a:solidFill>
              </a:rPr>
              <a:t>riziko – likvidita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400" dirty="0"/>
              <a:t>čím nižší je likvidita investice, tím je riziko …………………………….</a:t>
            </a:r>
            <a:endParaRPr lang="cs-CZ" altLang="cs-CZ" sz="2400" i="1" dirty="0"/>
          </a:p>
          <a:p>
            <a:pPr>
              <a:buFont typeface="Arial" panose="020B0604020202020204" pitchFamily="34" charset="0"/>
              <a:buNone/>
            </a:pPr>
            <a:r>
              <a:rPr lang="cs-CZ" altLang="cs-CZ" sz="2400" b="1" dirty="0">
                <a:solidFill>
                  <a:srgbClr val="00B0F0"/>
                </a:solidFill>
              </a:rPr>
              <a:t>očekávaný výnos – likvidita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400" dirty="0"/>
              <a:t>čím je vyšší je likvidita investice, tím je očekávaný výnos …………………… </a:t>
            </a:r>
          </a:p>
          <a:p>
            <a:endParaRPr lang="cs-CZ" sz="2400" dirty="0"/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5F98D6DD-9C93-49E9-AAC8-CDDB8C061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286" y="2456146"/>
            <a:ext cx="3384549" cy="2736851"/>
          </a:xfrm>
          <a:prstGeom prst="triangle">
            <a:avLst>
              <a:gd name="adj" fmla="val 50000"/>
            </a:avLst>
          </a:prstGeom>
          <a:solidFill>
            <a:srgbClr val="FF9933">
              <a:alpha val="74901"/>
            </a:srgbClr>
          </a:solidFill>
          <a:ln w="762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0AB1C94D-4A1F-4C16-9295-509DD4C98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773" y="5700523"/>
            <a:ext cx="2016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Likvidita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9D71A490-F67C-4237-A7F6-59CE641E3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416" y="1897153"/>
            <a:ext cx="28082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výnos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B455C201-893E-4A42-8753-F423E1875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43" y="5372362"/>
            <a:ext cx="30241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Riziko (bezpečnost)</a:t>
            </a:r>
          </a:p>
        </p:txBody>
      </p:sp>
    </p:spTree>
    <p:extLst>
      <p:ext uri="{BB962C8B-B14F-4D97-AF65-F5344CB8AC3E}">
        <p14:creationId xmlns:p14="http://schemas.microsoft.com/office/powerpoint/2010/main" val="149209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53 EKF CZ verze" id="{3BFA46F1-D61F-4948-9614-7306B45BC706}" vid="{81063B21-D654-774E-8A88-C7B425F9B5BE}"/>
    </a:ext>
  </a:extLst>
</a:theme>
</file>

<file path=ppt/theme/theme2.xml><?xml version="1.0" encoding="utf-8"?>
<a:theme xmlns:a="http://schemas.openxmlformats.org/drawingml/2006/main" name="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ppt/theme/theme3.xml><?xml version="1.0" encoding="utf-8"?>
<a:theme xmlns:a="http://schemas.openxmlformats.org/drawingml/2006/main" name="1_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154 (9)</Template>
  <TotalTime>1016</TotalTime>
  <Words>813</Words>
  <Application>Microsoft Office PowerPoint</Application>
  <PresentationFormat>Širokoúhlá obrazovka</PresentationFormat>
  <Paragraphs>146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Wingdings</vt:lpstr>
      <vt:lpstr>Custom Design</vt:lpstr>
      <vt:lpstr>Śablona_prezentace_NICE</vt:lpstr>
      <vt:lpstr>1_Śablona_prezentace_NICE</vt:lpstr>
      <vt:lpstr>FINANČNÍ INSTRUMENTY = CENNÉ PAPÍRY</vt:lpstr>
      <vt:lpstr>Prezentace aplikace PowerPoint</vt:lpstr>
      <vt:lpstr>Prezentace aplikace PowerPoint</vt:lpstr>
      <vt:lpstr>Prezentace aplikace PowerPoint</vt:lpstr>
      <vt:lpstr>Prezentace aplikace PowerPoint</vt:lpstr>
      <vt:lpstr>DLUHOPISY</vt:lpstr>
      <vt:lpstr>NEJDŮLEŽITĚJŠÍ DRUHY DLUHOPISŮ</vt:lpstr>
      <vt:lpstr>NEJDŮLEŽITĚJŠÍ DRUHY DLUHOPISŮ</vt:lpstr>
      <vt:lpstr>INVESTOVÁNÍ - INVESTIČNÍ TROJÚHELNÍK</vt:lpstr>
      <vt:lpstr>ZLATÉ PRAVIDLO INVESTOVÁNÍ</vt:lpstr>
      <vt:lpstr>NEJDŮLEŽITĚJŠÍ DRUHY DLUHOPISŮ</vt:lpstr>
      <vt:lpstr>NEJDŮLEŽITĚJŠÍ DRUHY DLUHOPISŮ</vt:lpstr>
      <vt:lpstr>PROCVIČENÍ</vt:lpstr>
      <vt:lpstr>AKCIE                                         </vt:lpstr>
      <vt:lpstr>VÝNOS U AKCIÍ</vt:lpstr>
      <vt:lpstr>PROCVIČENÍ</vt:lpstr>
      <vt:lpstr>PODÍLOVÉ LISTY</vt:lpstr>
      <vt:lpstr>VÝHODY A NEVÝHODY                                                                            INVESTOVÁNÍ DO FONDŮ                    </vt:lpstr>
      <vt:lpstr>PROCVIČENÍ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Korena Katerina</dc:creator>
  <cp:lastModifiedBy>Kulihova Kublova Tereza</cp:lastModifiedBy>
  <cp:revision>56</cp:revision>
  <dcterms:created xsi:type="dcterms:W3CDTF">2021-08-18T19:37:40Z</dcterms:created>
  <dcterms:modified xsi:type="dcterms:W3CDTF">2023-09-22T07:40:58Z</dcterms:modified>
</cp:coreProperties>
</file>