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2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V bakalářském programu </a:t>
          </a:r>
          <a:r>
            <a:rPr lang="pt-BR" sz="2400" dirty="0"/>
            <a:t>–</a:t>
          </a:r>
          <a:r>
            <a:rPr lang="cs-CZ" sz="2400" b="1" dirty="0"/>
            <a:t> ÚČETNICTVÍ a DANĚ </a:t>
          </a:r>
          <a:r>
            <a:rPr lang="cs-CZ" sz="2400" b="0" dirty="0"/>
            <a:t>P</a:t>
          </a:r>
          <a:r>
            <a:rPr lang="pt-BR" sz="2400" dirty="0"/>
            <a:t>rezenční forma (1. – 3. ročník)</a:t>
          </a:r>
          <a:r>
            <a:rPr lang="cs-CZ" sz="2400" b="1" dirty="0"/>
            <a:t> 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V navazujícím magisterském programu </a:t>
          </a:r>
          <a:r>
            <a:rPr lang="pt-BR" sz="2400" dirty="0"/>
            <a:t>–</a:t>
          </a:r>
          <a:r>
            <a:rPr lang="cs-CZ" sz="2400" b="1" dirty="0"/>
            <a:t> Finance  a účetnictví, </a:t>
          </a:r>
          <a:r>
            <a:rPr lang="cs-CZ" sz="2400" dirty="0"/>
            <a:t>specializace </a:t>
          </a:r>
          <a:r>
            <a:rPr lang="cs-CZ" sz="2400" b="1" dirty="0"/>
            <a:t>ÚČETNICTVÍ a DANĚ                                                            </a:t>
          </a:r>
          <a:r>
            <a:rPr lang="cs-CZ" sz="2400" b="0" dirty="0"/>
            <a:t>P</a:t>
          </a:r>
          <a:r>
            <a:rPr lang="pt-BR" sz="2400" dirty="0"/>
            <a:t>rezenční forma (1. – </a:t>
          </a:r>
          <a:r>
            <a:rPr lang="cs-CZ" sz="2400" dirty="0"/>
            <a:t>2</a:t>
          </a:r>
          <a:r>
            <a:rPr lang="pt-BR" sz="2400" dirty="0"/>
            <a:t>. ročník)</a:t>
          </a:r>
          <a:r>
            <a:rPr lang="cs-CZ" sz="2400" b="1" dirty="0"/>
            <a:t>  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2" custLinFactNeighborX="2989" custLinFactNeighborY="54188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2" custLinFactY="-315" custLinFactNeighborX="-231" custLinFactNeighborY="-100000">
        <dgm:presLayoutVars>
          <dgm:chMax val="0"/>
          <dgm:bulletEnabled val="1"/>
        </dgm:presLayoutVars>
      </dgm:prSet>
      <dgm:spPr/>
    </dgm:pt>
  </dgm:ptLst>
  <dgm:cxnLst>
    <dgm:cxn modelId="{AC5ECE42-21C0-4407-970E-F3C0D16ACE33}" type="presOf" srcId="{14E32411-2F0D-4258-955A-610DD23B241B}" destId="{EA2FF173-A674-4C91-8F10-965F1F379909}" srcOrd="0" destOrd="0" presId="urn:microsoft.com/office/officeart/2005/8/layout/vList2"/>
    <dgm:cxn modelId="{2A75046A-4129-4BB4-AA4E-EB0BCE704F31}" type="presOf" srcId="{2327DE16-1B99-469C-BF7F-00205A7645FD}" destId="{D5038407-C4E5-40D9-93F3-F7C69B61D735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BBA20E97-15A7-41A9-8404-7124BB50DEE3}" type="presOf" srcId="{F80B47E3-DBED-4DFA-A04C-49A9D0AEE887}" destId="{DF296621-0D7B-46A5-B99A-28C64B24377D}" srcOrd="0" destOrd="0" presId="urn:microsoft.com/office/officeart/2005/8/layout/vList2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5346EA22-8AE6-45AA-A8D5-4C56124A661C}" type="presParOf" srcId="{EA2FF173-A674-4C91-8F10-965F1F379909}" destId="{D5038407-C4E5-40D9-93F3-F7C69B61D735}" srcOrd="0" destOrd="0" presId="urn:microsoft.com/office/officeart/2005/8/layout/vList2"/>
    <dgm:cxn modelId="{ADE15273-7AF0-4C5C-9913-9BCA35E4B3E8}" type="presParOf" srcId="{EA2FF173-A674-4C91-8F10-965F1F379909}" destId="{6D867910-64EF-4496-9151-452C74108DCD}" srcOrd="1" destOrd="0" presId="urn:microsoft.com/office/officeart/2005/8/layout/vList2"/>
    <dgm:cxn modelId="{F460C659-6C89-4AF4-AF7D-ABC7E2268985}" type="presParOf" srcId="{EA2FF173-A674-4C91-8F10-965F1F379909}" destId="{DF296621-0D7B-46A5-B99A-28C64B2437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/>
            <a:t>Absolventi studijního programu </a:t>
          </a:r>
          <a:r>
            <a:rPr lang="cs-CZ" sz="2000" b="1" dirty="0"/>
            <a:t>ÚČETNICTVÍ a DANĚ </a:t>
          </a:r>
          <a:r>
            <a:rPr lang="cs-CZ" sz="2000" dirty="0"/>
            <a:t>mohou požádat také </a:t>
          </a:r>
          <a:r>
            <a:rPr lang="cs-CZ" sz="2000" b="0" dirty="0"/>
            <a:t>o</a:t>
          </a:r>
          <a:r>
            <a:rPr lang="cs-CZ" sz="2000" b="1" dirty="0"/>
            <a:t> uznání</a:t>
          </a:r>
          <a:r>
            <a:rPr lang="cs-CZ" sz="2000" dirty="0"/>
            <a:t> 3 </a:t>
          </a:r>
          <a:r>
            <a:rPr lang="cs-CZ" sz="2000" b="1" dirty="0"/>
            <a:t>zkoušek</a:t>
          </a:r>
          <a:r>
            <a:rPr lang="cs-CZ" sz="2000" dirty="0"/>
            <a:t> na prvním kvalifikačním stupni certifikace:</a:t>
          </a:r>
        </a:p>
        <a:p>
          <a:pPr marL="363538" indent="0"/>
          <a:r>
            <a:rPr lang="cs-CZ" sz="1200" dirty="0"/>
            <a:t>Účetnictví – principy a techniky,</a:t>
          </a:r>
        </a:p>
        <a:p>
          <a:pPr marL="363538" indent="0"/>
          <a:r>
            <a:rPr lang="cs-CZ" sz="1200" dirty="0"/>
            <a:t>Kvantitativní metody – informační technologie,</a:t>
          </a:r>
        </a:p>
        <a:p>
          <a:pPr marL="363538" indent="0"/>
          <a:r>
            <a:rPr lang="cs-CZ" sz="1200" dirty="0"/>
            <a:t>Manažerská ekonomika.</a:t>
          </a:r>
          <a:endParaRPr lang="en-US" sz="12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1A4AC3"/>
        </a:solidFill>
      </dgm:spPr>
      <dgm:t>
        <a:bodyPr/>
        <a:lstStyle/>
        <a:p>
          <a:r>
            <a:rPr lang="cs-CZ" sz="2000" b="1" dirty="0"/>
            <a:t>ICU</a:t>
          </a:r>
          <a:r>
            <a:rPr lang="cs-CZ" sz="2000" dirty="0"/>
            <a:t> (Institut certifikace účetních) je ucelený systém certifikace a vzdělávání účetních v ČR</a:t>
          </a:r>
          <a:endParaRPr lang="en-US" sz="20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F296621-0D7B-46A5-B99A-28C64B24377D}" type="pres">
      <dgm:prSet presAssocID="{F80B47E3-DBED-4DFA-A04C-49A9D0AEE887}" presName="parentText" presStyleLbl="node1" presStyleIdx="0" presStyleCnt="2" custScaleY="44740" custLinFactNeighborY="50597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1" presStyleCnt="2" custLinFactNeighborX="-694" custLinFactNeighborY="-62436">
        <dgm:presLayoutVars>
          <dgm:chMax val="0"/>
          <dgm:bulletEnabled val="1"/>
        </dgm:presLayoutVars>
      </dgm:prSet>
      <dgm:spPr/>
    </dgm:pt>
  </dgm:ptLst>
  <dgm:cxnLst>
    <dgm:cxn modelId="{3A8AE075-5DEE-4011-879A-BC201713A0AE}" type="presOf" srcId="{969A8FEF-735A-4642-B73B-CA3005F6C0D6}" destId="{B9244296-077A-42E9-9C8A-FB076136F9AA}" srcOrd="0" destOrd="0" presId="urn:microsoft.com/office/officeart/2005/8/layout/vList2"/>
    <dgm:cxn modelId="{91BD5E56-C087-494A-BF67-CF97B9ADC4CB}" type="presOf" srcId="{14E32411-2F0D-4258-955A-610DD23B241B}" destId="{EA2FF173-A674-4C91-8F10-965F1F379909}" srcOrd="0" destOrd="0" presId="urn:microsoft.com/office/officeart/2005/8/layout/vList2"/>
    <dgm:cxn modelId="{48FB365A-3900-4FD6-8BC8-289688533AEB}" type="presOf" srcId="{F80B47E3-DBED-4DFA-A04C-49A9D0AEE887}" destId="{DF296621-0D7B-46A5-B99A-28C64B24377D}" srcOrd="0" destOrd="0" presId="urn:microsoft.com/office/officeart/2005/8/layout/vList2"/>
    <dgm:cxn modelId="{27A2C0DE-D485-4636-B90B-71E86544BE48}" srcId="{14E32411-2F0D-4258-955A-610DD23B241B}" destId="{969A8FEF-735A-4642-B73B-CA3005F6C0D6}" srcOrd="1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0" destOrd="0" parTransId="{BDB9507F-D2CC-4910-A253-F16C0DC22A25}" sibTransId="{2BD3EE29-3ECD-4D3C-A465-3B889DEE156A}"/>
    <dgm:cxn modelId="{0B35FBBE-D161-4EA4-945D-10D0C6E713A3}" type="presParOf" srcId="{EA2FF173-A674-4C91-8F10-965F1F379909}" destId="{DF296621-0D7B-46A5-B99A-28C64B24377D}" srcOrd="0" destOrd="0" presId="urn:microsoft.com/office/officeart/2005/8/layout/vList2"/>
    <dgm:cxn modelId="{D6EA34C6-79EB-4B3E-942A-D127DFCFCF7E}" type="presParOf" srcId="{EA2FF173-A674-4C91-8F10-965F1F379909}" destId="{B0FF8593-0F2A-4726-AC1A-AADCEDBDE2C4}" srcOrd="1" destOrd="0" presId="urn:microsoft.com/office/officeart/2005/8/layout/vList2"/>
    <dgm:cxn modelId="{B9FFF402-75C3-4360-B4C4-16B1B87FFC08}" type="presParOf" srcId="{EA2FF173-A674-4C91-8F10-965F1F379909}" destId="{B9244296-077A-42E9-9C8A-FB076136F9A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1A4AC3"/>
        </a:solidFill>
      </dgm:spPr>
      <dgm:t>
        <a:bodyPr/>
        <a:lstStyle/>
        <a:p>
          <a:r>
            <a:rPr lang="cs-CZ" sz="2000" b="1" dirty="0"/>
            <a:t>8 pedagogů </a:t>
          </a:r>
          <a:r>
            <a:rPr lang="cs-CZ" sz="2000" b="0" dirty="0"/>
            <a:t>(z toho 2 docenti), 1 emeritní profesor a 3 </a:t>
          </a:r>
          <a:r>
            <a:rPr lang="cs-CZ" sz="2000" b="0"/>
            <a:t>interní doktorandi</a:t>
          </a:r>
          <a:endParaRPr lang="en-US" sz="2000" b="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/>
            <a:t>Pedagogové jsou členové </a:t>
          </a:r>
          <a:r>
            <a:rPr lang="cs-CZ" sz="2000" b="1" dirty="0"/>
            <a:t>Svazu účetních, České společnosti ekonomické</a:t>
          </a:r>
          <a:r>
            <a:rPr lang="cs-CZ" sz="2000" dirty="0"/>
            <a:t>, </a:t>
          </a:r>
          <a:r>
            <a:rPr lang="cs-CZ" sz="2000" b="1" dirty="0"/>
            <a:t>International </a:t>
          </a:r>
          <a:r>
            <a:rPr lang="cs-CZ" sz="2000" b="1" dirty="0" err="1"/>
            <a:t>Fiscal</a:t>
          </a:r>
          <a:r>
            <a:rPr lang="cs-CZ" sz="2000" b="1" dirty="0"/>
            <a:t> </a:t>
          </a:r>
          <a:r>
            <a:rPr lang="cs-CZ" sz="2000" b="1" dirty="0" err="1"/>
            <a:t>Association</a:t>
          </a:r>
          <a:r>
            <a:rPr lang="cs-CZ" sz="2000" dirty="0"/>
            <a:t>, </a:t>
          </a:r>
          <a:r>
            <a:rPr lang="cs-CZ" sz="2000" b="1" dirty="0"/>
            <a:t>International Institute </a:t>
          </a:r>
          <a:r>
            <a:rPr lang="cs-CZ" sz="2000" b="1" dirty="0" err="1"/>
            <a:t>of</a:t>
          </a:r>
          <a:r>
            <a:rPr lang="cs-CZ" sz="2000" b="1" dirty="0"/>
            <a:t> Public Finance aj.</a:t>
          </a:r>
          <a:endParaRPr lang="en-US" sz="20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235463DC-BB45-4AF9-A726-106878CC0099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/>
            <a:t>Pedagogové mají praxi jako </a:t>
          </a:r>
          <a:r>
            <a:rPr lang="cs-CZ" sz="2000" b="1" dirty="0"/>
            <a:t>auditoři, soudní znalci, insolvenční správci, účetní poradci </a:t>
          </a:r>
          <a:r>
            <a:rPr lang="cs-CZ" sz="2000" dirty="0"/>
            <a:t>apod.</a:t>
          </a:r>
          <a:endParaRPr lang="cs-CZ" sz="500" dirty="0"/>
        </a:p>
      </dgm:t>
    </dgm:pt>
    <dgm:pt modelId="{65424DF4-CC2B-45E4-A880-3C6596A122C1}" type="parTrans" cxnId="{BCFD341D-8A8F-477C-ADBC-290A6AE8F2AF}">
      <dgm:prSet/>
      <dgm:spPr/>
      <dgm:t>
        <a:bodyPr/>
        <a:lstStyle/>
        <a:p>
          <a:endParaRPr lang="cs-CZ"/>
        </a:p>
      </dgm:t>
    </dgm:pt>
    <dgm:pt modelId="{B3A2057E-D3F9-43C4-8BA2-A50101A0518E}" type="sibTrans" cxnId="{BCFD341D-8A8F-477C-ADBC-290A6AE8F2AF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3" custScaleY="65667" custLinFactY="3429" custLinFactNeighborX="-176" custLinFactNeighborY="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3" custLinFactY="-315" custLinFactNeighborX="-231" custLinFactNeighborY="-100000">
        <dgm:presLayoutVars>
          <dgm:chMax val="0"/>
          <dgm:bulletEnabled val="1"/>
        </dgm:presLayoutVars>
      </dgm:prSet>
      <dgm:spPr/>
    </dgm:pt>
    <dgm:pt modelId="{3C3C353A-80EA-4887-8533-2636A2C0ED5B}" type="pres">
      <dgm:prSet presAssocID="{2BD3EE29-3ECD-4D3C-A465-3B889DEE156A}" presName="spacer" presStyleCnt="0"/>
      <dgm:spPr/>
    </dgm:pt>
    <dgm:pt modelId="{7A7CD417-AC0B-4271-9D35-22E03E06FA89}" type="pres">
      <dgm:prSet presAssocID="{235463DC-BB45-4AF9-A726-106878CC00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CFD341D-8A8F-477C-ADBC-290A6AE8F2AF}" srcId="{14E32411-2F0D-4258-955A-610DD23B241B}" destId="{235463DC-BB45-4AF9-A726-106878CC0099}" srcOrd="2" destOrd="0" parTransId="{65424DF4-CC2B-45E4-A880-3C6596A122C1}" sibTransId="{B3A2057E-D3F9-43C4-8BA2-A50101A0518E}"/>
    <dgm:cxn modelId="{ED93393F-E2D3-4E38-B44C-68C5547046FE}" type="presOf" srcId="{F80B47E3-DBED-4DFA-A04C-49A9D0AEE887}" destId="{DF296621-0D7B-46A5-B99A-28C64B24377D}" srcOrd="0" destOrd="0" presId="urn:microsoft.com/office/officeart/2005/8/layout/vList2"/>
    <dgm:cxn modelId="{51702F5F-C02C-40E1-B416-88561B6C09C7}" type="presOf" srcId="{14E32411-2F0D-4258-955A-610DD23B241B}" destId="{EA2FF173-A674-4C91-8F10-965F1F379909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A15F08DA-B432-48E5-8ACB-18CAF39A1348}" type="presOf" srcId="{2327DE16-1B99-469C-BF7F-00205A7645FD}" destId="{D5038407-C4E5-40D9-93F3-F7C69B61D735}" srcOrd="0" destOrd="0" presId="urn:microsoft.com/office/officeart/2005/8/layout/vList2"/>
    <dgm:cxn modelId="{8BE81DF0-FF31-4B5F-B896-A593ED984500}" type="presOf" srcId="{235463DC-BB45-4AF9-A726-106878CC0099}" destId="{7A7CD417-AC0B-4271-9D35-22E03E06FA89}" srcOrd="0" destOrd="0" presId="urn:microsoft.com/office/officeart/2005/8/layout/vList2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09C53907-85A5-4D93-8355-F660339C1999}" type="presParOf" srcId="{EA2FF173-A674-4C91-8F10-965F1F379909}" destId="{D5038407-C4E5-40D9-93F3-F7C69B61D735}" srcOrd="0" destOrd="0" presId="urn:microsoft.com/office/officeart/2005/8/layout/vList2"/>
    <dgm:cxn modelId="{6978AD25-68CE-4745-AA5E-EBFC07D0FF50}" type="presParOf" srcId="{EA2FF173-A674-4C91-8F10-965F1F379909}" destId="{6D867910-64EF-4496-9151-452C74108DCD}" srcOrd="1" destOrd="0" presId="urn:microsoft.com/office/officeart/2005/8/layout/vList2"/>
    <dgm:cxn modelId="{644390F2-9CD5-45BF-8454-F095E46B0A3B}" type="presParOf" srcId="{EA2FF173-A674-4C91-8F10-965F1F379909}" destId="{DF296621-0D7B-46A5-B99A-28C64B24377D}" srcOrd="2" destOrd="0" presId="urn:microsoft.com/office/officeart/2005/8/layout/vList2"/>
    <dgm:cxn modelId="{CFC323AE-8758-4B42-8C20-A0CC638E6B7A}" type="presParOf" srcId="{EA2FF173-A674-4C91-8F10-965F1F379909}" destId="{3C3C353A-80EA-4887-8533-2636A2C0ED5B}" srcOrd="3" destOrd="0" presId="urn:microsoft.com/office/officeart/2005/8/layout/vList2"/>
    <dgm:cxn modelId="{559D9584-110D-423E-85A4-0314B22F9528}" type="presParOf" srcId="{EA2FF173-A674-4C91-8F10-965F1F379909}" destId="{7A7CD417-AC0B-4271-9D35-22E03E06FA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C9E3D-9146-49B5-95A9-3CEA2252E0C2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</a:t>
          </a:r>
          <a:r>
            <a:rPr lang="cs-CZ" sz="2000" b="1" dirty="0">
              <a:cs typeface="Times New Roman" pitchFamily="18" charset="0"/>
            </a:rPr>
            <a:t>auditorských společnostech </a:t>
          </a:r>
          <a:r>
            <a:rPr lang="cs-CZ" sz="2000" dirty="0">
              <a:cs typeface="Times New Roman" pitchFamily="18" charset="0"/>
            </a:rPr>
            <a:t>(</a:t>
          </a:r>
          <a:r>
            <a:rPr lang="cs-CZ" sz="2000" b="1" dirty="0">
              <a:cs typeface="Times New Roman" pitchFamily="18" charset="0"/>
            </a:rPr>
            <a:t>asistent</a:t>
          </a:r>
          <a:r>
            <a:rPr lang="cs-CZ" sz="2000" dirty="0">
              <a:cs typeface="Times New Roman" pitchFamily="18" charset="0"/>
            </a:rPr>
            <a:t> auditora, </a:t>
          </a:r>
          <a:r>
            <a:rPr lang="cs-CZ" sz="2000" b="1" dirty="0">
              <a:cs typeface="Times New Roman" pitchFamily="18" charset="0"/>
            </a:rPr>
            <a:t>interní</a:t>
          </a:r>
          <a:r>
            <a:rPr lang="cs-CZ" sz="2000" dirty="0">
              <a:cs typeface="Times New Roman" pitchFamily="18" charset="0"/>
            </a:rPr>
            <a:t> či </a:t>
          </a:r>
          <a:r>
            <a:rPr lang="cs-CZ" sz="2000" b="1" dirty="0">
              <a:cs typeface="Times New Roman" pitchFamily="18" charset="0"/>
            </a:rPr>
            <a:t>statutární</a:t>
          </a:r>
          <a:r>
            <a:rPr lang="cs-CZ" sz="2000" dirty="0">
              <a:cs typeface="Times New Roman" pitchFamily="18" charset="0"/>
            </a:rPr>
            <a:t> </a:t>
          </a:r>
          <a:r>
            <a:rPr lang="cs-CZ" sz="2000" b="1" dirty="0">
              <a:cs typeface="Times New Roman" pitchFamily="18" charset="0"/>
            </a:rPr>
            <a:t>auditor</a:t>
          </a:r>
          <a:r>
            <a:rPr lang="cs-CZ" sz="2000" dirty="0">
              <a:cs typeface="Times New Roman" pitchFamily="18" charset="0"/>
            </a:rPr>
            <a:t>) </a:t>
          </a:r>
          <a:endParaRPr lang="cs-CZ" sz="2000" dirty="0"/>
        </a:p>
      </dgm:t>
    </dgm:pt>
    <dgm:pt modelId="{D8D3DAF7-3B73-4C2E-B165-F02E3EF1767A}" type="parTrans" cxnId="{69ACF333-F0E0-4D4C-B00F-84D5CB440842}">
      <dgm:prSet/>
      <dgm:spPr/>
      <dgm:t>
        <a:bodyPr/>
        <a:lstStyle/>
        <a:p>
          <a:endParaRPr lang="cs-CZ"/>
        </a:p>
      </dgm:t>
    </dgm:pt>
    <dgm:pt modelId="{75ED2883-EB84-4987-9493-4EA346A237CA}" type="sibTrans" cxnId="{69ACF333-F0E0-4D4C-B00F-84D5CB440842}">
      <dgm:prSet/>
      <dgm:spPr/>
      <dgm:t>
        <a:bodyPr/>
        <a:lstStyle/>
        <a:p>
          <a:endParaRPr lang="cs-CZ"/>
        </a:p>
      </dgm:t>
    </dgm:pt>
    <dgm:pt modelId="{CED4F971-2702-4098-9952-C6A4D38797D9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</a:t>
          </a:r>
          <a:r>
            <a:rPr lang="cs-CZ" sz="2000" b="1" dirty="0">
              <a:cs typeface="Times New Roman" pitchFamily="18" charset="0"/>
            </a:rPr>
            <a:t>účetních, daňových </a:t>
          </a:r>
          <a:r>
            <a:rPr lang="cs-CZ" sz="2000" dirty="0">
              <a:cs typeface="Times New Roman" pitchFamily="18" charset="0"/>
            </a:rPr>
            <a:t>a </a:t>
          </a:r>
          <a:r>
            <a:rPr lang="cs-CZ" sz="2000" b="1" dirty="0">
              <a:cs typeface="Times New Roman" pitchFamily="18" charset="0"/>
            </a:rPr>
            <a:t>ekonomických</a:t>
          </a:r>
          <a:r>
            <a:rPr lang="cs-CZ" sz="2000" dirty="0">
              <a:cs typeface="Times New Roman" pitchFamily="18" charset="0"/>
            </a:rPr>
            <a:t> útvarech obchodních společností</a:t>
          </a:r>
          <a:endParaRPr lang="cs-CZ" sz="2000" dirty="0"/>
        </a:p>
      </dgm:t>
    </dgm:pt>
    <dgm:pt modelId="{AEED27B7-79A7-4A28-BEB4-24DFA3B9B131}" type="parTrans" cxnId="{708699F1-2A65-4763-8E1C-347077EB8A71}">
      <dgm:prSet/>
      <dgm:spPr/>
      <dgm:t>
        <a:bodyPr/>
        <a:lstStyle/>
        <a:p>
          <a:endParaRPr lang="cs-CZ"/>
        </a:p>
      </dgm:t>
    </dgm:pt>
    <dgm:pt modelId="{8B5DE4DB-3D9B-46E8-9F34-A182C1E64D4E}" type="sibTrans" cxnId="{708699F1-2A65-4763-8E1C-347077EB8A71}">
      <dgm:prSet/>
      <dgm:spPr/>
      <dgm:t>
        <a:bodyPr/>
        <a:lstStyle/>
        <a:p>
          <a:endParaRPr lang="cs-CZ"/>
        </a:p>
      </dgm:t>
    </dgm:pt>
    <dgm:pt modelId="{797A31F3-1740-4E25-9C00-BD27ACDDBB5C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Ve </a:t>
          </a:r>
          <a:r>
            <a:rPr lang="cs-CZ" sz="2000" b="1" dirty="0">
              <a:cs typeface="Times New Roman" pitchFamily="18" charset="0"/>
            </a:rPr>
            <a:t>finanční správě</a:t>
          </a:r>
          <a:endParaRPr lang="cs-CZ" sz="2000" b="1" dirty="0"/>
        </a:p>
      </dgm:t>
    </dgm:pt>
    <dgm:pt modelId="{1B84406C-2E0C-4505-9BB2-FF16234EFC91}" type="parTrans" cxnId="{AE478F39-3F0F-4C2A-8220-3EF9F77A841A}">
      <dgm:prSet/>
      <dgm:spPr/>
      <dgm:t>
        <a:bodyPr/>
        <a:lstStyle/>
        <a:p>
          <a:endParaRPr lang="cs-CZ"/>
        </a:p>
      </dgm:t>
    </dgm:pt>
    <dgm:pt modelId="{AB87C3F6-01AB-4589-8FEB-C20A5CC7BB5F}" type="sibTrans" cxnId="{AE478F39-3F0F-4C2A-8220-3EF9F77A841A}">
      <dgm:prSet/>
      <dgm:spPr/>
      <dgm:t>
        <a:bodyPr/>
        <a:lstStyle/>
        <a:p>
          <a:endParaRPr lang="cs-CZ"/>
        </a:p>
      </dgm:t>
    </dgm:pt>
    <dgm:pt modelId="{B6952A88-A212-4BC6-84F6-166432004B27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</a:t>
          </a:r>
          <a:r>
            <a:rPr lang="cs-CZ" sz="2000" b="1" dirty="0">
              <a:cs typeface="Times New Roman" pitchFamily="18" charset="0"/>
            </a:rPr>
            <a:t>nestátních neziskových organizacích </a:t>
          </a:r>
          <a:r>
            <a:rPr lang="cs-CZ" sz="2000" dirty="0">
              <a:cs typeface="Times New Roman" pitchFamily="18" charset="0"/>
            </a:rPr>
            <a:t>a v </a:t>
          </a:r>
          <a:r>
            <a:rPr lang="cs-CZ" sz="2000" b="1" dirty="0">
              <a:cs typeface="Times New Roman" pitchFamily="18" charset="0"/>
            </a:rPr>
            <a:t>organizacích státní správy</a:t>
          </a:r>
          <a:endParaRPr lang="cs-CZ" sz="2000" b="1" dirty="0"/>
        </a:p>
      </dgm:t>
    </dgm:pt>
    <dgm:pt modelId="{FAA7ECCF-3C3F-4FB3-BF76-E46A80D454E4}" type="parTrans" cxnId="{E7941441-EECD-4188-8439-5ADD17DDB25B}">
      <dgm:prSet/>
      <dgm:spPr/>
      <dgm:t>
        <a:bodyPr/>
        <a:lstStyle/>
        <a:p>
          <a:endParaRPr lang="cs-CZ"/>
        </a:p>
      </dgm:t>
    </dgm:pt>
    <dgm:pt modelId="{A77C2AEF-03B2-4343-BFBC-C6F1CC7F9B94}" type="sibTrans" cxnId="{E7941441-EECD-4188-8439-5ADD17DDB25B}">
      <dgm:prSet/>
      <dgm:spPr/>
      <dgm:t>
        <a:bodyPr/>
        <a:lstStyle/>
        <a:p>
          <a:endParaRPr lang="cs-CZ"/>
        </a:p>
      </dgm:t>
    </dgm:pt>
    <dgm:pt modelId="{FB626E8D-759C-489B-8848-97ED17729200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profesích </a:t>
          </a:r>
          <a:r>
            <a:rPr lang="cs-CZ" sz="2000" b="1" dirty="0">
              <a:cs typeface="Times New Roman" pitchFamily="18" charset="0"/>
            </a:rPr>
            <a:t>účetních</a:t>
          </a:r>
          <a:r>
            <a:rPr lang="cs-CZ" sz="2000" dirty="0">
              <a:cs typeface="Times New Roman" pitchFamily="18" charset="0"/>
            </a:rPr>
            <a:t> a </a:t>
          </a:r>
          <a:r>
            <a:rPr lang="cs-CZ" sz="2000" b="1" dirty="0">
              <a:cs typeface="Times New Roman" pitchFamily="18" charset="0"/>
            </a:rPr>
            <a:t>daňových poradců</a:t>
          </a:r>
          <a:r>
            <a:rPr lang="cs-CZ" sz="2000" dirty="0">
              <a:cs typeface="Times New Roman" pitchFamily="18" charset="0"/>
            </a:rPr>
            <a:t>, </a:t>
          </a:r>
          <a:r>
            <a:rPr lang="cs-CZ" sz="2000" b="1" dirty="0">
              <a:cs typeface="Times New Roman" pitchFamily="18" charset="0"/>
            </a:rPr>
            <a:t>znalců</a:t>
          </a:r>
          <a:r>
            <a:rPr lang="cs-CZ" sz="2000" dirty="0">
              <a:cs typeface="Times New Roman" pitchFamily="18" charset="0"/>
            </a:rPr>
            <a:t>, </a:t>
          </a:r>
          <a:r>
            <a:rPr lang="cs-CZ" sz="2000" b="1" dirty="0">
              <a:cs typeface="Times New Roman" pitchFamily="18" charset="0"/>
            </a:rPr>
            <a:t>insolvenčních správců, specialistů IFRS, metodiků, </a:t>
          </a:r>
          <a:r>
            <a:rPr lang="cs-CZ" sz="2000" dirty="0">
              <a:cs typeface="Times New Roman" pitchFamily="18" charset="0"/>
            </a:rPr>
            <a:t>aj.</a:t>
          </a:r>
          <a:endParaRPr lang="cs-CZ" sz="2000" dirty="0"/>
        </a:p>
      </dgm:t>
    </dgm:pt>
    <dgm:pt modelId="{75835DD4-BE0F-4C8F-B5E4-168EC50C277E}" type="parTrans" cxnId="{FA347EF4-E722-4D7D-9B3C-E64A9A49DEE9}">
      <dgm:prSet/>
      <dgm:spPr/>
      <dgm:t>
        <a:bodyPr/>
        <a:lstStyle/>
        <a:p>
          <a:endParaRPr lang="cs-CZ"/>
        </a:p>
      </dgm:t>
    </dgm:pt>
    <dgm:pt modelId="{97322D16-380A-4968-A759-A1815EC1A7B3}" type="sibTrans" cxnId="{FA347EF4-E722-4D7D-9B3C-E64A9A49DEE9}">
      <dgm:prSet/>
      <dgm:spPr/>
      <dgm:t>
        <a:bodyPr/>
        <a:lstStyle/>
        <a:p>
          <a:endParaRPr lang="cs-CZ"/>
        </a:p>
      </dgm:t>
    </dgm:pt>
    <dgm:pt modelId="{62C1EEE7-FF03-4205-8AC5-0C1907E9203B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/>
            <a:t>Ve </a:t>
          </a:r>
          <a:r>
            <a:rPr lang="cs-CZ" sz="2000" b="1" dirty="0"/>
            <a:t>finančních institucích </a:t>
          </a:r>
        </a:p>
      </dgm:t>
    </dgm:pt>
    <dgm:pt modelId="{0FAEC0B7-789D-483B-96B4-90D790A4B1D8}" type="parTrans" cxnId="{E8D29068-C40E-490B-BB84-D3D45C290DBC}">
      <dgm:prSet/>
      <dgm:spPr/>
      <dgm:t>
        <a:bodyPr/>
        <a:lstStyle/>
        <a:p>
          <a:endParaRPr lang="cs-CZ"/>
        </a:p>
      </dgm:t>
    </dgm:pt>
    <dgm:pt modelId="{4A9D32A2-D0F9-4104-B9C1-1530674E3A4F}" type="sibTrans" cxnId="{E8D29068-C40E-490B-BB84-D3D45C290DBC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493385F8-BF2B-4038-8FA5-E9765CE78780}" type="pres">
      <dgm:prSet presAssocID="{C32C9E3D-9146-49B5-95A9-3CEA2252E0C2}" presName="parentText" presStyleLbl="node1" presStyleIdx="0" presStyleCnt="6" custScaleY="109764" custLinFactNeighborY="-95525">
        <dgm:presLayoutVars>
          <dgm:chMax val="0"/>
          <dgm:bulletEnabled val="1"/>
        </dgm:presLayoutVars>
      </dgm:prSet>
      <dgm:spPr/>
    </dgm:pt>
    <dgm:pt modelId="{5DC83D9D-C255-467A-8355-DFC8437FE003}" type="pres">
      <dgm:prSet presAssocID="{75ED2883-EB84-4987-9493-4EA346A237CA}" presName="spacer" presStyleCnt="0"/>
      <dgm:spPr/>
    </dgm:pt>
    <dgm:pt modelId="{748900C9-E5EB-4F81-9759-0F09BC375270}" type="pres">
      <dgm:prSet presAssocID="{CED4F971-2702-4098-9952-C6A4D38797D9}" presName="parentText" presStyleLbl="node1" presStyleIdx="1" presStyleCnt="6" custScaleY="103529" custLinFactY="-1070" custLinFactNeighborY="-100000">
        <dgm:presLayoutVars>
          <dgm:chMax val="0"/>
          <dgm:bulletEnabled val="1"/>
        </dgm:presLayoutVars>
      </dgm:prSet>
      <dgm:spPr/>
    </dgm:pt>
    <dgm:pt modelId="{10C08DC9-B471-4AB4-BC5A-72947BF7329B}" type="pres">
      <dgm:prSet presAssocID="{8B5DE4DB-3D9B-46E8-9F34-A182C1E64D4E}" presName="spacer" presStyleCnt="0"/>
      <dgm:spPr/>
    </dgm:pt>
    <dgm:pt modelId="{4D12E424-0733-40C2-9A2D-86FBA82ED059}" type="pres">
      <dgm:prSet presAssocID="{797A31F3-1740-4E25-9C00-BD27ACDDBB5C}" presName="parentText" presStyleLbl="node1" presStyleIdx="2" presStyleCnt="6" custScaleY="95110" custLinFactY="-15593" custLinFactNeighborY="-100000">
        <dgm:presLayoutVars>
          <dgm:chMax val="0"/>
          <dgm:bulletEnabled val="1"/>
        </dgm:presLayoutVars>
      </dgm:prSet>
      <dgm:spPr/>
    </dgm:pt>
    <dgm:pt modelId="{B241B4CE-C0ED-4F56-9D61-DC8E336AE0EC}" type="pres">
      <dgm:prSet presAssocID="{AB87C3F6-01AB-4589-8FEB-C20A5CC7BB5F}" presName="spacer" presStyleCnt="0"/>
      <dgm:spPr/>
    </dgm:pt>
    <dgm:pt modelId="{2911DEB8-40B4-4A2E-A621-34BD682AC6A8}" type="pres">
      <dgm:prSet presAssocID="{62C1EEE7-FF03-4205-8AC5-0C1907E9203B}" presName="parentText" presStyleLbl="node1" presStyleIdx="3" presStyleCnt="6" custLinFactY="-29117" custLinFactNeighborY="-100000">
        <dgm:presLayoutVars>
          <dgm:chMax val="0"/>
          <dgm:bulletEnabled val="1"/>
        </dgm:presLayoutVars>
      </dgm:prSet>
      <dgm:spPr/>
    </dgm:pt>
    <dgm:pt modelId="{BA6871E7-79D1-4DF0-B4C1-C99441386917}" type="pres">
      <dgm:prSet presAssocID="{4A9D32A2-D0F9-4104-B9C1-1530674E3A4F}" presName="spacer" presStyleCnt="0"/>
      <dgm:spPr/>
    </dgm:pt>
    <dgm:pt modelId="{86A4DB7A-2830-49EE-8718-AEA28C964D73}" type="pres">
      <dgm:prSet presAssocID="{B6952A88-A212-4BC6-84F6-166432004B27}" presName="parentText" presStyleLbl="node1" presStyleIdx="4" presStyleCnt="6" custScaleY="101039" custLinFactY="-42511" custLinFactNeighborX="-464" custLinFactNeighborY="-100000">
        <dgm:presLayoutVars>
          <dgm:chMax val="0"/>
          <dgm:bulletEnabled val="1"/>
        </dgm:presLayoutVars>
      </dgm:prSet>
      <dgm:spPr/>
    </dgm:pt>
    <dgm:pt modelId="{B8D9DB2E-A501-42DA-890F-36488FBFD980}" type="pres">
      <dgm:prSet presAssocID="{A77C2AEF-03B2-4343-BFBC-C6F1CC7F9B94}" presName="spacer" presStyleCnt="0"/>
      <dgm:spPr/>
    </dgm:pt>
    <dgm:pt modelId="{19714639-1751-44BB-A769-4B7A6EDD7DDC}" type="pres">
      <dgm:prSet presAssocID="{FB626E8D-759C-489B-8848-97ED17729200}" presName="parentText" presStyleLbl="node1" presStyleIdx="5" presStyleCnt="6" custLinFactY="-51365" custLinFactNeighborY="-100000">
        <dgm:presLayoutVars>
          <dgm:chMax val="0"/>
          <dgm:bulletEnabled val="1"/>
        </dgm:presLayoutVars>
      </dgm:prSet>
      <dgm:spPr/>
    </dgm:pt>
  </dgm:ptLst>
  <dgm:cxnLst>
    <dgm:cxn modelId="{69ACF333-F0E0-4D4C-B00F-84D5CB440842}" srcId="{14E32411-2F0D-4258-955A-610DD23B241B}" destId="{C32C9E3D-9146-49B5-95A9-3CEA2252E0C2}" srcOrd="0" destOrd="0" parTransId="{D8D3DAF7-3B73-4C2E-B165-F02E3EF1767A}" sibTransId="{75ED2883-EB84-4987-9493-4EA346A237CA}"/>
    <dgm:cxn modelId="{6CD3B938-6B53-4F79-B0A5-6C877B1C6F02}" type="presOf" srcId="{B6952A88-A212-4BC6-84F6-166432004B27}" destId="{86A4DB7A-2830-49EE-8718-AEA28C964D73}" srcOrd="0" destOrd="0" presId="urn:microsoft.com/office/officeart/2005/8/layout/vList2"/>
    <dgm:cxn modelId="{AE478F39-3F0F-4C2A-8220-3EF9F77A841A}" srcId="{14E32411-2F0D-4258-955A-610DD23B241B}" destId="{797A31F3-1740-4E25-9C00-BD27ACDDBB5C}" srcOrd="2" destOrd="0" parTransId="{1B84406C-2E0C-4505-9BB2-FF16234EFC91}" sibTransId="{AB87C3F6-01AB-4589-8FEB-C20A5CC7BB5F}"/>
    <dgm:cxn modelId="{7AF3213B-7CAC-4408-8BAC-9B20BEBD55BE}" type="presOf" srcId="{CED4F971-2702-4098-9952-C6A4D38797D9}" destId="{748900C9-E5EB-4F81-9759-0F09BC375270}" srcOrd="0" destOrd="0" presId="urn:microsoft.com/office/officeart/2005/8/layout/vList2"/>
    <dgm:cxn modelId="{E7941441-EECD-4188-8439-5ADD17DDB25B}" srcId="{14E32411-2F0D-4258-955A-610DD23B241B}" destId="{B6952A88-A212-4BC6-84F6-166432004B27}" srcOrd="4" destOrd="0" parTransId="{FAA7ECCF-3C3F-4FB3-BF76-E46A80D454E4}" sibTransId="{A77C2AEF-03B2-4343-BFBC-C6F1CC7F9B94}"/>
    <dgm:cxn modelId="{E8D29068-C40E-490B-BB84-D3D45C290DBC}" srcId="{14E32411-2F0D-4258-955A-610DD23B241B}" destId="{62C1EEE7-FF03-4205-8AC5-0C1907E9203B}" srcOrd="3" destOrd="0" parTransId="{0FAEC0B7-789D-483B-96B4-90D790A4B1D8}" sibTransId="{4A9D32A2-D0F9-4104-B9C1-1530674E3A4F}"/>
    <dgm:cxn modelId="{BF1C368A-F4DE-4DDA-8D40-674874086DEC}" type="presOf" srcId="{62C1EEE7-FF03-4205-8AC5-0C1907E9203B}" destId="{2911DEB8-40B4-4A2E-A621-34BD682AC6A8}" srcOrd="0" destOrd="0" presId="urn:microsoft.com/office/officeart/2005/8/layout/vList2"/>
    <dgm:cxn modelId="{E7F764A5-E426-4E84-822C-D3911D9C11FB}" type="presOf" srcId="{14E32411-2F0D-4258-955A-610DD23B241B}" destId="{EA2FF173-A674-4C91-8F10-965F1F379909}" srcOrd="0" destOrd="0" presId="urn:microsoft.com/office/officeart/2005/8/layout/vList2"/>
    <dgm:cxn modelId="{BCAAA4A7-581E-4137-A2BB-4CB9B6F66221}" type="presOf" srcId="{FB626E8D-759C-489B-8848-97ED17729200}" destId="{19714639-1751-44BB-A769-4B7A6EDD7DDC}" srcOrd="0" destOrd="0" presId="urn:microsoft.com/office/officeart/2005/8/layout/vList2"/>
    <dgm:cxn modelId="{7E1443B6-D142-4106-9A2A-7EF8F78A8408}" type="presOf" srcId="{C32C9E3D-9146-49B5-95A9-3CEA2252E0C2}" destId="{493385F8-BF2B-4038-8FA5-E9765CE78780}" srcOrd="0" destOrd="0" presId="urn:microsoft.com/office/officeart/2005/8/layout/vList2"/>
    <dgm:cxn modelId="{E19B4FE3-7C25-470A-9FB0-F14FADA55362}" type="presOf" srcId="{797A31F3-1740-4E25-9C00-BD27ACDDBB5C}" destId="{4D12E424-0733-40C2-9A2D-86FBA82ED059}" srcOrd="0" destOrd="0" presId="urn:microsoft.com/office/officeart/2005/8/layout/vList2"/>
    <dgm:cxn modelId="{708699F1-2A65-4763-8E1C-347077EB8A71}" srcId="{14E32411-2F0D-4258-955A-610DD23B241B}" destId="{CED4F971-2702-4098-9952-C6A4D38797D9}" srcOrd="1" destOrd="0" parTransId="{AEED27B7-79A7-4A28-BEB4-24DFA3B9B131}" sibTransId="{8B5DE4DB-3D9B-46E8-9F34-A182C1E64D4E}"/>
    <dgm:cxn modelId="{FA347EF4-E722-4D7D-9B3C-E64A9A49DEE9}" srcId="{14E32411-2F0D-4258-955A-610DD23B241B}" destId="{FB626E8D-759C-489B-8848-97ED17729200}" srcOrd="5" destOrd="0" parTransId="{75835DD4-BE0F-4C8F-B5E4-168EC50C277E}" sibTransId="{97322D16-380A-4968-A759-A1815EC1A7B3}"/>
    <dgm:cxn modelId="{6EB825CB-65D4-40E5-AB4C-7935C70C8D11}" type="presParOf" srcId="{EA2FF173-A674-4C91-8F10-965F1F379909}" destId="{493385F8-BF2B-4038-8FA5-E9765CE78780}" srcOrd="0" destOrd="0" presId="urn:microsoft.com/office/officeart/2005/8/layout/vList2"/>
    <dgm:cxn modelId="{62FB14C3-EE31-4137-9D57-90CACB28B3EF}" type="presParOf" srcId="{EA2FF173-A674-4C91-8F10-965F1F379909}" destId="{5DC83D9D-C255-467A-8355-DFC8437FE003}" srcOrd="1" destOrd="0" presId="urn:microsoft.com/office/officeart/2005/8/layout/vList2"/>
    <dgm:cxn modelId="{6A4E0831-05FD-4595-A517-61F0931A4764}" type="presParOf" srcId="{EA2FF173-A674-4C91-8F10-965F1F379909}" destId="{748900C9-E5EB-4F81-9759-0F09BC375270}" srcOrd="2" destOrd="0" presId="urn:microsoft.com/office/officeart/2005/8/layout/vList2"/>
    <dgm:cxn modelId="{80BBE865-ABA4-4830-96CF-AE48A1E585FA}" type="presParOf" srcId="{EA2FF173-A674-4C91-8F10-965F1F379909}" destId="{10C08DC9-B471-4AB4-BC5A-72947BF7329B}" srcOrd="3" destOrd="0" presId="urn:microsoft.com/office/officeart/2005/8/layout/vList2"/>
    <dgm:cxn modelId="{A8970034-E256-490A-8D20-15EB008F1C61}" type="presParOf" srcId="{EA2FF173-A674-4C91-8F10-965F1F379909}" destId="{4D12E424-0733-40C2-9A2D-86FBA82ED059}" srcOrd="4" destOrd="0" presId="urn:microsoft.com/office/officeart/2005/8/layout/vList2"/>
    <dgm:cxn modelId="{42DC73A4-BCE6-4863-A0F6-7D0EA1FFE4E1}" type="presParOf" srcId="{EA2FF173-A674-4C91-8F10-965F1F379909}" destId="{B241B4CE-C0ED-4F56-9D61-DC8E336AE0EC}" srcOrd="5" destOrd="0" presId="urn:microsoft.com/office/officeart/2005/8/layout/vList2"/>
    <dgm:cxn modelId="{25C6322E-4C28-46BD-9533-2EEF1C559A14}" type="presParOf" srcId="{EA2FF173-A674-4C91-8F10-965F1F379909}" destId="{2911DEB8-40B4-4A2E-A621-34BD682AC6A8}" srcOrd="6" destOrd="0" presId="urn:microsoft.com/office/officeart/2005/8/layout/vList2"/>
    <dgm:cxn modelId="{3B416A3E-8C94-462F-8B81-E947C8A5B091}" type="presParOf" srcId="{EA2FF173-A674-4C91-8F10-965F1F379909}" destId="{BA6871E7-79D1-4DF0-B4C1-C99441386917}" srcOrd="7" destOrd="0" presId="urn:microsoft.com/office/officeart/2005/8/layout/vList2"/>
    <dgm:cxn modelId="{AAF23FDA-BA2E-48D6-A5BA-D1C28DA83867}" type="presParOf" srcId="{EA2FF173-A674-4C91-8F10-965F1F379909}" destId="{86A4DB7A-2830-49EE-8718-AEA28C964D73}" srcOrd="8" destOrd="0" presId="urn:microsoft.com/office/officeart/2005/8/layout/vList2"/>
    <dgm:cxn modelId="{6D4324C3-0406-4688-A425-5E080939A3E8}" type="presParOf" srcId="{EA2FF173-A674-4C91-8F10-965F1F379909}" destId="{B8D9DB2E-A501-42DA-890F-36488FBFD980}" srcOrd="9" destOrd="0" presId="urn:microsoft.com/office/officeart/2005/8/layout/vList2"/>
    <dgm:cxn modelId="{7EF4FD3C-E7D9-4438-AF86-BFBB72433663}" type="presParOf" srcId="{EA2FF173-A674-4C91-8F10-965F1F379909}" destId="{19714639-1751-44BB-A769-4B7A6EDD7DD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Oblíbený program </a:t>
          </a:r>
          <a:r>
            <a:rPr lang="cs-CZ" sz="2400" dirty="0"/>
            <a:t>- v současnosti studuje</a:t>
          </a:r>
          <a:br>
            <a:rPr lang="cs-CZ" sz="2400" dirty="0"/>
          </a:br>
          <a:r>
            <a:rPr lang="cs-CZ" sz="2400" dirty="0"/>
            <a:t>v každém ročníku cca 70 - 80 studentů 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Zajímavé předměty </a:t>
          </a:r>
          <a:r>
            <a:rPr lang="cs-CZ" sz="2400" dirty="0"/>
            <a:t>jako Mezinárodní standardy </a:t>
          </a:r>
          <a:r>
            <a:rPr lang="cs-CZ" sz="2400" dirty="0" err="1"/>
            <a:t>účetn</a:t>
          </a:r>
          <a:r>
            <a:rPr lang="cs-CZ" sz="2400" dirty="0"/>
            <a:t>. výkaznictví, Účetnictví obch. společností, Audit v účetnictví, Přímé daně, Nepřímé daně aj. 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Vysoká </a:t>
          </a:r>
          <a:r>
            <a:rPr lang="cs-CZ" sz="2400" b="1" dirty="0"/>
            <a:t>uplatnitelnost</a:t>
          </a:r>
          <a:r>
            <a:rPr lang="cs-CZ" sz="2400" dirty="0"/>
            <a:t> absolventů v praxi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A54ACCD7-0658-49F7-9596-C5AFBE390AF5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Vysoká odborná a pedagogická </a:t>
          </a:r>
          <a:r>
            <a:rPr lang="cs-CZ" sz="2400" b="1" dirty="0"/>
            <a:t>zkušenost</a:t>
          </a:r>
          <a:r>
            <a:rPr lang="cs-CZ" sz="2400" dirty="0"/>
            <a:t> členů katedry</a:t>
          </a:r>
          <a:endParaRPr lang="en-US" sz="2400" dirty="0"/>
        </a:p>
      </dgm:t>
    </dgm:pt>
    <dgm:pt modelId="{DFC3956C-AA67-4F8C-BEC4-3CB4FB057E69}" type="parTrans" cxnId="{3C835CBB-A4CD-46E3-A4D5-B9BA10CE5849}">
      <dgm:prSet/>
      <dgm:spPr/>
      <dgm:t>
        <a:bodyPr/>
        <a:lstStyle/>
        <a:p>
          <a:endParaRPr lang="en-US" sz="2000"/>
        </a:p>
      </dgm:t>
    </dgm:pt>
    <dgm:pt modelId="{9F7C51C6-6D28-40F4-9CA2-1B0856AB810A}" type="sibTrans" cxnId="{3C835CBB-A4CD-46E3-A4D5-B9BA10CE5849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Atraktivně</a:t>
          </a:r>
          <a:r>
            <a:rPr lang="cs-CZ" sz="2400" dirty="0"/>
            <a:t> a </a:t>
          </a:r>
          <a:r>
            <a:rPr lang="cs-CZ" sz="2400" b="1" dirty="0"/>
            <a:t>prakticky</a:t>
          </a:r>
          <a:r>
            <a:rPr lang="cs-CZ" sz="2400" dirty="0"/>
            <a:t> orientovaný program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5" custLinFactY="853" custLinFactNeighborX="-644" custLinFactNeighborY="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292B29D6-4F6D-4929-BCBF-276808716C9B}" type="pres">
      <dgm:prSet presAssocID="{A54ACCD7-0658-49F7-9596-C5AFBE390AF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F165785-0EE6-4D2F-855F-4A4441BB1AFB}" type="presOf" srcId="{E1B96A26-16A3-4BAF-A01C-A3504518A468}" destId="{51EBB907-0080-40D6-A1B3-92CE85F8DFDF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0A79AE8B-5BF9-4B76-90D0-24F21712D8DA}" type="presOf" srcId="{A54ACCD7-0658-49F7-9596-C5AFBE390AF5}" destId="{292B29D6-4F6D-4929-BCBF-276808716C9B}" srcOrd="0" destOrd="0" presId="urn:microsoft.com/office/officeart/2005/8/layout/vList2"/>
    <dgm:cxn modelId="{9AEDFC92-EADF-4D9F-9649-07F5B75E4E6D}" type="presOf" srcId="{14E32411-2F0D-4258-955A-610DD23B241B}" destId="{EA2FF173-A674-4C91-8F10-965F1F379909}" srcOrd="0" destOrd="0" presId="urn:microsoft.com/office/officeart/2005/8/layout/vList2"/>
    <dgm:cxn modelId="{ADF76F9A-474D-4067-AC3D-D3DC9015FBDC}" type="presOf" srcId="{969A8FEF-735A-4642-B73B-CA3005F6C0D6}" destId="{B9244296-077A-42E9-9C8A-FB076136F9AA}" srcOrd="0" destOrd="0" presId="urn:microsoft.com/office/officeart/2005/8/layout/vList2"/>
    <dgm:cxn modelId="{A3A7F1A7-9D8C-496D-9FB1-7642E0AA1698}" type="presOf" srcId="{2327DE16-1B99-469C-BF7F-00205A7645FD}" destId="{D5038407-C4E5-40D9-93F3-F7C69B61D735}" srcOrd="0" destOrd="0" presId="urn:microsoft.com/office/officeart/2005/8/layout/vList2"/>
    <dgm:cxn modelId="{0F970CAD-296F-4E04-8A51-45350ACF329E}" type="presOf" srcId="{F80B47E3-DBED-4DFA-A04C-49A9D0AEE887}" destId="{DF296621-0D7B-46A5-B99A-28C64B24377D}" srcOrd="0" destOrd="0" presId="urn:microsoft.com/office/officeart/2005/8/layout/vList2"/>
    <dgm:cxn modelId="{3C835CBB-A4CD-46E3-A4D5-B9BA10CE5849}" srcId="{14E32411-2F0D-4258-955A-610DD23B241B}" destId="{A54ACCD7-0658-49F7-9596-C5AFBE390AF5}" srcOrd="4" destOrd="0" parTransId="{DFC3956C-AA67-4F8C-BEC4-3CB4FB057E69}" sibTransId="{9F7C51C6-6D28-40F4-9CA2-1B0856AB810A}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931375E5-C7FD-4E08-991A-831378B14E24}" type="presParOf" srcId="{EA2FF173-A674-4C91-8F10-965F1F379909}" destId="{D5038407-C4E5-40D9-93F3-F7C69B61D735}" srcOrd="0" destOrd="0" presId="urn:microsoft.com/office/officeart/2005/8/layout/vList2"/>
    <dgm:cxn modelId="{13E9B068-0FCE-4BF1-A148-82697530529D}" type="presParOf" srcId="{EA2FF173-A674-4C91-8F10-965F1F379909}" destId="{6D867910-64EF-4496-9151-452C74108DCD}" srcOrd="1" destOrd="0" presId="urn:microsoft.com/office/officeart/2005/8/layout/vList2"/>
    <dgm:cxn modelId="{36E36090-FDF1-4E17-8015-83893E812FEC}" type="presParOf" srcId="{EA2FF173-A674-4C91-8F10-965F1F379909}" destId="{DF296621-0D7B-46A5-B99A-28C64B24377D}" srcOrd="2" destOrd="0" presId="urn:microsoft.com/office/officeart/2005/8/layout/vList2"/>
    <dgm:cxn modelId="{8EE4A5F7-4706-4158-B7AD-4D0B778DEE38}" type="presParOf" srcId="{EA2FF173-A674-4C91-8F10-965F1F379909}" destId="{B0FF8593-0F2A-4726-AC1A-AADCEDBDE2C4}" srcOrd="3" destOrd="0" presId="urn:microsoft.com/office/officeart/2005/8/layout/vList2"/>
    <dgm:cxn modelId="{3CDA4226-D338-44A5-8CBC-9BB1FF3922A7}" type="presParOf" srcId="{EA2FF173-A674-4C91-8F10-965F1F379909}" destId="{B9244296-077A-42E9-9C8A-FB076136F9AA}" srcOrd="4" destOrd="0" presId="urn:microsoft.com/office/officeart/2005/8/layout/vList2"/>
    <dgm:cxn modelId="{956D31BB-FAC6-43D7-B591-345EAFE4C995}" type="presParOf" srcId="{EA2FF173-A674-4C91-8F10-965F1F379909}" destId="{4BB51072-D379-42EA-A737-B8F6B6C636D7}" srcOrd="5" destOrd="0" presId="urn:microsoft.com/office/officeart/2005/8/layout/vList2"/>
    <dgm:cxn modelId="{ACB8F0F1-1FBD-49A8-8853-88A928840F7E}" type="presParOf" srcId="{EA2FF173-A674-4C91-8F10-965F1F379909}" destId="{51EBB907-0080-40D6-A1B3-92CE85F8DFDF}" srcOrd="6" destOrd="0" presId="urn:microsoft.com/office/officeart/2005/8/layout/vList2"/>
    <dgm:cxn modelId="{6E423543-E2EC-4E68-A43C-7FFAEA883EA3}" type="presParOf" srcId="{EA2FF173-A674-4C91-8F10-965F1F379909}" destId="{DFE496B7-E534-4E69-8A5F-B3D2834A253F}" srcOrd="7" destOrd="0" presId="urn:microsoft.com/office/officeart/2005/8/layout/vList2"/>
    <dgm:cxn modelId="{76AFFCC1-668D-49A3-927F-3C93B0D7C0EC}" type="presParOf" srcId="{EA2FF173-A674-4C91-8F10-965F1F379909}" destId="{292B29D6-4F6D-4929-BCBF-276808716C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Workshopy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Odborné exkurze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Externisté ve výuce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Odborné přednášky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FCB22F05-F1F5-4209-A248-76CBC06286B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Provázanost s praxí</a:t>
          </a:r>
          <a:endParaRPr lang="cs-CZ" sz="2400" dirty="0"/>
        </a:p>
      </dgm:t>
    </dgm:pt>
    <dgm:pt modelId="{9182EBCB-A354-4E0B-935F-4058753C6281}" type="parTrans" cxnId="{AB984FA9-75D4-44FF-B7EB-495733EAEAB7}">
      <dgm:prSet/>
      <dgm:spPr/>
      <dgm:t>
        <a:bodyPr/>
        <a:lstStyle/>
        <a:p>
          <a:endParaRPr lang="cs-CZ"/>
        </a:p>
      </dgm:t>
    </dgm:pt>
    <dgm:pt modelId="{A75F10B6-9886-4AF3-8F22-FD0561ED66B7}" type="sibTrans" cxnId="{AB984FA9-75D4-44FF-B7EB-495733EAEAB7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5" custLinFactY="-2129" custLinFactNeighborX="15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5" custLinFactY="-4622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5" custLinFactY="-16608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5" custLinFactY="-3012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6F241A07-7619-45BA-94FD-9F69F68CBF1B}" type="pres">
      <dgm:prSet presAssocID="{FCB22F05-F1F5-4209-A248-76CBC06286BD}" presName="parentText" presStyleLbl="node1" presStyleIdx="4" presStyleCnt="5" custLinFactY="-42209" custLinFactNeighborY="-100000">
        <dgm:presLayoutVars>
          <dgm:chMax val="0"/>
          <dgm:bulletEnabled val="1"/>
        </dgm:presLayoutVars>
      </dgm:prSet>
      <dgm:spPr/>
    </dgm:pt>
  </dgm:ptLst>
  <dgm:cxnLst>
    <dgm:cxn modelId="{3198550C-63D8-4191-B688-84837437BA79}" type="presOf" srcId="{14E32411-2F0D-4258-955A-610DD23B241B}" destId="{EA2FF173-A674-4C91-8F10-965F1F379909}" srcOrd="0" destOrd="0" presId="urn:microsoft.com/office/officeart/2005/8/layout/vList2"/>
    <dgm:cxn modelId="{33984E1B-0227-41F7-AE13-FC53B02AF35F}" type="presOf" srcId="{2327DE16-1B99-469C-BF7F-00205A7645FD}" destId="{D5038407-C4E5-40D9-93F3-F7C69B61D735}" srcOrd="0" destOrd="0" presId="urn:microsoft.com/office/officeart/2005/8/layout/vList2"/>
    <dgm:cxn modelId="{D482BF78-A3CA-48F9-BB91-95F569EADB55}" type="presOf" srcId="{969A8FEF-735A-4642-B73B-CA3005F6C0D6}" destId="{B9244296-077A-42E9-9C8A-FB076136F9AA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AB984FA9-75D4-44FF-B7EB-495733EAEAB7}" srcId="{14E32411-2F0D-4258-955A-610DD23B241B}" destId="{FCB22F05-F1F5-4209-A248-76CBC06286BD}" srcOrd="4" destOrd="0" parTransId="{9182EBCB-A354-4E0B-935F-4058753C6281}" sibTransId="{A75F10B6-9886-4AF3-8F22-FD0561ED66B7}"/>
    <dgm:cxn modelId="{5B0AE8B1-A036-44AA-BD90-C3C40925B238}" type="presOf" srcId="{E1B96A26-16A3-4BAF-A01C-A3504518A468}" destId="{51EBB907-0080-40D6-A1B3-92CE85F8DFDF}" srcOrd="0" destOrd="0" presId="urn:microsoft.com/office/officeart/2005/8/layout/vList2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6DD728D9-02B5-4853-8320-5F697780CC73}" type="presOf" srcId="{FCB22F05-F1F5-4209-A248-76CBC06286BD}" destId="{6F241A07-7619-45BA-94FD-9F69F68CBF1B}" srcOrd="0" destOrd="0" presId="urn:microsoft.com/office/officeart/2005/8/layout/vList2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FD40FEF-819E-42F9-A780-0FBDD02BFA9D}" type="presOf" srcId="{F80B47E3-DBED-4DFA-A04C-49A9D0AEE887}" destId="{DF296621-0D7B-46A5-B99A-28C64B24377D}" srcOrd="0" destOrd="0" presId="urn:microsoft.com/office/officeart/2005/8/layout/vList2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6443C3E9-F161-4937-BD90-C3163ADC6CF7}" type="presParOf" srcId="{EA2FF173-A674-4C91-8F10-965F1F379909}" destId="{D5038407-C4E5-40D9-93F3-F7C69B61D735}" srcOrd="0" destOrd="0" presId="urn:microsoft.com/office/officeart/2005/8/layout/vList2"/>
    <dgm:cxn modelId="{08731D38-BEF0-4CD9-928C-DE6FF92633E1}" type="presParOf" srcId="{EA2FF173-A674-4C91-8F10-965F1F379909}" destId="{6D867910-64EF-4496-9151-452C74108DCD}" srcOrd="1" destOrd="0" presId="urn:microsoft.com/office/officeart/2005/8/layout/vList2"/>
    <dgm:cxn modelId="{D2E21279-7E17-4E15-9622-DCA7A77FB9E7}" type="presParOf" srcId="{EA2FF173-A674-4C91-8F10-965F1F379909}" destId="{DF296621-0D7B-46A5-B99A-28C64B24377D}" srcOrd="2" destOrd="0" presId="urn:microsoft.com/office/officeart/2005/8/layout/vList2"/>
    <dgm:cxn modelId="{6F43716E-FF3C-4E4B-A125-726D21EFD6AD}" type="presParOf" srcId="{EA2FF173-A674-4C91-8F10-965F1F379909}" destId="{B0FF8593-0F2A-4726-AC1A-AADCEDBDE2C4}" srcOrd="3" destOrd="0" presId="urn:microsoft.com/office/officeart/2005/8/layout/vList2"/>
    <dgm:cxn modelId="{11CBD8DB-A15B-484E-839D-D9F0A6800502}" type="presParOf" srcId="{EA2FF173-A674-4C91-8F10-965F1F379909}" destId="{B9244296-077A-42E9-9C8A-FB076136F9AA}" srcOrd="4" destOrd="0" presId="urn:microsoft.com/office/officeart/2005/8/layout/vList2"/>
    <dgm:cxn modelId="{195C8992-AEEB-4541-BEB5-1B202C952A09}" type="presParOf" srcId="{EA2FF173-A674-4C91-8F10-965F1F379909}" destId="{4BB51072-D379-42EA-A737-B8F6B6C636D7}" srcOrd="5" destOrd="0" presId="urn:microsoft.com/office/officeart/2005/8/layout/vList2"/>
    <dgm:cxn modelId="{43024FA5-D30D-4A22-AEDE-0F91194046D6}" type="presParOf" srcId="{EA2FF173-A674-4C91-8F10-965F1F379909}" destId="{51EBB907-0080-40D6-A1B3-92CE85F8DFDF}" srcOrd="6" destOrd="0" presId="urn:microsoft.com/office/officeart/2005/8/layout/vList2"/>
    <dgm:cxn modelId="{6862DDDD-DFF4-40E6-A1DE-7B51F9826BB5}" type="presParOf" srcId="{EA2FF173-A674-4C91-8F10-965F1F379909}" destId="{DFE496B7-E534-4E69-8A5F-B3D2834A253F}" srcOrd="7" destOrd="0" presId="urn:microsoft.com/office/officeart/2005/8/layout/vList2"/>
    <dgm:cxn modelId="{F61D8A2A-3EC8-4207-9CFE-A9914235DA6F}" type="presParOf" srcId="{EA2FF173-A674-4C91-8F10-965F1F379909}" destId="{6F241A07-7619-45BA-94FD-9F69F68CBF1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Účast na </a:t>
          </a:r>
          <a:r>
            <a:rPr lang="cs-CZ" sz="2400" b="1" dirty="0"/>
            <a:t>mezinárodních soutěžích </a:t>
          </a:r>
          <a:r>
            <a:rPr lang="cs-CZ" sz="2400" dirty="0"/>
            <a:t>(např. „Teoretické a praktické aspekty veřejných financí“ na VŠE v Praze)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Stipendia</a:t>
          </a:r>
          <a:r>
            <a:rPr lang="cs-CZ" sz="2400" dirty="0"/>
            <a:t> MŠMT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Odborné praxe a pracovní stáže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Výjezdy v rámci </a:t>
          </a:r>
          <a:r>
            <a:rPr lang="cs-CZ" sz="2400" b="1" dirty="0"/>
            <a:t>ERASMUS+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C3114B30-C524-4234-B901-8C2F044256E9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Nabídka </a:t>
          </a:r>
          <a:r>
            <a:rPr lang="cs-CZ" sz="2400" b="1" dirty="0"/>
            <a:t>kurzů </a:t>
          </a:r>
          <a:r>
            <a:rPr lang="cs-CZ" sz="2400" dirty="0"/>
            <a:t>(např. Přípravný kurz z účetnictví)</a:t>
          </a:r>
        </a:p>
      </dgm:t>
    </dgm:pt>
    <dgm:pt modelId="{A960CB31-FA9B-49C2-ABC8-5963EA2F7727}" type="parTrans" cxnId="{C8514D9D-0EAC-4295-802F-0AA5E78EBFDA}">
      <dgm:prSet/>
      <dgm:spPr/>
      <dgm:t>
        <a:bodyPr/>
        <a:lstStyle/>
        <a:p>
          <a:endParaRPr lang="cs-CZ"/>
        </a:p>
      </dgm:t>
    </dgm:pt>
    <dgm:pt modelId="{A80A4033-CEC5-4858-96C9-27ACD8258463}" type="sibTrans" cxnId="{C8514D9D-0EAC-4295-802F-0AA5E78EBFDA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5" custScaleY="120480" custLinFactY="-2129" custLinFactNeighborX="15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5" custLinFactY="-4622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5" custLinFactY="-16608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5" custLinFactY="-3012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A733B20E-D6E9-4325-A0A6-2544D32A5666}" type="pres">
      <dgm:prSet presAssocID="{C3114B30-C524-4234-B901-8C2F044256E9}" presName="parentText" presStyleLbl="node1" presStyleIdx="4" presStyleCnt="5" custLinFactY="-43646" custLinFactNeighborY="-100000">
        <dgm:presLayoutVars>
          <dgm:chMax val="0"/>
          <dgm:bulletEnabled val="1"/>
        </dgm:presLayoutVars>
      </dgm:prSet>
      <dgm:spPr/>
    </dgm:pt>
  </dgm:ptLst>
  <dgm:cxnLst>
    <dgm:cxn modelId="{3FEF682D-19B6-4CFD-8CF0-7BC7550024BA}" type="presOf" srcId="{2327DE16-1B99-469C-BF7F-00205A7645FD}" destId="{D5038407-C4E5-40D9-93F3-F7C69B61D735}" srcOrd="0" destOrd="0" presId="urn:microsoft.com/office/officeart/2005/8/layout/vList2"/>
    <dgm:cxn modelId="{4F66CA5B-316E-4DA6-B2BA-B4E3D8DD520E}" type="presOf" srcId="{E1B96A26-16A3-4BAF-A01C-A3504518A468}" destId="{51EBB907-0080-40D6-A1B3-92CE85F8DFDF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8F53F08F-6E7A-4A5E-87E5-9672A49530A5}" type="presOf" srcId="{969A8FEF-735A-4642-B73B-CA3005F6C0D6}" destId="{B9244296-077A-42E9-9C8A-FB076136F9AA}" srcOrd="0" destOrd="0" presId="urn:microsoft.com/office/officeart/2005/8/layout/vList2"/>
    <dgm:cxn modelId="{96BDAF92-8955-49C6-BF8C-7B1B30473884}" type="presOf" srcId="{14E32411-2F0D-4258-955A-610DD23B241B}" destId="{EA2FF173-A674-4C91-8F10-965F1F379909}" srcOrd="0" destOrd="0" presId="urn:microsoft.com/office/officeart/2005/8/layout/vList2"/>
    <dgm:cxn modelId="{C8514D9D-0EAC-4295-802F-0AA5E78EBFDA}" srcId="{14E32411-2F0D-4258-955A-610DD23B241B}" destId="{C3114B30-C524-4234-B901-8C2F044256E9}" srcOrd="4" destOrd="0" parTransId="{A960CB31-FA9B-49C2-ABC8-5963EA2F7727}" sibTransId="{A80A4033-CEC5-4858-96C9-27ACD8258463}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57A992DD-B1E5-40C3-8EDD-D174D967B628}" type="presOf" srcId="{F80B47E3-DBED-4DFA-A04C-49A9D0AEE887}" destId="{DF296621-0D7B-46A5-B99A-28C64B24377D}" srcOrd="0" destOrd="0" presId="urn:microsoft.com/office/officeart/2005/8/layout/vList2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877319FF-EA98-4903-9A8B-91705DF0D564}" type="presOf" srcId="{C3114B30-C524-4234-B901-8C2F044256E9}" destId="{A733B20E-D6E9-4325-A0A6-2544D32A5666}" srcOrd="0" destOrd="0" presId="urn:microsoft.com/office/officeart/2005/8/layout/vList2"/>
    <dgm:cxn modelId="{A925571C-40F7-4BCA-AF72-51A16740CC53}" type="presParOf" srcId="{EA2FF173-A674-4C91-8F10-965F1F379909}" destId="{D5038407-C4E5-40D9-93F3-F7C69B61D735}" srcOrd="0" destOrd="0" presId="urn:microsoft.com/office/officeart/2005/8/layout/vList2"/>
    <dgm:cxn modelId="{1211A26B-A810-499B-8674-632407BBE049}" type="presParOf" srcId="{EA2FF173-A674-4C91-8F10-965F1F379909}" destId="{6D867910-64EF-4496-9151-452C74108DCD}" srcOrd="1" destOrd="0" presId="urn:microsoft.com/office/officeart/2005/8/layout/vList2"/>
    <dgm:cxn modelId="{A443F2AF-2B56-448C-83AD-0FE2DED182D7}" type="presParOf" srcId="{EA2FF173-A674-4C91-8F10-965F1F379909}" destId="{DF296621-0D7B-46A5-B99A-28C64B24377D}" srcOrd="2" destOrd="0" presId="urn:microsoft.com/office/officeart/2005/8/layout/vList2"/>
    <dgm:cxn modelId="{73912F3B-6DF3-4888-A0DA-7CE4091F3B2D}" type="presParOf" srcId="{EA2FF173-A674-4C91-8F10-965F1F379909}" destId="{B0FF8593-0F2A-4726-AC1A-AADCEDBDE2C4}" srcOrd="3" destOrd="0" presId="urn:microsoft.com/office/officeart/2005/8/layout/vList2"/>
    <dgm:cxn modelId="{DAEC3D0B-3F3E-4401-BBF4-D3FBD729A056}" type="presParOf" srcId="{EA2FF173-A674-4C91-8F10-965F1F379909}" destId="{B9244296-077A-42E9-9C8A-FB076136F9AA}" srcOrd="4" destOrd="0" presId="urn:microsoft.com/office/officeart/2005/8/layout/vList2"/>
    <dgm:cxn modelId="{0CB5E764-748F-4A32-927F-DB4975338F45}" type="presParOf" srcId="{EA2FF173-A674-4C91-8F10-965F1F379909}" destId="{4BB51072-D379-42EA-A737-B8F6B6C636D7}" srcOrd="5" destOrd="0" presId="urn:microsoft.com/office/officeart/2005/8/layout/vList2"/>
    <dgm:cxn modelId="{C4EA28EC-2AF6-4E7B-BE17-3DABDCB20235}" type="presParOf" srcId="{EA2FF173-A674-4C91-8F10-965F1F379909}" destId="{51EBB907-0080-40D6-A1B3-92CE85F8DFDF}" srcOrd="6" destOrd="0" presId="urn:microsoft.com/office/officeart/2005/8/layout/vList2"/>
    <dgm:cxn modelId="{302A6A00-3D68-4138-BC26-7532C3585970}" type="presParOf" srcId="{EA2FF173-A674-4C91-8F10-965F1F379909}" destId="{DFE496B7-E534-4E69-8A5F-B3D2834A253F}" srcOrd="7" destOrd="0" presId="urn:microsoft.com/office/officeart/2005/8/layout/vList2"/>
    <dgm:cxn modelId="{42A404FC-0272-4850-980D-E7A2966EDA07}" type="presParOf" srcId="{EA2FF173-A674-4C91-8F10-965F1F379909}" destId="{A733B20E-D6E9-4325-A0A6-2544D32A5666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Účetnictví podnikatelských subjektů</a:t>
          </a:r>
          <a:endParaRPr lang="en-US" sz="2400" b="1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Manažerského účetnictví</a:t>
          </a:r>
          <a:endParaRPr lang="en-US" sz="2400" b="1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Úvodu do mezinárodního účetnictví</a:t>
          </a:r>
          <a:endParaRPr lang="en-US" sz="2400" b="1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A54ACCD7-0658-49F7-9596-C5AFBE390AF5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Daňové evidence </a:t>
          </a:r>
          <a:endParaRPr lang="en-US" sz="2400" b="1" dirty="0"/>
        </a:p>
      </dgm:t>
    </dgm:pt>
    <dgm:pt modelId="{DFC3956C-AA67-4F8C-BEC4-3CB4FB057E69}" type="par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9F7C51C6-6D28-40F4-9CA2-1B0856AB810A}" type="sib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Účetnictví kapitálových společností</a:t>
          </a:r>
          <a:endParaRPr lang="en-US" sz="2400" b="1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13A9676A-54F2-4DF1-AA46-E19AFA11834E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Přímých a nepřímých daní a daňové správy</a:t>
          </a:r>
          <a:endParaRPr lang="cs-CZ" sz="2400" b="1" dirty="0"/>
        </a:p>
      </dgm:t>
    </dgm:pt>
    <dgm:pt modelId="{888C1902-FD9F-4C70-8FCD-9CB3762CF0DE}" type="parTrans" cxnId="{637B068A-EEBF-44A6-B262-4CD239EBCFD8}">
      <dgm:prSet/>
      <dgm:spPr/>
      <dgm:t>
        <a:bodyPr/>
        <a:lstStyle/>
        <a:p>
          <a:endParaRPr lang="cs-CZ" b="1"/>
        </a:p>
      </dgm:t>
    </dgm:pt>
    <dgm:pt modelId="{09511ACE-7C17-4AF1-A8CA-4F4953AF369B}" type="sibTrans" cxnId="{637B068A-EEBF-44A6-B262-4CD239EBCFD8}">
      <dgm:prSet/>
      <dgm:spPr/>
      <dgm:t>
        <a:bodyPr/>
        <a:lstStyle/>
        <a:p>
          <a:endParaRPr lang="cs-CZ" b="1"/>
        </a:p>
      </dgm:t>
    </dgm:pt>
    <dgm:pt modelId="{214AA414-2909-4D9F-B90B-E743400099D3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Aplikace daňové evidence a účetnictví na PC</a:t>
          </a:r>
          <a:endParaRPr lang="cs-CZ" sz="2400" b="1" dirty="0"/>
        </a:p>
      </dgm:t>
    </dgm:pt>
    <dgm:pt modelId="{2F7AA124-1EF3-46A2-835F-E66B2D8893EA}" type="parTrans" cxnId="{661BB328-B07D-4632-BD23-1DF87A5D3173}">
      <dgm:prSet/>
      <dgm:spPr/>
      <dgm:t>
        <a:bodyPr/>
        <a:lstStyle/>
        <a:p>
          <a:endParaRPr lang="cs-CZ" b="1"/>
        </a:p>
      </dgm:t>
    </dgm:pt>
    <dgm:pt modelId="{79E303E4-6A55-411B-9BE9-120735C574F1}" type="sibTrans" cxnId="{661BB328-B07D-4632-BD23-1DF87A5D3173}">
      <dgm:prSet/>
      <dgm:spPr/>
      <dgm:t>
        <a:bodyPr/>
        <a:lstStyle/>
        <a:p>
          <a:endParaRPr lang="cs-CZ" b="1"/>
        </a:p>
      </dgm:t>
    </dgm:pt>
    <dgm:pt modelId="{0F1D896D-1F9C-4962-B29E-2181F27AF959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Účetnictví nevýdělečných organizací </a:t>
          </a:r>
          <a:endParaRPr lang="cs-CZ" sz="2400" b="1" dirty="0"/>
        </a:p>
      </dgm:t>
    </dgm:pt>
    <dgm:pt modelId="{5808177E-8722-49EC-A0BA-B83614F3F827}" type="parTrans" cxnId="{B7B20C72-2D50-45D5-91B8-558FF1954788}">
      <dgm:prSet/>
      <dgm:spPr/>
      <dgm:t>
        <a:bodyPr/>
        <a:lstStyle/>
        <a:p>
          <a:endParaRPr lang="cs-CZ" b="1"/>
        </a:p>
      </dgm:t>
    </dgm:pt>
    <dgm:pt modelId="{EC9BD4D6-1766-48E5-A683-E71163DA65AA}" type="sibTrans" cxnId="{B7B20C72-2D50-45D5-91B8-558FF1954788}">
      <dgm:prSet/>
      <dgm:spPr/>
      <dgm:t>
        <a:bodyPr/>
        <a:lstStyle/>
        <a:p>
          <a:endParaRPr lang="cs-CZ" b="1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8" custScaleY="63365" custLinFactY="-24690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8" custScaleY="53313" custLinFactY="-10097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8" custScaleY="60120" custLinFactY="-28716" custLinFactNeighborX="-241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8" custScaleY="54243" custLinFactY="-46521" custLinFactNeighborX="-11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292B29D6-4F6D-4929-BCBF-276808716C9B}" type="pres">
      <dgm:prSet presAssocID="{A54ACCD7-0658-49F7-9596-C5AFBE390AF5}" presName="parentText" presStyleLbl="node1" presStyleIdx="4" presStyleCnt="8" custScaleY="52899" custLinFactY="-64861" custLinFactNeighborX="-68" custLinFactNeighborY="-100000">
        <dgm:presLayoutVars>
          <dgm:chMax val="0"/>
          <dgm:bulletEnabled val="1"/>
        </dgm:presLayoutVars>
      </dgm:prSet>
      <dgm:spPr/>
    </dgm:pt>
    <dgm:pt modelId="{A0C72466-F254-4212-850A-4181667143E1}" type="pres">
      <dgm:prSet presAssocID="{9F7C51C6-6D28-40F4-9CA2-1B0856AB810A}" presName="spacer" presStyleCnt="0"/>
      <dgm:spPr/>
    </dgm:pt>
    <dgm:pt modelId="{7523EAC0-CF89-458F-9F29-14645305A345}" type="pres">
      <dgm:prSet presAssocID="{0F1D896D-1F9C-4962-B29E-2181F27AF959}" presName="parentText" presStyleLbl="node1" presStyleIdx="5" presStyleCnt="8" custScaleY="59613" custLinFactY="-77775" custLinFactNeighborX="-582" custLinFactNeighborY="-100000">
        <dgm:presLayoutVars>
          <dgm:chMax val="0"/>
          <dgm:bulletEnabled val="1"/>
        </dgm:presLayoutVars>
      </dgm:prSet>
      <dgm:spPr/>
    </dgm:pt>
    <dgm:pt modelId="{1167CC3B-233D-404D-BCEC-2AB8BD3B397B}" type="pres">
      <dgm:prSet presAssocID="{EC9BD4D6-1766-48E5-A683-E71163DA65AA}" presName="spacer" presStyleCnt="0"/>
      <dgm:spPr/>
    </dgm:pt>
    <dgm:pt modelId="{C97A446E-A3C4-4371-9FB2-06C7AC7C86FA}" type="pres">
      <dgm:prSet presAssocID="{13A9676A-54F2-4DF1-AA46-E19AFA11834E}" presName="parentText" presStyleLbl="node1" presStyleIdx="6" presStyleCnt="8" custScaleY="63643" custLinFactY="-91042" custLinFactNeighborX="-36" custLinFactNeighborY="-100000">
        <dgm:presLayoutVars>
          <dgm:chMax val="0"/>
          <dgm:bulletEnabled val="1"/>
        </dgm:presLayoutVars>
      </dgm:prSet>
      <dgm:spPr/>
    </dgm:pt>
    <dgm:pt modelId="{032E37BE-48EA-4AFB-B33C-DA5F504F6725}" type="pres">
      <dgm:prSet presAssocID="{09511ACE-7C17-4AF1-A8CA-4F4953AF369B}" presName="spacer" presStyleCnt="0"/>
      <dgm:spPr/>
    </dgm:pt>
    <dgm:pt modelId="{AE33672F-D0A6-451D-AFDB-618CF62600C4}" type="pres">
      <dgm:prSet presAssocID="{214AA414-2909-4D9F-B90B-E743400099D3}" presName="parentText" presStyleLbl="node1" presStyleIdx="7" presStyleCnt="8" custScaleY="59872" custLinFactY="-100000" custLinFactNeighborX="-89" custLinFactNeighborY="-116370">
        <dgm:presLayoutVars>
          <dgm:chMax val="0"/>
          <dgm:bulletEnabled val="1"/>
        </dgm:presLayoutVars>
      </dgm:prSet>
      <dgm:spPr/>
    </dgm:pt>
  </dgm:ptLst>
  <dgm:cxnLst>
    <dgm:cxn modelId="{98FC4305-9E0F-4DB5-A88B-096427F1C9A9}" type="presOf" srcId="{13A9676A-54F2-4DF1-AA46-E19AFA11834E}" destId="{C97A446E-A3C4-4371-9FB2-06C7AC7C86FA}" srcOrd="0" destOrd="0" presId="urn:microsoft.com/office/officeart/2005/8/layout/vList2"/>
    <dgm:cxn modelId="{05B6A106-4802-4CBB-9E07-8BA4D78BAD9A}" type="presOf" srcId="{969A8FEF-735A-4642-B73B-CA3005F6C0D6}" destId="{B9244296-077A-42E9-9C8A-FB076136F9AA}" srcOrd="0" destOrd="0" presId="urn:microsoft.com/office/officeart/2005/8/layout/vList2"/>
    <dgm:cxn modelId="{D5B90E1A-6867-4C7C-9720-B8B42BF8FC85}" type="presOf" srcId="{F80B47E3-DBED-4DFA-A04C-49A9D0AEE887}" destId="{DF296621-0D7B-46A5-B99A-28C64B24377D}" srcOrd="0" destOrd="0" presId="urn:microsoft.com/office/officeart/2005/8/layout/vList2"/>
    <dgm:cxn modelId="{AEB62B1E-8F55-403D-9670-9FED039F9BF0}" type="presOf" srcId="{14E32411-2F0D-4258-955A-610DD23B241B}" destId="{EA2FF173-A674-4C91-8F10-965F1F379909}" srcOrd="0" destOrd="0" presId="urn:microsoft.com/office/officeart/2005/8/layout/vList2"/>
    <dgm:cxn modelId="{661BB328-B07D-4632-BD23-1DF87A5D3173}" srcId="{14E32411-2F0D-4258-955A-610DD23B241B}" destId="{214AA414-2909-4D9F-B90B-E743400099D3}" srcOrd="7" destOrd="0" parTransId="{2F7AA124-1EF3-46A2-835F-E66B2D8893EA}" sibTransId="{79E303E4-6A55-411B-9BE9-120735C574F1}"/>
    <dgm:cxn modelId="{5F8B6147-D1F3-44F3-B912-3D1F5D8BFADE}" type="presOf" srcId="{214AA414-2909-4D9F-B90B-E743400099D3}" destId="{AE33672F-D0A6-451D-AFDB-618CF62600C4}" srcOrd="0" destOrd="0" presId="urn:microsoft.com/office/officeart/2005/8/layout/vList2"/>
    <dgm:cxn modelId="{91DBB16C-01B8-47A6-AC7B-01E7F9F478A2}" type="presOf" srcId="{A54ACCD7-0658-49F7-9596-C5AFBE390AF5}" destId="{292B29D6-4F6D-4929-BCBF-276808716C9B}" srcOrd="0" destOrd="0" presId="urn:microsoft.com/office/officeart/2005/8/layout/vList2"/>
    <dgm:cxn modelId="{B7B20C72-2D50-45D5-91B8-558FF1954788}" srcId="{14E32411-2F0D-4258-955A-610DD23B241B}" destId="{0F1D896D-1F9C-4962-B29E-2181F27AF959}" srcOrd="5" destOrd="0" parTransId="{5808177E-8722-49EC-A0BA-B83614F3F827}" sibTransId="{EC9BD4D6-1766-48E5-A683-E71163DA65AA}"/>
    <dgm:cxn modelId="{32DC2C74-2D6B-478C-BF2D-D415C0620B6A}" type="presOf" srcId="{0F1D896D-1F9C-4962-B29E-2181F27AF959}" destId="{7523EAC0-CF89-458F-9F29-14645305A345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637B068A-EEBF-44A6-B262-4CD239EBCFD8}" srcId="{14E32411-2F0D-4258-955A-610DD23B241B}" destId="{13A9676A-54F2-4DF1-AA46-E19AFA11834E}" srcOrd="6" destOrd="0" parTransId="{888C1902-FD9F-4C70-8FCD-9CB3762CF0DE}" sibTransId="{09511ACE-7C17-4AF1-A8CA-4F4953AF369B}"/>
    <dgm:cxn modelId="{B82943AE-74FF-4427-96F1-736E9BB0D2F2}" type="presOf" srcId="{2327DE16-1B99-469C-BF7F-00205A7645FD}" destId="{D5038407-C4E5-40D9-93F3-F7C69B61D735}" srcOrd="0" destOrd="0" presId="urn:microsoft.com/office/officeart/2005/8/layout/vList2"/>
    <dgm:cxn modelId="{912E4BAF-4DE2-4D8C-A6C1-C537E7508720}" type="presOf" srcId="{E1B96A26-16A3-4BAF-A01C-A3504518A468}" destId="{51EBB907-0080-40D6-A1B3-92CE85F8DFDF}" srcOrd="0" destOrd="0" presId="urn:microsoft.com/office/officeart/2005/8/layout/vList2"/>
    <dgm:cxn modelId="{3C835CBB-A4CD-46E3-A4D5-B9BA10CE5849}" srcId="{14E32411-2F0D-4258-955A-610DD23B241B}" destId="{A54ACCD7-0658-49F7-9596-C5AFBE390AF5}" srcOrd="4" destOrd="0" parTransId="{DFC3956C-AA67-4F8C-BEC4-3CB4FB057E69}" sibTransId="{9F7C51C6-6D28-40F4-9CA2-1B0856AB810A}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DDEE938B-A224-4C95-9B57-96ABB706E0AF}" type="presParOf" srcId="{EA2FF173-A674-4C91-8F10-965F1F379909}" destId="{D5038407-C4E5-40D9-93F3-F7C69B61D735}" srcOrd="0" destOrd="0" presId="urn:microsoft.com/office/officeart/2005/8/layout/vList2"/>
    <dgm:cxn modelId="{FD29F8FB-EC94-432C-A992-A1CFF12696D2}" type="presParOf" srcId="{EA2FF173-A674-4C91-8F10-965F1F379909}" destId="{6D867910-64EF-4496-9151-452C74108DCD}" srcOrd="1" destOrd="0" presId="urn:microsoft.com/office/officeart/2005/8/layout/vList2"/>
    <dgm:cxn modelId="{DBB6AEF7-4E78-4FB8-9E52-F7FE6C208670}" type="presParOf" srcId="{EA2FF173-A674-4C91-8F10-965F1F379909}" destId="{DF296621-0D7B-46A5-B99A-28C64B24377D}" srcOrd="2" destOrd="0" presId="urn:microsoft.com/office/officeart/2005/8/layout/vList2"/>
    <dgm:cxn modelId="{7260A85C-4164-4902-BC7B-21A85FE0A2E0}" type="presParOf" srcId="{EA2FF173-A674-4C91-8F10-965F1F379909}" destId="{B0FF8593-0F2A-4726-AC1A-AADCEDBDE2C4}" srcOrd="3" destOrd="0" presId="urn:microsoft.com/office/officeart/2005/8/layout/vList2"/>
    <dgm:cxn modelId="{17A36741-7889-4557-8828-28AC806A7B77}" type="presParOf" srcId="{EA2FF173-A674-4C91-8F10-965F1F379909}" destId="{B9244296-077A-42E9-9C8A-FB076136F9AA}" srcOrd="4" destOrd="0" presId="urn:microsoft.com/office/officeart/2005/8/layout/vList2"/>
    <dgm:cxn modelId="{8D3FDAC6-B080-42B6-AD55-C47BA3775086}" type="presParOf" srcId="{EA2FF173-A674-4C91-8F10-965F1F379909}" destId="{4BB51072-D379-42EA-A737-B8F6B6C636D7}" srcOrd="5" destOrd="0" presId="urn:microsoft.com/office/officeart/2005/8/layout/vList2"/>
    <dgm:cxn modelId="{2409A1F6-BB93-45E2-B374-C06190DE55A1}" type="presParOf" srcId="{EA2FF173-A674-4C91-8F10-965F1F379909}" destId="{51EBB907-0080-40D6-A1B3-92CE85F8DFDF}" srcOrd="6" destOrd="0" presId="urn:microsoft.com/office/officeart/2005/8/layout/vList2"/>
    <dgm:cxn modelId="{D1979B51-F83F-40E8-B302-281F13D424AC}" type="presParOf" srcId="{EA2FF173-A674-4C91-8F10-965F1F379909}" destId="{DFE496B7-E534-4E69-8A5F-B3D2834A253F}" srcOrd="7" destOrd="0" presId="urn:microsoft.com/office/officeart/2005/8/layout/vList2"/>
    <dgm:cxn modelId="{3AFAB60A-D9EC-4966-854F-D6FE9319BD7A}" type="presParOf" srcId="{EA2FF173-A674-4C91-8F10-965F1F379909}" destId="{292B29D6-4F6D-4929-BCBF-276808716C9B}" srcOrd="8" destOrd="0" presId="urn:microsoft.com/office/officeart/2005/8/layout/vList2"/>
    <dgm:cxn modelId="{8380853D-5791-4CF3-B3E0-DC406D4B56F3}" type="presParOf" srcId="{EA2FF173-A674-4C91-8F10-965F1F379909}" destId="{A0C72466-F254-4212-850A-4181667143E1}" srcOrd="9" destOrd="0" presId="urn:microsoft.com/office/officeart/2005/8/layout/vList2"/>
    <dgm:cxn modelId="{E6357B2D-03FB-4856-9777-5630A9FC1E97}" type="presParOf" srcId="{EA2FF173-A674-4C91-8F10-965F1F379909}" destId="{7523EAC0-CF89-458F-9F29-14645305A345}" srcOrd="10" destOrd="0" presId="urn:microsoft.com/office/officeart/2005/8/layout/vList2"/>
    <dgm:cxn modelId="{35678C73-DDB3-4018-B675-2F4CCA9F4C8A}" type="presParOf" srcId="{EA2FF173-A674-4C91-8F10-965F1F379909}" destId="{1167CC3B-233D-404D-BCEC-2AB8BD3B397B}" srcOrd="11" destOrd="0" presId="urn:microsoft.com/office/officeart/2005/8/layout/vList2"/>
    <dgm:cxn modelId="{E7C186D2-1AF3-405D-BACC-0C7BF3AE2A11}" type="presParOf" srcId="{EA2FF173-A674-4C91-8F10-965F1F379909}" destId="{C97A446E-A3C4-4371-9FB2-06C7AC7C86FA}" srcOrd="12" destOrd="0" presId="urn:microsoft.com/office/officeart/2005/8/layout/vList2"/>
    <dgm:cxn modelId="{E297D9AA-7A8B-4CAF-BD9A-231627FF6900}" type="presParOf" srcId="{EA2FF173-A674-4C91-8F10-965F1F379909}" destId="{032E37BE-48EA-4AFB-B33C-DA5F504F6725}" srcOrd="13" destOrd="0" presId="urn:microsoft.com/office/officeart/2005/8/layout/vList2"/>
    <dgm:cxn modelId="{F173D6E7-D262-4EE2-A813-B4B17D472194}" type="presParOf" srcId="{EA2FF173-A674-4C91-8F10-965F1F379909}" destId="{AE33672F-D0A6-451D-AFDB-618CF62600C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Účetnictví a daní společností z pohledu českých i mezinárodních předpisů (IAS/IFRS)</a:t>
          </a:r>
          <a:endParaRPr lang="en-US" sz="2000" b="1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Manažerského účetnictví a controllingu</a:t>
          </a:r>
          <a:endParaRPr lang="en-US" sz="2000" b="1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Likvidace a insolvenčního řízení</a:t>
          </a:r>
          <a:endParaRPr lang="en-US" sz="2000" b="1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A54ACCD7-0658-49F7-9596-C5AFBE390AF5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Účetnictví bank, pojišťoven a zdravotních pojišťoven</a:t>
          </a:r>
          <a:endParaRPr lang="en-US" sz="2000" b="1" dirty="0"/>
        </a:p>
      </dgm:t>
    </dgm:pt>
    <dgm:pt modelId="{DFC3956C-AA67-4F8C-BEC4-3CB4FB057E69}" type="par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9F7C51C6-6D28-40F4-9CA2-1B0856AB810A}" type="sib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Transakcí s podnikem, konsolidace, auditingu</a:t>
          </a:r>
          <a:br>
            <a:rPr lang="cs-CZ" altLang="cs-CZ" sz="2000" b="1" dirty="0"/>
          </a:br>
          <a:r>
            <a:rPr lang="cs-CZ" altLang="cs-CZ" sz="2000" b="1" dirty="0"/>
            <a:t>a reportingu, oceňování</a:t>
          </a:r>
          <a:endParaRPr lang="en-US" sz="2000" b="1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13A9676A-54F2-4DF1-AA46-E19AFA11834E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Daňové problematiky, daňové teorie, daňové politiky EU a mezinárodního zdanění</a:t>
          </a:r>
          <a:endParaRPr lang="cs-CZ" sz="2000" b="1" dirty="0"/>
        </a:p>
      </dgm:t>
    </dgm:pt>
    <dgm:pt modelId="{888C1902-FD9F-4C70-8FCD-9CB3762CF0DE}" type="parTrans" cxnId="{637B068A-EEBF-44A6-B262-4CD239EBCFD8}">
      <dgm:prSet/>
      <dgm:spPr/>
      <dgm:t>
        <a:bodyPr/>
        <a:lstStyle/>
        <a:p>
          <a:endParaRPr lang="cs-CZ" sz="2000" b="1"/>
        </a:p>
      </dgm:t>
    </dgm:pt>
    <dgm:pt modelId="{09511ACE-7C17-4AF1-A8CA-4F4953AF369B}" type="sibTrans" cxnId="{637B068A-EEBF-44A6-B262-4CD239EBCFD8}">
      <dgm:prSet/>
      <dgm:spPr/>
      <dgm:t>
        <a:bodyPr/>
        <a:lstStyle/>
        <a:p>
          <a:endParaRPr lang="cs-CZ" sz="2000" b="1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6" custScaleY="63365" custLinFactY="-24690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6" custScaleY="59746" custLinFactY="-2832" custLinFactNeighborX="-363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6" custScaleY="60120" custLinFactY="-21010" custLinFactNeighborX="-301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6" custScaleY="54243" custLinFactY="-46521" custLinFactNeighborX="-11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292B29D6-4F6D-4929-BCBF-276808716C9B}" type="pres">
      <dgm:prSet presAssocID="{A54ACCD7-0658-49F7-9596-C5AFBE390AF5}" presName="parentText" presStyleLbl="node1" presStyleIdx="4" presStyleCnt="6" custScaleY="52899" custLinFactY="-64861" custLinFactNeighborX="-68" custLinFactNeighborY="-100000">
        <dgm:presLayoutVars>
          <dgm:chMax val="0"/>
          <dgm:bulletEnabled val="1"/>
        </dgm:presLayoutVars>
      </dgm:prSet>
      <dgm:spPr/>
    </dgm:pt>
    <dgm:pt modelId="{A0C72466-F254-4212-850A-4181667143E1}" type="pres">
      <dgm:prSet presAssocID="{9F7C51C6-6D28-40F4-9CA2-1B0856AB810A}" presName="spacer" presStyleCnt="0"/>
      <dgm:spPr/>
    </dgm:pt>
    <dgm:pt modelId="{C97A446E-A3C4-4371-9FB2-06C7AC7C86FA}" type="pres">
      <dgm:prSet presAssocID="{13A9676A-54F2-4DF1-AA46-E19AFA11834E}" presName="parentText" presStyleLbl="node1" presStyleIdx="5" presStyleCnt="6" custScaleY="63643" custLinFactY="-81507" custLinFactNeighborX="-144" custLinFactNeighborY="-100000">
        <dgm:presLayoutVars>
          <dgm:chMax val="0"/>
          <dgm:bulletEnabled val="1"/>
        </dgm:presLayoutVars>
      </dgm:prSet>
      <dgm:spPr/>
    </dgm:pt>
  </dgm:ptLst>
  <dgm:cxnLst>
    <dgm:cxn modelId="{E58C2C1C-B0F8-47A8-8246-6A2135C35CDA}" type="presOf" srcId="{E1B96A26-16A3-4BAF-A01C-A3504518A468}" destId="{51EBB907-0080-40D6-A1B3-92CE85F8DFDF}" srcOrd="0" destOrd="0" presId="urn:microsoft.com/office/officeart/2005/8/layout/vList2"/>
    <dgm:cxn modelId="{CF0B841E-DC9F-457E-A453-7E6D549754A5}" type="presOf" srcId="{969A8FEF-735A-4642-B73B-CA3005F6C0D6}" destId="{B9244296-077A-42E9-9C8A-FB076136F9AA}" srcOrd="0" destOrd="0" presId="urn:microsoft.com/office/officeart/2005/8/layout/vList2"/>
    <dgm:cxn modelId="{3263EB4B-1717-444C-A44B-F88D51712277}" type="presOf" srcId="{A54ACCD7-0658-49F7-9596-C5AFBE390AF5}" destId="{292B29D6-4F6D-4929-BCBF-276808716C9B}" srcOrd="0" destOrd="0" presId="urn:microsoft.com/office/officeart/2005/8/layout/vList2"/>
    <dgm:cxn modelId="{482B5984-1C25-4DCA-B662-8FAF06966903}" type="presOf" srcId="{14E32411-2F0D-4258-955A-610DD23B241B}" destId="{EA2FF173-A674-4C91-8F10-965F1F379909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637B068A-EEBF-44A6-B262-4CD239EBCFD8}" srcId="{14E32411-2F0D-4258-955A-610DD23B241B}" destId="{13A9676A-54F2-4DF1-AA46-E19AFA11834E}" srcOrd="5" destOrd="0" parTransId="{888C1902-FD9F-4C70-8FCD-9CB3762CF0DE}" sibTransId="{09511ACE-7C17-4AF1-A8CA-4F4953AF369B}"/>
    <dgm:cxn modelId="{3C835CBB-A4CD-46E3-A4D5-B9BA10CE5849}" srcId="{14E32411-2F0D-4258-955A-610DD23B241B}" destId="{A54ACCD7-0658-49F7-9596-C5AFBE390AF5}" srcOrd="4" destOrd="0" parTransId="{DFC3956C-AA67-4F8C-BEC4-3CB4FB057E69}" sibTransId="{9F7C51C6-6D28-40F4-9CA2-1B0856AB810A}"/>
    <dgm:cxn modelId="{F1EE02C4-008F-4EEB-8B93-D09DDDDD59CC}" type="presOf" srcId="{2327DE16-1B99-469C-BF7F-00205A7645FD}" destId="{D5038407-C4E5-40D9-93F3-F7C69B61D735}" srcOrd="0" destOrd="0" presId="urn:microsoft.com/office/officeart/2005/8/layout/vList2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EE3915D2-077F-442E-98A8-275C285183F7}" type="presOf" srcId="{F80B47E3-DBED-4DFA-A04C-49A9D0AEE887}" destId="{DF296621-0D7B-46A5-B99A-28C64B24377D}" srcOrd="0" destOrd="0" presId="urn:microsoft.com/office/officeart/2005/8/layout/vList2"/>
    <dgm:cxn modelId="{E4F1DCDB-C692-4F14-8A55-193B64428C6E}" type="presOf" srcId="{13A9676A-54F2-4DF1-AA46-E19AFA11834E}" destId="{C97A446E-A3C4-4371-9FB2-06C7AC7C86FA}" srcOrd="0" destOrd="0" presId="urn:microsoft.com/office/officeart/2005/8/layout/vList2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D4265AF5-4841-412E-BF5C-247780D0C1B6}" type="presParOf" srcId="{EA2FF173-A674-4C91-8F10-965F1F379909}" destId="{D5038407-C4E5-40D9-93F3-F7C69B61D735}" srcOrd="0" destOrd="0" presId="urn:microsoft.com/office/officeart/2005/8/layout/vList2"/>
    <dgm:cxn modelId="{E0779DC7-35F5-427C-AA2E-83AB9BAF1753}" type="presParOf" srcId="{EA2FF173-A674-4C91-8F10-965F1F379909}" destId="{6D867910-64EF-4496-9151-452C74108DCD}" srcOrd="1" destOrd="0" presId="urn:microsoft.com/office/officeart/2005/8/layout/vList2"/>
    <dgm:cxn modelId="{265400E5-0B99-4A89-BE1E-D783F4406773}" type="presParOf" srcId="{EA2FF173-A674-4C91-8F10-965F1F379909}" destId="{DF296621-0D7B-46A5-B99A-28C64B24377D}" srcOrd="2" destOrd="0" presId="urn:microsoft.com/office/officeart/2005/8/layout/vList2"/>
    <dgm:cxn modelId="{541E1177-049B-454F-AE3D-6B3D28AAC7DA}" type="presParOf" srcId="{EA2FF173-A674-4C91-8F10-965F1F379909}" destId="{B0FF8593-0F2A-4726-AC1A-AADCEDBDE2C4}" srcOrd="3" destOrd="0" presId="urn:microsoft.com/office/officeart/2005/8/layout/vList2"/>
    <dgm:cxn modelId="{1FDF9308-0004-4517-B07D-A7E52039A70D}" type="presParOf" srcId="{EA2FF173-A674-4C91-8F10-965F1F379909}" destId="{B9244296-077A-42E9-9C8A-FB076136F9AA}" srcOrd="4" destOrd="0" presId="urn:microsoft.com/office/officeart/2005/8/layout/vList2"/>
    <dgm:cxn modelId="{ED101EAF-2584-474B-AB3C-754222163F33}" type="presParOf" srcId="{EA2FF173-A674-4C91-8F10-965F1F379909}" destId="{4BB51072-D379-42EA-A737-B8F6B6C636D7}" srcOrd="5" destOrd="0" presId="urn:microsoft.com/office/officeart/2005/8/layout/vList2"/>
    <dgm:cxn modelId="{E1D6DCA4-640B-4CC4-B25C-358860313446}" type="presParOf" srcId="{EA2FF173-A674-4C91-8F10-965F1F379909}" destId="{51EBB907-0080-40D6-A1B3-92CE85F8DFDF}" srcOrd="6" destOrd="0" presId="urn:microsoft.com/office/officeart/2005/8/layout/vList2"/>
    <dgm:cxn modelId="{EC330C8B-1213-49C6-A621-83A4C51C8BE5}" type="presParOf" srcId="{EA2FF173-A674-4C91-8F10-965F1F379909}" destId="{DFE496B7-E534-4E69-8A5F-B3D2834A253F}" srcOrd="7" destOrd="0" presId="urn:microsoft.com/office/officeart/2005/8/layout/vList2"/>
    <dgm:cxn modelId="{42DCA6EB-903A-4AA7-A3A2-DD966059C4A3}" type="presParOf" srcId="{EA2FF173-A674-4C91-8F10-965F1F379909}" destId="{292B29D6-4F6D-4929-BCBF-276808716C9B}" srcOrd="8" destOrd="0" presId="urn:microsoft.com/office/officeart/2005/8/layout/vList2"/>
    <dgm:cxn modelId="{944E0AE2-621D-45C9-9E8C-64D119B6A1DB}" type="presParOf" srcId="{EA2FF173-A674-4C91-8F10-965F1F379909}" destId="{A0C72466-F254-4212-850A-4181667143E1}" srcOrd="9" destOrd="0" presId="urn:microsoft.com/office/officeart/2005/8/layout/vList2"/>
    <dgm:cxn modelId="{C353FF8F-3411-4E5A-944B-9B8A77A21D26}" type="presParOf" srcId="{EA2FF173-A674-4C91-8F10-965F1F379909}" destId="{C97A446E-A3C4-4371-9FB2-06C7AC7C86F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Studentům programu </a:t>
          </a:r>
          <a:r>
            <a:rPr lang="cs-CZ" sz="2400" b="1" dirty="0"/>
            <a:t>ÚČETNICTVÍ a DANĚ</a:t>
          </a:r>
          <a:r>
            <a:rPr lang="cs-CZ" sz="2400" dirty="0"/>
            <a:t> jsou uznány </a:t>
          </a:r>
          <a:br>
            <a:rPr lang="cs-CZ" sz="2400" dirty="0"/>
          </a:br>
          <a:r>
            <a:rPr lang="cs-CZ" sz="2400" b="1" dirty="0"/>
            <a:t>4 zkoušky ACCA v letech 2022 – 2026 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Významné </a:t>
          </a:r>
          <a:r>
            <a:rPr lang="cs-CZ" sz="2400" b="1" dirty="0"/>
            <a:t>finanční výhody </a:t>
          </a:r>
          <a:r>
            <a:rPr lang="cs-CZ" sz="2400" dirty="0"/>
            <a:t>při vstupu do kvalifikace ACCA </a:t>
          </a:r>
          <a:r>
            <a:rPr lang="cs-CZ" sz="2400" b="1" dirty="0"/>
            <a:t>již při studiu</a:t>
          </a:r>
          <a:r>
            <a:rPr lang="cs-CZ" sz="2400" dirty="0"/>
            <a:t> pouze tohoto programu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1A4AC3"/>
        </a:solidFill>
      </dgm:spPr>
      <dgm:t>
        <a:bodyPr/>
        <a:lstStyle/>
        <a:p>
          <a:r>
            <a:rPr lang="cs-CZ" sz="2400" b="1" dirty="0"/>
            <a:t>ACCA</a:t>
          </a:r>
          <a:r>
            <a:rPr lang="cs-CZ" sz="2400" dirty="0"/>
            <a:t> (</a:t>
          </a:r>
          <a:r>
            <a:rPr lang="cs-CZ" sz="2400" dirty="0" err="1"/>
            <a:t>The</a:t>
          </a:r>
          <a:r>
            <a:rPr lang="cs-CZ" sz="2400" dirty="0"/>
            <a:t> </a:t>
          </a:r>
          <a:r>
            <a:rPr lang="cs-CZ" sz="2400" dirty="0" err="1"/>
            <a:t>Association</a:t>
          </a:r>
          <a:r>
            <a:rPr lang="cs-CZ" sz="2400" dirty="0"/>
            <a:t> </a:t>
          </a:r>
          <a:r>
            <a:rPr lang="cs-CZ" sz="2400" dirty="0" err="1"/>
            <a:t>of</a:t>
          </a:r>
          <a:r>
            <a:rPr lang="cs-CZ" sz="2400" dirty="0"/>
            <a:t> </a:t>
          </a:r>
          <a:r>
            <a:rPr lang="cs-CZ" sz="2400" dirty="0" err="1"/>
            <a:t>Chartered</a:t>
          </a:r>
          <a:r>
            <a:rPr lang="cs-CZ" sz="2400" dirty="0"/>
            <a:t> </a:t>
          </a:r>
          <a:r>
            <a:rPr lang="cs-CZ" sz="2400" dirty="0" err="1"/>
            <a:t>Certified</a:t>
          </a:r>
          <a:r>
            <a:rPr lang="cs-CZ" sz="2400" dirty="0"/>
            <a:t> </a:t>
          </a:r>
          <a:r>
            <a:rPr lang="cs-CZ" sz="2400" dirty="0" err="1"/>
            <a:t>Accountants</a:t>
          </a:r>
          <a:r>
            <a:rPr lang="cs-CZ" sz="2400" dirty="0"/>
            <a:t>) je Asociace certifikovaných účetních se sídlem v Glasgow 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F296621-0D7B-46A5-B99A-28C64B24377D}" type="pres">
      <dgm:prSet presAssocID="{F80B47E3-DBED-4DFA-A04C-49A9D0AEE887}" presName="parentText" presStyleLbl="node1" presStyleIdx="0" presStyleCnt="3" custLinFactY="22362" custLinFactNeighborY="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1" presStyleCnt="3" custLinFactY="3081" custLinFactNeighborY="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12C547-4648-47B5-8CE3-A7F3C1C09DBA}" type="presOf" srcId="{E1B96A26-16A3-4BAF-A01C-A3504518A468}" destId="{51EBB907-0080-40D6-A1B3-92CE85F8DFDF}" srcOrd="0" destOrd="0" presId="urn:microsoft.com/office/officeart/2005/8/layout/vList2"/>
    <dgm:cxn modelId="{16FBC66B-2E55-4CB6-A742-B647ED0C6936}" type="presOf" srcId="{14E32411-2F0D-4258-955A-610DD23B241B}" destId="{EA2FF173-A674-4C91-8F10-965F1F379909}" srcOrd="0" destOrd="0" presId="urn:microsoft.com/office/officeart/2005/8/layout/vList2"/>
    <dgm:cxn modelId="{0B12E8B2-BFFE-4D25-A8DD-479D1003076E}" type="presOf" srcId="{969A8FEF-735A-4642-B73B-CA3005F6C0D6}" destId="{B9244296-077A-42E9-9C8A-FB076136F9AA}" srcOrd="0" destOrd="0" presId="urn:microsoft.com/office/officeart/2005/8/layout/vList2"/>
    <dgm:cxn modelId="{5F60B0C0-0B91-4A54-A3DC-DAE43696FF71}" type="presOf" srcId="{F80B47E3-DBED-4DFA-A04C-49A9D0AEE887}" destId="{DF296621-0D7B-46A5-B99A-28C64B24377D}" srcOrd="0" destOrd="0" presId="urn:microsoft.com/office/officeart/2005/8/layout/vList2"/>
    <dgm:cxn modelId="{5E9945D0-714A-4E6D-8AE7-0CC9BC1E26A5}" srcId="{14E32411-2F0D-4258-955A-610DD23B241B}" destId="{E1B96A26-16A3-4BAF-A01C-A3504518A468}" srcOrd="2" destOrd="0" parTransId="{315EAB3B-71D7-430F-8815-14A68F5B6361}" sibTransId="{C4C4D4D7-E091-4329-AE46-E82BB97247F8}"/>
    <dgm:cxn modelId="{27A2C0DE-D485-4636-B90B-71E86544BE48}" srcId="{14E32411-2F0D-4258-955A-610DD23B241B}" destId="{969A8FEF-735A-4642-B73B-CA3005F6C0D6}" srcOrd="1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0" destOrd="0" parTransId="{BDB9507F-D2CC-4910-A253-F16C0DC22A25}" sibTransId="{2BD3EE29-3ECD-4D3C-A465-3B889DEE156A}"/>
    <dgm:cxn modelId="{CCB750BF-76F7-4CF9-8510-9524CD94051C}" type="presParOf" srcId="{EA2FF173-A674-4C91-8F10-965F1F379909}" destId="{DF296621-0D7B-46A5-B99A-28C64B24377D}" srcOrd="0" destOrd="0" presId="urn:microsoft.com/office/officeart/2005/8/layout/vList2"/>
    <dgm:cxn modelId="{EF230243-6A18-4C3A-AAB2-9F7C678A1F94}" type="presParOf" srcId="{EA2FF173-A674-4C91-8F10-965F1F379909}" destId="{B0FF8593-0F2A-4726-AC1A-AADCEDBDE2C4}" srcOrd="1" destOrd="0" presId="urn:microsoft.com/office/officeart/2005/8/layout/vList2"/>
    <dgm:cxn modelId="{0D117DDB-C4F0-4815-9E7B-163FE097E598}" type="presParOf" srcId="{EA2FF173-A674-4C91-8F10-965F1F379909}" destId="{B9244296-077A-42E9-9C8A-FB076136F9AA}" srcOrd="2" destOrd="0" presId="urn:microsoft.com/office/officeart/2005/8/layout/vList2"/>
    <dgm:cxn modelId="{35149CFF-165F-41CB-91A2-43A3646D4029}" type="presParOf" srcId="{EA2FF173-A674-4C91-8F10-965F1F379909}" destId="{4BB51072-D379-42EA-A737-B8F6B6C636D7}" srcOrd="3" destOrd="0" presId="urn:microsoft.com/office/officeart/2005/8/layout/vList2"/>
    <dgm:cxn modelId="{D6BC26C8-CF1B-439A-A943-F8D9C883E631}" type="presParOf" srcId="{EA2FF173-A674-4C91-8F10-965F1F379909}" destId="{51EBB907-0080-40D6-A1B3-92CE85F8DF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534531"/>
          <a:ext cx="6723692" cy="133087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 bakalářském programu </a:t>
          </a:r>
          <a:r>
            <a:rPr lang="pt-BR" sz="2400" kern="1200" dirty="0"/>
            <a:t>–</a:t>
          </a:r>
          <a:r>
            <a:rPr lang="cs-CZ" sz="2400" b="1" kern="1200" dirty="0"/>
            <a:t> ÚČETNICTVÍ a DANĚ </a:t>
          </a:r>
          <a:r>
            <a:rPr lang="cs-CZ" sz="2400" b="0" kern="1200" dirty="0"/>
            <a:t>P</a:t>
          </a:r>
          <a:r>
            <a:rPr lang="pt-BR" sz="2400" kern="1200" dirty="0"/>
            <a:t>rezenční forma (1. – 3. ročník)</a:t>
          </a:r>
          <a:r>
            <a:rPr lang="cs-CZ" sz="2400" b="1" kern="1200" dirty="0"/>
            <a:t> </a:t>
          </a:r>
          <a:endParaRPr lang="en-US" sz="2400" kern="1200" dirty="0"/>
        </a:p>
      </dsp:txBody>
      <dsp:txXfrm>
        <a:off x="64968" y="599499"/>
        <a:ext cx="6593756" cy="1200939"/>
      </dsp:txXfrm>
    </dsp:sp>
    <dsp:sp modelId="{DF296621-0D7B-46A5-B99A-28C64B24377D}">
      <dsp:nvSpPr>
        <dsp:cNvPr id="0" name=""/>
        <dsp:cNvSpPr/>
      </dsp:nvSpPr>
      <dsp:spPr>
        <a:xfrm>
          <a:off x="0" y="1759774"/>
          <a:ext cx="6723692" cy="133087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 navazujícím magisterském programu </a:t>
          </a:r>
          <a:r>
            <a:rPr lang="pt-BR" sz="2400" kern="1200" dirty="0"/>
            <a:t>–</a:t>
          </a:r>
          <a:r>
            <a:rPr lang="cs-CZ" sz="2400" b="1" kern="1200" dirty="0"/>
            <a:t> Finance  a účetnictví, </a:t>
          </a:r>
          <a:r>
            <a:rPr lang="cs-CZ" sz="2400" kern="1200" dirty="0"/>
            <a:t>specializace </a:t>
          </a:r>
          <a:r>
            <a:rPr lang="cs-CZ" sz="2400" b="1" kern="1200" dirty="0"/>
            <a:t>ÚČETNICTVÍ a DANĚ                                                            </a:t>
          </a:r>
          <a:r>
            <a:rPr lang="cs-CZ" sz="2400" b="0" kern="1200" dirty="0"/>
            <a:t>P</a:t>
          </a:r>
          <a:r>
            <a:rPr lang="pt-BR" sz="2400" kern="1200" dirty="0"/>
            <a:t>rezenční forma (1. – </a:t>
          </a:r>
          <a:r>
            <a:rPr lang="cs-CZ" sz="2400" kern="1200" dirty="0"/>
            <a:t>2</a:t>
          </a:r>
          <a:r>
            <a:rPr lang="pt-BR" sz="2400" kern="1200" dirty="0"/>
            <a:t>. ročník)</a:t>
          </a:r>
          <a:r>
            <a:rPr lang="cs-CZ" sz="2400" b="1" kern="1200" dirty="0"/>
            <a:t>  </a:t>
          </a:r>
          <a:endParaRPr lang="en-US" sz="2400" kern="1200" dirty="0"/>
        </a:p>
      </dsp:txBody>
      <dsp:txXfrm>
        <a:off x="64968" y="1824742"/>
        <a:ext cx="6593756" cy="12009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96621-0D7B-46A5-B99A-28C64B24377D}">
      <dsp:nvSpPr>
        <dsp:cNvPr id="0" name=""/>
        <dsp:cNvSpPr/>
      </dsp:nvSpPr>
      <dsp:spPr>
        <a:xfrm>
          <a:off x="0" y="466994"/>
          <a:ext cx="5400154" cy="871034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ICU</a:t>
          </a:r>
          <a:r>
            <a:rPr lang="cs-CZ" sz="2000" kern="1200" dirty="0"/>
            <a:t> (Institut certifikace účetních) je ucelený systém certifikace a vzdělávání účetních v ČR</a:t>
          </a:r>
          <a:endParaRPr lang="en-US" sz="2000" kern="1200" dirty="0"/>
        </a:p>
      </dsp:txBody>
      <dsp:txXfrm>
        <a:off x="42520" y="509514"/>
        <a:ext cx="5315114" cy="785994"/>
      </dsp:txXfrm>
    </dsp:sp>
    <dsp:sp modelId="{B9244296-077A-42E9-9C8A-FB076136F9AA}">
      <dsp:nvSpPr>
        <dsp:cNvPr id="0" name=""/>
        <dsp:cNvSpPr/>
      </dsp:nvSpPr>
      <dsp:spPr>
        <a:xfrm>
          <a:off x="0" y="1314006"/>
          <a:ext cx="5400154" cy="194688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Absolventi studijního programu </a:t>
          </a:r>
          <a:r>
            <a:rPr lang="cs-CZ" sz="2000" b="1" kern="1200" dirty="0"/>
            <a:t>ÚČETNICTVÍ a DANĚ </a:t>
          </a:r>
          <a:r>
            <a:rPr lang="cs-CZ" sz="2000" kern="1200" dirty="0"/>
            <a:t>mohou požádat také </a:t>
          </a:r>
          <a:r>
            <a:rPr lang="cs-CZ" sz="2000" b="0" kern="1200" dirty="0"/>
            <a:t>o</a:t>
          </a:r>
          <a:r>
            <a:rPr lang="cs-CZ" sz="2000" b="1" kern="1200" dirty="0"/>
            <a:t> uznání</a:t>
          </a:r>
          <a:r>
            <a:rPr lang="cs-CZ" sz="2000" kern="1200" dirty="0"/>
            <a:t> 3 </a:t>
          </a:r>
          <a:r>
            <a:rPr lang="cs-CZ" sz="2000" b="1" kern="1200" dirty="0"/>
            <a:t>zkoušek</a:t>
          </a:r>
          <a:r>
            <a:rPr lang="cs-CZ" sz="2000" kern="1200" dirty="0"/>
            <a:t> na prvním kvalifikačním stupni certifikace:</a:t>
          </a:r>
        </a:p>
        <a:p>
          <a:pPr marL="363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Účetnictví – principy a techniky,</a:t>
          </a:r>
        </a:p>
        <a:p>
          <a:pPr marL="363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Kvantitativní metody – informační technologie,</a:t>
          </a:r>
        </a:p>
        <a:p>
          <a:pPr marL="363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Manažerská ekonomika.</a:t>
          </a:r>
          <a:endParaRPr lang="en-US" sz="1200" kern="1200" dirty="0"/>
        </a:p>
      </dsp:txBody>
      <dsp:txXfrm>
        <a:off x="95039" y="1409045"/>
        <a:ext cx="5210076" cy="1756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183406"/>
          <a:ext cx="8474295" cy="614643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8 pedagogů </a:t>
          </a:r>
          <a:r>
            <a:rPr lang="cs-CZ" sz="2000" b="0" kern="1200" dirty="0"/>
            <a:t>(z toho 2 docenti), 1 emeritní profesor a 3 </a:t>
          </a:r>
          <a:r>
            <a:rPr lang="cs-CZ" sz="2000" b="0" kern="1200"/>
            <a:t>interní doktorandi</a:t>
          </a:r>
          <a:endParaRPr lang="en-US" sz="2000" b="0" kern="1200" dirty="0"/>
        </a:p>
      </dsp:txBody>
      <dsp:txXfrm>
        <a:off x="30004" y="213410"/>
        <a:ext cx="8414287" cy="554635"/>
      </dsp:txXfrm>
    </dsp:sp>
    <dsp:sp modelId="{DF296621-0D7B-46A5-B99A-28C64B24377D}">
      <dsp:nvSpPr>
        <dsp:cNvPr id="0" name=""/>
        <dsp:cNvSpPr/>
      </dsp:nvSpPr>
      <dsp:spPr>
        <a:xfrm>
          <a:off x="0" y="619006"/>
          <a:ext cx="8474295" cy="9360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Pedagogové jsou členové </a:t>
          </a:r>
          <a:r>
            <a:rPr lang="cs-CZ" sz="2000" b="1" kern="1200" dirty="0"/>
            <a:t>Svazu účetních, České společnosti ekonomické</a:t>
          </a:r>
          <a:r>
            <a:rPr lang="cs-CZ" sz="2000" kern="1200" dirty="0"/>
            <a:t>, </a:t>
          </a:r>
          <a:r>
            <a:rPr lang="cs-CZ" sz="2000" b="1" kern="1200" dirty="0"/>
            <a:t>International </a:t>
          </a:r>
          <a:r>
            <a:rPr lang="cs-CZ" sz="2000" b="1" kern="1200" dirty="0" err="1"/>
            <a:t>Fiscal</a:t>
          </a:r>
          <a:r>
            <a:rPr lang="cs-CZ" sz="2000" b="1" kern="1200" dirty="0"/>
            <a:t> </a:t>
          </a:r>
          <a:r>
            <a:rPr lang="cs-CZ" sz="2000" b="1" kern="1200" dirty="0" err="1"/>
            <a:t>Association</a:t>
          </a:r>
          <a:r>
            <a:rPr lang="cs-CZ" sz="2000" kern="1200" dirty="0"/>
            <a:t>, </a:t>
          </a:r>
          <a:r>
            <a:rPr lang="cs-CZ" sz="2000" b="1" kern="1200" dirty="0"/>
            <a:t>International Institute </a:t>
          </a:r>
          <a:r>
            <a:rPr lang="cs-CZ" sz="2000" b="1" kern="1200" dirty="0" err="1"/>
            <a:t>of</a:t>
          </a:r>
          <a:r>
            <a:rPr lang="cs-CZ" sz="2000" b="1" kern="1200" dirty="0"/>
            <a:t> Public Finance aj.</a:t>
          </a:r>
          <a:endParaRPr lang="en-US" sz="2000" kern="1200" dirty="0"/>
        </a:p>
      </dsp:txBody>
      <dsp:txXfrm>
        <a:off x="45692" y="664698"/>
        <a:ext cx="8382911" cy="844616"/>
      </dsp:txXfrm>
    </dsp:sp>
    <dsp:sp modelId="{7A7CD417-AC0B-4271-9D35-22E03E06FA89}">
      <dsp:nvSpPr>
        <dsp:cNvPr id="0" name=""/>
        <dsp:cNvSpPr/>
      </dsp:nvSpPr>
      <dsp:spPr>
        <a:xfrm>
          <a:off x="0" y="1845954"/>
          <a:ext cx="8474295" cy="9360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Pedagogové mají praxi jako </a:t>
          </a:r>
          <a:r>
            <a:rPr lang="cs-CZ" sz="2000" b="1" kern="1200" dirty="0"/>
            <a:t>auditoři, soudní znalci, insolvenční správci, účetní poradci </a:t>
          </a:r>
          <a:r>
            <a:rPr lang="cs-CZ" sz="2000" kern="1200" dirty="0"/>
            <a:t>apod.</a:t>
          </a:r>
          <a:endParaRPr lang="cs-CZ" sz="500" kern="1200" dirty="0"/>
        </a:p>
      </dsp:txBody>
      <dsp:txXfrm>
        <a:off x="45692" y="1891646"/>
        <a:ext cx="8382911" cy="844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385F8-BF2B-4038-8FA5-E9765CE78780}">
      <dsp:nvSpPr>
        <dsp:cNvPr id="0" name=""/>
        <dsp:cNvSpPr/>
      </dsp:nvSpPr>
      <dsp:spPr>
        <a:xfrm>
          <a:off x="0" y="0"/>
          <a:ext cx="7848872" cy="674727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</a:t>
          </a:r>
          <a:r>
            <a:rPr lang="cs-CZ" sz="2000" b="1" kern="1200" dirty="0">
              <a:cs typeface="Times New Roman" pitchFamily="18" charset="0"/>
            </a:rPr>
            <a:t>auditorských společnostech </a:t>
          </a:r>
          <a:r>
            <a:rPr lang="cs-CZ" sz="2000" kern="1200" dirty="0">
              <a:cs typeface="Times New Roman" pitchFamily="18" charset="0"/>
            </a:rPr>
            <a:t>(</a:t>
          </a:r>
          <a:r>
            <a:rPr lang="cs-CZ" sz="2000" b="1" kern="1200" dirty="0">
              <a:cs typeface="Times New Roman" pitchFamily="18" charset="0"/>
            </a:rPr>
            <a:t>asistent</a:t>
          </a:r>
          <a:r>
            <a:rPr lang="cs-CZ" sz="2000" kern="1200" dirty="0">
              <a:cs typeface="Times New Roman" pitchFamily="18" charset="0"/>
            </a:rPr>
            <a:t> auditora, </a:t>
          </a:r>
          <a:r>
            <a:rPr lang="cs-CZ" sz="2000" b="1" kern="1200" dirty="0">
              <a:cs typeface="Times New Roman" pitchFamily="18" charset="0"/>
            </a:rPr>
            <a:t>interní</a:t>
          </a:r>
          <a:r>
            <a:rPr lang="cs-CZ" sz="2000" kern="1200" dirty="0">
              <a:cs typeface="Times New Roman" pitchFamily="18" charset="0"/>
            </a:rPr>
            <a:t> či </a:t>
          </a:r>
          <a:r>
            <a:rPr lang="cs-CZ" sz="2000" b="1" kern="1200" dirty="0">
              <a:cs typeface="Times New Roman" pitchFamily="18" charset="0"/>
            </a:rPr>
            <a:t>statutární</a:t>
          </a:r>
          <a:r>
            <a:rPr lang="cs-CZ" sz="2000" kern="1200" dirty="0">
              <a:cs typeface="Times New Roman" pitchFamily="18" charset="0"/>
            </a:rPr>
            <a:t> </a:t>
          </a:r>
          <a:r>
            <a:rPr lang="cs-CZ" sz="2000" b="1" kern="1200" dirty="0">
              <a:cs typeface="Times New Roman" pitchFamily="18" charset="0"/>
            </a:rPr>
            <a:t>auditor</a:t>
          </a:r>
          <a:r>
            <a:rPr lang="cs-CZ" sz="2000" kern="1200" dirty="0">
              <a:cs typeface="Times New Roman" pitchFamily="18" charset="0"/>
            </a:rPr>
            <a:t>) </a:t>
          </a:r>
          <a:endParaRPr lang="cs-CZ" sz="2000" kern="1200" dirty="0"/>
        </a:p>
      </dsp:txBody>
      <dsp:txXfrm>
        <a:off x="32937" y="32937"/>
        <a:ext cx="7782998" cy="608853"/>
      </dsp:txXfrm>
    </dsp:sp>
    <dsp:sp modelId="{748900C9-E5EB-4F81-9759-0F09BC375270}">
      <dsp:nvSpPr>
        <dsp:cNvPr id="0" name=""/>
        <dsp:cNvSpPr/>
      </dsp:nvSpPr>
      <dsp:spPr>
        <a:xfrm>
          <a:off x="0" y="669962"/>
          <a:ext cx="7848872" cy="6364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</a:t>
          </a:r>
          <a:r>
            <a:rPr lang="cs-CZ" sz="2000" b="1" kern="1200" dirty="0">
              <a:cs typeface="Times New Roman" pitchFamily="18" charset="0"/>
            </a:rPr>
            <a:t>účetních, daňových </a:t>
          </a:r>
          <a:r>
            <a:rPr lang="cs-CZ" sz="2000" kern="1200" dirty="0">
              <a:cs typeface="Times New Roman" pitchFamily="18" charset="0"/>
            </a:rPr>
            <a:t>a </a:t>
          </a:r>
          <a:r>
            <a:rPr lang="cs-CZ" sz="2000" b="1" kern="1200" dirty="0">
              <a:cs typeface="Times New Roman" pitchFamily="18" charset="0"/>
            </a:rPr>
            <a:t>ekonomických</a:t>
          </a:r>
          <a:r>
            <a:rPr lang="cs-CZ" sz="2000" kern="1200" dirty="0">
              <a:cs typeface="Times New Roman" pitchFamily="18" charset="0"/>
            </a:rPr>
            <a:t> útvarech obchodních společností</a:t>
          </a:r>
          <a:endParaRPr lang="cs-CZ" sz="2000" kern="1200" dirty="0"/>
        </a:p>
      </dsp:txBody>
      <dsp:txXfrm>
        <a:off x="31066" y="701028"/>
        <a:ext cx="7786740" cy="574268"/>
      </dsp:txXfrm>
    </dsp:sp>
    <dsp:sp modelId="{4D12E424-0733-40C2-9A2D-86FBA82ED059}">
      <dsp:nvSpPr>
        <dsp:cNvPr id="0" name=""/>
        <dsp:cNvSpPr/>
      </dsp:nvSpPr>
      <dsp:spPr>
        <a:xfrm>
          <a:off x="0" y="1228158"/>
          <a:ext cx="7848872" cy="584648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Ve </a:t>
          </a:r>
          <a:r>
            <a:rPr lang="cs-CZ" sz="2000" b="1" kern="1200" dirty="0">
              <a:cs typeface="Times New Roman" pitchFamily="18" charset="0"/>
            </a:rPr>
            <a:t>finanční správě</a:t>
          </a:r>
          <a:endParaRPr lang="cs-CZ" sz="2000" b="1" kern="1200" dirty="0"/>
        </a:p>
      </dsp:txBody>
      <dsp:txXfrm>
        <a:off x="28540" y="1256698"/>
        <a:ext cx="7791792" cy="527568"/>
      </dsp:txXfrm>
    </dsp:sp>
    <dsp:sp modelId="{2911DEB8-40B4-4A2E-A621-34BD682AC6A8}">
      <dsp:nvSpPr>
        <dsp:cNvPr id="0" name=""/>
        <dsp:cNvSpPr/>
      </dsp:nvSpPr>
      <dsp:spPr>
        <a:xfrm>
          <a:off x="0" y="1740742"/>
          <a:ext cx="7848872" cy="614707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Ve </a:t>
          </a:r>
          <a:r>
            <a:rPr lang="cs-CZ" sz="2000" b="1" kern="1200" dirty="0"/>
            <a:t>finančních institucích </a:t>
          </a:r>
        </a:p>
      </dsp:txBody>
      <dsp:txXfrm>
        <a:off x="30008" y="1770750"/>
        <a:ext cx="7788856" cy="554691"/>
      </dsp:txXfrm>
    </dsp:sp>
    <dsp:sp modelId="{86A4DB7A-2830-49EE-8718-AEA28C964D73}">
      <dsp:nvSpPr>
        <dsp:cNvPr id="0" name=""/>
        <dsp:cNvSpPr/>
      </dsp:nvSpPr>
      <dsp:spPr>
        <a:xfrm>
          <a:off x="0" y="2284184"/>
          <a:ext cx="7848872" cy="621093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</a:t>
          </a:r>
          <a:r>
            <a:rPr lang="cs-CZ" sz="2000" b="1" kern="1200" dirty="0">
              <a:cs typeface="Times New Roman" pitchFamily="18" charset="0"/>
            </a:rPr>
            <a:t>nestátních neziskových organizacích </a:t>
          </a:r>
          <a:r>
            <a:rPr lang="cs-CZ" sz="2000" kern="1200" dirty="0">
              <a:cs typeface="Times New Roman" pitchFamily="18" charset="0"/>
            </a:rPr>
            <a:t>a v </a:t>
          </a:r>
          <a:r>
            <a:rPr lang="cs-CZ" sz="2000" b="1" kern="1200" dirty="0">
              <a:cs typeface="Times New Roman" pitchFamily="18" charset="0"/>
            </a:rPr>
            <a:t>organizacích státní správy</a:t>
          </a:r>
          <a:endParaRPr lang="cs-CZ" sz="2000" b="1" kern="1200" dirty="0"/>
        </a:p>
      </dsp:txBody>
      <dsp:txXfrm>
        <a:off x="30319" y="2314503"/>
        <a:ext cx="7788234" cy="560455"/>
      </dsp:txXfrm>
    </dsp:sp>
    <dsp:sp modelId="{19714639-1751-44BB-A769-4B7A6EDD7DDC}">
      <dsp:nvSpPr>
        <dsp:cNvPr id="0" name=""/>
        <dsp:cNvSpPr/>
      </dsp:nvSpPr>
      <dsp:spPr>
        <a:xfrm>
          <a:off x="0" y="2861921"/>
          <a:ext cx="7848872" cy="614707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profesích </a:t>
          </a:r>
          <a:r>
            <a:rPr lang="cs-CZ" sz="2000" b="1" kern="1200" dirty="0">
              <a:cs typeface="Times New Roman" pitchFamily="18" charset="0"/>
            </a:rPr>
            <a:t>účetních</a:t>
          </a:r>
          <a:r>
            <a:rPr lang="cs-CZ" sz="2000" kern="1200" dirty="0">
              <a:cs typeface="Times New Roman" pitchFamily="18" charset="0"/>
            </a:rPr>
            <a:t> a </a:t>
          </a:r>
          <a:r>
            <a:rPr lang="cs-CZ" sz="2000" b="1" kern="1200" dirty="0">
              <a:cs typeface="Times New Roman" pitchFamily="18" charset="0"/>
            </a:rPr>
            <a:t>daňových poradců</a:t>
          </a:r>
          <a:r>
            <a:rPr lang="cs-CZ" sz="2000" kern="1200" dirty="0">
              <a:cs typeface="Times New Roman" pitchFamily="18" charset="0"/>
            </a:rPr>
            <a:t>, </a:t>
          </a:r>
          <a:r>
            <a:rPr lang="cs-CZ" sz="2000" b="1" kern="1200" dirty="0">
              <a:cs typeface="Times New Roman" pitchFamily="18" charset="0"/>
            </a:rPr>
            <a:t>znalců</a:t>
          </a:r>
          <a:r>
            <a:rPr lang="cs-CZ" sz="2000" kern="1200" dirty="0">
              <a:cs typeface="Times New Roman" pitchFamily="18" charset="0"/>
            </a:rPr>
            <a:t>, </a:t>
          </a:r>
          <a:r>
            <a:rPr lang="cs-CZ" sz="2000" b="1" kern="1200" dirty="0">
              <a:cs typeface="Times New Roman" pitchFamily="18" charset="0"/>
            </a:rPr>
            <a:t>insolvenčních správců, specialistů IFRS, metodiků, </a:t>
          </a:r>
          <a:r>
            <a:rPr lang="cs-CZ" sz="2000" kern="1200" dirty="0">
              <a:cs typeface="Times New Roman" pitchFamily="18" charset="0"/>
            </a:rPr>
            <a:t>aj.</a:t>
          </a:r>
          <a:endParaRPr lang="cs-CZ" sz="2000" kern="1200" dirty="0"/>
        </a:p>
      </dsp:txBody>
      <dsp:txXfrm>
        <a:off x="30008" y="2891929"/>
        <a:ext cx="7788856" cy="554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3087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Oblíbený program </a:t>
          </a:r>
          <a:r>
            <a:rPr lang="cs-CZ" sz="2400" kern="1200" dirty="0"/>
            <a:t>- v současnosti studuje</a:t>
          </a:r>
          <a:br>
            <a:rPr lang="cs-CZ" sz="2400" kern="1200" dirty="0"/>
          </a:br>
          <a:r>
            <a:rPr lang="cs-CZ" sz="2400" kern="1200" dirty="0"/>
            <a:t>v každém ročníku cca 70 - 80 studentů </a:t>
          </a:r>
          <a:endParaRPr lang="en-US" sz="2400" kern="1200" dirty="0"/>
        </a:p>
      </dsp:txBody>
      <dsp:txXfrm>
        <a:off x="50624" y="53711"/>
        <a:ext cx="6367733" cy="935798"/>
      </dsp:txXfrm>
    </dsp:sp>
    <dsp:sp modelId="{DF296621-0D7B-46A5-B99A-28C64B24377D}">
      <dsp:nvSpPr>
        <dsp:cNvPr id="0" name=""/>
        <dsp:cNvSpPr/>
      </dsp:nvSpPr>
      <dsp:spPr>
        <a:xfrm>
          <a:off x="0" y="1051455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Atraktivně</a:t>
          </a:r>
          <a:r>
            <a:rPr lang="cs-CZ" sz="2400" kern="1200" dirty="0"/>
            <a:t> a </a:t>
          </a:r>
          <a:r>
            <a:rPr lang="cs-CZ" sz="2400" b="1" kern="1200" dirty="0"/>
            <a:t>prakticky</a:t>
          </a:r>
          <a:r>
            <a:rPr lang="cs-CZ" sz="2400" kern="1200" dirty="0"/>
            <a:t> orientovaný program</a:t>
          </a:r>
          <a:endParaRPr lang="en-US" sz="2400" kern="1200" dirty="0"/>
        </a:p>
      </dsp:txBody>
      <dsp:txXfrm>
        <a:off x="50624" y="1102079"/>
        <a:ext cx="6367733" cy="935798"/>
      </dsp:txXfrm>
    </dsp:sp>
    <dsp:sp modelId="{B9244296-077A-42E9-9C8A-FB076136F9AA}">
      <dsp:nvSpPr>
        <dsp:cNvPr id="0" name=""/>
        <dsp:cNvSpPr/>
      </dsp:nvSpPr>
      <dsp:spPr>
        <a:xfrm>
          <a:off x="0" y="2099822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Zajímavé předměty </a:t>
          </a:r>
          <a:r>
            <a:rPr lang="cs-CZ" sz="2400" kern="1200" dirty="0"/>
            <a:t>jako Mezinárodní standardy </a:t>
          </a:r>
          <a:r>
            <a:rPr lang="cs-CZ" sz="2400" kern="1200" dirty="0" err="1"/>
            <a:t>účetn</a:t>
          </a:r>
          <a:r>
            <a:rPr lang="cs-CZ" sz="2400" kern="1200" dirty="0"/>
            <a:t>. výkaznictví, Účetnictví obch. společností, Audit v účetnictví, Přímé daně, Nepřímé daně aj. </a:t>
          </a:r>
          <a:endParaRPr lang="en-US" sz="2400" kern="1200" dirty="0"/>
        </a:p>
      </dsp:txBody>
      <dsp:txXfrm>
        <a:off x="50624" y="2150446"/>
        <a:ext cx="6367733" cy="935798"/>
      </dsp:txXfrm>
    </dsp:sp>
    <dsp:sp modelId="{51EBB907-0080-40D6-A1B3-92CE85F8DFDF}">
      <dsp:nvSpPr>
        <dsp:cNvPr id="0" name=""/>
        <dsp:cNvSpPr/>
      </dsp:nvSpPr>
      <dsp:spPr>
        <a:xfrm>
          <a:off x="0" y="3168355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Vysoká </a:t>
          </a:r>
          <a:r>
            <a:rPr lang="cs-CZ" sz="2400" b="1" kern="1200" dirty="0"/>
            <a:t>uplatnitelnost</a:t>
          </a:r>
          <a:r>
            <a:rPr lang="cs-CZ" sz="2400" kern="1200" dirty="0"/>
            <a:t> absolventů v praxi</a:t>
          </a:r>
          <a:endParaRPr lang="en-US" sz="2400" kern="1200" dirty="0"/>
        </a:p>
      </dsp:txBody>
      <dsp:txXfrm>
        <a:off x="50624" y="3218979"/>
        <a:ext cx="6367733" cy="935798"/>
      </dsp:txXfrm>
    </dsp:sp>
    <dsp:sp modelId="{292B29D6-4F6D-4929-BCBF-276808716C9B}">
      <dsp:nvSpPr>
        <dsp:cNvPr id="0" name=""/>
        <dsp:cNvSpPr/>
      </dsp:nvSpPr>
      <dsp:spPr>
        <a:xfrm>
          <a:off x="0" y="4196556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Vysoká odborná a pedagogická </a:t>
          </a:r>
          <a:r>
            <a:rPr lang="cs-CZ" sz="2400" b="1" kern="1200" dirty="0"/>
            <a:t>zkušenost</a:t>
          </a:r>
          <a:r>
            <a:rPr lang="cs-CZ" sz="2400" kern="1200" dirty="0"/>
            <a:t> členů katedry</a:t>
          </a:r>
          <a:endParaRPr lang="en-US" sz="2400" kern="1200" dirty="0"/>
        </a:p>
      </dsp:txBody>
      <dsp:txXfrm>
        <a:off x="50624" y="4247180"/>
        <a:ext cx="6367733" cy="935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Workshopy</a:t>
          </a:r>
          <a:endParaRPr lang="en-US" sz="2400" kern="1200" dirty="0"/>
        </a:p>
      </dsp:txBody>
      <dsp:txXfrm>
        <a:off x="28334" y="28334"/>
        <a:ext cx="3952538" cy="523761"/>
      </dsp:txXfrm>
    </dsp:sp>
    <dsp:sp modelId="{DF296621-0D7B-46A5-B99A-28C64B24377D}">
      <dsp:nvSpPr>
        <dsp:cNvPr id="0" name=""/>
        <dsp:cNvSpPr/>
      </dsp:nvSpPr>
      <dsp:spPr>
        <a:xfrm>
          <a:off x="0" y="553862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Odborné přednášky</a:t>
          </a:r>
          <a:endParaRPr lang="en-US" sz="2400" kern="1200" dirty="0"/>
        </a:p>
      </dsp:txBody>
      <dsp:txXfrm>
        <a:off x="28334" y="582196"/>
        <a:ext cx="3952538" cy="523761"/>
      </dsp:txXfrm>
    </dsp:sp>
    <dsp:sp modelId="{B9244296-077A-42E9-9C8A-FB076136F9AA}">
      <dsp:nvSpPr>
        <dsp:cNvPr id="0" name=""/>
        <dsp:cNvSpPr/>
      </dsp:nvSpPr>
      <dsp:spPr>
        <a:xfrm>
          <a:off x="0" y="1079009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Odborné exkurze</a:t>
          </a:r>
          <a:endParaRPr lang="en-US" sz="2400" kern="1200" dirty="0"/>
        </a:p>
      </dsp:txBody>
      <dsp:txXfrm>
        <a:off x="28334" y="1107343"/>
        <a:ext cx="3952538" cy="523761"/>
      </dsp:txXfrm>
    </dsp:sp>
    <dsp:sp modelId="{51EBB907-0080-40D6-A1B3-92CE85F8DFDF}">
      <dsp:nvSpPr>
        <dsp:cNvPr id="0" name=""/>
        <dsp:cNvSpPr/>
      </dsp:nvSpPr>
      <dsp:spPr>
        <a:xfrm>
          <a:off x="0" y="1595258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Externisté ve výuce</a:t>
          </a:r>
          <a:endParaRPr lang="en-US" sz="2400" kern="1200" dirty="0"/>
        </a:p>
      </dsp:txBody>
      <dsp:txXfrm>
        <a:off x="28334" y="1623592"/>
        <a:ext cx="3952538" cy="523761"/>
      </dsp:txXfrm>
    </dsp:sp>
    <dsp:sp modelId="{6F241A07-7619-45BA-94FD-9F69F68CBF1B}">
      <dsp:nvSpPr>
        <dsp:cNvPr id="0" name=""/>
        <dsp:cNvSpPr/>
      </dsp:nvSpPr>
      <dsp:spPr>
        <a:xfrm>
          <a:off x="0" y="2119847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Provázanost s praxí</a:t>
          </a:r>
          <a:endParaRPr lang="cs-CZ" sz="2400" kern="1200" dirty="0"/>
        </a:p>
      </dsp:txBody>
      <dsp:txXfrm>
        <a:off x="28334" y="2148181"/>
        <a:ext cx="3952538" cy="523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6912768" cy="104413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Účast na </a:t>
          </a:r>
          <a:r>
            <a:rPr lang="cs-CZ" sz="2400" b="1" kern="1200" dirty="0"/>
            <a:t>mezinárodních soutěžích </a:t>
          </a:r>
          <a:r>
            <a:rPr lang="cs-CZ" sz="2400" kern="1200" dirty="0"/>
            <a:t>(např. „Teoretické a praktické aspekty veřejných financí“ na VŠE v Praze)</a:t>
          </a:r>
          <a:endParaRPr lang="en-US" sz="2400" kern="1200" dirty="0"/>
        </a:p>
      </dsp:txBody>
      <dsp:txXfrm>
        <a:off x="50970" y="50970"/>
        <a:ext cx="6810828" cy="942194"/>
      </dsp:txXfrm>
    </dsp:sp>
    <dsp:sp modelId="{DF296621-0D7B-46A5-B99A-28C64B24377D}">
      <dsp:nvSpPr>
        <dsp:cNvPr id="0" name=""/>
        <dsp:cNvSpPr/>
      </dsp:nvSpPr>
      <dsp:spPr>
        <a:xfrm>
          <a:off x="0" y="1004950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Výjezdy v rámci </a:t>
          </a:r>
          <a:r>
            <a:rPr lang="cs-CZ" sz="2400" b="1" kern="1200" dirty="0"/>
            <a:t>ERASMUS+</a:t>
          </a:r>
          <a:endParaRPr lang="en-US" sz="2400" kern="1200" dirty="0"/>
        </a:p>
      </dsp:txBody>
      <dsp:txXfrm>
        <a:off x="42306" y="1047256"/>
        <a:ext cx="6828156" cy="782033"/>
      </dsp:txXfrm>
    </dsp:sp>
    <dsp:sp modelId="{B9244296-077A-42E9-9C8A-FB076136F9AA}">
      <dsp:nvSpPr>
        <dsp:cNvPr id="0" name=""/>
        <dsp:cNvSpPr/>
      </dsp:nvSpPr>
      <dsp:spPr>
        <a:xfrm>
          <a:off x="0" y="1780727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Stipendia</a:t>
          </a:r>
          <a:r>
            <a:rPr lang="cs-CZ" sz="2400" kern="1200" dirty="0"/>
            <a:t> MŠMT</a:t>
          </a:r>
          <a:endParaRPr lang="en-US" sz="2400" kern="1200" dirty="0"/>
        </a:p>
      </dsp:txBody>
      <dsp:txXfrm>
        <a:off x="42306" y="1823033"/>
        <a:ext cx="6828156" cy="782033"/>
      </dsp:txXfrm>
    </dsp:sp>
    <dsp:sp modelId="{51EBB907-0080-40D6-A1B3-92CE85F8DFDF}">
      <dsp:nvSpPr>
        <dsp:cNvPr id="0" name=""/>
        <dsp:cNvSpPr/>
      </dsp:nvSpPr>
      <dsp:spPr>
        <a:xfrm>
          <a:off x="0" y="2543218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Odborné praxe a pracovní stáže</a:t>
          </a:r>
          <a:endParaRPr lang="en-US" sz="2400" kern="1200" dirty="0"/>
        </a:p>
      </dsp:txBody>
      <dsp:txXfrm>
        <a:off x="42306" y="2585524"/>
        <a:ext cx="6828156" cy="782033"/>
      </dsp:txXfrm>
    </dsp:sp>
    <dsp:sp modelId="{A733B20E-D6E9-4325-A0A6-2544D32A5666}">
      <dsp:nvSpPr>
        <dsp:cNvPr id="0" name=""/>
        <dsp:cNvSpPr/>
      </dsp:nvSpPr>
      <dsp:spPr>
        <a:xfrm>
          <a:off x="0" y="3305710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Nabídka </a:t>
          </a:r>
          <a:r>
            <a:rPr lang="cs-CZ" sz="2400" b="1" kern="1200" dirty="0"/>
            <a:t>kurzů </a:t>
          </a:r>
          <a:r>
            <a:rPr lang="cs-CZ" sz="2400" kern="1200" dirty="0"/>
            <a:t>(např. Přípravný kurz z účetnictví)</a:t>
          </a:r>
        </a:p>
      </dsp:txBody>
      <dsp:txXfrm>
        <a:off x="42306" y="3348016"/>
        <a:ext cx="6828156" cy="7820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5870513" cy="569372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Účetnictví podnikatelských subjektů</a:t>
          </a:r>
          <a:endParaRPr lang="en-US" sz="2400" b="1" kern="1200" dirty="0"/>
        </a:p>
      </dsp:txBody>
      <dsp:txXfrm>
        <a:off x="27794" y="27794"/>
        <a:ext cx="5814925" cy="513784"/>
      </dsp:txXfrm>
    </dsp:sp>
    <dsp:sp modelId="{DF296621-0D7B-46A5-B99A-28C64B24377D}">
      <dsp:nvSpPr>
        <dsp:cNvPr id="0" name=""/>
        <dsp:cNvSpPr/>
      </dsp:nvSpPr>
      <dsp:spPr>
        <a:xfrm>
          <a:off x="0" y="514707"/>
          <a:ext cx="5870513" cy="47904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Účetnictví kapitálových společností</a:t>
          </a:r>
          <a:endParaRPr lang="en-US" sz="2400" b="1" kern="1200" dirty="0"/>
        </a:p>
      </dsp:txBody>
      <dsp:txXfrm>
        <a:off x="23385" y="538092"/>
        <a:ext cx="5823743" cy="432279"/>
      </dsp:txXfrm>
    </dsp:sp>
    <dsp:sp modelId="{B9244296-077A-42E9-9C8A-FB076136F9AA}">
      <dsp:nvSpPr>
        <dsp:cNvPr id="0" name=""/>
        <dsp:cNvSpPr/>
      </dsp:nvSpPr>
      <dsp:spPr>
        <a:xfrm>
          <a:off x="0" y="964693"/>
          <a:ext cx="5870513" cy="54021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Manažerského účetnictví</a:t>
          </a:r>
          <a:endParaRPr lang="en-US" sz="2400" b="1" kern="1200" dirty="0"/>
        </a:p>
      </dsp:txBody>
      <dsp:txXfrm>
        <a:off x="26371" y="991064"/>
        <a:ext cx="5817771" cy="487472"/>
      </dsp:txXfrm>
    </dsp:sp>
    <dsp:sp modelId="{51EBB907-0080-40D6-A1B3-92CE85F8DFDF}">
      <dsp:nvSpPr>
        <dsp:cNvPr id="0" name=""/>
        <dsp:cNvSpPr/>
      </dsp:nvSpPr>
      <dsp:spPr>
        <a:xfrm>
          <a:off x="0" y="1483159"/>
          <a:ext cx="5870513" cy="48740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Úvodu do mezinárodního účetnictví</a:t>
          </a:r>
          <a:endParaRPr lang="en-US" sz="2400" b="1" kern="1200" dirty="0"/>
        </a:p>
      </dsp:txBody>
      <dsp:txXfrm>
        <a:off x="23793" y="1506952"/>
        <a:ext cx="5822927" cy="439819"/>
      </dsp:txXfrm>
    </dsp:sp>
    <dsp:sp modelId="{292B29D6-4F6D-4929-BCBF-276808716C9B}">
      <dsp:nvSpPr>
        <dsp:cNvPr id="0" name=""/>
        <dsp:cNvSpPr/>
      </dsp:nvSpPr>
      <dsp:spPr>
        <a:xfrm>
          <a:off x="0" y="1944009"/>
          <a:ext cx="5870513" cy="4753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Daňové evidence </a:t>
          </a:r>
          <a:endParaRPr lang="en-US" sz="2400" b="1" kern="1200" dirty="0"/>
        </a:p>
      </dsp:txBody>
      <dsp:txXfrm>
        <a:off x="23204" y="1967213"/>
        <a:ext cx="5824105" cy="428921"/>
      </dsp:txXfrm>
    </dsp:sp>
    <dsp:sp modelId="{7523EAC0-CF89-458F-9F29-14645305A345}">
      <dsp:nvSpPr>
        <dsp:cNvPr id="0" name=""/>
        <dsp:cNvSpPr/>
      </dsp:nvSpPr>
      <dsp:spPr>
        <a:xfrm>
          <a:off x="0" y="2441538"/>
          <a:ext cx="5870513" cy="535658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Účetnictví nevýdělečných organizací </a:t>
          </a:r>
          <a:endParaRPr lang="cs-CZ" sz="2400" b="1" kern="1200" dirty="0"/>
        </a:p>
      </dsp:txBody>
      <dsp:txXfrm>
        <a:off x="26149" y="2467687"/>
        <a:ext cx="5818215" cy="483360"/>
      </dsp:txXfrm>
    </dsp:sp>
    <dsp:sp modelId="{C97A446E-A3C4-4371-9FB2-06C7AC7C86FA}">
      <dsp:nvSpPr>
        <dsp:cNvPr id="0" name=""/>
        <dsp:cNvSpPr/>
      </dsp:nvSpPr>
      <dsp:spPr>
        <a:xfrm>
          <a:off x="0" y="2996225"/>
          <a:ext cx="5870513" cy="57187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Přímých a nepřímých daní a daňové správy</a:t>
          </a:r>
          <a:endParaRPr lang="cs-CZ" sz="2400" b="1" kern="1200" dirty="0"/>
        </a:p>
      </dsp:txBody>
      <dsp:txXfrm>
        <a:off x="27916" y="3024141"/>
        <a:ext cx="5814681" cy="516038"/>
      </dsp:txXfrm>
    </dsp:sp>
    <dsp:sp modelId="{AE33672F-D0A6-451D-AFDB-618CF62600C4}">
      <dsp:nvSpPr>
        <dsp:cNvPr id="0" name=""/>
        <dsp:cNvSpPr/>
      </dsp:nvSpPr>
      <dsp:spPr>
        <a:xfrm>
          <a:off x="0" y="3603212"/>
          <a:ext cx="5870513" cy="53798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Aplikace daňové evidence a účetnictví na PC</a:t>
          </a:r>
          <a:endParaRPr lang="cs-CZ" sz="2400" b="1" kern="1200" dirty="0"/>
        </a:p>
      </dsp:txBody>
      <dsp:txXfrm>
        <a:off x="26262" y="3629474"/>
        <a:ext cx="5817989" cy="4854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5287305" cy="759163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Účetnictví a daní společností z pohledu českých i mezinárodních předpisů (IAS/IFRS)</a:t>
          </a:r>
          <a:endParaRPr lang="en-US" sz="2000" b="1" kern="1200" dirty="0"/>
        </a:p>
      </dsp:txBody>
      <dsp:txXfrm>
        <a:off x="37059" y="37059"/>
        <a:ext cx="5213187" cy="685045"/>
      </dsp:txXfrm>
    </dsp:sp>
    <dsp:sp modelId="{DF296621-0D7B-46A5-B99A-28C64B24377D}">
      <dsp:nvSpPr>
        <dsp:cNvPr id="0" name=""/>
        <dsp:cNvSpPr/>
      </dsp:nvSpPr>
      <dsp:spPr>
        <a:xfrm>
          <a:off x="0" y="762081"/>
          <a:ext cx="5287305" cy="71580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Transakcí s podnikem, konsolidace, auditingu</a:t>
          </a:r>
          <a:br>
            <a:rPr lang="cs-CZ" altLang="cs-CZ" sz="2000" b="1" kern="1200" dirty="0"/>
          </a:br>
          <a:r>
            <a:rPr lang="cs-CZ" altLang="cs-CZ" sz="2000" b="1" kern="1200" dirty="0"/>
            <a:t>a reportingu, oceňování</a:t>
          </a:r>
          <a:endParaRPr lang="en-US" sz="2000" b="1" kern="1200" dirty="0"/>
        </a:p>
      </dsp:txBody>
      <dsp:txXfrm>
        <a:off x="34943" y="797024"/>
        <a:ext cx="5217419" cy="645918"/>
      </dsp:txXfrm>
    </dsp:sp>
    <dsp:sp modelId="{B9244296-077A-42E9-9C8A-FB076136F9AA}">
      <dsp:nvSpPr>
        <dsp:cNvPr id="0" name=""/>
        <dsp:cNvSpPr/>
      </dsp:nvSpPr>
      <dsp:spPr>
        <a:xfrm>
          <a:off x="0" y="1444419"/>
          <a:ext cx="5287305" cy="72028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Manažerského účetnictví a controllingu</a:t>
          </a:r>
          <a:endParaRPr lang="en-US" sz="2000" b="1" kern="1200" dirty="0"/>
        </a:p>
      </dsp:txBody>
      <dsp:txXfrm>
        <a:off x="35161" y="1479580"/>
        <a:ext cx="5216983" cy="649963"/>
      </dsp:txXfrm>
    </dsp:sp>
    <dsp:sp modelId="{51EBB907-0080-40D6-A1B3-92CE85F8DFDF}">
      <dsp:nvSpPr>
        <dsp:cNvPr id="0" name=""/>
        <dsp:cNvSpPr/>
      </dsp:nvSpPr>
      <dsp:spPr>
        <a:xfrm>
          <a:off x="0" y="2043383"/>
          <a:ext cx="5287305" cy="64987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Likvidace a insolvenčního řízení</a:t>
          </a:r>
          <a:endParaRPr lang="en-US" sz="2000" b="1" kern="1200" dirty="0"/>
        </a:p>
      </dsp:txBody>
      <dsp:txXfrm>
        <a:off x="31724" y="2075107"/>
        <a:ext cx="5223857" cy="586426"/>
      </dsp:txXfrm>
    </dsp:sp>
    <dsp:sp modelId="{292B29D6-4F6D-4929-BCBF-276808716C9B}">
      <dsp:nvSpPr>
        <dsp:cNvPr id="0" name=""/>
        <dsp:cNvSpPr/>
      </dsp:nvSpPr>
      <dsp:spPr>
        <a:xfrm>
          <a:off x="0" y="2657849"/>
          <a:ext cx="5287305" cy="633772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Účetnictví bank, pojišťoven a zdravotních pojišťoven</a:t>
          </a:r>
          <a:endParaRPr lang="en-US" sz="2000" b="1" kern="1200" dirty="0"/>
        </a:p>
      </dsp:txBody>
      <dsp:txXfrm>
        <a:off x="30938" y="2688787"/>
        <a:ext cx="5225429" cy="571896"/>
      </dsp:txXfrm>
    </dsp:sp>
    <dsp:sp modelId="{C97A446E-A3C4-4371-9FB2-06C7AC7C86FA}">
      <dsp:nvSpPr>
        <dsp:cNvPr id="0" name=""/>
        <dsp:cNvSpPr/>
      </dsp:nvSpPr>
      <dsp:spPr>
        <a:xfrm>
          <a:off x="0" y="3276509"/>
          <a:ext cx="5287305" cy="76249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Daňové problematiky, daňové teorie, daňové politiky EU a mezinárodního zdanění</a:t>
          </a:r>
          <a:endParaRPr lang="cs-CZ" sz="2000" b="1" kern="1200" dirty="0"/>
        </a:p>
      </dsp:txBody>
      <dsp:txXfrm>
        <a:off x="37222" y="3313731"/>
        <a:ext cx="5212861" cy="688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96621-0D7B-46A5-B99A-28C64B24377D}">
      <dsp:nvSpPr>
        <dsp:cNvPr id="0" name=""/>
        <dsp:cNvSpPr/>
      </dsp:nvSpPr>
      <dsp:spPr>
        <a:xfrm>
          <a:off x="0" y="1065246"/>
          <a:ext cx="8086081" cy="12168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ACCA</a:t>
          </a:r>
          <a:r>
            <a:rPr lang="cs-CZ" sz="2400" kern="1200" dirty="0"/>
            <a:t> (</a:t>
          </a: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Association</a:t>
          </a:r>
          <a:r>
            <a:rPr lang="cs-CZ" sz="2400" kern="1200" dirty="0"/>
            <a:t> </a:t>
          </a:r>
          <a:r>
            <a:rPr lang="cs-CZ" sz="2400" kern="1200" dirty="0" err="1"/>
            <a:t>of</a:t>
          </a:r>
          <a:r>
            <a:rPr lang="cs-CZ" sz="2400" kern="1200" dirty="0"/>
            <a:t> </a:t>
          </a:r>
          <a:r>
            <a:rPr lang="cs-CZ" sz="2400" kern="1200" dirty="0" err="1"/>
            <a:t>Chartered</a:t>
          </a:r>
          <a:r>
            <a:rPr lang="cs-CZ" sz="2400" kern="1200" dirty="0"/>
            <a:t> </a:t>
          </a:r>
          <a:r>
            <a:rPr lang="cs-CZ" sz="2400" kern="1200" dirty="0" err="1"/>
            <a:t>Certified</a:t>
          </a:r>
          <a:r>
            <a:rPr lang="cs-CZ" sz="2400" kern="1200" dirty="0"/>
            <a:t> </a:t>
          </a:r>
          <a:r>
            <a:rPr lang="cs-CZ" sz="2400" kern="1200" dirty="0" err="1"/>
            <a:t>Accountants</a:t>
          </a:r>
          <a:r>
            <a:rPr lang="cs-CZ" sz="2400" kern="1200" dirty="0"/>
            <a:t>) je Asociace certifikovaných účetních se sídlem v Glasgow </a:t>
          </a:r>
          <a:endParaRPr lang="en-US" sz="2400" kern="1200" dirty="0"/>
        </a:p>
      </dsp:txBody>
      <dsp:txXfrm>
        <a:off x="59399" y="1124645"/>
        <a:ext cx="7967283" cy="1098002"/>
      </dsp:txXfrm>
    </dsp:sp>
    <dsp:sp modelId="{B9244296-077A-42E9-9C8A-FB076136F9AA}">
      <dsp:nvSpPr>
        <dsp:cNvPr id="0" name=""/>
        <dsp:cNvSpPr/>
      </dsp:nvSpPr>
      <dsp:spPr>
        <a:xfrm>
          <a:off x="0" y="2234635"/>
          <a:ext cx="8086081" cy="121680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Studentům programu </a:t>
          </a:r>
          <a:r>
            <a:rPr lang="cs-CZ" sz="2400" b="1" kern="1200" dirty="0"/>
            <a:t>ÚČETNICTVÍ a DANĚ</a:t>
          </a:r>
          <a:r>
            <a:rPr lang="cs-CZ" sz="2400" kern="1200" dirty="0"/>
            <a:t> jsou uznány </a:t>
          </a:r>
          <a:br>
            <a:rPr lang="cs-CZ" sz="2400" kern="1200" dirty="0"/>
          </a:br>
          <a:r>
            <a:rPr lang="cs-CZ" sz="2400" b="1" kern="1200" dirty="0"/>
            <a:t>4 zkoušky ACCA v letech 2022 – 2026 </a:t>
          </a:r>
          <a:endParaRPr lang="en-US" sz="2400" kern="1200" dirty="0"/>
        </a:p>
      </dsp:txBody>
      <dsp:txXfrm>
        <a:off x="59399" y="2294034"/>
        <a:ext cx="7967283" cy="1098002"/>
      </dsp:txXfrm>
    </dsp:sp>
    <dsp:sp modelId="{51EBB907-0080-40D6-A1B3-92CE85F8DFDF}">
      <dsp:nvSpPr>
        <dsp:cNvPr id="0" name=""/>
        <dsp:cNvSpPr/>
      </dsp:nvSpPr>
      <dsp:spPr>
        <a:xfrm>
          <a:off x="0" y="3413945"/>
          <a:ext cx="8086081" cy="121680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Významné </a:t>
          </a:r>
          <a:r>
            <a:rPr lang="cs-CZ" sz="2400" b="1" kern="1200" dirty="0"/>
            <a:t>finanční výhody </a:t>
          </a:r>
          <a:r>
            <a:rPr lang="cs-CZ" sz="2400" kern="1200" dirty="0"/>
            <a:t>při vstupu do kvalifikace ACCA </a:t>
          </a:r>
          <a:r>
            <a:rPr lang="cs-CZ" sz="2400" b="1" kern="1200" dirty="0"/>
            <a:t>již při studiu</a:t>
          </a:r>
          <a:r>
            <a:rPr lang="cs-CZ" sz="2400" kern="1200" dirty="0"/>
            <a:t> pouze tohoto programu</a:t>
          </a:r>
          <a:endParaRPr lang="en-US" sz="2400" kern="1200" dirty="0"/>
        </a:p>
      </dsp:txBody>
      <dsp:txXfrm>
        <a:off x="59399" y="3473344"/>
        <a:ext cx="7967283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2EABC-2876-475D-8E28-B2F57E9BD9AE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AED3E-083E-4904-BBE9-8464DC270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81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5459-FE5F-4B8F-8810-9DE102204F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42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5459-FE5F-4B8F-8810-9DE102204F9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21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95459-FE5F-4B8F-8810-9DE102204F9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82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t>02. 01. 2025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3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870744"/>
            <a:ext cx="7772400" cy="1470025"/>
          </a:xfrm>
        </p:spPr>
        <p:txBody>
          <a:bodyPr>
            <a:noAutofit/>
          </a:bodyPr>
          <a:lstStyle/>
          <a:p>
            <a:r>
              <a:rPr lang="sv-SE" sz="4800" b="1" dirty="0"/>
              <a:t>Studijní program </a:t>
            </a:r>
            <a:br>
              <a:rPr lang="cs-CZ" sz="4800" dirty="0">
                <a:solidFill>
                  <a:srgbClr val="0070C0"/>
                </a:solidFill>
              </a:rPr>
            </a:br>
            <a:r>
              <a:rPr lang="cs-CZ" sz="4800" b="1" dirty="0">
                <a:solidFill>
                  <a:srgbClr val="0FA99F"/>
                </a:solidFill>
              </a:rPr>
              <a:t>ÚČETNICTVÍ a DANĚ</a:t>
            </a:r>
            <a:endParaRPr lang="cs-CZ" sz="4800" b="1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15739" y="5430405"/>
            <a:ext cx="8928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Garant bakalářského programu: </a:t>
            </a:r>
            <a:r>
              <a:rPr lang="cs-CZ" sz="22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doc. Ing. Michal Krajňák, Ph.D., MBA, LL.M. 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Garant navazujícího magisterského programu: </a:t>
            </a:r>
            <a:r>
              <a:rPr lang="cs-CZ" sz="22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Ing. Tomáš Tichý, Ph.D. </a:t>
            </a:r>
          </a:p>
          <a:p>
            <a:r>
              <a:rPr lang="cs-CZ" sz="2200" b="1" dirty="0"/>
              <a:t>Vedoucí katedry účetnictví a daní: </a:t>
            </a:r>
            <a:r>
              <a:rPr lang="cs-CZ" sz="2200" b="1" dirty="0">
                <a:solidFill>
                  <a:srgbClr val="0FA99F"/>
                </a:solidFill>
              </a:rPr>
              <a:t>Ing. Jana </a:t>
            </a:r>
            <a:r>
              <a:rPr lang="cs-CZ" sz="2200" b="1" dirty="0" err="1">
                <a:solidFill>
                  <a:srgbClr val="0FA99F"/>
                </a:solidFill>
              </a:rPr>
              <a:t>Hakalová</a:t>
            </a:r>
            <a:r>
              <a:rPr lang="cs-CZ" sz="2200" b="1" dirty="0">
                <a:solidFill>
                  <a:srgbClr val="0FA99F"/>
                </a:solidFill>
              </a:rPr>
              <a:t>, Ph.D.</a:t>
            </a:r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363"/>
            <a:ext cx="9144000" cy="27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7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00" y="908049"/>
            <a:ext cx="8229600" cy="140692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Profesní kvalifikace ACCA</a:t>
            </a:r>
            <a:br>
              <a:rPr lang="cs-CZ" b="1" dirty="0">
                <a:solidFill>
                  <a:srgbClr val="0FA99F"/>
                </a:solidFill>
              </a:rPr>
            </a:br>
            <a:endParaRPr lang="cs-CZ" b="1" dirty="0">
              <a:solidFill>
                <a:srgbClr val="0FA99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00" y="1675554"/>
            <a:ext cx="8712472" cy="518244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768"/>
              </a:spcBef>
              <a:buNone/>
            </a:pPr>
            <a:r>
              <a:rPr lang="cs-CZ" dirty="0"/>
              <a:t>Možnost </a:t>
            </a:r>
            <a:r>
              <a:rPr lang="cs-CZ" b="1" dirty="0"/>
              <a:t>uznání zkoušek </a:t>
            </a:r>
            <a:r>
              <a:rPr lang="cs-CZ" dirty="0"/>
              <a:t>studentům programu </a:t>
            </a:r>
            <a:r>
              <a:rPr lang="cs-CZ" b="1" dirty="0"/>
              <a:t>ÚČETNICTVÍ a DANĚ</a:t>
            </a:r>
            <a:r>
              <a:rPr lang="cs-CZ" dirty="0"/>
              <a:t> pro profesní </a:t>
            </a:r>
            <a:r>
              <a:rPr lang="cs-CZ" b="1" dirty="0"/>
              <a:t>kvalifikaci ACCA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10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7" b="9584"/>
          <a:stretch/>
        </p:blipFill>
        <p:spPr>
          <a:xfrm>
            <a:off x="5074493" y="115888"/>
            <a:ext cx="3394397" cy="936105"/>
          </a:xfrm>
          <a:prstGeom prst="rect">
            <a:avLst/>
          </a:prstGeom>
        </p:spPr>
      </p:pic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127186"/>
              </p:ext>
            </p:extLst>
          </p:nvPr>
        </p:nvGraphicFramePr>
        <p:xfrm>
          <a:off x="179759" y="1819497"/>
          <a:ext cx="8086081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200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213" y="1424868"/>
            <a:ext cx="9048211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0FA99F"/>
                </a:solidFill>
              </a:rPr>
              <a:t>Profesní klasifikace ICU</a:t>
            </a:r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dirty="0">
                <a:solidFill>
                  <a:srgbClr val="0FA99F"/>
                </a:solidFill>
              </a:rPr>
            </a:br>
            <a:endParaRPr lang="cs-CZ" dirty="0">
              <a:solidFill>
                <a:srgbClr val="0FA99F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107950" y="2001684"/>
            <a:ext cx="8856539" cy="36444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/>
              <a:t>Možnost </a:t>
            </a:r>
            <a:r>
              <a:rPr lang="cs-CZ" b="1" dirty="0"/>
              <a:t>uznání zkoušek </a:t>
            </a:r>
            <a:r>
              <a:rPr lang="cs-CZ" dirty="0"/>
              <a:t>studentům programu </a:t>
            </a:r>
            <a:r>
              <a:rPr lang="cs-CZ" b="1" dirty="0"/>
              <a:t>ÚČETNICTVÍ a DANĚ</a:t>
            </a:r>
            <a:r>
              <a:rPr lang="cs-CZ" dirty="0"/>
              <a:t> pro profesní </a:t>
            </a:r>
            <a:r>
              <a:rPr lang="cs-CZ" b="1" dirty="0"/>
              <a:t>kvalifikaci ICU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264769-77EF-4CD0-90DE-F7D7F2D423C4}" type="slidenum">
              <a:rPr lang="cs-CZ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6F655B1-5E9F-42BB-938E-A3F899F5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7012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224759"/>
              </p:ext>
            </p:extLst>
          </p:nvPr>
        </p:nvGraphicFramePr>
        <p:xfrm>
          <a:off x="107950" y="2762134"/>
          <a:ext cx="5400154" cy="3749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73" y="3463313"/>
            <a:ext cx="3323672" cy="23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774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Úspěšní absolventi našeho programu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12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text, oblečení, oblek, muž&#10;&#10;Popis byl vytvořen automaticky">
            <a:extLst>
              <a:ext uri="{FF2B5EF4-FFF2-40B4-BE49-F238E27FC236}">
                <a16:creationId xmlns:a16="http://schemas.microsoft.com/office/drawing/2014/main" id="{36223078-BF0B-6ACF-D272-3A2D3EA12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765666"/>
            <a:ext cx="3610744" cy="4759678"/>
          </a:xfrm>
          <a:prstGeom prst="rect">
            <a:avLst/>
          </a:prstGeom>
        </p:spPr>
      </p:pic>
      <p:pic>
        <p:nvPicPr>
          <p:cNvPr id="6" name="Obrázek 5" descr="Obsah obrázku text, Lidská tvář, úsměv, osoba&#10;&#10;Popis byl vytvořen automaticky">
            <a:extLst>
              <a:ext uri="{FF2B5EF4-FFF2-40B4-BE49-F238E27FC236}">
                <a16:creationId xmlns:a16="http://schemas.microsoft.com/office/drawing/2014/main" id="{F74EACEF-6225-DEDD-BE9D-735071A6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66" y="1785221"/>
            <a:ext cx="3418102" cy="47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1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80728" y="1160094"/>
            <a:ext cx="12745416" cy="1143000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solidFill>
                  <a:srgbClr val="0070C0"/>
                </a:solidFill>
              </a:rPr>
            </a:br>
            <a:r>
              <a:rPr lang="pl-PL" sz="4000" b="1" dirty="0">
                <a:solidFill>
                  <a:srgbClr val="0FA99F"/>
                </a:solidFill>
              </a:rPr>
              <a:t>Chcete se na „něco“ zeptat?</a:t>
            </a:r>
            <a:br>
              <a:rPr lang="pl-PL" sz="4000" b="1" dirty="0">
                <a:solidFill>
                  <a:srgbClr val="0FA99F"/>
                </a:solidFill>
              </a:rPr>
            </a:b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Neváhejte se obrátit na vedoucí katedry </a:t>
            </a:r>
            <a:b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na garanty programu</a:t>
            </a:r>
            <a:br>
              <a:rPr lang="pl-PL" sz="4000" b="1" dirty="0">
                <a:solidFill>
                  <a:srgbClr val="0FA99F"/>
                </a:solidFill>
              </a:rPr>
            </a:br>
            <a:endParaRPr lang="cs-CZ" sz="4000" b="1" dirty="0">
              <a:solidFill>
                <a:srgbClr val="0FA99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45380"/>
            <a:ext cx="903605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		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		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13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251520" y="2664807"/>
            <a:ext cx="6449167" cy="1336825"/>
            <a:chOff x="0" y="0"/>
            <a:chExt cx="8784530" cy="577980"/>
          </a:xfrm>
          <a:solidFill>
            <a:srgbClr val="1A4AC3"/>
          </a:solidFill>
        </p:grpSpPr>
        <p:sp>
          <p:nvSpPr>
            <p:cNvPr id="9" name="Zaoblený obdélník 8"/>
            <p:cNvSpPr/>
            <p:nvPr/>
          </p:nvSpPr>
          <p:spPr>
            <a:xfrm>
              <a:off x="0" y="0"/>
              <a:ext cx="8784530" cy="57798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Zaoblený obdélník 4"/>
            <p:cNvSpPr/>
            <p:nvPr/>
          </p:nvSpPr>
          <p:spPr>
            <a:xfrm>
              <a:off x="127710" y="28215"/>
              <a:ext cx="8628604" cy="5215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>
                <a:spcBef>
                  <a:spcPts val="768"/>
                </a:spcBef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r>
                <a:rPr lang="cs-CZ" sz="2400" b="1" dirty="0">
                  <a:solidFill>
                    <a:schemeClr val="bg1"/>
                  </a:solidFill>
                </a:rPr>
                <a:t>Vedoucí katedry účetnictví a daní   		    </a:t>
              </a:r>
            </a:p>
            <a:p>
              <a:r>
                <a:rPr lang="cs-CZ" sz="2400" b="1" dirty="0">
                  <a:solidFill>
                    <a:schemeClr val="bg1"/>
                  </a:solidFill>
                </a:rPr>
                <a:t>Ing. Jana </a:t>
              </a:r>
              <a:r>
                <a:rPr lang="cs-CZ" sz="2400" b="1" dirty="0" err="1">
                  <a:solidFill>
                    <a:schemeClr val="bg1"/>
                  </a:solidFill>
                </a:rPr>
                <a:t>Hakalová</a:t>
              </a:r>
              <a:r>
                <a:rPr lang="cs-CZ" sz="2400" b="1" dirty="0">
                  <a:solidFill>
                    <a:schemeClr val="bg1"/>
                  </a:solidFill>
                </a:rPr>
                <a:t>, Ph.D.    jana.hakalova@vsb.cz                                 </a:t>
              </a:r>
              <a:r>
                <a:rPr lang="cs-CZ" sz="2400" dirty="0">
                  <a:solidFill>
                    <a:schemeClr val="bg1"/>
                  </a:solidFill>
                </a:rPr>
                <a:t>		</a:t>
              </a:r>
              <a:r>
                <a:rPr lang="cs-CZ" sz="2400" dirty="0"/>
                <a:t>	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30805" y="3955048"/>
            <a:ext cx="6449167" cy="1312945"/>
            <a:chOff x="0" y="0"/>
            <a:chExt cx="8784530" cy="577980"/>
          </a:xfrm>
          <a:solidFill>
            <a:srgbClr val="1A4AC3"/>
          </a:solidFill>
        </p:grpSpPr>
        <p:sp>
          <p:nvSpPr>
            <p:cNvPr id="12" name="Zaoblený obdélník 11"/>
            <p:cNvSpPr/>
            <p:nvPr/>
          </p:nvSpPr>
          <p:spPr>
            <a:xfrm>
              <a:off x="0" y="0"/>
              <a:ext cx="8784530" cy="57798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Zaoblený obdélník 4"/>
            <p:cNvSpPr/>
            <p:nvPr/>
          </p:nvSpPr>
          <p:spPr>
            <a:xfrm>
              <a:off x="127710" y="28215"/>
              <a:ext cx="8628604" cy="5215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>
                <a:spcBef>
                  <a:spcPts val="768"/>
                </a:spcBef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r>
                <a:rPr lang="cs-CZ" sz="2400" b="1" dirty="0">
                  <a:solidFill>
                    <a:schemeClr val="bg1"/>
                  </a:solidFill>
                </a:rPr>
                <a:t>Garant bakalářského programu:	</a:t>
              </a:r>
            </a:p>
            <a:p>
              <a:r>
                <a:rPr lang="cs-CZ" sz="2400" b="1" dirty="0">
                  <a:solidFill>
                    <a:schemeClr val="bg1"/>
                  </a:solidFill>
                </a:rPr>
                <a:t>doc. Ing. Michal Krajňák, Ph.D., MBA, LL.M.</a:t>
              </a:r>
            </a:p>
            <a:p>
              <a:r>
                <a:rPr lang="cs-CZ" sz="2400" b="1" dirty="0">
                  <a:solidFill>
                    <a:schemeClr val="bg1"/>
                  </a:solidFill>
                </a:rPr>
                <a:t>michal.krajnak@vsb.cz</a:t>
              </a:r>
              <a:r>
                <a:rPr lang="cs-CZ" sz="2400" b="1" dirty="0">
                  <a:solidFill>
                    <a:schemeClr val="bg1"/>
                  </a:solidFill>
                  <a:highlight>
                    <a:srgbClr val="FFFF00"/>
                  </a:highlight>
                </a:rPr>
                <a:t>                                        </a:t>
              </a:r>
              <a:r>
                <a:rPr lang="cs-CZ" sz="2400" dirty="0">
                  <a:solidFill>
                    <a:schemeClr val="bg1"/>
                  </a:solidFill>
                </a:rPr>
                <a:t>		</a:t>
              </a:r>
              <a:r>
                <a:rPr lang="cs-CZ" sz="2400" dirty="0"/>
                <a:t>	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30" y="2912703"/>
            <a:ext cx="1750200" cy="1745109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25" y="4793499"/>
            <a:ext cx="1667061" cy="1667061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226289" y="5269856"/>
            <a:ext cx="6449167" cy="1312945"/>
            <a:chOff x="0" y="0"/>
            <a:chExt cx="8784530" cy="577980"/>
          </a:xfrm>
        </p:grpSpPr>
        <p:sp>
          <p:nvSpPr>
            <p:cNvPr id="17" name="Zaoblený obdélník 16"/>
            <p:cNvSpPr/>
            <p:nvPr/>
          </p:nvSpPr>
          <p:spPr>
            <a:xfrm>
              <a:off x="0" y="0"/>
              <a:ext cx="8784530" cy="577980"/>
            </a:xfrm>
            <a:prstGeom prst="roundRect">
              <a:avLst/>
            </a:prstGeom>
            <a:solidFill>
              <a:srgbClr val="0FA99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Zaoblený obdélník 4"/>
            <p:cNvSpPr/>
            <p:nvPr/>
          </p:nvSpPr>
          <p:spPr>
            <a:xfrm>
              <a:off x="127710" y="28215"/>
              <a:ext cx="8628604" cy="521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>
                <a:spcBef>
                  <a:spcPts val="768"/>
                </a:spcBef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r>
                <a:rPr lang="cs-CZ" sz="2400" b="1" dirty="0">
                  <a:solidFill>
                    <a:schemeClr val="bg1"/>
                  </a:solidFill>
                </a:rPr>
                <a:t>Garant </a:t>
              </a:r>
              <a:r>
                <a:rPr lang="cs-CZ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navazujícího magisterského programu:</a:t>
              </a:r>
            </a:p>
            <a:p>
              <a:r>
                <a:rPr lang="cs-C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prof. Ing. Tomáš Tichý, Ph.D. </a:t>
              </a:r>
              <a:r>
                <a:rPr lang="cs-CZ" sz="2400" b="1" dirty="0">
                  <a:solidFill>
                    <a:schemeClr val="bg1"/>
                  </a:solidFill>
                </a:rPr>
                <a:t>  tomas.tichy@vsb.cz                                        </a:t>
              </a:r>
              <a:r>
                <a:rPr lang="cs-CZ" sz="2400" dirty="0">
                  <a:solidFill>
                    <a:schemeClr val="bg1"/>
                  </a:solidFill>
                </a:rPr>
                <a:t>		</a:t>
              </a:r>
              <a:r>
                <a:rPr lang="cs-CZ" sz="2400" dirty="0"/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3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60EC88F-C91A-445A-9983-8AAE7A7CC5DB}"/>
              </a:ext>
            </a:extLst>
          </p:cNvPr>
          <p:cNvSpPr txBox="1">
            <a:spLocks/>
          </p:cNvSpPr>
          <p:nvPr/>
        </p:nvSpPr>
        <p:spPr>
          <a:xfrm>
            <a:off x="685800" y="424056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dirty="0">
                <a:solidFill>
                  <a:srgbClr val="0FA99F"/>
                </a:solidFill>
              </a:rPr>
              <a:t>Děkuji za pozornost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" y="0"/>
            <a:ext cx="914400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5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20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5328">
            <a:off x="7231119" y="3522001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066727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0FA99F"/>
                </a:solidFill>
              </a:rPr>
              <a:t>Charakteristika studijního programu</a:t>
            </a: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6632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t>2</a:t>
            </a:fld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2" name="Obrázek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861">
            <a:off x="7484056" y="2145901"/>
            <a:ext cx="1224000" cy="154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5446" y="2079123"/>
            <a:ext cx="6948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Studijní program </a:t>
            </a:r>
            <a:r>
              <a:rPr lang="cs-CZ" sz="2800" b="1" dirty="0"/>
              <a:t>ÚČETNICTVÍ a DANĚ je nabízen:</a:t>
            </a:r>
            <a:r>
              <a:rPr lang="cs-CZ" sz="2000" dirty="0"/>
              <a:t> </a:t>
            </a:r>
          </a:p>
        </p:txBody>
      </p:sp>
      <p:graphicFrame>
        <p:nvGraphicFramePr>
          <p:cNvPr id="18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68452"/>
              </p:ext>
            </p:extLst>
          </p:nvPr>
        </p:nvGraphicFramePr>
        <p:xfrm>
          <a:off x="216272" y="2513109"/>
          <a:ext cx="6723692" cy="371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8" name="Picture 4" descr="UP 2021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882">
            <a:off x="7154622" y="5056657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6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682711"/>
            <a:ext cx="8856538" cy="1143000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Studijní program a specializace ÚČETNICTVÍ a DANĚ</a:t>
            </a:r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b="1" dirty="0">
              <a:solidFill>
                <a:srgbClr val="0FA99F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83864" y="6505999"/>
            <a:ext cx="2133600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3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164" y="2180106"/>
            <a:ext cx="8350964" cy="4525963"/>
          </a:xfrm>
        </p:spPr>
        <p:txBody>
          <a:bodyPr/>
          <a:lstStyle/>
          <a:p>
            <a:pPr>
              <a:buNone/>
              <a:defRPr/>
            </a:pPr>
            <a:r>
              <a:rPr lang="cs-CZ" sz="2000" b="1" dirty="0"/>
              <a:t>Cíl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cs-CZ" sz="2000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cs-CZ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b="1" dirty="0"/>
              <a:t>Pedagogové katedry</a:t>
            </a:r>
            <a:endParaRPr lang="cs-CZ" sz="20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58712" y="2512149"/>
            <a:ext cx="8474295" cy="907386"/>
            <a:chOff x="0" y="651148"/>
            <a:chExt cx="6740785" cy="1216800"/>
          </a:xfrm>
        </p:grpSpPr>
        <p:sp>
          <p:nvSpPr>
            <p:cNvPr id="14" name="Zaoblený obdélník 13"/>
            <p:cNvSpPr/>
            <p:nvPr/>
          </p:nvSpPr>
          <p:spPr>
            <a:xfrm>
              <a:off x="0" y="651148"/>
              <a:ext cx="6740785" cy="1216800"/>
            </a:xfrm>
            <a:prstGeom prst="roundRect">
              <a:avLst/>
            </a:prstGeom>
            <a:solidFill>
              <a:srgbClr val="0FA99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Zaoblený obdélník 4"/>
            <p:cNvSpPr/>
            <p:nvPr/>
          </p:nvSpPr>
          <p:spPr>
            <a:xfrm>
              <a:off x="59399" y="710547"/>
              <a:ext cx="6621987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cs-CZ" sz="2000" dirty="0">
                  <a:cs typeface="Times New Roman" pitchFamily="18" charset="0"/>
                </a:rPr>
                <a:t>Připravit kvalifikované </a:t>
              </a:r>
              <a:r>
                <a:rPr lang="cs-CZ" sz="2000" b="1" dirty="0">
                  <a:cs typeface="Times New Roman" pitchFamily="18" charset="0"/>
                </a:rPr>
                <a:t>odborníky</a:t>
              </a:r>
              <a:r>
                <a:rPr lang="cs-CZ" sz="2000" dirty="0">
                  <a:cs typeface="Times New Roman" pitchFamily="18" charset="0"/>
                </a:rPr>
                <a:t> pro výkon manažerských funkcí, v </a:t>
              </a:r>
              <a:r>
                <a:rPr lang="cs-CZ" sz="2000" b="1" dirty="0">
                  <a:cs typeface="Times New Roman" pitchFamily="18" charset="0"/>
                </a:rPr>
                <a:t>účetní, daňové a finanční </a:t>
              </a:r>
              <a:r>
                <a:rPr lang="cs-CZ" sz="2000" dirty="0">
                  <a:cs typeface="Times New Roman" pitchFamily="18" charset="0"/>
                </a:rPr>
                <a:t>oblasti</a:t>
              </a:r>
              <a:r>
                <a:rPr lang="cs-CZ" sz="2000" b="1" dirty="0">
                  <a:cs typeface="Times New Roman" pitchFamily="18" charset="0"/>
                </a:rPr>
                <a:t> </a:t>
              </a:r>
              <a:r>
                <a:rPr lang="cs-CZ" sz="2000" dirty="0">
                  <a:cs typeface="Times New Roman" pitchFamily="18" charset="0"/>
                </a:rPr>
                <a:t>na </a:t>
              </a:r>
              <a:r>
                <a:rPr lang="cs-CZ" sz="2000" b="1" dirty="0">
                  <a:cs typeface="Times New Roman" pitchFamily="18" charset="0"/>
                </a:rPr>
                <a:t>vedoucích pozicích </a:t>
              </a:r>
              <a:r>
                <a:rPr lang="cs-CZ" sz="2000" dirty="0">
                  <a:cs typeface="Times New Roman" pitchFamily="18" charset="0"/>
                </a:rPr>
                <a:t>podniků a institucí</a:t>
              </a:r>
              <a:endParaRPr lang="cs-CZ" sz="2000" dirty="0"/>
            </a:p>
          </p:txBody>
        </p:sp>
      </p:grpSp>
      <p:graphicFrame>
        <p:nvGraphicFramePr>
          <p:cNvPr id="23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819275"/>
              </p:ext>
            </p:extLst>
          </p:nvPr>
        </p:nvGraphicFramePr>
        <p:xfrm>
          <a:off x="193505" y="3749646"/>
          <a:ext cx="8474295" cy="278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861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940" y="995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FA99F"/>
                </a:solidFill>
              </a:rPr>
              <a:t>Oblast uplatnění našich absolventů</a:t>
            </a:r>
            <a:br>
              <a:rPr lang="cs-CZ" b="1" dirty="0">
                <a:solidFill>
                  <a:srgbClr val="0FA99F"/>
                </a:solidFill>
              </a:rPr>
            </a:br>
            <a:endParaRPr lang="cs-CZ" b="1" dirty="0">
              <a:solidFill>
                <a:srgbClr val="0FA99F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4</a:t>
            </a:fld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52325"/>
            <a:ext cx="1551596" cy="43995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97" y="5277616"/>
            <a:ext cx="1656000" cy="7560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5"/>
          <a:stretch/>
        </p:blipFill>
        <p:spPr>
          <a:xfrm>
            <a:off x="1744900" y="6122745"/>
            <a:ext cx="1776719" cy="673555"/>
          </a:xfrm>
          <a:prstGeom prst="rect">
            <a:avLst/>
          </a:prstGeom>
        </p:spPr>
      </p:pic>
      <p:pic>
        <p:nvPicPr>
          <p:cNvPr id="11" name="Obrázek 10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r="14789" b="10816"/>
          <a:stretch/>
        </p:blipFill>
        <p:spPr>
          <a:xfrm>
            <a:off x="88900" y="6148300"/>
            <a:ext cx="1656000" cy="648000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9" y="5153094"/>
            <a:ext cx="1538255" cy="756000"/>
          </a:xfrm>
        </p:spPr>
      </p:pic>
      <p:graphicFrame>
        <p:nvGraphicFramePr>
          <p:cNvPr id="13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479564"/>
              </p:ext>
            </p:extLst>
          </p:nvPr>
        </p:nvGraphicFramePr>
        <p:xfrm>
          <a:off x="251521" y="1661302"/>
          <a:ext cx="7848872" cy="380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Obrázek 8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39370" r="7150" b="31997"/>
          <a:stretch/>
        </p:blipFill>
        <p:spPr>
          <a:xfrm>
            <a:off x="3967929" y="6170689"/>
            <a:ext cx="1827898" cy="625611"/>
          </a:xfrm>
          <a:prstGeom prst="rect">
            <a:avLst/>
          </a:prstGeom>
        </p:spPr>
      </p:pic>
      <p:pic>
        <p:nvPicPr>
          <p:cNvPr id="16" name="Obrázek 15"/>
          <p:cNvPicPr>
            <a:picLocks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0" b="34896"/>
          <a:stretch/>
        </p:blipFill>
        <p:spPr>
          <a:xfrm>
            <a:off x="3759961" y="5277616"/>
            <a:ext cx="2309403" cy="756000"/>
          </a:xfrm>
          <a:prstGeom prst="rect">
            <a:avLst/>
          </a:prstGeom>
        </p:spPr>
      </p:pic>
      <p:pic>
        <p:nvPicPr>
          <p:cNvPr id="17" name="Obrázek 16"/>
          <p:cNvPicPr>
            <a:picLocks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8001"/>
          <a:stretch/>
        </p:blipFill>
        <p:spPr>
          <a:xfrm>
            <a:off x="6167386" y="5309258"/>
            <a:ext cx="2026956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5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rajnak 2020_cr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070">
            <a:off x="7745656" y="1346711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913607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b="1" dirty="0">
                <a:solidFill>
                  <a:srgbClr val="0FA99F"/>
                </a:solidFill>
              </a:rPr>
              <a:t>Proč takový zájem o náš program?</a:t>
            </a:r>
            <a:br>
              <a:rPr lang="cs-CZ" sz="3700" b="1" dirty="0">
                <a:solidFill>
                  <a:srgbClr val="0FA99F"/>
                </a:solidFill>
              </a:rPr>
            </a:br>
            <a:endParaRPr lang="cs-CZ" sz="3700" b="1" dirty="0">
              <a:solidFill>
                <a:srgbClr val="0FA99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15589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7504721"/>
              </p:ext>
            </p:extLst>
          </p:nvPr>
        </p:nvGraphicFramePr>
        <p:xfrm>
          <a:off x="251519" y="1484784"/>
          <a:ext cx="6468981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F08577EF-CF1E-4408-8CA6-B7E73988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967">
            <a:off x="7586556" y="3434557"/>
            <a:ext cx="1224000" cy="1548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19BA98A-34F0-4656-B6E1-62F2682053C7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5" t="-2" r="1730" b="30681"/>
          <a:stretch>
            <a:fillRect/>
          </a:stretch>
        </p:blipFill>
        <p:spPr bwMode="auto">
          <a:xfrm rot="-961759">
            <a:off x="6943726" y="2519580"/>
            <a:ext cx="122400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452B683-B8E9-4C2B-8A8A-6244322BAC1B}"/>
              </a:ext>
            </a:extLst>
          </p:cNvPr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5521">
            <a:off x="7096993" y="4960648"/>
            <a:ext cx="122400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4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00" y="682625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Proč takový zájem o náš program?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F3DF5C3-6762-4891-5B58-447B2F92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73" t="15131" r="28656" b="5500"/>
          <a:stretch/>
        </p:blipFill>
        <p:spPr>
          <a:xfrm>
            <a:off x="4937434" y="4211318"/>
            <a:ext cx="3306974" cy="2476103"/>
          </a:xfrm>
        </p:spPr>
      </p:pic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t>6</a:t>
            </a:fld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2"/>
          <a:stretch/>
        </p:blipFill>
        <p:spPr>
          <a:xfrm>
            <a:off x="278186" y="4572996"/>
            <a:ext cx="3803526" cy="2229279"/>
          </a:xfrm>
          <a:prstGeom prst="rect">
            <a:avLst/>
          </a:prstGeom>
        </p:spPr>
      </p:pic>
      <p:graphicFrame>
        <p:nvGraphicFramePr>
          <p:cNvPr id="9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621309"/>
          <a:ext cx="4009206" cy="295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10"/>
          <a:srcRect t="3799" b="10180"/>
          <a:stretch/>
        </p:blipFill>
        <p:spPr>
          <a:xfrm>
            <a:off x="4937434" y="1628800"/>
            <a:ext cx="3306974" cy="24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202" y="678309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Proč takový zájem o náš program?</a:t>
            </a: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4202" y="6543548"/>
            <a:ext cx="2133600" cy="365125"/>
          </a:xfrm>
        </p:spPr>
        <p:txBody>
          <a:bodyPr/>
          <a:lstStyle/>
          <a:p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t>7</a:t>
            </a:fld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/>
        </p:nvGraphicFramePr>
        <p:xfrm>
          <a:off x="227590" y="1526910"/>
          <a:ext cx="6912768" cy="456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délník 2"/>
          <p:cNvSpPr/>
          <p:nvPr/>
        </p:nvSpPr>
        <p:spPr>
          <a:xfrm>
            <a:off x="7148966" y="2191130"/>
            <a:ext cx="181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 err="1"/>
              <a:t>Jyväskylä</a:t>
            </a:r>
            <a:r>
              <a:rPr lang="cs-CZ" dirty="0"/>
              <a:t> (Finsko)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7140358" y="3256972"/>
            <a:ext cx="206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 err="1"/>
              <a:t>Aveiro</a:t>
            </a:r>
            <a:r>
              <a:rPr lang="cs-CZ" dirty="0"/>
              <a:t> (Portugalsko)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7140358" y="4279611"/>
            <a:ext cx="1990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    Liverpool (UK)</a:t>
            </a:r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7547236" y="5298256"/>
            <a:ext cx="10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/>
              <a:t>Singapur </a:t>
            </a:r>
            <a:endParaRPr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7031747" y="6348229"/>
            <a:ext cx="1766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/>
              <a:t>Katovice (Polsko)</a:t>
            </a:r>
            <a:endParaRPr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633109" y="6367347"/>
            <a:ext cx="159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/>
              <a:t>Krakov (Polsko)</a:t>
            </a:r>
            <a:endParaRPr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707202" y="6367347"/>
            <a:ext cx="196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Huelva</a:t>
            </a:r>
            <a:r>
              <a:rPr lang="cs-CZ" dirty="0"/>
              <a:t> (Španělsko)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030891" y="6348229"/>
            <a:ext cx="181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Tallinn (Estonsko)</a:t>
            </a:r>
          </a:p>
        </p:txBody>
      </p:sp>
      <p:sp>
        <p:nvSpPr>
          <p:cNvPr id="30" name="Ovál 29"/>
          <p:cNvSpPr>
            <a:spLocks/>
          </p:cNvSpPr>
          <p:nvPr/>
        </p:nvSpPr>
        <p:spPr>
          <a:xfrm>
            <a:off x="7614974" y="2664039"/>
            <a:ext cx="828000" cy="576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>
            <a:spLocks/>
          </p:cNvSpPr>
          <p:nvPr/>
        </p:nvSpPr>
        <p:spPr>
          <a:xfrm>
            <a:off x="7614974" y="1616748"/>
            <a:ext cx="828000" cy="576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>
            <a:spLocks/>
          </p:cNvSpPr>
          <p:nvPr/>
        </p:nvSpPr>
        <p:spPr>
          <a:xfrm>
            <a:off x="3123104" y="5815807"/>
            <a:ext cx="828000" cy="576000"/>
          </a:xfrm>
          <a:prstGeom prst="ellipse">
            <a:avLst/>
          </a:prstGeom>
          <a:blipFill>
            <a:blip r:embed="rId10"/>
            <a:srcRect/>
            <a:stretch>
              <a:fillRect/>
            </a:stretch>
          </a:blipFill>
          <a:ln>
            <a:solidFill>
              <a:srgbClr val="D7D7D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" name="Ovál 32"/>
          <p:cNvSpPr>
            <a:spLocks/>
          </p:cNvSpPr>
          <p:nvPr/>
        </p:nvSpPr>
        <p:spPr>
          <a:xfrm>
            <a:off x="931076" y="5815807"/>
            <a:ext cx="828000" cy="576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>
            <a:spLocks/>
          </p:cNvSpPr>
          <p:nvPr/>
        </p:nvSpPr>
        <p:spPr>
          <a:xfrm>
            <a:off x="7614974" y="5770727"/>
            <a:ext cx="828000" cy="576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>
            <a:spLocks/>
          </p:cNvSpPr>
          <p:nvPr/>
        </p:nvSpPr>
        <p:spPr>
          <a:xfrm>
            <a:off x="5498134" y="5815807"/>
            <a:ext cx="828000" cy="576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>
            <a:spLocks/>
          </p:cNvSpPr>
          <p:nvPr/>
        </p:nvSpPr>
        <p:spPr>
          <a:xfrm>
            <a:off x="7614974" y="3730844"/>
            <a:ext cx="828000" cy="576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>
            <a:spLocks/>
          </p:cNvSpPr>
          <p:nvPr/>
        </p:nvSpPr>
        <p:spPr>
          <a:xfrm>
            <a:off x="7614974" y="4724919"/>
            <a:ext cx="828000" cy="576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52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99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Obsahem bakalářského studia</a:t>
            </a:r>
            <a:endParaRPr lang="cs-CZ" sz="3700" b="1" dirty="0">
              <a:solidFill>
                <a:srgbClr val="0FA99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264769-77EF-4CD0-90DE-F7D7F2D423C4}" type="slidenum">
              <a:rPr lang="cs-CZ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2648889"/>
              </p:ext>
            </p:extLst>
          </p:nvPr>
        </p:nvGraphicFramePr>
        <p:xfrm>
          <a:off x="390196" y="2498544"/>
          <a:ext cx="5870513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F08577EF-CF1E-4408-8CA6-B7E73988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1698" y="1486871"/>
            <a:ext cx="73448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získání </a:t>
            </a:r>
            <a:r>
              <a:rPr lang="cs-CZ" sz="2800" b="1" dirty="0"/>
              <a:t>znalostí</a:t>
            </a:r>
            <a:r>
              <a:rPr lang="cs-CZ" sz="2800" dirty="0"/>
              <a:t> a praktických </a:t>
            </a:r>
            <a:r>
              <a:rPr lang="cs-CZ" sz="2800" b="1" dirty="0"/>
              <a:t>dovedností</a:t>
            </a:r>
            <a:r>
              <a:rPr lang="cs-CZ" sz="2800" dirty="0"/>
              <a:t> v oblastech</a:t>
            </a:r>
            <a:r>
              <a:rPr lang="cs-CZ" sz="2800" dirty="0">
                <a:solidFill>
                  <a:srgbClr val="002060"/>
                </a:solidFill>
              </a:rPr>
              <a:t>:</a:t>
            </a:r>
          </a:p>
          <a:p>
            <a:endParaRPr lang="cs-CZ" dirty="0"/>
          </a:p>
        </p:txBody>
      </p:sp>
      <p:pic>
        <p:nvPicPr>
          <p:cNvPr id="1026" name="Picture 2" descr="IFRS projekt">
            <a:extLst>
              <a:ext uri="{FF2B5EF4-FFF2-40B4-BE49-F238E27FC236}">
                <a16:creationId xmlns:a16="http://schemas.microsoft.com/office/drawing/2014/main" id="{A3B2D112-A5EF-4CEF-88F5-F2DA702A9057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717">
            <a:off x="6687819" y="3640687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FRS EKF">
            <a:extLst>
              <a:ext uri="{FF2B5EF4-FFF2-40B4-BE49-F238E27FC236}">
                <a16:creationId xmlns:a16="http://schemas.microsoft.com/office/drawing/2014/main" id="{25C1855A-C299-487F-86D7-49A42255319B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349">
            <a:off x="7131666" y="4927198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bestikova">
            <a:extLst>
              <a:ext uri="{FF2B5EF4-FFF2-40B4-BE49-F238E27FC236}">
                <a16:creationId xmlns:a16="http://schemas.microsoft.com/office/drawing/2014/main" id="{90AD67F1-0FAF-48E9-8B36-42B8BFE9D175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240">
            <a:off x="7329109" y="2347685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8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77" y="783598"/>
            <a:ext cx="8229600" cy="753660"/>
          </a:xfrm>
        </p:spPr>
        <p:txBody>
          <a:bodyPr>
            <a:normAutofit fontScale="90000"/>
          </a:bodyPr>
          <a:lstStyle/>
          <a:p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Obsahem navazujícího magisterského studia specializace ÚČETNICTVÍ a DANĚ</a:t>
            </a:r>
            <a:endParaRPr lang="cs-CZ" sz="4000" b="1" dirty="0">
              <a:solidFill>
                <a:srgbClr val="0FA99F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9</a:t>
            </a:fld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5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/>
        </p:nvGraphicFramePr>
        <p:xfrm>
          <a:off x="138677" y="2743200"/>
          <a:ext cx="5287305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38677" y="1884632"/>
            <a:ext cx="7745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získání </a:t>
            </a:r>
            <a:r>
              <a:rPr lang="cs-CZ" sz="2800" b="1" dirty="0"/>
              <a:t>znalostí</a:t>
            </a:r>
            <a:r>
              <a:rPr lang="cs-CZ" sz="2800" dirty="0"/>
              <a:t> a praktických </a:t>
            </a:r>
            <a:r>
              <a:rPr lang="cs-CZ" sz="2800" b="1" dirty="0"/>
              <a:t>dovedností</a:t>
            </a:r>
            <a:r>
              <a:rPr lang="cs-CZ" sz="2800" dirty="0"/>
              <a:t> v oblastech</a:t>
            </a:r>
            <a:r>
              <a:rPr lang="cs-CZ" sz="2800" dirty="0">
                <a:solidFill>
                  <a:srgbClr val="002060"/>
                </a:solidFill>
              </a:rPr>
              <a:t>:</a:t>
            </a:r>
          </a:p>
          <a:p>
            <a:endParaRPr lang="cs-CZ" sz="1600" dirty="0"/>
          </a:p>
        </p:txBody>
      </p:sp>
      <p:pic>
        <p:nvPicPr>
          <p:cNvPr id="9" name="Obrázek 8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272">
            <a:off x="6940942" y="3073933"/>
            <a:ext cx="1224000" cy="15480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348">
            <a:off x="5932029" y="4274262"/>
            <a:ext cx="1224000" cy="1548000"/>
          </a:xfrm>
          <a:prstGeom prst="rect">
            <a:avLst/>
          </a:prstGeom>
        </p:spPr>
      </p:pic>
      <p:pic>
        <p:nvPicPr>
          <p:cNvPr id="11" name="Obrázek 10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835">
            <a:off x="7048807" y="4643028"/>
            <a:ext cx="1224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5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796</Words>
  <Application>Microsoft Office PowerPoint</Application>
  <PresentationFormat>Předvádění na obrazovce (4:3)</PresentationFormat>
  <Paragraphs>111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Motiv sady Office</vt:lpstr>
      <vt:lpstr>Studijní program  ÚČETNICTVÍ a DANĚ</vt:lpstr>
      <vt:lpstr>Charakteristika studijního programu</vt:lpstr>
      <vt:lpstr>Studijní program a specializace ÚČETNICTVÍ a DANĚ  </vt:lpstr>
      <vt:lpstr>Oblast uplatnění našich absolventů </vt:lpstr>
      <vt:lpstr>Proč takový zájem o náš program? </vt:lpstr>
      <vt:lpstr>Proč takový zájem o náš program?</vt:lpstr>
      <vt:lpstr>Proč takový zájem o náš program?</vt:lpstr>
      <vt:lpstr>Obsahem bakalářského studia</vt:lpstr>
      <vt:lpstr> Obsahem navazujícího magisterského studia specializace ÚČETNICTVÍ a DANĚ</vt:lpstr>
      <vt:lpstr>Profesní kvalifikace ACCA </vt:lpstr>
      <vt:lpstr>Profesní klasifikace ICU  </vt:lpstr>
      <vt:lpstr>Úspěšní absolventi našeho programu</vt:lpstr>
      <vt:lpstr> Chcete se na „něco“ zeptat? Neváhejte se obrátit na vedoucí katedry  nebo na garanty programu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Studijní program  ÚČETNICTVÍ a DANĚ</dc:title>
  <dc:creator>Jiří Slezák</dc:creator>
  <cp:lastModifiedBy>Slezak Jiri</cp:lastModifiedBy>
  <cp:revision>59</cp:revision>
  <cp:lastPrinted>2023-09-14T08:58:16Z</cp:lastPrinted>
  <dcterms:created xsi:type="dcterms:W3CDTF">2020-01-15T16:24:12Z</dcterms:created>
  <dcterms:modified xsi:type="dcterms:W3CDTF">2025-01-02T11:26:35Z</dcterms:modified>
</cp:coreProperties>
</file>