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8" r:id="rId1"/>
    <p:sldMasterId id="2147484294" r:id="rId2"/>
    <p:sldMasterId id="2147484296" r:id="rId3"/>
    <p:sldMasterId id="2147484298" r:id="rId4"/>
    <p:sldMasterId id="2147484300" r:id="rId5"/>
    <p:sldMasterId id="2147484302" r:id="rId6"/>
    <p:sldMasterId id="2147484280" r:id="rId7"/>
    <p:sldMasterId id="2147484284" r:id="rId8"/>
    <p:sldMasterId id="2147484286" r:id="rId9"/>
    <p:sldMasterId id="2147484288" r:id="rId10"/>
    <p:sldMasterId id="2147484290" r:id="rId11"/>
    <p:sldMasterId id="2147484292" r:id="rId12"/>
    <p:sldMasterId id="2147484307" r:id="rId13"/>
  </p:sldMasterIdLst>
  <p:notesMasterIdLst>
    <p:notesMasterId r:id="rId57"/>
  </p:notesMasterIdLst>
  <p:handoutMasterIdLst>
    <p:handoutMasterId r:id="rId58"/>
  </p:handoutMasterIdLst>
  <p:sldIdLst>
    <p:sldId id="301" r:id="rId14"/>
    <p:sldId id="304" r:id="rId15"/>
    <p:sldId id="339" r:id="rId16"/>
    <p:sldId id="343" r:id="rId17"/>
    <p:sldId id="347" r:id="rId18"/>
    <p:sldId id="344" r:id="rId19"/>
    <p:sldId id="345" r:id="rId20"/>
    <p:sldId id="346" r:id="rId21"/>
    <p:sldId id="348" r:id="rId22"/>
    <p:sldId id="340" r:id="rId23"/>
    <p:sldId id="307" r:id="rId24"/>
    <p:sldId id="349" r:id="rId25"/>
    <p:sldId id="341" r:id="rId26"/>
    <p:sldId id="308" r:id="rId27"/>
    <p:sldId id="355" r:id="rId28"/>
    <p:sldId id="350" r:id="rId29"/>
    <p:sldId id="351" r:id="rId30"/>
    <p:sldId id="353" r:id="rId31"/>
    <p:sldId id="354" r:id="rId32"/>
    <p:sldId id="372" r:id="rId33"/>
    <p:sldId id="373" r:id="rId34"/>
    <p:sldId id="374" r:id="rId35"/>
    <p:sldId id="375" r:id="rId36"/>
    <p:sldId id="376" r:id="rId37"/>
    <p:sldId id="361" r:id="rId38"/>
    <p:sldId id="366" r:id="rId39"/>
    <p:sldId id="359" r:id="rId40"/>
    <p:sldId id="360" r:id="rId41"/>
    <p:sldId id="358" r:id="rId42"/>
    <p:sldId id="369" r:id="rId43"/>
    <p:sldId id="377" r:id="rId44"/>
    <p:sldId id="378" r:id="rId45"/>
    <p:sldId id="379" r:id="rId46"/>
    <p:sldId id="367" r:id="rId47"/>
    <p:sldId id="342" r:id="rId48"/>
    <p:sldId id="310" r:id="rId49"/>
    <p:sldId id="380" r:id="rId50"/>
    <p:sldId id="382" r:id="rId51"/>
    <p:sldId id="385" r:id="rId52"/>
    <p:sldId id="383" r:id="rId53"/>
    <p:sldId id="384" r:id="rId54"/>
    <p:sldId id="309" r:id="rId55"/>
    <p:sldId id="302" r:id="rId56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FC9D48BB-6829-C443-8872-6A8CD66EC24F}">
          <p14:sldIdLst>
            <p14:sldId id="301"/>
            <p14:sldId id="304"/>
            <p14:sldId id="339"/>
            <p14:sldId id="343"/>
            <p14:sldId id="347"/>
            <p14:sldId id="344"/>
            <p14:sldId id="345"/>
            <p14:sldId id="346"/>
            <p14:sldId id="348"/>
            <p14:sldId id="340"/>
            <p14:sldId id="307"/>
            <p14:sldId id="349"/>
            <p14:sldId id="341"/>
            <p14:sldId id="308"/>
            <p14:sldId id="355"/>
            <p14:sldId id="350"/>
            <p14:sldId id="351"/>
            <p14:sldId id="353"/>
            <p14:sldId id="354"/>
            <p14:sldId id="372"/>
            <p14:sldId id="373"/>
            <p14:sldId id="374"/>
            <p14:sldId id="375"/>
            <p14:sldId id="376"/>
            <p14:sldId id="361"/>
            <p14:sldId id="366"/>
            <p14:sldId id="359"/>
            <p14:sldId id="360"/>
            <p14:sldId id="358"/>
            <p14:sldId id="369"/>
            <p14:sldId id="377"/>
            <p14:sldId id="378"/>
            <p14:sldId id="379"/>
            <p14:sldId id="367"/>
            <p14:sldId id="342"/>
            <p14:sldId id="310"/>
            <p14:sldId id="380"/>
            <p14:sldId id="382"/>
            <p14:sldId id="385"/>
            <p14:sldId id="383"/>
            <p14:sldId id="384"/>
            <p14:sldId id="309"/>
            <p14:sldId id="302"/>
          </p14:sldIdLst>
        </p14:section>
        <p14:section name="content" id="{03102A72-5CAE-F04B-8B85-4A5E61DCCB92}">
          <p14:sldIdLst/>
        </p14:section>
        <p14:section name="back" id="{2D7054D8-94F7-B848-B91E-1F5F4C45F7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D25B1"/>
    <a:srgbClr val="4C0DC9"/>
    <a:srgbClr val="ECECEC"/>
    <a:srgbClr val="E4E4E4"/>
    <a:srgbClr val="110C7E"/>
    <a:srgbClr val="150CCA"/>
    <a:srgbClr val="002650"/>
    <a:srgbClr val="003772"/>
    <a:srgbClr val="002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4709" autoAdjust="0"/>
  </p:normalViewPr>
  <p:slideViewPr>
    <p:cSldViewPr>
      <p:cViewPr varScale="1">
        <p:scale>
          <a:sx n="64" d="100"/>
          <a:sy n="64" d="100"/>
        </p:scale>
        <p:origin x="14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-4008" y="-120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List_aplikace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6627891168845058"/>
          <c:y val="0.16534327382427594"/>
          <c:w val="0.62451664537384544"/>
          <c:h val="0.719504278726865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Sheet1!$B$3:$B$7</c:f>
              <c:numCache>
                <c:formatCode>General</c:formatCode>
                <c:ptCount val="5"/>
                <c:pt idx="2" formatCode="&quot;£&quot;#,##0_);[Red]\(&quot;£&quot;#,##0\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26-4B23-ACB0-63FDF578B7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Net pay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Sheet1!$C$3:$C$7</c:f>
              <c:numCache>
                <c:formatCode>General</c:formatCode>
                <c:ptCount val="5"/>
                <c:pt idx="2" formatCode="&quot;£&quot;#,##0">
                  <c:v>17614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26-4B23-ACB0-63FDF578B7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Student Loan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Sheet1!$D$3:$D$7</c:f>
              <c:numCache>
                <c:formatCode>General</c:formatCode>
                <c:ptCount val="5"/>
                <c:pt idx="2" formatCode="&quot;£&quot;#,##0">
                  <c:v>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26-4B23-ACB0-63FDF578B7E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Tax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Sheet1!$E$3:$E$7</c:f>
              <c:numCache>
                <c:formatCode>General</c:formatCode>
                <c:ptCount val="5"/>
                <c:pt idx="2" formatCode="&quot;£&quot;#,##0">
                  <c:v>3405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26-4B23-ACB0-63FDF578B7E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National Insurance 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Sheet1!$F$3:$F$7</c:f>
              <c:numCache>
                <c:formatCode>General</c:formatCode>
                <c:ptCount val="5"/>
                <c:pt idx="2" formatCode="&quot;£&quot;#,##0">
                  <c:v>2121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26-4B23-ACB0-63FDF578B7E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Pension (6%)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Sheet1!$G$3:$G$7</c:f>
              <c:numCache>
                <c:formatCode>General</c:formatCode>
                <c:ptCount val="5"/>
                <c:pt idx="2" formatCode="#,##0">
                  <c:v>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026-4B23-ACB0-63FDF578B7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5905408"/>
        <c:axId val="183972992"/>
      </c:barChart>
      <c:catAx>
        <c:axId val="15590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83972992"/>
        <c:crosses val="autoZero"/>
        <c:auto val="1"/>
        <c:lblAlgn val="ctr"/>
        <c:lblOffset val="100"/>
        <c:noMultiLvlLbl val="0"/>
      </c:catAx>
      <c:valAx>
        <c:axId val="183972992"/>
        <c:scaling>
          <c:orientation val="minMax"/>
          <c:max val="3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905408"/>
        <c:crossesAt val="1"/>
        <c:crossBetween val="between"/>
        <c:majorUnit val="5000"/>
      </c:valAx>
    </c:plotArea>
    <c:legend>
      <c:legendPos val="t"/>
      <c:legendEntry>
        <c:idx val="0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+mn-lt"/>
        </a:defRPr>
      </a:pPr>
      <a:endParaRPr lang="cs-CZ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067723-8B1C-4BA6-8EB9-55F0CB12F616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36E24B-D28F-48E0-A75F-4AAC0AE0FB10}">
      <dgm:prSet phldrT="[Text]"/>
      <dgm:spPr>
        <a:solidFill>
          <a:srgbClr val="00B0F0">
            <a:alpha val="50000"/>
          </a:srgbClr>
        </a:solidFill>
        <a:ln>
          <a:solidFill>
            <a:srgbClr val="00B0F0"/>
          </a:solidFill>
        </a:ln>
      </dgm:spPr>
      <dgm:t>
        <a:bodyPr/>
        <a:lstStyle/>
        <a:p>
          <a:pPr algn="ctr"/>
          <a:r>
            <a:rPr lang="en-US" dirty="0" smtClean="0"/>
            <a:t>Huddersfield</a:t>
          </a:r>
          <a:endParaRPr lang="en-US" dirty="0"/>
        </a:p>
      </dgm:t>
    </dgm:pt>
    <dgm:pt modelId="{A48EF449-BFC9-4BD4-87D7-5FA13CA39577}" type="parTrans" cxnId="{71ADE082-656E-4599-A0DF-646A27DC0117}">
      <dgm:prSet/>
      <dgm:spPr/>
      <dgm:t>
        <a:bodyPr/>
        <a:lstStyle/>
        <a:p>
          <a:endParaRPr lang="en-US"/>
        </a:p>
      </dgm:t>
    </dgm:pt>
    <dgm:pt modelId="{4F5DFF07-D062-40E9-85B3-AF73811298A8}" type="sibTrans" cxnId="{71ADE082-656E-4599-A0DF-646A27DC0117}">
      <dgm:prSet/>
      <dgm:spPr/>
      <dgm:t>
        <a:bodyPr/>
        <a:lstStyle/>
        <a:p>
          <a:endParaRPr lang="en-US"/>
        </a:p>
      </dgm:t>
    </dgm:pt>
    <dgm:pt modelId="{FA94ECA3-2047-4695-B9FE-66BABD317190}">
      <dgm:prSet phldrT="[Text]"/>
      <dgm:spPr>
        <a:solidFill>
          <a:srgbClr val="0070C0">
            <a:alpha val="50000"/>
          </a:srgbClr>
        </a:solidFill>
        <a:ln>
          <a:solidFill>
            <a:srgbClr val="0070C0"/>
          </a:solidFill>
        </a:ln>
      </dgm:spPr>
      <dgm:t>
        <a:bodyPr/>
        <a:lstStyle/>
        <a:p>
          <a:pPr algn="ctr"/>
          <a:r>
            <a:rPr lang="en-US" dirty="0" smtClean="0"/>
            <a:t>University of Huddersfield</a:t>
          </a:r>
          <a:endParaRPr lang="en-US" dirty="0"/>
        </a:p>
      </dgm:t>
    </dgm:pt>
    <dgm:pt modelId="{2AAF3D45-AB2C-4C1B-A15C-C829FA26EB43}" type="parTrans" cxnId="{5F26D313-8238-4D58-A448-DE7FCF88606E}">
      <dgm:prSet/>
      <dgm:spPr/>
      <dgm:t>
        <a:bodyPr/>
        <a:lstStyle/>
        <a:p>
          <a:endParaRPr lang="en-US"/>
        </a:p>
      </dgm:t>
    </dgm:pt>
    <dgm:pt modelId="{CAF8F641-60BD-46A8-B50D-B3C38817D8E7}" type="sibTrans" cxnId="{5F26D313-8238-4D58-A448-DE7FCF88606E}">
      <dgm:prSet/>
      <dgm:spPr/>
      <dgm:t>
        <a:bodyPr/>
        <a:lstStyle/>
        <a:p>
          <a:endParaRPr lang="en-US"/>
        </a:p>
      </dgm:t>
    </dgm:pt>
    <dgm:pt modelId="{3399C775-B0BE-48F7-8F65-80A87BDD4D0C}">
      <dgm:prSet phldrT="[Text]"/>
      <dgm:spPr>
        <a:solidFill>
          <a:srgbClr val="4D25B1">
            <a:alpha val="50000"/>
          </a:srgbClr>
        </a:solidFill>
        <a:ln>
          <a:solidFill>
            <a:srgbClr val="4D25B1"/>
          </a:solidFill>
        </a:ln>
      </dgm:spPr>
      <dgm:t>
        <a:bodyPr/>
        <a:lstStyle/>
        <a:p>
          <a:pPr algn="ctr"/>
          <a:endParaRPr lang="en-US" dirty="0" smtClean="0"/>
        </a:p>
        <a:p>
          <a:pPr algn="ctr"/>
          <a:r>
            <a:rPr lang="en-US" dirty="0" smtClean="0"/>
            <a:t>Huddersfield Business School</a:t>
          </a:r>
          <a:endParaRPr lang="en-US" dirty="0"/>
        </a:p>
      </dgm:t>
    </dgm:pt>
    <dgm:pt modelId="{3A8B95FF-9053-4283-882E-A7C1E759C146}" type="parTrans" cxnId="{FBEDB686-5B36-4DEE-8F99-B4D2699706C7}">
      <dgm:prSet/>
      <dgm:spPr/>
      <dgm:t>
        <a:bodyPr/>
        <a:lstStyle/>
        <a:p>
          <a:endParaRPr lang="en-US"/>
        </a:p>
      </dgm:t>
    </dgm:pt>
    <dgm:pt modelId="{25375014-3068-4A19-9D06-7DA3861080FE}" type="sibTrans" cxnId="{FBEDB686-5B36-4DEE-8F99-B4D2699706C7}">
      <dgm:prSet/>
      <dgm:spPr/>
      <dgm:t>
        <a:bodyPr/>
        <a:lstStyle/>
        <a:p>
          <a:endParaRPr lang="en-US"/>
        </a:p>
      </dgm:t>
    </dgm:pt>
    <dgm:pt modelId="{832BD453-F4D6-403A-AD3B-1C96D3CA25AC}">
      <dgm:prSet phldrT="[Text]"/>
      <dgm:spPr>
        <a:solidFill>
          <a:srgbClr val="4D25B1">
            <a:alpha val="50000"/>
          </a:srgbClr>
        </a:solidFill>
        <a:ln>
          <a:solidFill>
            <a:srgbClr val="4D25B1"/>
          </a:solidFill>
        </a:ln>
      </dgm:spPr>
      <dgm:t>
        <a:bodyPr/>
        <a:lstStyle/>
        <a:p>
          <a:pPr algn="ctr"/>
          <a:endParaRPr lang="en-US" dirty="0"/>
        </a:p>
      </dgm:t>
    </dgm:pt>
    <dgm:pt modelId="{DD79CA48-FCFB-4EDE-9EB2-5BEE0739D583}" type="parTrans" cxnId="{67F20B21-845B-43AB-8636-8F86D7DFDEAE}">
      <dgm:prSet/>
      <dgm:spPr/>
      <dgm:t>
        <a:bodyPr/>
        <a:lstStyle/>
        <a:p>
          <a:endParaRPr lang="en-US"/>
        </a:p>
      </dgm:t>
    </dgm:pt>
    <dgm:pt modelId="{3BCCD4AC-827F-4365-BEF7-D939E1C4D5AF}" type="sibTrans" cxnId="{67F20B21-845B-43AB-8636-8F86D7DFDEAE}">
      <dgm:prSet/>
      <dgm:spPr/>
      <dgm:t>
        <a:bodyPr/>
        <a:lstStyle/>
        <a:p>
          <a:endParaRPr lang="en-US"/>
        </a:p>
      </dgm:t>
    </dgm:pt>
    <dgm:pt modelId="{798E204D-FC7B-4F9B-B056-FBE1927690E6}">
      <dgm:prSet/>
      <dgm:spPr>
        <a:solidFill>
          <a:srgbClr val="4C0DC9">
            <a:alpha val="50000"/>
          </a:srgbClr>
        </a:solidFill>
        <a:ln>
          <a:solidFill>
            <a:srgbClr val="4C0DC9"/>
          </a:solidFill>
        </a:ln>
      </dgm:spPr>
      <dgm:t>
        <a:bodyPr/>
        <a:lstStyle/>
        <a:p>
          <a:pPr algn="ctr"/>
          <a:r>
            <a:rPr lang="en-US" dirty="0" smtClean="0"/>
            <a:t>Arriving and Living in Huddersfield</a:t>
          </a:r>
          <a:endParaRPr lang="en-US" dirty="0"/>
        </a:p>
      </dgm:t>
    </dgm:pt>
    <dgm:pt modelId="{1EECED22-5DF7-4039-BA41-F1B58DDA0E3F}" type="parTrans" cxnId="{BB121D29-35E2-4A16-A0B9-FB0235AD8118}">
      <dgm:prSet/>
      <dgm:spPr/>
      <dgm:t>
        <a:bodyPr/>
        <a:lstStyle/>
        <a:p>
          <a:endParaRPr lang="en-US"/>
        </a:p>
      </dgm:t>
    </dgm:pt>
    <dgm:pt modelId="{6B22F68D-7126-471A-9F84-F9F95B71EA11}" type="sibTrans" cxnId="{BB121D29-35E2-4A16-A0B9-FB0235AD8118}">
      <dgm:prSet/>
      <dgm:spPr/>
      <dgm:t>
        <a:bodyPr/>
        <a:lstStyle/>
        <a:p>
          <a:endParaRPr lang="en-US"/>
        </a:p>
      </dgm:t>
    </dgm:pt>
    <dgm:pt modelId="{508E7317-00B2-4373-99EA-B4673EFF10F6}" type="pres">
      <dgm:prSet presAssocID="{15067723-8B1C-4BA6-8EB9-55F0CB12F61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E6E933-8D93-4103-A8EC-19EBDDBC41FA}" type="pres">
      <dgm:prSet presAssocID="{3736E24B-D28F-48E0-A75F-4AAC0AE0FB10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1891D-31A3-4F11-A5DD-1F72D5E3712B}" type="pres">
      <dgm:prSet presAssocID="{4F5DFF07-D062-40E9-85B3-AF73811298A8}" presName="space" presStyleCnt="0"/>
      <dgm:spPr/>
    </dgm:pt>
    <dgm:pt modelId="{8346A435-916B-4749-86D7-914651DADACA}" type="pres">
      <dgm:prSet presAssocID="{FA94ECA3-2047-4695-B9FE-66BABD317190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BFBA78-0883-4F57-A66B-919D211BDB68}" type="pres">
      <dgm:prSet presAssocID="{CAF8F641-60BD-46A8-B50D-B3C38817D8E7}" presName="space" presStyleCnt="0"/>
      <dgm:spPr/>
    </dgm:pt>
    <dgm:pt modelId="{22E681D2-F728-4D73-B19F-6256382E84E4}" type="pres">
      <dgm:prSet presAssocID="{3399C775-B0BE-48F7-8F65-80A87BDD4D0C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8A6F28-8978-4A08-9567-54014852D9BC}" type="pres">
      <dgm:prSet presAssocID="{25375014-3068-4A19-9D06-7DA3861080FE}" presName="space" presStyleCnt="0"/>
      <dgm:spPr/>
    </dgm:pt>
    <dgm:pt modelId="{7C9E1DEA-83B7-4E9B-8457-CB33C973A2F0}" type="pres">
      <dgm:prSet presAssocID="{798E204D-FC7B-4F9B-B056-FBE1927690E6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9F3B63-336D-4E09-846F-BAD772749843}" type="presOf" srcId="{832BD453-F4D6-403A-AD3B-1C96D3CA25AC}" destId="{22E681D2-F728-4D73-B19F-6256382E84E4}" srcOrd="0" destOrd="1" presId="urn:microsoft.com/office/officeart/2005/8/layout/venn3"/>
    <dgm:cxn modelId="{1AFB2584-0094-46DD-9814-CFA6ADE080FA}" type="presOf" srcId="{798E204D-FC7B-4F9B-B056-FBE1927690E6}" destId="{7C9E1DEA-83B7-4E9B-8457-CB33C973A2F0}" srcOrd="0" destOrd="0" presId="urn:microsoft.com/office/officeart/2005/8/layout/venn3"/>
    <dgm:cxn modelId="{69D1CF11-E001-4635-9555-EE1693CE1C08}" type="presOf" srcId="{3399C775-B0BE-48F7-8F65-80A87BDD4D0C}" destId="{22E681D2-F728-4D73-B19F-6256382E84E4}" srcOrd="0" destOrd="0" presId="urn:microsoft.com/office/officeart/2005/8/layout/venn3"/>
    <dgm:cxn modelId="{5F26D313-8238-4D58-A448-DE7FCF88606E}" srcId="{15067723-8B1C-4BA6-8EB9-55F0CB12F616}" destId="{FA94ECA3-2047-4695-B9FE-66BABD317190}" srcOrd="1" destOrd="0" parTransId="{2AAF3D45-AB2C-4C1B-A15C-C829FA26EB43}" sibTransId="{CAF8F641-60BD-46A8-B50D-B3C38817D8E7}"/>
    <dgm:cxn modelId="{62887E2D-3668-4C34-9258-00A341A21ED1}" type="presOf" srcId="{15067723-8B1C-4BA6-8EB9-55F0CB12F616}" destId="{508E7317-00B2-4373-99EA-B4673EFF10F6}" srcOrd="0" destOrd="0" presId="urn:microsoft.com/office/officeart/2005/8/layout/venn3"/>
    <dgm:cxn modelId="{FBEDB686-5B36-4DEE-8F99-B4D2699706C7}" srcId="{15067723-8B1C-4BA6-8EB9-55F0CB12F616}" destId="{3399C775-B0BE-48F7-8F65-80A87BDD4D0C}" srcOrd="2" destOrd="0" parTransId="{3A8B95FF-9053-4283-882E-A7C1E759C146}" sibTransId="{25375014-3068-4A19-9D06-7DA3861080FE}"/>
    <dgm:cxn modelId="{6490F44C-E6FE-4299-80F8-FAAC5553BE14}" type="presOf" srcId="{FA94ECA3-2047-4695-B9FE-66BABD317190}" destId="{8346A435-916B-4749-86D7-914651DADACA}" srcOrd="0" destOrd="0" presId="urn:microsoft.com/office/officeart/2005/8/layout/venn3"/>
    <dgm:cxn modelId="{815C32B2-D1D7-4095-BFEE-69043FB03772}" type="presOf" srcId="{3736E24B-D28F-48E0-A75F-4AAC0AE0FB10}" destId="{EBE6E933-8D93-4103-A8EC-19EBDDBC41FA}" srcOrd="0" destOrd="0" presId="urn:microsoft.com/office/officeart/2005/8/layout/venn3"/>
    <dgm:cxn modelId="{BB121D29-35E2-4A16-A0B9-FB0235AD8118}" srcId="{15067723-8B1C-4BA6-8EB9-55F0CB12F616}" destId="{798E204D-FC7B-4F9B-B056-FBE1927690E6}" srcOrd="3" destOrd="0" parTransId="{1EECED22-5DF7-4039-BA41-F1B58DDA0E3F}" sibTransId="{6B22F68D-7126-471A-9F84-F9F95B71EA11}"/>
    <dgm:cxn modelId="{67F20B21-845B-43AB-8636-8F86D7DFDEAE}" srcId="{3399C775-B0BE-48F7-8F65-80A87BDD4D0C}" destId="{832BD453-F4D6-403A-AD3B-1C96D3CA25AC}" srcOrd="0" destOrd="0" parTransId="{DD79CA48-FCFB-4EDE-9EB2-5BEE0739D583}" sibTransId="{3BCCD4AC-827F-4365-BEF7-D939E1C4D5AF}"/>
    <dgm:cxn modelId="{71ADE082-656E-4599-A0DF-646A27DC0117}" srcId="{15067723-8B1C-4BA6-8EB9-55F0CB12F616}" destId="{3736E24B-D28F-48E0-A75F-4AAC0AE0FB10}" srcOrd="0" destOrd="0" parTransId="{A48EF449-BFC9-4BD4-87D7-5FA13CA39577}" sibTransId="{4F5DFF07-D062-40E9-85B3-AF73811298A8}"/>
    <dgm:cxn modelId="{04D33C28-7282-413E-B395-301FCEAFB0A1}" type="presParOf" srcId="{508E7317-00B2-4373-99EA-B4673EFF10F6}" destId="{EBE6E933-8D93-4103-A8EC-19EBDDBC41FA}" srcOrd="0" destOrd="0" presId="urn:microsoft.com/office/officeart/2005/8/layout/venn3"/>
    <dgm:cxn modelId="{44ABB2B4-9574-4B50-B89C-D61A1D455117}" type="presParOf" srcId="{508E7317-00B2-4373-99EA-B4673EFF10F6}" destId="{B5D1891D-31A3-4F11-A5DD-1F72D5E3712B}" srcOrd="1" destOrd="0" presId="urn:microsoft.com/office/officeart/2005/8/layout/venn3"/>
    <dgm:cxn modelId="{521FF2B2-5C2C-48D0-B820-8FFE3B4D8FC1}" type="presParOf" srcId="{508E7317-00B2-4373-99EA-B4673EFF10F6}" destId="{8346A435-916B-4749-86D7-914651DADACA}" srcOrd="2" destOrd="0" presId="urn:microsoft.com/office/officeart/2005/8/layout/venn3"/>
    <dgm:cxn modelId="{49E6B2CC-A498-45E6-B422-078A8DE25655}" type="presParOf" srcId="{508E7317-00B2-4373-99EA-B4673EFF10F6}" destId="{08BFBA78-0883-4F57-A66B-919D211BDB68}" srcOrd="3" destOrd="0" presId="urn:microsoft.com/office/officeart/2005/8/layout/venn3"/>
    <dgm:cxn modelId="{EAA7BFEE-8EDE-4D4B-A3FF-4A52C04A756B}" type="presParOf" srcId="{508E7317-00B2-4373-99EA-B4673EFF10F6}" destId="{22E681D2-F728-4D73-B19F-6256382E84E4}" srcOrd="4" destOrd="0" presId="urn:microsoft.com/office/officeart/2005/8/layout/venn3"/>
    <dgm:cxn modelId="{7234D9FF-FBD4-4BCA-8C01-4765CB8AB706}" type="presParOf" srcId="{508E7317-00B2-4373-99EA-B4673EFF10F6}" destId="{EF8A6F28-8978-4A08-9567-54014852D9BC}" srcOrd="5" destOrd="0" presId="urn:microsoft.com/office/officeart/2005/8/layout/venn3"/>
    <dgm:cxn modelId="{ADD5247D-E073-4F44-BD44-8ED784FAAD39}" type="presParOf" srcId="{508E7317-00B2-4373-99EA-B4673EFF10F6}" destId="{7C9E1DEA-83B7-4E9B-8457-CB33C973A2F0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6E933-8D93-4103-A8EC-19EBDDBC41FA}">
      <dsp:nvSpPr>
        <dsp:cNvPr id="0" name=""/>
        <dsp:cNvSpPr/>
      </dsp:nvSpPr>
      <dsp:spPr>
        <a:xfrm>
          <a:off x="2318" y="1185036"/>
          <a:ext cx="2326223" cy="2326223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8020" tIns="25400" rIns="12802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Huddersfield</a:t>
          </a:r>
          <a:endParaRPr lang="en-US" sz="2000" kern="1200" dirty="0"/>
        </a:p>
      </dsp:txBody>
      <dsp:txXfrm>
        <a:off x="342985" y="1525703"/>
        <a:ext cx="1644889" cy="1644889"/>
      </dsp:txXfrm>
    </dsp:sp>
    <dsp:sp modelId="{8346A435-916B-4749-86D7-914651DADACA}">
      <dsp:nvSpPr>
        <dsp:cNvPr id="0" name=""/>
        <dsp:cNvSpPr/>
      </dsp:nvSpPr>
      <dsp:spPr>
        <a:xfrm>
          <a:off x="1863297" y="1185036"/>
          <a:ext cx="2326223" cy="2326223"/>
        </a:xfrm>
        <a:prstGeom prst="ellipse">
          <a:avLst/>
        </a:prstGeom>
        <a:solidFill>
          <a:srgbClr val="0070C0">
            <a:alpha val="50000"/>
          </a:srgb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8020" tIns="25400" rIns="12802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University of Huddersfield</a:t>
          </a:r>
          <a:endParaRPr lang="en-US" sz="2000" kern="1200" dirty="0"/>
        </a:p>
      </dsp:txBody>
      <dsp:txXfrm>
        <a:off x="2203964" y="1525703"/>
        <a:ext cx="1644889" cy="1644889"/>
      </dsp:txXfrm>
    </dsp:sp>
    <dsp:sp modelId="{22E681D2-F728-4D73-B19F-6256382E84E4}">
      <dsp:nvSpPr>
        <dsp:cNvPr id="0" name=""/>
        <dsp:cNvSpPr/>
      </dsp:nvSpPr>
      <dsp:spPr>
        <a:xfrm>
          <a:off x="3724276" y="1185036"/>
          <a:ext cx="2326223" cy="2326223"/>
        </a:xfrm>
        <a:prstGeom prst="ellipse">
          <a:avLst/>
        </a:prstGeom>
        <a:solidFill>
          <a:srgbClr val="4D25B1">
            <a:alpha val="50000"/>
          </a:srgbClr>
        </a:solidFill>
        <a:ln w="12700" cap="flat" cmpd="sng" algn="ctr">
          <a:solidFill>
            <a:srgbClr val="4D25B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8020" tIns="25400" rIns="128020" bIns="25400" numCol="1" spcCol="1270" anchor="ctr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Huddersfield Business School</a:t>
          </a:r>
          <a:endParaRPr lang="en-US" sz="2000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</dsp:txBody>
      <dsp:txXfrm>
        <a:off x="4064943" y="1525703"/>
        <a:ext cx="1644889" cy="1644889"/>
      </dsp:txXfrm>
    </dsp:sp>
    <dsp:sp modelId="{7C9E1DEA-83B7-4E9B-8457-CB33C973A2F0}">
      <dsp:nvSpPr>
        <dsp:cNvPr id="0" name=""/>
        <dsp:cNvSpPr/>
      </dsp:nvSpPr>
      <dsp:spPr>
        <a:xfrm>
          <a:off x="5585255" y="1185036"/>
          <a:ext cx="2326223" cy="2326223"/>
        </a:xfrm>
        <a:prstGeom prst="ellipse">
          <a:avLst/>
        </a:prstGeom>
        <a:solidFill>
          <a:srgbClr val="4C0DC9">
            <a:alpha val="50000"/>
          </a:srgbClr>
        </a:solidFill>
        <a:ln w="12700" cap="flat" cmpd="sng" algn="ctr">
          <a:solidFill>
            <a:srgbClr val="4C0D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8020" tIns="25400" rIns="12802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Arriving and Living in Huddersfield</a:t>
          </a:r>
          <a:endParaRPr lang="en-US" sz="2000" kern="1200" dirty="0"/>
        </a:p>
      </dsp:txBody>
      <dsp:txXfrm>
        <a:off x="5925922" y="1525703"/>
        <a:ext cx="1644889" cy="1644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4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4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A2339C6D-62AF-4B52-8370-934C65CC1A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48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207A55E7-00BC-4E7A-82FF-F0B416E3D2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751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7A55E7-00BC-4E7A-82FF-F0B416E3D21C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48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ud.ac.uk/open-days/" TargetMode="External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349010" y="1192560"/>
            <a:ext cx="3960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67544" y="2780928"/>
            <a:ext cx="396044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 smtClean="0"/>
          </a:p>
          <a:p>
            <a:endParaRPr lang="en-GB" sz="2800" b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013176"/>
            <a:ext cx="1368152" cy="16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23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6F3-6283-4DF5-823B-9A4C705B47C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547E-F7B0-4147-98E7-3FA6AE4A603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7886700" cy="1325563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498468" y="6813375"/>
            <a:ext cx="2645532" cy="4571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t="19017"/>
          <a:stretch/>
        </p:blipFill>
        <p:spPr>
          <a:xfrm>
            <a:off x="1" y="6453934"/>
            <a:ext cx="3149600" cy="3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81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6F3-6283-4DF5-823B-9A4C705B47C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547E-F7B0-4147-98E7-3FA6AE4A603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7886700" cy="1325563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498468" y="6813375"/>
            <a:ext cx="2645532" cy="4571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t="19017"/>
          <a:stretch/>
        </p:blipFill>
        <p:spPr>
          <a:xfrm>
            <a:off x="1" y="6453934"/>
            <a:ext cx="3149600" cy="3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3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7504" y="188640"/>
            <a:ext cx="4104456" cy="2808312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6F3-6283-4DF5-823B-9A4C705B47C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547E-F7B0-4147-98E7-3FA6AE4A603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251520" y="1052736"/>
            <a:ext cx="3960440" cy="1325563"/>
          </a:xfrm>
        </p:spPr>
        <p:txBody>
          <a:bodyPr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800" b="1" dirty="0"/>
              <a:t>Open Days </a:t>
            </a:r>
            <a:r>
              <a:rPr lang="en-GB" sz="1800" b="1" dirty="0" smtClean="0"/>
              <a:t>2017</a:t>
            </a:r>
            <a:br>
              <a:rPr lang="en-GB" sz="1800" b="1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Wednesday 21 June</a:t>
            </a:r>
            <a:br>
              <a:rPr lang="en-US" sz="1800" dirty="0"/>
            </a:br>
            <a:r>
              <a:rPr lang="en-US" sz="1800" dirty="0"/>
              <a:t>Thursday 22 June</a:t>
            </a:r>
            <a:br>
              <a:rPr lang="en-US" sz="1800" dirty="0"/>
            </a:br>
            <a:r>
              <a:rPr lang="en-US" sz="1800" dirty="0"/>
              <a:t>Saturday 16 September</a:t>
            </a:r>
            <a:br>
              <a:rPr lang="en-US" sz="1800" dirty="0"/>
            </a:br>
            <a:r>
              <a:rPr lang="en-US" sz="1800" dirty="0"/>
              <a:t>Saturday 21 October</a:t>
            </a:r>
            <a:br>
              <a:rPr lang="en-US" sz="1800" dirty="0"/>
            </a:br>
            <a:r>
              <a:rPr lang="en-US" sz="1800" dirty="0"/>
              <a:t>Wednesday 8 November</a:t>
            </a:r>
            <a:br>
              <a:rPr lang="en-US" sz="1800" dirty="0"/>
            </a:br>
            <a:r>
              <a:rPr lang="en-US" sz="1800" dirty="0"/>
              <a:t>Friday 1 </a:t>
            </a:r>
            <a:r>
              <a:rPr lang="en-US" sz="1800" dirty="0" smtClean="0"/>
              <a:t>December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GB" sz="1800" dirty="0" smtClean="0"/>
              <a:t>9.30am </a:t>
            </a:r>
            <a:r>
              <a:rPr lang="en-GB" sz="1800" dirty="0"/>
              <a:t>– </a:t>
            </a:r>
            <a:r>
              <a:rPr lang="en-GB" sz="1800" dirty="0" smtClean="0"/>
              <a:t>3.00pm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en-GB" sz="1600" dirty="0">
                <a:hlinkClick r:id="rId2"/>
              </a:rPr>
              <a:t>http://www.hud.ac.uk/open-days/</a:t>
            </a:r>
            <a:r>
              <a:rPr lang="en-GB" sz="1800" dirty="0">
                <a:hlinkClick r:id="rId2"/>
              </a:rPr>
              <a:t/>
            </a:r>
            <a:br>
              <a:rPr lang="en-GB" sz="1800" dirty="0">
                <a:hlinkClick r:id="rId2"/>
              </a:rPr>
            </a:b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7615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3888432" cy="4450506"/>
          </a:xfrm>
          <a:prstGeom prst="rect">
            <a:avLst/>
          </a:prstGeom>
        </p:spPr>
        <p:txBody>
          <a:bodyPr vert="horz"/>
          <a:lstStyle>
            <a:lvl1pPr algn="l">
              <a:defRPr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77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349010" y="1192560"/>
            <a:ext cx="3960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013176"/>
            <a:ext cx="1368152" cy="16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6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349010" y="1192560"/>
            <a:ext cx="3960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013176"/>
            <a:ext cx="1368152" cy="16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2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349010" y="1192560"/>
            <a:ext cx="3960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013176"/>
            <a:ext cx="1368152" cy="16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0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349010" y="1192560"/>
            <a:ext cx="3960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013176"/>
            <a:ext cx="1368152" cy="16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86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349010" y="1192560"/>
            <a:ext cx="3960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013176"/>
            <a:ext cx="1368152" cy="16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40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7886700" cy="1325563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2B65B-7B08-42DF-9C8A-2D717D08B4B1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447E-A8CA-4315-81FB-CCE902F206E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6498468" y="6813375"/>
            <a:ext cx="2645532" cy="4571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t="19017"/>
          <a:stretch/>
        </p:blipFill>
        <p:spPr>
          <a:xfrm>
            <a:off x="20712" y="6451017"/>
            <a:ext cx="2700867" cy="34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7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6F3-6283-4DF5-823B-9A4C705B47C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547E-F7B0-4147-98E7-3FA6AE4A603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7886700" cy="1325563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498468" y="6813375"/>
            <a:ext cx="2645532" cy="4571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t="19017"/>
          <a:stretch/>
        </p:blipFill>
        <p:spPr>
          <a:xfrm>
            <a:off x="1" y="6453934"/>
            <a:ext cx="3149600" cy="3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7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6F3-6283-4DF5-823B-9A4C705B47C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547E-F7B0-4147-98E7-3FA6AE4A603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7886700" cy="1325563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498468" y="6813375"/>
            <a:ext cx="2645532" cy="4571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t="19017"/>
          <a:stretch/>
        </p:blipFill>
        <p:spPr>
          <a:xfrm>
            <a:off x="1" y="6453934"/>
            <a:ext cx="3149600" cy="3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6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6858000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67544" y="1268760"/>
            <a:ext cx="3960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67544" y="2780928"/>
            <a:ext cx="396044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 smtClean="0"/>
          </a:p>
          <a:p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97642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76F3-6283-4DF5-823B-9A4C705B47C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7547E-F7B0-4147-98E7-3FA6AE4A603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3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76F3-6283-4DF5-823B-9A4C705B47C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7547E-F7B0-4147-98E7-3FA6AE4A603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4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76F3-6283-4DF5-823B-9A4C705B47C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7547E-F7B0-4147-98E7-3FA6AE4A6033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9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4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67544" y="1268760"/>
            <a:ext cx="3960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67544" y="2780928"/>
            <a:ext cx="396044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 smtClean="0"/>
          </a:p>
          <a:p>
            <a:endParaRPr lang="en-GB" sz="2800" b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3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67544" y="1268760"/>
            <a:ext cx="3960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67544" y="2780928"/>
            <a:ext cx="396044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 smtClean="0"/>
          </a:p>
          <a:p>
            <a:endParaRPr lang="en-GB" sz="2800" b="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8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67544" y="1268760"/>
            <a:ext cx="3960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67544" y="2780928"/>
            <a:ext cx="396044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 smtClean="0"/>
          </a:p>
          <a:p>
            <a:endParaRPr lang="en-GB" sz="2800" b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1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67544" y="1268760"/>
            <a:ext cx="3960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67544" y="2780928"/>
            <a:ext cx="396044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 smtClean="0"/>
          </a:p>
          <a:p>
            <a:endParaRPr lang="en-GB" sz="2800" b="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67544" y="1268760"/>
            <a:ext cx="3960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67544" y="2780928"/>
            <a:ext cx="396044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 smtClean="0"/>
          </a:p>
          <a:p>
            <a:endParaRPr lang="en-GB" sz="2800" b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2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2B65B-7B08-42DF-9C8A-2D717D08B4B1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3447E-A8CA-4315-81FB-CCE902F206E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3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76F3-6283-4DF5-823B-9A4C705B47C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7547E-F7B0-4147-98E7-3FA6AE4A603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4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76F3-6283-4DF5-823B-9A4C705B47C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7547E-F7B0-4147-98E7-3FA6AE4A603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8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as.com/what-are-my-options" TargetMode="External"/><Relationship Id="rId2" Type="http://schemas.openxmlformats.org/officeDocument/2006/relationships/hyperlink" Target="http://www.ucas.com/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j.r.anchor@hud.ac.uk" TargetMode="External"/><Relationship Id="rId4" Type="http://schemas.openxmlformats.org/officeDocument/2006/relationships/hyperlink" Target="mailto:international.office@hud.ac.uk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j.r.anchor@hud.ac.uk" TargetMode="External"/><Relationship Id="rId2" Type="http://schemas.openxmlformats.org/officeDocument/2006/relationships/hyperlink" Target="http://www.hud.ac.uk/international/apply/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v.uk/studentfinancesteps" TargetMode="Externa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students.hud.ac.uk/keydates/termdates/#2019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facebook.com/czechoslovakhudsoc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hyperlink" Target="https://www.youtube.com/watch?v=IR9Zdgv2Kag&amp;start_radio=1&amp;list=RDIR9Zdgv2Kag&amp;t=1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hyperlink" Target="https://www.thetrainline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express.com/en" TargetMode="External"/><Relationship Id="rId2" Type="http://schemas.openxmlformats.org/officeDocument/2006/relationships/hyperlink" Target="http://www.wymetro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hyperlink" Target="https://uk.megabus.com/" TargetMode="Externa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3960440" cy="3874442"/>
          </a:xfrm>
        </p:spPr>
        <p:txBody>
          <a:bodyPr/>
          <a:lstStyle/>
          <a:p>
            <a:pPr algn="ctr"/>
            <a:r>
              <a:rPr lang="en-GB" sz="3600" dirty="0" smtClean="0">
                <a:solidFill>
                  <a:srgbClr val="FF0066"/>
                </a:solidFill>
                <a:latin typeface="+mn-lt"/>
              </a:rPr>
              <a:t>Studying in Huddersfield 2019/20</a:t>
            </a:r>
            <a:r>
              <a:rPr lang="en-GB" sz="3600" dirty="0">
                <a:solidFill>
                  <a:schemeClr val="bg1"/>
                </a:solidFill>
                <a:latin typeface="+mn-lt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+mn-lt"/>
              </a:rPr>
            </a:b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218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3960440" cy="387444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dirty="0" smtClean="0">
                <a:solidFill>
                  <a:srgbClr val="FF0066"/>
                </a:solidFill>
                <a:latin typeface="+mn-lt"/>
              </a:rPr>
              <a:t/>
            </a:r>
            <a:br>
              <a:rPr lang="en-GB" sz="5400" dirty="0" smtClean="0">
                <a:solidFill>
                  <a:srgbClr val="FF0066"/>
                </a:solidFill>
                <a:latin typeface="+mn-lt"/>
              </a:rPr>
            </a:br>
            <a:r>
              <a:rPr lang="en-GB" sz="5400" b="1" dirty="0" smtClean="0">
                <a:solidFill>
                  <a:srgbClr val="FF0066"/>
                </a:solidFill>
                <a:latin typeface="+mn-lt"/>
              </a:rPr>
              <a:t>University</a:t>
            </a:r>
            <a:br>
              <a:rPr lang="en-GB" sz="5400" b="1" dirty="0" smtClean="0">
                <a:solidFill>
                  <a:srgbClr val="FF0066"/>
                </a:solidFill>
                <a:latin typeface="+mn-lt"/>
              </a:rPr>
            </a:br>
            <a:r>
              <a:rPr lang="en-GB" sz="5400" b="1" dirty="0" smtClean="0">
                <a:solidFill>
                  <a:srgbClr val="FF0066"/>
                </a:solidFill>
                <a:latin typeface="+mn-lt"/>
              </a:rPr>
              <a:t>of</a:t>
            </a:r>
            <a:br>
              <a:rPr lang="en-GB" sz="5400" b="1" dirty="0" smtClean="0">
                <a:solidFill>
                  <a:srgbClr val="FF0066"/>
                </a:solidFill>
                <a:latin typeface="+mn-lt"/>
              </a:rPr>
            </a:br>
            <a:r>
              <a:rPr lang="en-GB" sz="5400" b="1" dirty="0" smtClean="0">
                <a:solidFill>
                  <a:srgbClr val="FF0066"/>
                </a:solidFill>
                <a:latin typeface="+mn-lt"/>
              </a:rPr>
              <a:t>Huddersfield</a:t>
            </a:r>
            <a:r>
              <a:rPr lang="en-GB" sz="54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GB" sz="5400" b="1" dirty="0">
                <a:solidFill>
                  <a:schemeClr val="bg1"/>
                </a:solidFill>
                <a:latin typeface="+mn-lt"/>
              </a:rPr>
            </a:br>
            <a:endParaRPr lang="en-US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0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03" y="4797152"/>
            <a:ext cx="5160311" cy="2925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Campus</a:t>
            </a:r>
            <a:endParaRPr lang="en-GB" dirty="0"/>
          </a:p>
        </p:txBody>
      </p:sp>
      <p:pic>
        <p:nvPicPr>
          <p:cNvPr id="6148" name="Picture 4" descr="Image result for university of huddersf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50397"/>
            <a:ext cx="3703803" cy="208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091">
            <a:off x="-39233" y="943915"/>
            <a:ext cx="3025320" cy="201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university of huddersfie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80">
            <a:off x="6138812" y="931985"/>
            <a:ext cx="3270754" cy="226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124">
            <a:off x="6178898" y="2913848"/>
            <a:ext cx="3289646" cy="21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university of huddersfield charles sikes build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4099">
            <a:off x="3339986" y="2924633"/>
            <a:ext cx="298891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university of huddersfiel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738">
            <a:off x="-555350" y="2768189"/>
            <a:ext cx="404255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Related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67">
            <a:off x="1113903" y="4736477"/>
            <a:ext cx="3339894" cy="178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Image result for university of huddersfield churc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603">
            <a:off x="-147385" y="4706040"/>
            <a:ext cx="1335010" cy="177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54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864" y="1052736"/>
            <a:ext cx="2857500" cy="1951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26" y="4509120"/>
            <a:ext cx="3544742" cy="2664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3004555"/>
            <a:ext cx="2262366" cy="1504565"/>
          </a:xfrm>
          <a:prstGeom prst="rect">
            <a:avLst/>
          </a:prstGeom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5032" y="4371377"/>
            <a:ext cx="3768353" cy="251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university of huddersfield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2735"/>
            <a:ext cx="3389688" cy="331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Library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2" y="441935"/>
            <a:ext cx="5256584" cy="709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5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3960440" cy="387444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dirty="0" smtClean="0">
                <a:solidFill>
                  <a:srgbClr val="FF0066"/>
                </a:solidFill>
                <a:latin typeface="+mn-lt"/>
              </a:rPr>
              <a:t/>
            </a:r>
            <a:br>
              <a:rPr lang="en-GB" sz="5400" dirty="0" smtClean="0">
                <a:solidFill>
                  <a:srgbClr val="FF0066"/>
                </a:solidFill>
                <a:latin typeface="+mn-lt"/>
              </a:rPr>
            </a:br>
            <a:r>
              <a:rPr lang="en-GB" sz="5400" b="1" dirty="0" smtClean="0">
                <a:solidFill>
                  <a:srgbClr val="FF0066"/>
                </a:solidFill>
                <a:latin typeface="+mn-lt"/>
              </a:rPr>
              <a:t>Huddersfield</a:t>
            </a:r>
            <a:br>
              <a:rPr lang="en-GB" sz="5400" b="1" dirty="0" smtClean="0">
                <a:solidFill>
                  <a:srgbClr val="FF0066"/>
                </a:solidFill>
                <a:latin typeface="+mn-lt"/>
              </a:rPr>
            </a:br>
            <a:r>
              <a:rPr lang="en-GB" sz="5400" b="1" dirty="0" smtClean="0">
                <a:solidFill>
                  <a:srgbClr val="FF0066"/>
                </a:solidFill>
                <a:latin typeface="+mn-lt"/>
              </a:rPr>
              <a:t>Business</a:t>
            </a:r>
            <a:br>
              <a:rPr lang="en-GB" sz="5400" b="1" dirty="0" smtClean="0">
                <a:solidFill>
                  <a:srgbClr val="FF0066"/>
                </a:solidFill>
                <a:latin typeface="+mn-lt"/>
              </a:rPr>
            </a:br>
            <a:r>
              <a:rPr lang="en-GB" sz="5400" b="1" dirty="0" smtClean="0">
                <a:solidFill>
                  <a:srgbClr val="FF0066"/>
                </a:solidFill>
                <a:latin typeface="+mn-lt"/>
              </a:rPr>
              <a:t>School</a:t>
            </a:r>
            <a:r>
              <a:rPr lang="en-GB" sz="54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GB" sz="5400" b="1" dirty="0">
                <a:solidFill>
                  <a:schemeClr val="bg1"/>
                </a:solidFill>
                <a:latin typeface="+mn-lt"/>
              </a:rPr>
            </a:br>
            <a:endParaRPr lang="en-US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01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Huddersfield Business School ?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29569"/>
            <a:ext cx="8229600" cy="3598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b="1" dirty="0" smtClean="0">
                <a:solidFill>
                  <a:srgbClr val="FF0066"/>
                </a:solidFill>
              </a:rPr>
              <a:t>Working with Czech partners since 1991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GB" sz="1600" b="1" dirty="0" smtClean="0"/>
          </a:p>
          <a:p>
            <a:pPr lvl="1" fontAlgn="auto">
              <a:spcAft>
                <a:spcPts val="0"/>
              </a:spcAft>
            </a:pPr>
            <a:r>
              <a:rPr lang="en-GB" dirty="0" smtClean="0"/>
              <a:t>faculty development</a:t>
            </a:r>
          </a:p>
          <a:p>
            <a:pPr lvl="1" fontAlgn="auto">
              <a:spcAft>
                <a:spcPts val="0"/>
              </a:spcAft>
            </a:pPr>
            <a:r>
              <a:rPr lang="en-GB" dirty="0" smtClean="0"/>
              <a:t>curriculum development</a:t>
            </a:r>
          </a:p>
          <a:p>
            <a:pPr lvl="1" fontAlgn="auto">
              <a:spcAft>
                <a:spcPts val="0"/>
              </a:spcAft>
            </a:pPr>
            <a:r>
              <a:rPr lang="en-GB" dirty="0" smtClean="0"/>
              <a:t>student exchange</a:t>
            </a:r>
          </a:p>
          <a:p>
            <a:pPr lvl="1" fontAlgn="auto">
              <a:spcAft>
                <a:spcPts val="0"/>
              </a:spcAft>
            </a:pPr>
            <a:r>
              <a:rPr lang="en-GB" dirty="0" smtClean="0"/>
              <a:t>staff exchange</a:t>
            </a:r>
          </a:p>
          <a:p>
            <a:pPr lvl="1" fontAlgn="auto">
              <a:spcAft>
                <a:spcPts val="0"/>
              </a:spcAft>
            </a:pPr>
            <a:r>
              <a:rPr lang="en-GB" dirty="0" smtClean="0"/>
              <a:t>500 Czech students since May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39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Student Support</a:t>
            </a:r>
            <a:endParaRPr lang="en-GB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43608" y="1556792"/>
            <a:ext cx="6912768" cy="4968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en-GB" sz="2400" dirty="0" smtClean="0"/>
              <a:t>You will have a personal academic tutor (PAT) from the very first day at Huddersfield</a:t>
            </a:r>
          </a:p>
          <a:p>
            <a:pPr algn="just" fontAlgn="auto">
              <a:spcAft>
                <a:spcPts val="0"/>
              </a:spcAft>
            </a:pPr>
            <a:endParaRPr lang="en-GB" sz="2400" dirty="0" smtClean="0"/>
          </a:p>
          <a:p>
            <a:pPr algn="just" fontAlgn="auto">
              <a:spcAft>
                <a:spcPts val="0"/>
              </a:spcAft>
            </a:pPr>
            <a:r>
              <a:rPr lang="en-GB" sz="2400" dirty="0" smtClean="0"/>
              <a:t>The tutor will provide advice your studies in general and can provide some guidance about non-academic matters</a:t>
            </a:r>
          </a:p>
          <a:p>
            <a:pPr algn="just" fontAlgn="auto">
              <a:spcAft>
                <a:spcPts val="0"/>
              </a:spcAft>
            </a:pPr>
            <a:endParaRPr lang="en-GB" sz="2400" dirty="0" smtClean="0"/>
          </a:p>
          <a:p>
            <a:pPr algn="just" fontAlgn="auto">
              <a:spcAft>
                <a:spcPts val="0"/>
              </a:spcAft>
            </a:pPr>
            <a:r>
              <a:rPr lang="en-GB" sz="2400" dirty="0" smtClean="0"/>
              <a:t>The Business School has three Academic Skills Tutors, who  are very helpful in relation to skills development and academic writing in English</a:t>
            </a:r>
          </a:p>
        </p:txBody>
      </p:sp>
    </p:spTree>
    <p:extLst>
      <p:ext uri="{BB962C8B-B14F-4D97-AF65-F5344CB8AC3E}">
        <p14:creationId xmlns:p14="http://schemas.microsoft.com/office/powerpoint/2010/main" val="3045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844">
            <a:off x="1550336" y="4580498"/>
            <a:ext cx="4008590" cy="217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huddersfield business school bloomberg trading ro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43" y="2204864"/>
            <a:ext cx="2371796" cy="42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huddersfield business scho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309">
            <a:off x="-250313" y="951275"/>
            <a:ext cx="3495266" cy="233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Huddersfield Business School</a:t>
            </a:r>
            <a:endParaRPr lang="en-GB" dirty="0"/>
          </a:p>
        </p:txBody>
      </p:sp>
      <p:pic>
        <p:nvPicPr>
          <p:cNvPr id="3086" name="Picture 1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947" y="1000549"/>
            <a:ext cx="3571004" cy="199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huddersfield business schoo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53" y="2276872"/>
            <a:ext cx="4487298" cy="255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80836"/>
            <a:ext cx="4499992" cy="238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huddersfield business school bloomberg trading ro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695">
            <a:off x="6579787" y="921557"/>
            <a:ext cx="2744554" cy="376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1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 International Business (Year 3)</a:t>
            </a:r>
            <a:endParaRPr lang="en-GB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628800"/>
            <a:ext cx="8229600" cy="41044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Tx/>
              <a:buNone/>
            </a:pPr>
            <a:r>
              <a:rPr lang="en-GB" sz="3200" b="1" dirty="0" smtClean="0">
                <a:solidFill>
                  <a:srgbClr val="FF0066"/>
                </a:solidFill>
              </a:rPr>
              <a:t>Course Structure</a:t>
            </a:r>
          </a:p>
          <a:p>
            <a:pPr fontAlgn="auto">
              <a:spcAft>
                <a:spcPts val="0"/>
              </a:spcAft>
              <a:buFontTx/>
              <a:buNone/>
            </a:pPr>
            <a:endParaRPr lang="en-GB" dirty="0" smtClean="0"/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International Business:	10 ECTS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Strategic Management:	10 ECTS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Business Dissertation:	20 ECTS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b="1" i="1" dirty="0" smtClean="0">
                <a:solidFill>
                  <a:srgbClr val="FF0066"/>
                </a:solidFill>
              </a:rPr>
              <a:t>and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dirty="0" smtClean="0"/>
              <a:t>two optional modules:	20 ECTS</a:t>
            </a:r>
          </a:p>
          <a:p>
            <a:pPr fontAlgn="auto">
              <a:spcAft>
                <a:spcPts val="0"/>
              </a:spcAft>
              <a:buFontTx/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776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Business Dissertation</a:t>
            </a:r>
            <a:endParaRPr lang="en-GB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10366" y="1543164"/>
            <a:ext cx="8229600" cy="39740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2400" dirty="0" smtClean="0"/>
              <a:t>This is your largest single task (20/60 ECTS credits)!!</a:t>
            </a:r>
          </a:p>
          <a:p>
            <a:pPr fontAlgn="auto">
              <a:spcAft>
                <a:spcPts val="0"/>
              </a:spcAft>
            </a:pPr>
            <a:r>
              <a:rPr lang="en-GB" sz="2400" dirty="0" smtClean="0"/>
              <a:t>You choose a business topic and develop a research question</a:t>
            </a:r>
          </a:p>
          <a:p>
            <a:pPr fontAlgn="auto">
              <a:spcAft>
                <a:spcPts val="0"/>
              </a:spcAft>
            </a:pPr>
            <a:r>
              <a:rPr lang="en-GB" sz="2400" dirty="0" smtClean="0"/>
              <a:t>You investigate various methods of ‘original’ research (e.g. questionnaires, interviews) and you collect data by your chosen method(s) </a:t>
            </a:r>
          </a:p>
          <a:p>
            <a:pPr fontAlgn="auto">
              <a:spcAft>
                <a:spcPts val="0"/>
              </a:spcAft>
            </a:pPr>
            <a:r>
              <a:rPr lang="en-GB" sz="2400" dirty="0" smtClean="0"/>
              <a:t>The length of the dissertation should be normally 13-15,000 words</a:t>
            </a:r>
          </a:p>
          <a:p>
            <a:pPr fontAlgn="auto">
              <a:spcAft>
                <a:spcPts val="0"/>
              </a:spcAft>
            </a:pPr>
            <a:r>
              <a:rPr lang="en-GB" sz="2400" dirty="0" smtClean="0"/>
              <a:t>Regular meetings and/or e-mail contact with your Supervisor is essential </a:t>
            </a:r>
          </a:p>
          <a:p>
            <a:pPr fontAlgn="auto">
              <a:spcAft>
                <a:spcPts val="0"/>
              </a:spcAft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43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Academic Study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79512" y="5805264"/>
            <a:ext cx="8856984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400" b="1" dirty="0">
                <a:latin typeface="+mn-lt"/>
              </a:rPr>
              <a:t>Only 10 hours per week in </a:t>
            </a:r>
            <a:r>
              <a:rPr lang="en-GB" sz="2400" b="1" dirty="0" smtClean="0">
                <a:latin typeface="+mn-lt"/>
              </a:rPr>
              <a:t>classroom </a:t>
            </a:r>
            <a:r>
              <a:rPr lang="en-GB" sz="2400" b="1" u="sng" dirty="0">
                <a:latin typeface="+mn-lt"/>
              </a:rPr>
              <a:t>but</a:t>
            </a:r>
            <a:r>
              <a:rPr lang="en-GB" sz="2400" b="1" dirty="0">
                <a:latin typeface="+mn-lt"/>
              </a:rPr>
              <a:t> 30 hours per week in private </a:t>
            </a:r>
            <a:r>
              <a:rPr lang="en-GB" sz="2400" b="1" dirty="0" smtClean="0">
                <a:latin typeface="+mn-lt"/>
              </a:rPr>
              <a:t>study/library.</a:t>
            </a:r>
            <a:endParaRPr lang="en-GB" sz="2400" b="1" dirty="0">
              <a:latin typeface="+mn-lt"/>
            </a:endParaRPr>
          </a:p>
          <a:p>
            <a:pPr algn="ctr" eaLnBrk="1" hangingPunct="1">
              <a:lnSpc>
                <a:spcPct val="90000"/>
              </a:lnSpc>
            </a:pPr>
            <a:endParaRPr lang="en-GB" sz="24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933"/>
            <a:ext cx="9144000" cy="411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3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3872461"/>
              </p:ext>
            </p:extLst>
          </p:nvPr>
        </p:nvGraphicFramePr>
        <p:xfrm>
          <a:off x="539552" y="1325563"/>
          <a:ext cx="7913798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29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I apply ?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7544" y="1628800"/>
            <a:ext cx="8229600" cy="41030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1800" dirty="0" smtClean="0">
                <a:solidFill>
                  <a:srgbClr val="000000"/>
                </a:solidFill>
              </a:rPr>
              <a:t>Apply through </a:t>
            </a:r>
            <a:r>
              <a:rPr lang="en-GB" sz="1800" dirty="0" smtClean="0">
                <a:solidFill>
                  <a:srgbClr val="000000"/>
                </a:solidFill>
                <a:hlinkClick r:id="rId2" tooltip="UCAS"/>
              </a:rPr>
              <a:t>UCAS</a:t>
            </a:r>
            <a:endParaRPr lang="en-GB" sz="1800" dirty="0" smtClean="0">
              <a:solidFill>
                <a:srgbClr val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GB" sz="1800" dirty="0" smtClean="0">
                <a:solidFill>
                  <a:srgbClr val="000000"/>
                </a:solidFill>
              </a:rPr>
              <a:t>Do </a:t>
            </a:r>
            <a:r>
              <a:rPr lang="en-GB" sz="1800" b="1" dirty="0" smtClean="0">
                <a:solidFill>
                  <a:srgbClr val="000000"/>
                </a:solidFill>
              </a:rPr>
              <a:t>not</a:t>
            </a:r>
            <a:r>
              <a:rPr lang="en-GB" sz="1800" dirty="0" smtClean="0">
                <a:solidFill>
                  <a:srgbClr val="000000"/>
                </a:solidFill>
              </a:rPr>
              <a:t> apply direct as you will not be eligible for government support (fee loans and grants)</a:t>
            </a:r>
          </a:p>
          <a:p>
            <a:pPr fontAlgn="auto">
              <a:spcAft>
                <a:spcPts val="0"/>
              </a:spcAft>
            </a:pPr>
            <a:r>
              <a:rPr lang="en-GB" sz="1800" dirty="0" smtClean="0">
                <a:solidFill>
                  <a:srgbClr val="000000"/>
                </a:solidFill>
              </a:rPr>
              <a:t>There is a </a:t>
            </a:r>
            <a:r>
              <a:rPr lang="en-GB" sz="1800" dirty="0" smtClean="0">
                <a:solidFill>
                  <a:srgbClr val="FF0066"/>
                </a:solidFill>
                <a:hlinkClick r:id="rId3"/>
              </a:rPr>
              <a:t>small fee </a:t>
            </a:r>
            <a:r>
              <a:rPr lang="en-GB" sz="1800" dirty="0" smtClean="0">
                <a:solidFill>
                  <a:srgbClr val="000000"/>
                </a:solidFill>
              </a:rPr>
              <a:t>(£11) for applying through </a:t>
            </a:r>
            <a:r>
              <a:rPr lang="en-GB" sz="1800" dirty="0" smtClean="0">
                <a:solidFill>
                  <a:srgbClr val="000000"/>
                </a:solidFill>
                <a:hlinkClick r:id="rId2" tooltip="UCAS"/>
              </a:rPr>
              <a:t>UCAS</a:t>
            </a:r>
            <a:endParaRPr lang="en-GB" sz="1800" dirty="0" smtClean="0">
              <a:solidFill>
                <a:srgbClr val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GB" sz="1800" dirty="0" smtClean="0">
                <a:solidFill>
                  <a:srgbClr val="000000"/>
                </a:solidFill>
              </a:rPr>
              <a:t>The UCAS number of this programme is N124 (Year 3 Entry Point)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0000"/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000000"/>
                </a:solidFill>
              </a:rPr>
              <a:t>If you have any questions please feel free to contact our </a:t>
            </a:r>
            <a:r>
              <a:rPr lang="en-GB" sz="1800" dirty="0" smtClean="0">
                <a:solidFill>
                  <a:srgbClr val="000000"/>
                </a:solidFill>
                <a:hlinkClick r:id="rId4"/>
              </a:rPr>
              <a:t>International Office</a:t>
            </a:r>
            <a:endParaRPr lang="en-GB" sz="1800" dirty="0" smtClean="0">
              <a:solidFill>
                <a:srgbClr val="000000"/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0000"/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1800" b="1" dirty="0" smtClean="0">
                <a:solidFill>
                  <a:srgbClr val="000000"/>
                </a:solidFill>
              </a:rPr>
              <a:t>For further information, please contact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1800" b="1" dirty="0" smtClean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Prof John R Anchor PhD</a:t>
            </a:r>
            <a:endParaRPr lang="en-GB" sz="1800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62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Associate Dean (International)</a:t>
            </a:r>
            <a:r>
              <a:rPr lang="en-GB" sz="1800" b="1" dirty="0" smtClean="0">
                <a:solidFill>
                  <a:srgbClr val="62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endParaRPr lang="en-GB" sz="1800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j.r.anchor@hud.ac.uk</a:t>
            </a:r>
            <a:endParaRPr lang="en-GB" sz="1800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462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Tuition Fees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12750" y="1772816"/>
            <a:ext cx="8229600" cy="3598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b="1" dirty="0" smtClean="0"/>
              <a:t>There are no ‘up front’ fees – only graduate contributions</a:t>
            </a:r>
          </a:p>
          <a:p>
            <a:pPr fontAlgn="auto">
              <a:spcAft>
                <a:spcPts val="0"/>
              </a:spcAft>
            </a:pPr>
            <a:endParaRPr lang="en-GB" b="1" dirty="0" smtClean="0"/>
          </a:p>
          <a:p>
            <a:pPr fontAlgn="auto">
              <a:spcAft>
                <a:spcPts val="0"/>
              </a:spcAft>
            </a:pPr>
            <a:r>
              <a:rPr lang="en-GB" dirty="0" smtClean="0"/>
              <a:t>However students are required to take out a loan of £9,250 which is repayable after  graduation</a:t>
            </a:r>
          </a:p>
          <a:p>
            <a:pPr lvl="1" fontAlgn="auto">
              <a:spcAft>
                <a:spcPts val="0"/>
              </a:spcAft>
            </a:pPr>
            <a:endParaRPr lang="en-GB" dirty="0" smtClean="0"/>
          </a:p>
          <a:p>
            <a:pPr lvl="1" fontAlgn="auto">
              <a:spcAft>
                <a:spcPts val="0"/>
              </a:spcAft>
            </a:pPr>
            <a:r>
              <a:rPr lang="en-GB" dirty="0"/>
              <a:t>Please note that to qualify for the student loan you </a:t>
            </a:r>
            <a:r>
              <a:rPr lang="en-GB" b="1" dirty="0">
                <a:solidFill>
                  <a:srgbClr val="FF0066"/>
                </a:solidFill>
              </a:rPr>
              <a:t>must not</a:t>
            </a:r>
            <a:r>
              <a:rPr lang="en-GB" b="1" dirty="0"/>
              <a:t> </a:t>
            </a:r>
            <a:r>
              <a:rPr lang="en-GB" dirty="0"/>
              <a:t>have more than 120 ECTS of Bachelor study </a:t>
            </a:r>
            <a:endParaRPr lang="en-US" dirty="0"/>
          </a:p>
          <a:p>
            <a:pPr fontAlgn="auto">
              <a:spcAft>
                <a:spcPts val="0"/>
              </a:spcAft>
            </a:pPr>
            <a:endParaRPr lang="en-GB" b="1" dirty="0" smtClean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Financial Support</a:t>
            </a:r>
            <a:endParaRPr lang="en-GB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380331"/>
            <a:ext cx="8229600" cy="4352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0" fontAlgn="auto">
              <a:spcAft>
                <a:spcPts val="0"/>
              </a:spcAft>
              <a:buFontTx/>
              <a:buNone/>
            </a:pPr>
            <a:r>
              <a:rPr lang="en-GB" sz="2400" b="1" dirty="0" smtClean="0">
                <a:solidFill>
                  <a:srgbClr val="FF0066"/>
                </a:solidFill>
              </a:rPr>
              <a:t>Czech Government &amp; Your Faculty</a:t>
            </a:r>
          </a:p>
          <a:p>
            <a:pPr marL="265113" indent="0" fontAlgn="auto">
              <a:spcAft>
                <a:spcPts val="0"/>
              </a:spcAft>
              <a:buFontTx/>
              <a:buNone/>
            </a:pPr>
            <a:r>
              <a:rPr lang="en-GB" sz="2400" dirty="0" smtClean="0"/>
              <a:t>As a result of the agreement signed between our two universities, you may be able to obtain further financial support of up to K</a:t>
            </a:r>
            <a:r>
              <a:rPr lang="en-US" sz="2400" dirty="0" smtClean="0">
                <a:cs typeface="Arial" charset="0"/>
              </a:rPr>
              <a:t>Č</a:t>
            </a:r>
            <a:r>
              <a:rPr lang="en-GB" sz="2400" dirty="0" smtClean="0"/>
              <a:t> 10,000 per month</a:t>
            </a:r>
          </a:p>
          <a:p>
            <a:pPr marL="265113" indent="0" fontAlgn="auto">
              <a:spcAft>
                <a:spcPts val="0"/>
              </a:spcAft>
              <a:buFontTx/>
              <a:buNone/>
            </a:pPr>
            <a:endParaRPr lang="en-GB" sz="2400" dirty="0" smtClean="0"/>
          </a:p>
          <a:p>
            <a:pPr marL="265113" indent="0" fontAlgn="auto">
              <a:spcAft>
                <a:spcPts val="0"/>
              </a:spcAft>
              <a:buFontTx/>
              <a:buNone/>
            </a:pPr>
            <a:r>
              <a:rPr lang="en-GB" sz="2400" b="1" dirty="0" smtClean="0">
                <a:solidFill>
                  <a:srgbClr val="FF0066"/>
                </a:solidFill>
              </a:rPr>
              <a:t>Bank of Mum and Dad</a:t>
            </a:r>
          </a:p>
          <a:p>
            <a:pPr marL="265113" indent="0" fontAlgn="auto">
              <a:spcAft>
                <a:spcPts val="0"/>
              </a:spcAft>
              <a:buFontTx/>
              <a:buNone/>
            </a:pPr>
            <a:r>
              <a:rPr lang="en-GB" sz="2400" dirty="0" smtClean="0"/>
              <a:t>Your family may be able to help you</a:t>
            </a:r>
          </a:p>
          <a:p>
            <a:pPr marL="265113" indent="0" fontAlgn="auto">
              <a:spcAft>
                <a:spcPts val="0"/>
              </a:spcAft>
              <a:buFontTx/>
              <a:buNone/>
            </a:pPr>
            <a:endParaRPr lang="en-GB" sz="2400" dirty="0" smtClean="0"/>
          </a:p>
          <a:p>
            <a:pPr marL="265113" indent="0" fontAlgn="auto">
              <a:spcAft>
                <a:spcPts val="0"/>
              </a:spcAft>
              <a:buFontTx/>
              <a:buNone/>
            </a:pPr>
            <a:r>
              <a:rPr lang="en-GB" sz="2400" b="1" dirty="0" smtClean="0">
                <a:solidFill>
                  <a:srgbClr val="FF0066"/>
                </a:solidFill>
              </a:rPr>
              <a:t>Student Loan</a:t>
            </a:r>
          </a:p>
          <a:p>
            <a:pPr marL="265113" indent="0" fontAlgn="auto">
              <a:spcAft>
                <a:spcPts val="0"/>
              </a:spcAft>
              <a:buFontTx/>
              <a:buNone/>
            </a:pPr>
            <a:r>
              <a:rPr lang="en-GB" sz="2400" dirty="0" smtClean="0"/>
              <a:t>You are eligible to apply for a student loan covering the tuition fee in full</a:t>
            </a:r>
          </a:p>
        </p:txBody>
      </p:sp>
    </p:spTree>
    <p:extLst>
      <p:ext uri="{BB962C8B-B14F-4D97-AF65-F5344CB8AC3E}">
        <p14:creationId xmlns:p14="http://schemas.microsoft.com/office/powerpoint/2010/main" val="292765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Student Loan Repayment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95288" y="1196752"/>
            <a:ext cx="8229600" cy="50405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600"/>
              </a:spcAft>
            </a:pPr>
            <a:r>
              <a:rPr lang="en-GB" sz="2000" dirty="0" smtClean="0"/>
              <a:t>Repayment will start once a student graduates and is earning enough per annum, starting in the April after graduation</a:t>
            </a:r>
          </a:p>
          <a:p>
            <a:pPr fontAlgn="auto">
              <a:spcAft>
                <a:spcPts val="600"/>
              </a:spcAft>
            </a:pPr>
            <a:r>
              <a:rPr lang="en-GB" sz="2000" dirty="0" smtClean="0"/>
              <a:t>Repayment levels rise with earnings – graduates pay back 9% of anything earned over £25000 (in the UK)</a:t>
            </a:r>
          </a:p>
          <a:p>
            <a:pPr fontAlgn="auto">
              <a:spcAft>
                <a:spcPts val="600"/>
              </a:spcAft>
            </a:pPr>
            <a:r>
              <a:rPr lang="en-GB" sz="2000" dirty="0" smtClean="0"/>
              <a:t>In the Czech Republic this figure is £16,800 per annum (40,000Kc per month)</a:t>
            </a:r>
          </a:p>
          <a:p>
            <a:pPr fontAlgn="auto">
              <a:spcAft>
                <a:spcPts val="600"/>
              </a:spcAft>
            </a:pPr>
            <a:r>
              <a:rPr lang="en-GB" sz="2000" dirty="0" smtClean="0"/>
              <a:t>Deducted automatically from salary through the tax system</a:t>
            </a:r>
          </a:p>
          <a:p>
            <a:pPr fontAlgn="auto">
              <a:spcAft>
                <a:spcPts val="600"/>
              </a:spcAft>
            </a:pPr>
            <a:r>
              <a:rPr lang="en-GB" sz="2000" dirty="0" smtClean="0"/>
              <a:t>If income falls below £25,000, repayments will be suspended</a:t>
            </a:r>
          </a:p>
          <a:p>
            <a:pPr fontAlgn="auto">
              <a:spcAft>
                <a:spcPts val="600"/>
              </a:spcAft>
            </a:pPr>
            <a:r>
              <a:rPr lang="en-GB" sz="2000" dirty="0" smtClean="0"/>
              <a:t>As an example, if graduates earn £25,000, they will repay their loan at the rate of just £1 per day</a:t>
            </a:r>
          </a:p>
          <a:p>
            <a:pPr fontAlgn="auto">
              <a:spcAft>
                <a:spcPts val="600"/>
              </a:spcAft>
            </a:pPr>
            <a:r>
              <a:rPr lang="en-GB" sz="2000" dirty="0" smtClean="0"/>
              <a:t>Repayment is based on what graduates can afford, not on the total amount borrowed</a:t>
            </a:r>
          </a:p>
          <a:p>
            <a:pPr fontAlgn="auto">
              <a:spcAft>
                <a:spcPts val="600"/>
              </a:spcAft>
            </a:pPr>
            <a:r>
              <a:rPr lang="en-GB" sz="2000" dirty="0" smtClean="0"/>
              <a:t>All outstanding repayments will be written off after 30 years</a:t>
            </a:r>
          </a:p>
          <a:p>
            <a:pPr fontAlgn="auto">
              <a:spcAft>
                <a:spcPts val="600"/>
              </a:spcAft>
            </a:pPr>
            <a:endParaRPr lang="en-GB" sz="2000" dirty="0" smtClean="0"/>
          </a:p>
          <a:p>
            <a:pPr fontAlgn="auto">
              <a:spcAft>
                <a:spcPts val="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063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364"/>
            <a:ext cx="7886700" cy="1325563"/>
          </a:xfrm>
        </p:spPr>
        <p:txBody>
          <a:bodyPr/>
          <a:lstStyle/>
          <a:p>
            <a:r>
              <a:rPr lang="en-GB" dirty="0" smtClean="0"/>
              <a:t>Salary Structure with Loan Repayments</a:t>
            </a:r>
            <a:endParaRPr lang="en-GB" dirty="0"/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3611082"/>
              </p:ext>
            </p:extLst>
          </p:nvPr>
        </p:nvGraphicFramePr>
        <p:xfrm>
          <a:off x="467544" y="1772816"/>
          <a:ext cx="8229600" cy="3598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89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MSc International Business Management</a:t>
            </a:r>
            <a:endParaRPr lang="en-GB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18864" y="1340768"/>
            <a:ext cx="8229600" cy="47525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Tx/>
              <a:buNone/>
            </a:pPr>
            <a:r>
              <a:rPr lang="en-GB" sz="3200" b="1" dirty="0" smtClean="0">
                <a:solidFill>
                  <a:srgbClr val="4D25B1"/>
                </a:solidFill>
              </a:rPr>
              <a:t>Course Structure</a:t>
            </a:r>
          </a:p>
          <a:p>
            <a:pPr fontAlgn="auto">
              <a:spcAft>
                <a:spcPts val="0"/>
              </a:spcAft>
              <a:buFontTx/>
              <a:buNone/>
            </a:pPr>
            <a:endParaRPr lang="en-GB" sz="1000" dirty="0" smtClean="0"/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Strategic Management: 7.5 ECTS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International Economics: 7.5 ECTS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International Business Environment: 7.5 ECTS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International Business Strategy:	7.5 ECTS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Corporate Governance &amp; Business Ethics: 7.5 ECTS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Research Methods &amp; Techniques: 7.5 ECTS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b="1" i="1" dirty="0" smtClean="0">
                <a:solidFill>
                  <a:srgbClr val="4D25B1"/>
                </a:solidFill>
              </a:rPr>
              <a:t>and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dirty="0" smtClean="0"/>
              <a:t>two optional modules: 15 ECTS</a:t>
            </a:r>
          </a:p>
          <a:p>
            <a:pPr fontAlgn="auto">
              <a:spcAft>
                <a:spcPts val="0"/>
              </a:spcAft>
              <a:buFontTx/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9163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MSc Business Economics</a:t>
            </a:r>
            <a:endParaRPr lang="en-GB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18864" y="1268760"/>
            <a:ext cx="8229600" cy="47525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Tx/>
              <a:buNone/>
            </a:pPr>
            <a:r>
              <a:rPr lang="en-GB" sz="3200" b="1" dirty="0" smtClean="0">
                <a:solidFill>
                  <a:srgbClr val="FF0066"/>
                </a:solidFill>
              </a:rPr>
              <a:t>Course Structure</a:t>
            </a:r>
            <a:endParaRPr lang="en-GB" sz="100" dirty="0" smtClean="0"/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Macroeconomics: 7.5 ECTS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Microeconomics: 7.5 ECTS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Economic Statistics: 7.5 ECTS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Econometrics: 7.5 ECTS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International Economics: 7.5 ECTS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GB" dirty="0" smtClean="0"/>
              <a:t>Strategic Management: 7.5 ECTS</a:t>
            </a:r>
          </a:p>
          <a:p>
            <a:pPr algn="ctr" fontAlgn="auto">
              <a:spcAft>
                <a:spcPts val="0"/>
              </a:spcAft>
              <a:buNone/>
            </a:pPr>
            <a:r>
              <a:rPr lang="en-GB" dirty="0" smtClean="0"/>
              <a:t>International Business Environment: </a:t>
            </a:r>
            <a:r>
              <a:rPr lang="en-GB" dirty="0"/>
              <a:t>7.5 </a:t>
            </a:r>
            <a:r>
              <a:rPr lang="en-GB" dirty="0" smtClean="0"/>
              <a:t>ECTS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b="1" i="1" dirty="0" smtClean="0">
                <a:solidFill>
                  <a:srgbClr val="FF0066"/>
                </a:solidFill>
              </a:rPr>
              <a:t>and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dirty="0" smtClean="0"/>
              <a:t>one optional module: 7.5 ECTS</a:t>
            </a:r>
          </a:p>
          <a:p>
            <a:pPr fontAlgn="auto">
              <a:spcAft>
                <a:spcPts val="0"/>
              </a:spcAft>
              <a:buFontTx/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2662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Optional Modules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99592" y="1556792"/>
            <a:ext cx="7310636" cy="41764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GB" sz="2400" b="1" dirty="0" smtClean="0">
                <a:solidFill>
                  <a:srgbClr val="FF0066"/>
                </a:solidFill>
              </a:rPr>
              <a:t>Functional Areas</a:t>
            </a:r>
          </a:p>
          <a:p>
            <a:pPr fontAlgn="auto">
              <a:spcAft>
                <a:spcPts val="0"/>
              </a:spcAft>
            </a:pPr>
            <a:r>
              <a:rPr lang="en-GB" sz="2400" dirty="0" smtClean="0"/>
              <a:t>e.g. International Marketing, International Human Resource Management, International Trade Operations, International Business Finance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GB" sz="2400" dirty="0" smtClean="0"/>
          </a:p>
          <a:p>
            <a:pPr marL="0" indent="0" fontAlgn="auto">
              <a:spcAft>
                <a:spcPts val="0"/>
              </a:spcAft>
              <a:buNone/>
            </a:pPr>
            <a:r>
              <a:rPr lang="en-GB" sz="2400" b="1" dirty="0" smtClean="0">
                <a:solidFill>
                  <a:srgbClr val="FF0066"/>
                </a:solidFill>
              </a:rPr>
              <a:t>Sectoral Areas</a:t>
            </a:r>
          </a:p>
          <a:p>
            <a:pPr fontAlgn="auto">
              <a:spcAft>
                <a:spcPts val="0"/>
              </a:spcAft>
            </a:pPr>
            <a:r>
              <a:rPr lang="en-GB" sz="2400" dirty="0" smtClean="0"/>
              <a:t>e.g. International Tourism Management and Development, Emerging and Alternative Financial Markets, Globalisation and Financial Crises</a:t>
            </a:r>
          </a:p>
        </p:txBody>
      </p:sp>
    </p:spTree>
    <p:extLst>
      <p:ext uri="{BB962C8B-B14F-4D97-AF65-F5344CB8AC3E}">
        <p14:creationId xmlns:p14="http://schemas.microsoft.com/office/powerpoint/2010/main" val="155931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Terms 1 &amp; 2: September - May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79512" y="5805264"/>
            <a:ext cx="8856984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400" b="1" dirty="0">
                <a:latin typeface="+mn-lt"/>
              </a:rPr>
              <a:t>Only 10 hours per week in </a:t>
            </a:r>
            <a:r>
              <a:rPr lang="en-GB" sz="2400" b="1" dirty="0" smtClean="0">
                <a:latin typeface="+mn-lt"/>
              </a:rPr>
              <a:t>classroom </a:t>
            </a:r>
            <a:r>
              <a:rPr lang="en-GB" sz="2400" b="1" u="sng" dirty="0">
                <a:latin typeface="+mn-lt"/>
              </a:rPr>
              <a:t>but</a:t>
            </a:r>
            <a:r>
              <a:rPr lang="en-GB" sz="2400" b="1" dirty="0">
                <a:latin typeface="+mn-lt"/>
              </a:rPr>
              <a:t> 30 hours per week in private </a:t>
            </a:r>
            <a:r>
              <a:rPr lang="en-GB" sz="2400" b="1" dirty="0" smtClean="0">
                <a:latin typeface="+mn-lt"/>
              </a:rPr>
              <a:t>study/library.</a:t>
            </a:r>
            <a:endParaRPr lang="en-GB" sz="2400" b="1" dirty="0">
              <a:latin typeface="+mn-lt"/>
            </a:endParaRPr>
          </a:p>
          <a:p>
            <a:pPr algn="ctr" eaLnBrk="1" hangingPunct="1">
              <a:lnSpc>
                <a:spcPct val="90000"/>
              </a:lnSpc>
            </a:pPr>
            <a:endParaRPr lang="en-GB" sz="24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733"/>
            <a:ext cx="9144000" cy="36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7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Semester 3: May - September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3528" y="1558330"/>
            <a:ext cx="8497192" cy="431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b="1" dirty="0" smtClean="0">
                <a:solidFill>
                  <a:srgbClr val="FF0066"/>
                </a:solidFill>
              </a:rPr>
              <a:t>Dissertation and Postgraduate Research Paper (30ECTS)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2000" dirty="0" smtClean="0"/>
              <a:t>These modules entail conceptualising, designing and conducting a piece of research using methods appropriate to your field of study.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2000" dirty="0" smtClean="0"/>
              <a:t>You will select a research topic which corresponds to your own particular interests and develop a more specialised knowledge and understanding of this area.</a:t>
            </a:r>
          </a:p>
          <a:p>
            <a:pPr lvl="1"/>
            <a:r>
              <a:rPr lang="en-GB" sz="1600" dirty="0"/>
              <a:t>The length of the Dissertation should be normally </a:t>
            </a:r>
            <a:r>
              <a:rPr lang="en-GB" sz="1600" dirty="0" smtClean="0"/>
              <a:t>15-20,000 </a:t>
            </a:r>
            <a:r>
              <a:rPr lang="en-GB" sz="1600" dirty="0"/>
              <a:t>words</a:t>
            </a:r>
          </a:p>
          <a:p>
            <a:pPr lvl="1"/>
            <a:r>
              <a:rPr lang="en-GB" sz="1600" dirty="0"/>
              <a:t>The Research Paper is about 7000 words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GB" sz="20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b="1" dirty="0" smtClean="0">
                <a:solidFill>
                  <a:srgbClr val="FF0066"/>
                </a:solidFill>
              </a:rPr>
              <a:t>Consultancy Project (30ECTS)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2000" dirty="0" smtClean="0"/>
              <a:t>This module involves undertaking a practical project for a company and writing it up in the form of a report.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511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3960440" cy="3874442"/>
          </a:xfrm>
        </p:spPr>
        <p:txBody>
          <a:bodyPr>
            <a:normAutofit/>
          </a:bodyPr>
          <a:lstStyle/>
          <a:p>
            <a:pPr algn="ctr"/>
            <a:r>
              <a:rPr lang="en-GB" sz="5400" dirty="0" smtClean="0">
                <a:solidFill>
                  <a:srgbClr val="FF0066"/>
                </a:solidFill>
                <a:latin typeface="+mn-lt"/>
              </a:rPr>
              <a:t/>
            </a:r>
            <a:br>
              <a:rPr lang="en-GB" sz="5400" dirty="0" smtClean="0">
                <a:solidFill>
                  <a:srgbClr val="FF0066"/>
                </a:solidFill>
                <a:latin typeface="+mn-lt"/>
              </a:rPr>
            </a:br>
            <a:r>
              <a:rPr lang="en-GB" sz="5400" b="1" dirty="0" smtClean="0">
                <a:solidFill>
                  <a:srgbClr val="FF0066"/>
                </a:solidFill>
                <a:latin typeface="+mn-lt"/>
              </a:rPr>
              <a:t>Huddersfield</a:t>
            </a:r>
            <a:r>
              <a:rPr lang="en-GB" sz="54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GB" sz="5400" b="1" dirty="0">
                <a:solidFill>
                  <a:schemeClr val="bg1"/>
                </a:solidFill>
                <a:latin typeface="+mn-lt"/>
              </a:rPr>
            </a:br>
            <a:endParaRPr lang="en-US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169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I apply ?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91680" y="1700809"/>
            <a:ext cx="5760640" cy="3456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00"/>
                </a:solidFill>
                <a:latin typeface="+mn-lt"/>
              </a:rPr>
              <a:t>You can apply and join our 100 other nationalities in the Business School at:</a:t>
            </a:r>
            <a:endParaRPr lang="en-GB" sz="2000" b="1" dirty="0">
              <a:solidFill>
                <a:srgbClr val="000000"/>
              </a:solidFill>
              <a:latin typeface="+mn-lt"/>
              <a:hlinkClick r:id="rId2"/>
            </a:endParaRPr>
          </a:p>
          <a:p>
            <a:pPr algn="ctr"/>
            <a:endParaRPr lang="en-GB" dirty="0" smtClean="0">
              <a:latin typeface="+mn-lt"/>
              <a:hlinkClick r:id="rId2"/>
            </a:endParaRPr>
          </a:p>
          <a:p>
            <a:pPr algn="ctr"/>
            <a:endParaRPr lang="en-GB" dirty="0" smtClean="0">
              <a:latin typeface="+mn-lt"/>
              <a:hlinkClick r:id="rId2"/>
            </a:endParaRPr>
          </a:p>
          <a:p>
            <a:pPr algn="ctr"/>
            <a:r>
              <a:rPr lang="en-GB" dirty="0" smtClean="0">
                <a:latin typeface="+mn-lt"/>
                <a:hlinkClick r:id="rId2"/>
              </a:rPr>
              <a:t>http://www.hud.ac.uk/international/apply/</a:t>
            </a:r>
            <a:endParaRPr lang="en-GB" dirty="0" smtClean="0">
              <a:latin typeface="+mn-lt"/>
            </a:endParaRPr>
          </a:p>
          <a:p>
            <a:pPr algn="ctr"/>
            <a:endParaRPr lang="en-GB" dirty="0">
              <a:latin typeface="+mn-lt"/>
            </a:endParaRPr>
          </a:p>
          <a:p>
            <a:pPr marL="0" lvl="0" indent="0" algn="ctr">
              <a:buNone/>
            </a:pPr>
            <a:endParaRPr lang="en-GB" dirty="0">
              <a:solidFill>
                <a:srgbClr val="000000"/>
              </a:solidFill>
              <a:latin typeface="+mn-lt"/>
            </a:endParaRPr>
          </a:p>
          <a:p>
            <a:pPr marL="0" lvl="0" indent="0" algn="ctr">
              <a:buNone/>
            </a:pPr>
            <a:r>
              <a:rPr lang="en-GB" dirty="0">
                <a:solidFill>
                  <a:srgbClr val="000000"/>
                </a:solidFill>
                <a:latin typeface="+mn-lt"/>
              </a:rPr>
              <a:t>For further information, please contact </a:t>
            </a:r>
          </a:p>
          <a:p>
            <a:pPr marL="0" lvl="0" indent="0" algn="ctr">
              <a:spcAft>
                <a:spcPts val="0"/>
              </a:spcAft>
              <a:buNone/>
            </a:pPr>
            <a:r>
              <a:rPr lang="en-GB" b="1" dirty="0">
                <a:solidFill>
                  <a:srgbClr val="1F497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Prof John R Anchor PhD</a:t>
            </a:r>
            <a:endParaRPr lang="en-GB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0"/>
              </a:spcAft>
              <a:buNone/>
            </a:pPr>
            <a:r>
              <a:rPr lang="en-GB" b="1" dirty="0">
                <a:solidFill>
                  <a:srgbClr val="62545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Associate Dean (International)  </a:t>
            </a:r>
            <a:endParaRPr lang="en-GB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0"/>
              </a:spcAft>
              <a:buNone/>
            </a:pPr>
            <a:r>
              <a:rPr lang="en-GB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j.r.anchor@hud.ac.uk</a:t>
            </a:r>
            <a:endParaRPr lang="en-GB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Tuition Fees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12750" y="2062386"/>
            <a:ext cx="8229600" cy="3598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b="1" dirty="0" smtClean="0"/>
              <a:t>The fee for the whole programme (3 semesters) is £6,500</a:t>
            </a:r>
          </a:p>
          <a:p>
            <a:pPr fontAlgn="auto">
              <a:spcAft>
                <a:spcPts val="0"/>
              </a:spcAft>
            </a:pPr>
            <a:endParaRPr lang="en-GB" b="1" dirty="0" smtClean="0"/>
          </a:p>
          <a:p>
            <a:pPr fontAlgn="auto">
              <a:spcAft>
                <a:spcPts val="0"/>
              </a:spcAft>
            </a:pPr>
            <a:r>
              <a:rPr lang="en-GB" dirty="0" smtClean="0"/>
              <a:t>The Huddersfield fee is lower than that of any other university in the top half of the ‘Times’ league table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GB" b="1" dirty="0" smtClean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86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Financial Support</a:t>
            </a:r>
            <a:endParaRPr lang="en-GB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380331"/>
            <a:ext cx="8229600" cy="4352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0" fontAlgn="auto">
              <a:spcAft>
                <a:spcPts val="0"/>
              </a:spcAft>
              <a:buFontTx/>
              <a:buNone/>
            </a:pPr>
            <a:r>
              <a:rPr lang="en-GB" sz="2400" b="1" dirty="0" smtClean="0">
                <a:solidFill>
                  <a:srgbClr val="FF0066"/>
                </a:solidFill>
              </a:rPr>
              <a:t>Czech Government &amp; Your Faculty</a:t>
            </a:r>
          </a:p>
          <a:p>
            <a:pPr marL="265113" indent="0" fontAlgn="auto">
              <a:spcAft>
                <a:spcPts val="0"/>
              </a:spcAft>
              <a:buFontTx/>
              <a:buNone/>
            </a:pPr>
            <a:r>
              <a:rPr lang="en-GB" sz="2400" dirty="0" smtClean="0"/>
              <a:t>As a result of the agreement signed between our two universities, you may be able to obtain further financial support of up to K</a:t>
            </a:r>
            <a:r>
              <a:rPr lang="en-US" sz="2400" dirty="0" smtClean="0">
                <a:cs typeface="Arial" charset="0"/>
              </a:rPr>
              <a:t>Č</a:t>
            </a:r>
            <a:r>
              <a:rPr lang="en-GB" sz="2400" dirty="0" smtClean="0"/>
              <a:t> 10,000 per month</a:t>
            </a:r>
          </a:p>
          <a:p>
            <a:pPr marL="265113" indent="0" fontAlgn="auto">
              <a:spcAft>
                <a:spcPts val="0"/>
              </a:spcAft>
              <a:buFontTx/>
              <a:buNone/>
            </a:pPr>
            <a:endParaRPr lang="en-GB" sz="2400" dirty="0" smtClean="0"/>
          </a:p>
          <a:p>
            <a:pPr marL="265113" indent="0" fontAlgn="auto">
              <a:spcAft>
                <a:spcPts val="0"/>
              </a:spcAft>
              <a:buFontTx/>
              <a:buNone/>
            </a:pPr>
            <a:r>
              <a:rPr lang="en-GB" sz="2400" b="1" dirty="0" smtClean="0">
                <a:solidFill>
                  <a:srgbClr val="FF0066"/>
                </a:solidFill>
              </a:rPr>
              <a:t>Bank of Mum and Dad</a:t>
            </a:r>
          </a:p>
          <a:p>
            <a:pPr marL="265113" indent="0" fontAlgn="auto">
              <a:spcAft>
                <a:spcPts val="0"/>
              </a:spcAft>
              <a:buFontTx/>
              <a:buNone/>
            </a:pPr>
            <a:r>
              <a:rPr lang="en-GB" sz="2400" dirty="0" smtClean="0"/>
              <a:t>Your family may be able to help you</a:t>
            </a:r>
          </a:p>
          <a:p>
            <a:pPr marL="265113" indent="0" fontAlgn="auto">
              <a:spcAft>
                <a:spcPts val="0"/>
              </a:spcAft>
              <a:buFontTx/>
              <a:buNone/>
            </a:pPr>
            <a:endParaRPr lang="en-GB" sz="2400" dirty="0" smtClean="0"/>
          </a:p>
          <a:p>
            <a:pPr marL="265113" indent="0" fontAlgn="auto">
              <a:spcAft>
                <a:spcPts val="0"/>
              </a:spcAft>
              <a:buFontTx/>
              <a:buNone/>
            </a:pPr>
            <a:r>
              <a:rPr lang="en-GB" sz="2400" b="1" dirty="0" smtClean="0">
                <a:solidFill>
                  <a:srgbClr val="FF0066"/>
                </a:solidFill>
              </a:rPr>
              <a:t>Postgraduate Student Loan</a:t>
            </a:r>
          </a:p>
          <a:p>
            <a:pPr marL="265113" indent="0" fontAlgn="auto">
              <a:spcAft>
                <a:spcPts val="0"/>
              </a:spcAft>
              <a:buFontTx/>
              <a:buNone/>
            </a:pPr>
            <a:r>
              <a:rPr lang="en-GB" sz="2400" dirty="0" smtClean="0"/>
              <a:t>As an EU national, you are eligible to apply for a postgraduate student loan</a:t>
            </a:r>
          </a:p>
        </p:txBody>
      </p:sp>
    </p:spTree>
    <p:extLst>
      <p:ext uri="{BB962C8B-B14F-4D97-AF65-F5344CB8AC3E}">
        <p14:creationId xmlns:p14="http://schemas.microsoft.com/office/powerpoint/2010/main" val="107177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Postgraduate Student Loan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2750" y="1196752"/>
            <a:ext cx="8229600" cy="51125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 smtClean="0"/>
              <a:t>If you are an EU national, but don’t normally live in England, you may be able to get a Postgraduate Loan for a Master’s course in England</a:t>
            </a:r>
          </a:p>
          <a:p>
            <a:pPr fontAlgn="auto">
              <a:spcAft>
                <a:spcPts val="0"/>
              </a:spcAft>
            </a:pPr>
            <a:endParaRPr lang="en-GB" dirty="0" smtClean="0"/>
          </a:p>
          <a:p>
            <a:pPr fontAlgn="auto">
              <a:spcAft>
                <a:spcPts val="0"/>
              </a:spcAft>
            </a:pPr>
            <a:r>
              <a:rPr lang="en-GB" dirty="0" smtClean="0"/>
              <a:t>You can apply for a loan of up to £10,000 as a contribution towards your course and living costs</a:t>
            </a:r>
          </a:p>
          <a:p>
            <a:pPr fontAlgn="auto">
              <a:spcAft>
                <a:spcPts val="0"/>
              </a:spcAft>
            </a:pPr>
            <a:endParaRPr lang="en-GB" dirty="0" smtClean="0"/>
          </a:p>
          <a:p>
            <a:pPr fontAlgn="auto">
              <a:spcAft>
                <a:spcPts val="0"/>
              </a:spcAft>
            </a:pPr>
            <a:r>
              <a:rPr lang="en-GB" dirty="0" smtClean="0"/>
              <a:t>You repay only if earning more than £21,000 per year or £1,750 per month … not before April 2020</a:t>
            </a:r>
          </a:p>
          <a:p>
            <a:pPr fontAlgn="auto">
              <a:spcAft>
                <a:spcPts val="0"/>
              </a:spcAft>
            </a:pPr>
            <a:endParaRPr lang="en-GB" dirty="0"/>
          </a:p>
          <a:p>
            <a:pPr fontAlgn="auto">
              <a:spcAft>
                <a:spcPts val="0"/>
              </a:spcAft>
            </a:pPr>
            <a:r>
              <a:rPr lang="en-GB" dirty="0" smtClean="0"/>
              <a:t>Find out more at </a:t>
            </a:r>
            <a:r>
              <a:rPr lang="en-GB" dirty="0">
                <a:hlinkClick r:id="rId2"/>
              </a:rPr>
              <a:t>www.gov.uk/studentfinancesteps</a:t>
            </a:r>
            <a:endParaRPr lang="en-GB" dirty="0" smtClean="0"/>
          </a:p>
          <a:p>
            <a:pPr fontAlgn="auto">
              <a:spcAft>
                <a:spcPts val="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790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Academic Calendar 2019/20</a:t>
            </a:r>
            <a:endParaRPr lang="en-GB" dirty="0"/>
          </a:p>
        </p:txBody>
      </p:sp>
      <p:pic>
        <p:nvPicPr>
          <p:cNvPr id="2050" name="Picture 2" descr="Image result for huddersfield graduati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8" y="1786231"/>
            <a:ext cx="7150745" cy="4019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65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3960440" cy="387444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dirty="0" smtClean="0">
                <a:solidFill>
                  <a:srgbClr val="FF0066"/>
                </a:solidFill>
                <a:latin typeface="+mn-lt"/>
              </a:rPr>
              <a:t/>
            </a:r>
            <a:br>
              <a:rPr lang="en-GB" sz="5400" dirty="0" smtClean="0">
                <a:solidFill>
                  <a:srgbClr val="FF0066"/>
                </a:solidFill>
                <a:latin typeface="+mn-lt"/>
              </a:rPr>
            </a:br>
            <a:r>
              <a:rPr lang="en-GB" sz="5400" b="1" dirty="0" smtClean="0">
                <a:solidFill>
                  <a:srgbClr val="FF0066"/>
                </a:solidFill>
                <a:latin typeface="+mn-lt"/>
              </a:rPr>
              <a:t>Arriving and Living in Huddersfield</a:t>
            </a:r>
            <a:r>
              <a:rPr lang="en-GB" sz="54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GB" sz="5400" b="1" dirty="0">
                <a:solidFill>
                  <a:schemeClr val="bg1"/>
                </a:solidFill>
                <a:latin typeface="+mn-lt"/>
              </a:rPr>
            </a:br>
            <a:endParaRPr lang="en-US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845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Living Costs</a:t>
            </a:r>
            <a:endParaRPr lang="en-GB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12750" y="1628800"/>
            <a:ext cx="8229600" cy="3888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 smtClean="0"/>
              <a:t>Housing and transport is more expensive in England</a:t>
            </a:r>
          </a:p>
          <a:p>
            <a:pPr fontAlgn="auto">
              <a:spcAft>
                <a:spcPts val="0"/>
              </a:spcAft>
            </a:pPr>
            <a:endParaRPr lang="en-GB" dirty="0" smtClean="0"/>
          </a:p>
          <a:p>
            <a:pPr fontAlgn="auto">
              <a:spcAft>
                <a:spcPts val="0"/>
              </a:spcAft>
            </a:pPr>
            <a:r>
              <a:rPr lang="en-GB" dirty="0" smtClean="0"/>
              <a:t>Clothing and houseware is more expensive in </a:t>
            </a:r>
            <a:r>
              <a:rPr lang="en-US" dirty="0" smtClean="0">
                <a:cs typeface="Arial" charset="0"/>
              </a:rPr>
              <a:t>Č</a:t>
            </a:r>
            <a:r>
              <a:rPr lang="en-GB" dirty="0" smtClean="0"/>
              <a:t>R</a:t>
            </a:r>
          </a:p>
          <a:p>
            <a:pPr fontAlgn="auto">
              <a:spcAft>
                <a:spcPts val="0"/>
              </a:spcAft>
            </a:pPr>
            <a:endParaRPr lang="en-GB" dirty="0" smtClean="0"/>
          </a:p>
          <a:p>
            <a:pPr fontAlgn="auto">
              <a:spcAft>
                <a:spcPts val="0"/>
              </a:spcAft>
            </a:pPr>
            <a:r>
              <a:rPr lang="en-GB" dirty="0" smtClean="0"/>
              <a:t>Food is about the same</a:t>
            </a:r>
          </a:p>
          <a:p>
            <a:pPr fontAlgn="auto">
              <a:spcAft>
                <a:spcPts val="0"/>
              </a:spcAft>
            </a:pPr>
            <a:endParaRPr lang="en-GB" dirty="0" smtClean="0"/>
          </a:p>
          <a:p>
            <a:pPr fontAlgn="auto">
              <a:spcAft>
                <a:spcPts val="0"/>
              </a:spcAft>
            </a:pPr>
            <a:r>
              <a:rPr lang="en-GB" dirty="0" smtClean="0"/>
              <a:t>Beer is more expensive in England … and not so good!</a:t>
            </a:r>
          </a:p>
        </p:txBody>
      </p:sp>
    </p:spTree>
    <p:extLst>
      <p:ext uri="{BB962C8B-B14F-4D97-AF65-F5344CB8AC3E}">
        <p14:creationId xmlns:p14="http://schemas.microsoft.com/office/powerpoint/2010/main" val="411291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Accommodation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19074" y="1412776"/>
            <a:ext cx="8229600" cy="46805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809625" algn="l"/>
                <a:tab pos="1169988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There are various sites offered by </a:t>
            </a:r>
            <a:r>
              <a:rPr lang="en-GB" b="1" dirty="0" smtClean="0">
                <a:solidFill>
                  <a:srgbClr val="000000"/>
                </a:solidFill>
              </a:rPr>
              <a:t>private companies </a:t>
            </a:r>
            <a:r>
              <a:rPr lang="en-GB" dirty="0" smtClean="0">
                <a:solidFill>
                  <a:srgbClr val="000000"/>
                </a:solidFill>
              </a:rPr>
              <a:t>but we advise you to stay at the University accommodation (</a:t>
            </a:r>
            <a:r>
              <a:rPr lang="en-GB" b="1" dirty="0" smtClean="0">
                <a:solidFill>
                  <a:srgbClr val="000000"/>
                </a:solidFill>
              </a:rPr>
              <a:t>DIGS</a:t>
            </a:r>
            <a:r>
              <a:rPr lang="en-GB" dirty="0" smtClean="0">
                <a:solidFill>
                  <a:srgbClr val="000000"/>
                </a:solidFill>
              </a:rPr>
              <a:t>).</a:t>
            </a:r>
            <a:endParaRPr lang="en-GB" sz="2000" dirty="0" smtClean="0">
              <a:solidFill>
                <a:srgbClr val="000000"/>
              </a:solidFill>
            </a:endParaRP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809625" algn="l"/>
                <a:tab pos="1169988" algn="l"/>
              </a:tabLst>
            </a:pPr>
            <a:r>
              <a:rPr lang="en-GB" sz="2400" dirty="0" smtClean="0">
                <a:solidFill>
                  <a:srgbClr val="000000"/>
                </a:solidFill>
              </a:rPr>
              <a:t> 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809625" algn="l"/>
                <a:tab pos="1169988" algn="l"/>
              </a:tabLst>
            </a:pPr>
            <a:r>
              <a:rPr lang="en-GB" sz="3600" b="1" dirty="0" smtClean="0">
                <a:solidFill>
                  <a:srgbClr val="FF0066"/>
                </a:solidFill>
              </a:rPr>
              <a:t>Cost of DIGS</a:t>
            </a:r>
          </a:p>
          <a:p>
            <a:pPr algn="ctr" fontAlgn="auto">
              <a:spcAft>
                <a:spcPts val="0"/>
              </a:spcAft>
              <a:buNone/>
              <a:tabLst>
                <a:tab pos="809625" algn="l"/>
                <a:tab pos="1169988" algn="l"/>
              </a:tabLst>
            </a:pPr>
            <a:r>
              <a:rPr lang="en-GB" sz="2400" b="1" dirty="0" err="1" smtClean="0">
                <a:solidFill>
                  <a:srgbClr val="4D25B1"/>
                </a:solidFill>
              </a:rPr>
              <a:t>Ashenhurst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</a:rPr>
              <a:t>£70 per week</a:t>
            </a:r>
            <a:endParaRPr lang="en-GB" sz="2400" dirty="0" smtClean="0">
              <a:solidFill>
                <a:srgbClr val="000000"/>
              </a:solidFill>
            </a:endParaRPr>
          </a:p>
          <a:p>
            <a:pPr algn="ctr" fontAlgn="auto">
              <a:spcAft>
                <a:spcPts val="0"/>
              </a:spcAft>
              <a:buNone/>
              <a:tabLst>
                <a:tab pos="809625" algn="l"/>
                <a:tab pos="1169988" algn="l"/>
              </a:tabLst>
            </a:pPr>
            <a:r>
              <a:rPr lang="en-GB" sz="2400" b="1" dirty="0" err="1" smtClean="0">
                <a:solidFill>
                  <a:srgbClr val="4D25B1"/>
                </a:solidFill>
              </a:rPr>
              <a:t>Storthes</a:t>
            </a:r>
            <a:r>
              <a:rPr lang="en-GB" sz="2400" b="1" dirty="0" smtClean="0">
                <a:solidFill>
                  <a:srgbClr val="4D25B1"/>
                </a:solidFill>
              </a:rPr>
              <a:t> Hall 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</a:rPr>
              <a:t>£85 per week</a:t>
            </a:r>
            <a:endParaRPr lang="en-GB" sz="2400" dirty="0" smtClean="0">
              <a:solidFill>
                <a:srgbClr val="000000"/>
              </a:solidFill>
            </a:endParaRP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809625" algn="l"/>
                <a:tab pos="1169988" algn="l"/>
              </a:tabLst>
            </a:pPr>
            <a:endParaRPr lang="en-GB" b="1" dirty="0" smtClean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194" y="5502365"/>
            <a:ext cx="849694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lnSpc>
                <a:spcPct val="90000"/>
              </a:lnSpc>
              <a:buNone/>
              <a:tabLst>
                <a:tab pos="809625" algn="l"/>
                <a:tab pos="1169988" algn="l"/>
              </a:tabLst>
            </a:pPr>
            <a:r>
              <a:rPr lang="en-GB" sz="1800" b="1" dirty="0">
                <a:solidFill>
                  <a:srgbClr val="000000"/>
                </a:solidFill>
                <a:latin typeface="+mn-lt"/>
              </a:rPr>
              <a:t>After sending your </a:t>
            </a:r>
            <a:r>
              <a:rPr lang="en-GB" sz="1800" b="1" dirty="0" smtClean="0">
                <a:solidFill>
                  <a:srgbClr val="000000"/>
                </a:solidFill>
                <a:latin typeface="+mn-lt"/>
              </a:rPr>
              <a:t>application to the University, </a:t>
            </a:r>
            <a:r>
              <a:rPr lang="en-GB" sz="1800" b="1" dirty="0">
                <a:solidFill>
                  <a:srgbClr val="000000"/>
                </a:solidFill>
                <a:latin typeface="+mn-lt"/>
              </a:rPr>
              <a:t>you will receive Joining Instructions which will </a:t>
            </a:r>
            <a:r>
              <a:rPr lang="en-GB" sz="1800" b="1" dirty="0" smtClean="0">
                <a:solidFill>
                  <a:srgbClr val="000000"/>
                </a:solidFill>
                <a:latin typeface="+mn-lt"/>
              </a:rPr>
              <a:t>be sent to you automatically and will include </a:t>
            </a:r>
            <a:r>
              <a:rPr lang="en-GB" sz="1800" b="1" dirty="0">
                <a:solidFill>
                  <a:srgbClr val="000000"/>
                </a:solidFill>
                <a:latin typeface="+mn-lt"/>
              </a:rPr>
              <a:t>accommodation </a:t>
            </a:r>
            <a:r>
              <a:rPr lang="en-GB" sz="1800" b="1" dirty="0" smtClean="0">
                <a:solidFill>
                  <a:srgbClr val="000000"/>
                </a:solidFill>
                <a:latin typeface="+mn-lt"/>
              </a:rPr>
              <a:t>options.</a:t>
            </a:r>
            <a:endParaRPr lang="en-GB" sz="18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31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Image result for ashenhurst hous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98" y="3760556"/>
            <a:ext cx="3024336" cy="309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ashenhurst hou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966" y="1052736"/>
            <a:ext cx="3817563" cy="245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ashenhurst hous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6750">
            <a:off x="5837947" y="1001126"/>
            <a:ext cx="3624337" cy="259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DIGS (</a:t>
            </a:r>
            <a:r>
              <a:rPr lang="en-GB" dirty="0" err="1" smtClean="0"/>
              <a:t>koleje</a:t>
            </a:r>
            <a:r>
              <a:rPr lang="en-GB" dirty="0" smtClean="0"/>
              <a:t>) </a:t>
            </a:r>
            <a:r>
              <a:rPr lang="en-GB" dirty="0" err="1" smtClean="0"/>
              <a:t>Ashenhurst</a:t>
            </a:r>
            <a:endParaRPr lang="en-GB" dirty="0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6624736" cy="368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ashenhurst hous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63">
            <a:off x="-95348" y="982836"/>
            <a:ext cx="4056385" cy="290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31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DIGS </a:t>
            </a:r>
            <a:r>
              <a:rPr lang="en-GB" dirty="0" err="1" smtClean="0"/>
              <a:t>Storthes</a:t>
            </a:r>
            <a:r>
              <a:rPr lang="en-GB" dirty="0" smtClean="0"/>
              <a:t> Hall Park</a:t>
            </a:r>
            <a:endParaRPr lang="en-GB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7953" y="2111105"/>
            <a:ext cx="5546467" cy="655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mtClean="0"/>
              <a:t>DIGS Storthes Hall</a:t>
            </a:r>
            <a:endParaRPr lang="en-GB" dirty="0"/>
          </a:p>
        </p:txBody>
      </p:sp>
      <p:pic>
        <p:nvPicPr>
          <p:cNvPr id="10" name="Picture 2" descr="Image result for storthes 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672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1397893"/>
            <a:ext cx="2619375" cy="1743075"/>
          </a:xfrm>
          <a:prstGeom prst="rect">
            <a:avLst/>
          </a:prstGeom>
        </p:spPr>
      </p:pic>
      <p:pic>
        <p:nvPicPr>
          <p:cNvPr id="1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6"/>
            <a:ext cx="3304773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19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Location</a:t>
            </a:r>
            <a:endParaRPr lang="en-GB" dirty="0"/>
          </a:p>
        </p:txBody>
      </p:sp>
      <p:sp>
        <p:nvSpPr>
          <p:cNvPr id="4" name="Freeform 2"/>
          <p:cNvSpPr>
            <a:spLocks/>
          </p:cNvSpPr>
          <p:nvPr/>
        </p:nvSpPr>
        <p:spPr bwMode="auto">
          <a:xfrm>
            <a:off x="4591050" y="1735931"/>
            <a:ext cx="3221038" cy="4344988"/>
          </a:xfrm>
          <a:custGeom>
            <a:avLst/>
            <a:gdLst/>
            <a:ahLst/>
            <a:cxnLst>
              <a:cxn ang="0">
                <a:pos x="1068" y="69"/>
              </a:cxn>
              <a:cxn ang="0">
                <a:pos x="991" y="218"/>
              </a:cxn>
              <a:cxn ang="0">
                <a:pos x="894" y="252"/>
              </a:cxn>
              <a:cxn ang="0">
                <a:pos x="822" y="361"/>
              </a:cxn>
              <a:cxn ang="0">
                <a:pos x="802" y="505"/>
              </a:cxn>
              <a:cxn ang="0">
                <a:pos x="700" y="594"/>
              </a:cxn>
              <a:cxn ang="0">
                <a:pos x="690" y="737"/>
              </a:cxn>
              <a:cxn ang="0">
                <a:pos x="603" y="915"/>
              </a:cxn>
              <a:cxn ang="0">
                <a:pos x="587" y="1009"/>
              </a:cxn>
              <a:cxn ang="0">
                <a:pos x="725" y="871"/>
              </a:cxn>
              <a:cxn ang="0">
                <a:pos x="868" y="900"/>
              </a:cxn>
              <a:cxn ang="0">
                <a:pos x="996" y="935"/>
              </a:cxn>
              <a:cxn ang="0">
                <a:pos x="1001" y="1084"/>
              </a:cxn>
              <a:cxn ang="0">
                <a:pos x="1027" y="1212"/>
              </a:cxn>
              <a:cxn ang="0">
                <a:pos x="960" y="1370"/>
              </a:cxn>
              <a:cxn ang="0">
                <a:pos x="1068" y="1499"/>
              </a:cxn>
              <a:cxn ang="0">
                <a:pos x="996" y="1662"/>
              </a:cxn>
              <a:cxn ang="0">
                <a:pos x="828" y="1756"/>
              </a:cxn>
              <a:cxn ang="0">
                <a:pos x="608" y="1781"/>
              </a:cxn>
              <a:cxn ang="0">
                <a:pos x="541" y="2053"/>
              </a:cxn>
              <a:cxn ang="0">
                <a:pos x="363" y="2088"/>
              </a:cxn>
              <a:cxn ang="0">
                <a:pos x="291" y="2202"/>
              </a:cxn>
              <a:cxn ang="0">
                <a:pos x="475" y="2177"/>
              </a:cxn>
              <a:cxn ang="0">
                <a:pos x="603" y="2241"/>
              </a:cxn>
              <a:cxn ang="0">
                <a:pos x="536" y="2340"/>
              </a:cxn>
              <a:cxn ang="0">
                <a:pos x="398" y="2424"/>
              </a:cxn>
              <a:cxn ang="0">
                <a:pos x="179" y="2632"/>
              </a:cxn>
              <a:cxn ang="0">
                <a:pos x="46" y="2736"/>
              </a:cxn>
              <a:cxn ang="0">
                <a:pos x="475" y="2682"/>
              </a:cxn>
              <a:cxn ang="0">
                <a:pos x="659" y="2588"/>
              </a:cxn>
              <a:cxn ang="0">
                <a:pos x="1063" y="2593"/>
              </a:cxn>
              <a:cxn ang="0">
                <a:pos x="1481" y="2612"/>
              </a:cxn>
              <a:cxn ang="0">
                <a:pos x="1829" y="2518"/>
              </a:cxn>
              <a:cxn ang="0">
                <a:pos x="1732" y="2400"/>
              </a:cxn>
              <a:cxn ang="0">
                <a:pos x="1875" y="2271"/>
              </a:cxn>
              <a:cxn ang="0">
                <a:pos x="2028" y="1939"/>
              </a:cxn>
              <a:cxn ang="0">
                <a:pos x="1824" y="1910"/>
              </a:cxn>
              <a:cxn ang="0">
                <a:pos x="1681" y="1900"/>
              </a:cxn>
              <a:cxn ang="0">
                <a:pos x="1747" y="1761"/>
              </a:cxn>
              <a:cxn ang="0">
                <a:pos x="1711" y="1588"/>
              </a:cxn>
              <a:cxn ang="0">
                <a:pos x="1573" y="1346"/>
              </a:cxn>
              <a:cxn ang="0">
                <a:pos x="1558" y="1192"/>
              </a:cxn>
              <a:cxn ang="0">
                <a:pos x="1476" y="1019"/>
              </a:cxn>
              <a:cxn ang="0">
                <a:pos x="1364" y="915"/>
              </a:cxn>
              <a:cxn ang="0">
                <a:pos x="1221" y="871"/>
              </a:cxn>
              <a:cxn ang="0">
                <a:pos x="1354" y="811"/>
              </a:cxn>
              <a:cxn ang="0">
                <a:pos x="1318" y="722"/>
              </a:cxn>
              <a:cxn ang="0">
                <a:pos x="1497" y="633"/>
              </a:cxn>
              <a:cxn ang="0">
                <a:pos x="1614" y="534"/>
              </a:cxn>
              <a:cxn ang="0">
                <a:pos x="1430" y="366"/>
              </a:cxn>
              <a:cxn ang="0">
                <a:pos x="1267" y="341"/>
              </a:cxn>
              <a:cxn ang="0">
                <a:pos x="1185" y="307"/>
              </a:cxn>
              <a:cxn ang="0">
                <a:pos x="1338" y="223"/>
              </a:cxn>
              <a:cxn ang="0">
                <a:pos x="1517" y="84"/>
              </a:cxn>
              <a:cxn ang="0">
                <a:pos x="1180" y="74"/>
              </a:cxn>
            </a:cxnLst>
            <a:rect l="0" t="0" r="r" b="b"/>
            <a:pathLst>
              <a:path w="2029" h="2737">
                <a:moveTo>
                  <a:pt x="1119" y="35"/>
                </a:moveTo>
                <a:lnTo>
                  <a:pt x="1068" y="69"/>
                </a:lnTo>
                <a:lnTo>
                  <a:pt x="996" y="119"/>
                </a:lnTo>
                <a:lnTo>
                  <a:pt x="991" y="218"/>
                </a:lnTo>
                <a:lnTo>
                  <a:pt x="925" y="247"/>
                </a:lnTo>
                <a:lnTo>
                  <a:pt x="894" y="252"/>
                </a:lnTo>
                <a:lnTo>
                  <a:pt x="822" y="277"/>
                </a:lnTo>
                <a:lnTo>
                  <a:pt x="822" y="361"/>
                </a:lnTo>
                <a:lnTo>
                  <a:pt x="802" y="455"/>
                </a:lnTo>
                <a:lnTo>
                  <a:pt x="802" y="505"/>
                </a:lnTo>
                <a:lnTo>
                  <a:pt x="725" y="534"/>
                </a:lnTo>
                <a:lnTo>
                  <a:pt x="700" y="594"/>
                </a:lnTo>
                <a:lnTo>
                  <a:pt x="730" y="648"/>
                </a:lnTo>
                <a:lnTo>
                  <a:pt x="690" y="737"/>
                </a:lnTo>
                <a:lnTo>
                  <a:pt x="628" y="891"/>
                </a:lnTo>
                <a:lnTo>
                  <a:pt x="603" y="915"/>
                </a:lnTo>
                <a:lnTo>
                  <a:pt x="541" y="1009"/>
                </a:lnTo>
                <a:lnTo>
                  <a:pt x="587" y="1009"/>
                </a:lnTo>
                <a:lnTo>
                  <a:pt x="644" y="994"/>
                </a:lnTo>
                <a:lnTo>
                  <a:pt x="725" y="871"/>
                </a:lnTo>
                <a:lnTo>
                  <a:pt x="797" y="871"/>
                </a:lnTo>
                <a:lnTo>
                  <a:pt x="868" y="900"/>
                </a:lnTo>
                <a:lnTo>
                  <a:pt x="955" y="910"/>
                </a:lnTo>
                <a:lnTo>
                  <a:pt x="996" y="935"/>
                </a:lnTo>
                <a:lnTo>
                  <a:pt x="1027" y="1029"/>
                </a:lnTo>
                <a:lnTo>
                  <a:pt x="1001" y="1084"/>
                </a:lnTo>
                <a:lnTo>
                  <a:pt x="1001" y="1182"/>
                </a:lnTo>
                <a:lnTo>
                  <a:pt x="1027" y="1212"/>
                </a:lnTo>
                <a:lnTo>
                  <a:pt x="965" y="1306"/>
                </a:lnTo>
                <a:lnTo>
                  <a:pt x="960" y="1370"/>
                </a:lnTo>
                <a:lnTo>
                  <a:pt x="996" y="1460"/>
                </a:lnTo>
                <a:lnTo>
                  <a:pt x="1068" y="1499"/>
                </a:lnTo>
                <a:lnTo>
                  <a:pt x="991" y="1529"/>
                </a:lnTo>
                <a:lnTo>
                  <a:pt x="996" y="1662"/>
                </a:lnTo>
                <a:lnTo>
                  <a:pt x="940" y="1692"/>
                </a:lnTo>
                <a:lnTo>
                  <a:pt x="828" y="1756"/>
                </a:lnTo>
                <a:lnTo>
                  <a:pt x="710" y="1756"/>
                </a:lnTo>
                <a:lnTo>
                  <a:pt x="608" y="1781"/>
                </a:lnTo>
                <a:lnTo>
                  <a:pt x="603" y="1969"/>
                </a:lnTo>
                <a:lnTo>
                  <a:pt x="541" y="2053"/>
                </a:lnTo>
                <a:lnTo>
                  <a:pt x="490" y="2083"/>
                </a:lnTo>
                <a:lnTo>
                  <a:pt x="363" y="2088"/>
                </a:lnTo>
                <a:lnTo>
                  <a:pt x="291" y="2157"/>
                </a:lnTo>
                <a:lnTo>
                  <a:pt x="291" y="2202"/>
                </a:lnTo>
                <a:lnTo>
                  <a:pt x="404" y="2202"/>
                </a:lnTo>
                <a:lnTo>
                  <a:pt x="475" y="2177"/>
                </a:lnTo>
                <a:lnTo>
                  <a:pt x="475" y="2241"/>
                </a:lnTo>
                <a:lnTo>
                  <a:pt x="603" y="2241"/>
                </a:lnTo>
                <a:lnTo>
                  <a:pt x="613" y="2301"/>
                </a:lnTo>
                <a:lnTo>
                  <a:pt x="536" y="2340"/>
                </a:lnTo>
                <a:lnTo>
                  <a:pt x="470" y="2395"/>
                </a:lnTo>
                <a:lnTo>
                  <a:pt x="398" y="2424"/>
                </a:lnTo>
                <a:lnTo>
                  <a:pt x="337" y="2489"/>
                </a:lnTo>
                <a:lnTo>
                  <a:pt x="179" y="2632"/>
                </a:lnTo>
                <a:lnTo>
                  <a:pt x="0" y="2711"/>
                </a:lnTo>
                <a:lnTo>
                  <a:pt x="46" y="2736"/>
                </a:lnTo>
                <a:lnTo>
                  <a:pt x="383" y="2647"/>
                </a:lnTo>
                <a:lnTo>
                  <a:pt x="475" y="2682"/>
                </a:lnTo>
                <a:lnTo>
                  <a:pt x="577" y="2647"/>
                </a:lnTo>
                <a:lnTo>
                  <a:pt x="659" y="2588"/>
                </a:lnTo>
                <a:lnTo>
                  <a:pt x="868" y="2607"/>
                </a:lnTo>
                <a:lnTo>
                  <a:pt x="1063" y="2593"/>
                </a:lnTo>
                <a:lnTo>
                  <a:pt x="1456" y="2588"/>
                </a:lnTo>
                <a:lnTo>
                  <a:pt x="1481" y="2612"/>
                </a:lnTo>
                <a:lnTo>
                  <a:pt x="1716" y="2588"/>
                </a:lnTo>
                <a:lnTo>
                  <a:pt x="1829" y="2518"/>
                </a:lnTo>
                <a:lnTo>
                  <a:pt x="1808" y="2469"/>
                </a:lnTo>
                <a:lnTo>
                  <a:pt x="1732" y="2400"/>
                </a:lnTo>
                <a:lnTo>
                  <a:pt x="1676" y="2370"/>
                </a:lnTo>
                <a:lnTo>
                  <a:pt x="1875" y="2271"/>
                </a:lnTo>
                <a:lnTo>
                  <a:pt x="1962" y="2172"/>
                </a:lnTo>
                <a:lnTo>
                  <a:pt x="2028" y="1939"/>
                </a:lnTo>
                <a:lnTo>
                  <a:pt x="1972" y="1905"/>
                </a:lnTo>
                <a:lnTo>
                  <a:pt x="1824" y="1910"/>
                </a:lnTo>
                <a:lnTo>
                  <a:pt x="1752" y="1944"/>
                </a:lnTo>
                <a:lnTo>
                  <a:pt x="1681" y="1900"/>
                </a:lnTo>
                <a:lnTo>
                  <a:pt x="1752" y="1845"/>
                </a:lnTo>
                <a:lnTo>
                  <a:pt x="1747" y="1761"/>
                </a:lnTo>
                <a:lnTo>
                  <a:pt x="1711" y="1643"/>
                </a:lnTo>
                <a:lnTo>
                  <a:pt x="1711" y="1588"/>
                </a:lnTo>
                <a:lnTo>
                  <a:pt x="1691" y="1464"/>
                </a:lnTo>
                <a:lnTo>
                  <a:pt x="1573" y="1346"/>
                </a:lnTo>
                <a:lnTo>
                  <a:pt x="1614" y="1276"/>
                </a:lnTo>
                <a:lnTo>
                  <a:pt x="1558" y="1192"/>
                </a:lnTo>
                <a:lnTo>
                  <a:pt x="1487" y="1133"/>
                </a:lnTo>
                <a:lnTo>
                  <a:pt x="1476" y="1019"/>
                </a:lnTo>
                <a:lnTo>
                  <a:pt x="1384" y="1004"/>
                </a:lnTo>
                <a:lnTo>
                  <a:pt x="1364" y="915"/>
                </a:lnTo>
                <a:lnTo>
                  <a:pt x="1287" y="846"/>
                </a:lnTo>
                <a:lnTo>
                  <a:pt x="1221" y="871"/>
                </a:lnTo>
                <a:lnTo>
                  <a:pt x="1282" y="811"/>
                </a:lnTo>
                <a:lnTo>
                  <a:pt x="1354" y="811"/>
                </a:lnTo>
                <a:lnTo>
                  <a:pt x="1349" y="742"/>
                </a:lnTo>
                <a:lnTo>
                  <a:pt x="1318" y="722"/>
                </a:lnTo>
                <a:lnTo>
                  <a:pt x="1415" y="722"/>
                </a:lnTo>
                <a:lnTo>
                  <a:pt x="1497" y="633"/>
                </a:lnTo>
                <a:lnTo>
                  <a:pt x="1589" y="609"/>
                </a:lnTo>
                <a:lnTo>
                  <a:pt x="1614" y="534"/>
                </a:lnTo>
                <a:lnTo>
                  <a:pt x="1691" y="371"/>
                </a:lnTo>
                <a:lnTo>
                  <a:pt x="1430" y="366"/>
                </a:lnTo>
                <a:lnTo>
                  <a:pt x="1343" y="341"/>
                </a:lnTo>
                <a:lnTo>
                  <a:pt x="1267" y="341"/>
                </a:lnTo>
                <a:lnTo>
                  <a:pt x="1165" y="366"/>
                </a:lnTo>
                <a:lnTo>
                  <a:pt x="1185" y="307"/>
                </a:lnTo>
                <a:lnTo>
                  <a:pt x="1277" y="282"/>
                </a:lnTo>
                <a:lnTo>
                  <a:pt x="1338" y="223"/>
                </a:lnTo>
                <a:lnTo>
                  <a:pt x="1451" y="153"/>
                </a:lnTo>
                <a:lnTo>
                  <a:pt x="1517" y="84"/>
                </a:lnTo>
                <a:lnTo>
                  <a:pt x="1420" y="0"/>
                </a:lnTo>
                <a:lnTo>
                  <a:pt x="1180" y="74"/>
                </a:lnTo>
                <a:lnTo>
                  <a:pt x="1119" y="35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6642100" y="3908425"/>
            <a:ext cx="193675" cy="177800"/>
          </a:xfrm>
          <a:prstGeom prst="ellipse">
            <a:avLst/>
          </a:prstGeom>
          <a:solidFill>
            <a:srgbClr val="FF0066"/>
          </a:solidFill>
          <a:ln w="127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096000" y="3521075"/>
            <a:ext cx="1162050" cy="990600"/>
          </a:xfrm>
          <a:prstGeom prst="ellipse">
            <a:avLst/>
          </a:prstGeom>
          <a:noFill/>
          <a:ln w="76200">
            <a:solidFill>
              <a:srgbClr val="EF91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755650" y="3429000"/>
            <a:ext cx="3384550" cy="2759075"/>
          </a:xfrm>
          <a:prstGeom prst="ellipse">
            <a:avLst/>
          </a:prstGeom>
          <a:noFill/>
          <a:ln w="76200">
            <a:solidFill>
              <a:srgbClr val="EF91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022475" y="4437063"/>
            <a:ext cx="317500" cy="292100"/>
          </a:xfrm>
          <a:prstGeom prst="ellipse">
            <a:avLst/>
          </a:prstGeom>
          <a:solidFill>
            <a:srgbClr val="FF0066"/>
          </a:solidFill>
          <a:ln w="127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700338" y="4149725"/>
            <a:ext cx="317500" cy="2921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301750" y="4724400"/>
            <a:ext cx="317500" cy="2921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119563" y="3914775"/>
            <a:ext cx="2390775" cy="546100"/>
          </a:xfrm>
          <a:prstGeom prst="line">
            <a:avLst/>
          </a:prstGeom>
          <a:noFill/>
          <a:ln w="127000">
            <a:solidFill>
              <a:srgbClr val="EF9100"/>
            </a:solidFill>
            <a:round/>
            <a:headEnd/>
            <a:tailEnd type="triangl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6456363" y="2994025"/>
            <a:ext cx="152400" cy="120650"/>
          </a:xfrm>
          <a:prstGeom prst="ellipse">
            <a:avLst/>
          </a:prstGeom>
          <a:solidFill>
            <a:srgbClr val="EF91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6704013" y="3222625"/>
            <a:ext cx="152400" cy="120650"/>
          </a:xfrm>
          <a:prstGeom prst="ellipse">
            <a:avLst/>
          </a:prstGeom>
          <a:solidFill>
            <a:srgbClr val="EF91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6769100" y="5024438"/>
            <a:ext cx="193675" cy="177800"/>
          </a:xfrm>
          <a:prstGeom prst="ellipse">
            <a:avLst/>
          </a:prstGeom>
          <a:solidFill>
            <a:srgbClr val="EF91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916238" y="4365625"/>
            <a:ext cx="1439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Tahoma" charset="0"/>
              </a:rPr>
              <a:t>Leeds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908175" y="4724400"/>
            <a:ext cx="1728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Tahoma" charset="0"/>
              </a:rPr>
              <a:t>Huddersfield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1116013" y="5084763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Tahoma" charset="0"/>
              </a:rPr>
              <a:t>Manchester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6372225" y="4005263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>
                <a:solidFill>
                  <a:srgbClr val="000066"/>
                </a:solidFill>
                <a:latin typeface="Tahoma" charset="0"/>
              </a:rPr>
              <a:t>Huddersfield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372225" y="2636838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>
                <a:solidFill>
                  <a:srgbClr val="000066"/>
                </a:solidFill>
                <a:latin typeface="Tahoma" charset="0"/>
              </a:rPr>
              <a:t>Edinburgh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6804025" y="3068638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>
                <a:solidFill>
                  <a:srgbClr val="000066"/>
                </a:solidFill>
                <a:latin typeface="Tahoma" charset="0"/>
              </a:rPr>
              <a:t>Newcastle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7019925" y="4941888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>
                <a:solidFill>
                  <a:srgbClr val="000066"/>
                </a:solidFill>
                <a:latin typeface="Tahoma" charset="0"/>
              </a:rPr>
              <a:t>London</a:t>
            </a:r>
          </a:p>
        </p:txBody>
      </p:sp>
    </p:spTree>
    <p:extLst>
      <p:ext uri="{BB962C8B-B14F-4D97-AF65-F5344CB8AC3E}">
        <p14:creationId xmlns:p14="http://schemas.microsoft.com/office/powerpoint/2010/main" val="371045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Employment</a:t>
            </a:r>
            <a:endParaRPr lang="en-GB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12750" y="1414140"/>
            <a:ext cx="8229600" cy="4535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2400" dirty="0"/>
              <a:t>UK </a:t>
            </a:r>
            <a:r>
              <a:rPr lang="en-GB" sz="2400" b="1" dirty="0">
                <a:solidFill>
                  <a:srgbClr val="FF0066"/>
                </a:solidFill>
              </a:rPr>
              <a:t>minimum wage </a:t>
            </a:r>
            <a:r>
              <a:rPr lang="en-GB" sz="2400" dirty="0"/>
              <a:t>per hour from April 2019 is £7.70 ( aged 21-24) and £8.21 (aged 25</a:t>
            </a:r>
            <a:r>
              <a:rPr lang="en-GB" sz="2400" dirty="0" smtClean="0"/>
              <a:t>+)</a:t>
            </a:r>
          </a:p>
          <a:p>
            <a:pPr fontAlgn="auto">
              <a:spcAft>
                <a:spcPts val="0"/>
              </a:spcAft>
            </a:pPr>
            <a:endParaRPr lang="en-GB" sz="2400" dirty="0"/>
          </a:p>
          <a:p>
            <a:pPr fontAlgn="auto">
              <a:spcAft>
                <a:spcPts val="0"/>
              </a:spcAft>
            </a:pPr>
            <a:r>
              <a:rPr lang="en-GB" sz="2400" dirty="0" smtClean="0"/>
              <a:t>Working for 15 hours per week is the University maximum</a:t>
            </a:r>
          </a:p>
          <a:p>
            <a:pPr fontAlgn="auto">
              <a:spcAft>
                <a:spcPts val="0"/>
              </a:spcAft>
            </a:pPr>
            <a:endParaRPr lang="en-GB" sz="2400" dirty="0" smtClean="0"/>
          </a:p>
          <a:p>
            <a:pPr fontAlgn="auto">
              <a:spcAft>
                <a:spcPts val="0"/>
              </a:spcAft>
            </a:pPr>
            <a:r>
              <a:rPr lang="en-GB" sz="2400" dirty="0" smtClean="0"/>
              <a:t>The University job shop advertises part time jobs and pays a </a:t>
            </a:r>
            <a:r>
              <a:rPr lang="en-GB" sz="2400" b="1" dirty="0" smtClean="0">
                <a:solidFill>
                  <a:srgbClr val="FF0066"/>
                </a:solidFill>
              </a:rPr>
              <a:t>living wage </a:t>
            </a:r>
            <a:r>
              <a:rPr lang="en-GB" sz="2400" dirty="0" smtClean="0"/>
              <a:t>which is higher than the national minimum wage</a:t>
            </a:r>
          </a:p>
          <a:p>
            <a:pPr fontAlgn="auto">
              <a:spcAft>
                <a:spcPts val="0"/>
              </a:spcAft>
            </a:pPr>
            <a:endParaRPr lang="en-GB" sz="2400" dirty="0" smtClean="0"/>
          </a:p>
          <a:p>
            <a:pPr fontAlgn="auto">
              <a:spcAft>
                <a:spcPts val="0"/>
              </a:spcAft>
            </a:pPr>
            <a:r>
              <a:rPr lang="en-GB" sz="2400" dirty="0" smtClean="0"/>
              <a:t>There is usually plenty of bar and restaurant work</a:t>
            </a:r>
          </a:p>
          <a:p>
            <a:pPr fontAlgn="auto">
              <a:spcAft>
                <a:spcPts val="0"/>
              </a:spcAft>
            </a:pPr>
            <a:endParaRPr lang="en-GB" sz="2400" dirty="0" smtClean="0"/>
          </a:p>
          <a:p>
            <a:pPr fontAlgn="auto">
              <a:spcAft>
                <a:spcPts val="0"/>
              </a:spcAft>
            </a:pPr>
            <a:r>
              <a:rPr lang="en-GB" sz="2400" dirty="0" smtClean="0"/>
              <a:t>Administrative jobs and factories are another possibility</a:t>
            </a:r>
          </a:p>
          <a:p>
            <a:pPr fontAlgn="auto">
              <a:spcAft>
                <a:spcPts val="0"/>
              </a:spcAft>
              <a:buFontTx/>
              <a:buNone/>
            </a:pPr>
            <a:endParaRPr lang="en-GB" sz="2400" dirty="0" smtClean="0"/>
          </a:p>
          <a:p>
            <a:pPr fontAlgn="auto">
              <a:spcAft>
                <a:spcPts val="0"/>
              </a:spcAft>
              <a:buFontTx/>
              <a:buNone/>
            </a:pPr>
            <a:r>
              <a:rPr lang="en-GB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936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Peer Support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12750" y="1196752"/>
            <a:ext cx="8229600" cy="43911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809625" algn="l"/>
                <a:tab pos="1169988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The best way to find your way around is from someone who has been in your shoes … previous Czech students have established a </a:t>
            </a:r>
            <a:r>
              <a:rPr lang="en-GB" sz="2000" b="1" dirty="0" smtClean="0">
                <a:solidFill>
                  <a:srgbClr val="FF0066"/>
                </a:solidFill>
                <a:latin typeface="Arial" charset="0"/>
              </a:rPr>
              <a:t>Czech and Slovak Student Society 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which participates in various cultural campus events and organises regular get-togethers for its members</a:t>
            </a:r>
          </a:p>
          <a:p>
            <a:pPr marL="0" indent="0" algn="ctr" fontAlgn="auto">
              <a:spcAft>
                <a:spcPts val="0"/>
              </a:spcAft>
              <a:buNone/>
              <a:tabLst>
                <a:tab pos="809625" algn="l"/>
                <a:tab pos="1169988" algn="l"/>
              </a:tabLst>
            </a:pPr>
            <a:r>
              <a:rPr lang="en-GB" sz="2000" dirty="0">
                <a:hlinkClick r:id="rId2"/>
              </a:rPr>
              <a:t>https://www.facebook.com/czechoslovakhudsoc</a:t>
            </a:r>
            <a:endParaRPr lang="en-GB" sz="2000" dirty="0"/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809625" algn="l"/>
                <a:tab pos="1169988" algn="l"/>
              </a:tabLst>
            </a:pPr>
            <a:endParaRPr lang="en-GB" sz="2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" descr="C:\Users\sbusgh2\AppData\Local\Microsoft\Windows\Temporary Internet Files\Content.Outlook\UBRNJRXD\C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023533"/>
            <a:ext cx="5832648" cy="386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P10203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64350">
            <a:off x="-17745" y="2728820"/>
            <a:ext cx="3558730" cy="252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10202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78256">
            <a:off x="-134712" y="4825874"/>
            <a:ext cx="376786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99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Arrival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576" y="1484784"/>
            <a:ext cx="756084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 smtClean="0">
                <a:latin typeface="+mn-lt"/>
              </a:rPr>
              <a:t>1 </a:t>
            </a:r>
            <a:r>
              <a:rPr lang="en-GB" sz="1800" b="1" dirty="0">
                <a:latin typeface="+mn-lt"/>
              </a:rPr>
              <a:t>August 2019 </a:t>
            </a:r>
            <a:r>
              <a:rPr lang="en-GB" sz="1800" dirty="0">
                <a:latin typeface="+mn-lt"/>
              </a:rPr>
              <a:t>is the earliest date to get </a:t>
            </a:r>
            <a:r>
              <a:rPr lang="en-GB" sz="1800" dirty="0" smtClean="0">
                <a:latin typeface="+mn-lt"/>
              </a:rPr>
              <a:t>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+mn-lt"/>
              </a:rPr>
              <a:t>It </a:t>
            </a:r>
            <a:r>
              <a:rPr lang="en-GB" sz="1800" dirty="0">
                <a:latin typeface="+mn-lt"/>
              </a:rPr>
              <a:t>is recommended to come to Huddersfield by </a:t>
            </a:r>
            <a:r>
              <a:rPr lang="en-GB" sz="1800" b="1" dirty="0">
                <a:latin typeface="+mn-lt"/>
              </a:rPr>
              <a:t>1 September 2019 </a:t>
            </a:r>
            <a:r>
              <a:rPr lang="en-GB" sz="1800" dirty="0">
                <a:latin typeface="+mn-lt"/>
              </a:rPr>
              <a:t>if </a:t>
            </a:r>
            <a:r>
              <a:rPr lang="en-GB" sz="1800" dirty="0" smtClean="0">
                <a:latin typeface="+mn-lt"/>
              </a:rPr>
              <a:t>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+mn-lt"/>
              </a:rPr>
              <a:t>It </a:t>
            </a:r>
            <a:r>
              <a:rPr lang="en-GB" sz="1800" dirty="0">
                <a:latin typeface="+mn-lt"/>
              </a:rPr>
              <a:t>is recommended that you arrive earlier than </a:t>
            </a:r>
            <a:r>
              <a:rPr lang="en-GB" sz="1800" dirty="0" smtClean="0">
                <a:latin typeface="+mn-lt"/>
              </a:rPr>
              <a:t>1 September </a:t>
            </a:r>
            <a:r>
              <a:rPr lang="en-GB" sz="1800" dirty="0">
                <a:latin typeface="+mn-lt"/>
              </a:rPr>
              <a:t>if possible in order to get the best jobs </a:t>
            </a:r>
            <a:r>
              <a:rPr lang="en-GB" sz="1800" dirty="0" smtClean="0">
                <a:latin typeface="+mn-lt"/>
              </a:rPr>
              <a:t>- </a:t>
            </a:r>
            <a:r>
              <a:rPr lang="en-GB" sz="1800" dirty="0">
                <a:latin typeface="+mn-lt"/>
              </a:rPr>
              <a:t>if you want one</a:t>
            </a:r>
            <a:r>
              <a:rPr lang="en-GB" sz="1800" dirty="0" smtClean="0">
                <a:latin typeface="+mn-lt"/>
              </a:rPr>
              <a:t>!</a:t>
            </a:r>
          </a:p>
          <a:p>
            <a:endParaRPr lang="en-GB" dirty="0" smtClean="0">
              <a:latin typeface="+mn-lt"/>
            </a:endParaRPr>
          </a:p>
          <a:p>
            <a:endParaRPr lang="en-GB" dirty="0">
              <a:latin typeface="+mn-lt"/>
            </a:endParaRPr>
          </a:p>
          <a:p>
            <a:pPr algn="ctr"/>
            <a:r>
              <a:rPr lang="en-GB" sz="2800" b="1" dirty="0" smtClean="0">
                <a:solidFill>
                  <a:srgbClr val="FF0066"/>
                </a:solidFill>
                <a:latin typeface="+mn-lt"/>
              </a:rPr>
              <a:t>Important Dates</a:t>
            </a:r>
            <a:endParaRPr lang="en-GB" sz="2800" b="1" dirty="0">
              <a:solidFill>
                <a:srgbClr val="FF0066"/>
              </a:solidFill>
              <a:latin typeface="+mn-lt"/>
            </a:endParaRPr>
          </a:p>
          <a:p>
            <a:endParaRPr lang="en-GB" sz="1800" dirty="0">
              <a:latin typeface="+mn-lt"/>
            </a:endParaRPr>
          </a:p>
          <a:p>
            <a:pPr algn="ctr"/>
            <a:r>
              <a:rPr lang="en-GB" sz="1800" b="1" dirty="0">
                <a:solidFill>
                  <a:srgbClr val="4D25B1"/>
                </a:solidFill>
                <a:latin typeface="+mn-lt"/>
              </a:rPr>
              <a:t>09 September </a:t>
            </a:r>
            <a:r>
              <a:rPr lang="en-GB" sz="1800" b="1" dirty="0" smtClean="0">
                <a:solidFill>
                  <a:srgbClr val="4D25B1"/>
                </a:solidFill>
                <a:latin typeface="+mn-lt"/>
              </a:rPr>
              <a:t>2019</a:t>
            </a:r>
            <a:r>
              <a:rPr lang="cs-CZ" sz="1800" b="1" dirty="0" smtClean="0">
                <a:solidFill>
                  <a:srgbClr val="4D25B1"/>
                </a:solidFill>
                <a:latin typeface="+mn-lt"/>
              </a:rPr>
              <a:t>/06 </a:t>
            </a:r>
            <a:r>
              <a:rPr lang="cs-CZ" sz="1800" b="1" dirty="0" err="1" smtClean="0">
                <a:solidFill>
                  <a:srgbClr val="4D25B1"/>
                </a:solidFill>
                <a:latin typeface="+mn-lt"/>
              </a:rPr>
              <a:t>January</a:t>
            </a:r>
            <a:r>
              <a:rPr lang="cs-CZ" sz="1800" b="1" dirty="0" smtClean="0">
                <a:solidFill>
                  <a:srgbClr val="4D25B1"/>
                </a:solidFill>
                <a:latin typeface="+mn-lt"/>
              </a:rPr>
              <a:t> 2020</a:t>
            </a:r>
            <a:r>
              <a:rPr lang="en-GB" sz="1800" b="1" dirty="0" smtClean="0">
                <a:solidFill>
                  <a:srgbClr val="4D25B1"/>
                </a:solidFill>
                <a:latin typeface="+mn-lt"/>
              </a:rPr>
              <a:t> </a:t>
            </a:r>
            <a:r>
              <a:rPr lang="en-GB" sz="1800" dirty="0" smtClean="0">
                <a:latin typeface="+mn-lt"/>
              </a:rPr>
              <a:t>- </a:t>
            </a:r>
            <a:r>
              <a:rPr lang="en-GB" sz="1800" dirty="0">
                <a:latin typeface="+mn-lt"/>
              </a:rPr>
              <a:t>Welcome Week</a:t>
            </a:r>
          </a:p>
          <a:p>
            <a:pPr algn="ctr"/>
            <a:r>
              <a:rPr lang="en-GB" sz="1800" b="1" dirty="0">
                <a:solidFill>
                  <a:srgbClr val="4D25B1"/>
                </a:solidFill>
                <a:latin typeface="+mn-lt"/>
              </a:rPr>
              <a:t>16 September </a:t>
            </a:r>
            <a:r>
              <a:rPr lang="en-GB" sz="1800" b="1" dirty="0" smtClean="0">
                <a:solidFill>
                  <a:srgbClr val="4D25B1"/>
                </a:solidFill>
                <a:latin typeface="+mn-lt"/>
              </a:rPr>
              <a:t>2019</a:t>
            </a:r>
            <a:r>
              <a:rPr lang="cs-CZ" sz="1800" b="1" dirty="0" smtClean="0">
                <a:solidFill>
                  <a:srgbClr val="4D25B1"/>
                </a:solidFill>
                <a:latin typeface="+mn-lt"/>
              </a:rPr>
              <a:t>/06 </a:t>
            </a:r>
            <a:r>
              <a:rPr lang="cs-CZ" sz="1800" b="1" dirty="0" err="1" smtClean="0">
                <a:solidFill>
                  <a:srgbClr val="4D25B1"/>
                </a:solidFill>
                <a:latin typeface="+mn-lt"/>
              </a:rPr>
              <a:t>January</a:t>
            </a:r>
            <a:r>
              <a:rPr lang="cs-CZ" sz="1800" b="1" dirty="0" smtClean="0">
                <a:solidFill>
                  <a:srgbClr val="4D25B1"/>
                </a:solidFill>
                <a:latin typeface="+mn-lt"/>
              </a:rPr>
              <a:t> 2020</a:t>
            </a:r>
            <a:r>
              <a:rPr lang="en-GB" sz="1800" b="1" dirty="0" smtClean="0">
                <a:solidFill>
                  <a:srgbClr val="4D25B1"/>
                </a:solidFill>
                <a:latin typeface="+mn-lt"/>
              </a:rPr>
              <a:t> </a:t>
            </a:r>
            <a:r>
              <a:rPr lang="en-GB" sz="1800" dirty="0" smtClean="0">
                <a:latin typeface="+mn-lt"/>
              </a:rPr>
              <a:t>- </a:t>
            </a:r>
            <a:r>
              <a:rPr lang="en-GB" sz="1800" dirty="0">
                <a:latin typeface="+mn-lt"/>
              </a:rPr>
              <a:t>Induction Week</a:t>
            </a:r>
          </a:p>
          <a:p>
            <a:pPr algn="ctr"/>
            <a:r>
              <a:rPr lang="en-GB" sz="1800" b="1" dirty="0">
                <a:solidFill>
                  <a:srgbClr val="4D25B1"/>
                </a:solidFill>
                <a:latin typeface="+mn-lt"/>
              </a:rPr>
              <a:t>23 September </a:t>
            </a:r>
            <a:r>
              <a:rPr lang="en-GB" sz="1800" b="1" dirty="0" smtClean="0">
                <a:solidFill>
                  <a:srgbClr val="4D25B1"/>
                </a:solidFill>
                <a:latin typeface="+mn-lt"/>
              </a:rPr>
              <a:t>2019</a:t>
            </a:r>
            <a:r>
              <a:rPr lang="cs-CZ" sz="1800" b="1" dirty="0" smtClean="0">
                <a:solidFill>
                  <a:srgbClr val="4D25B1"/>
                </a:solidFill>
                <a:latin typeface="+mn-lt"/>
              </a:rPr>
              <a:t>/13 </a:t>
            </a:r>
            <a:r>
              <a:rPr lang="cs-CZ" sz="1800" b="1" dirty="0" err="1" smtClean="0">
                <a:solidFill>
                  <a:srgbClr val="4D25B1"/>
                </a:solidFill>
                <a:latin typeface="+mn-lt"/>
              </a:rPr>
              <a:t>January</a:t>
            </a:r>
            <a:r>
              <a:rPr lang="cs-CZ" sz="1800" b="1" dirty="0" smtClean="0">
                <a:solidFill>
                  <a:srgbClr val="4D25B1"/>
                </a:solidFill>
                <a:latin typeface="+mn-lt"/>
              </a:rPr>
              <a:t> 2020</a:t>
            </a:r>
            <a:r>
              <a:rPr lang="en-GB" sz="1800" dirty="0" smtClean="0">
                <a:latin typeface="+mn-lt"/>
              </a:rPr>
              <a:t> - </a:t>
            </a:r>
            <a:r>
              <a:rPr lang="en-GB" sz="1800" dirty="0">
                <a:latin typeface="+mn-lt"/>
              </a:rPr>
              <a:t>Start of Teaching</a:t>
            </a:r>
          </a:p>
        </p:txBody>
      </p:sp>
    </p:spTree>
    <p:extLst>
      <p:ext uri="{BB962C8B-B14F-4D97-AF65-F5344CB8AC3E}">
        <p14:creationId xmlns:p14="http://schemas.microsoft.com/office/powerpoint/2010/main" val="384499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3960440" cy="2088232"/>
          </a:xfrm>
        </p:spPr>
        <p:txBody>
          <a:bodyPr/>
          <a:lstStyle/>
          <a:p>
            <a:pPr algn="ctr"/>
            <a:r>
              <a:rPr lang="en-GB" sz="1800" dirty="0">
                <a:solidFill>
                  <a:srgbClr val="FF0066"/>
                </a:solidFill>
                <a:latin typeface="+mn-lt"/>
              </a:rPr>
              <a:t>ANY QUESTIONS</a:t>
            </a:r>
            <a:r>
              <a:rPr lang="en-GB" sz="1800" dirty="0" smtClean="0">
                <a:solidFill>
                  <a:srgbClr val="FF0066"/>
                </a:solidFill>
                <a:latin typeface="+mn-lt"/>
              </a:rPr>
              <a:t>?</a:t>
            </a:r>
            <a:r>
              <a:rPr lang="en-GB" sz="1800" dirty="0">
                <a:solidFill>
                  <a:srgbClr val="FF0066"/>
                </a:solidFill>
                <a:latin typeface="+mn-lt"/>
              </a:rPr>
              <a:t/>
            </a:r>
            <a:br>
              <a:rPr lang="en-GB" sz="1800" dirty="0">
                <a:solidFill>
                  <a:srgbClr val="FF0066"/>
                </a:solidFill>
                <a:latin typeface="+mn-lt"/>
              </a:rPr>
            </a:br>
            <a:r>
              <a:rPr lang="en-GB" sz="1800" dirty="0">
                <a:latin typeface="+mn-lt"/>
              </a:rPr>
              <a:t>Contact</a:t>
            </a:r>
            <a:br>
              <a:rPr lang="en-GB" sz="1800" dirty="0">
                <a:latin typeface="+mn-lt"/>
              </a:rPr>
            </a:br>
            <a:r>
              <a:rPr lang="en-GB" sz="1800" dirty="0" smtClean="0">
                <a:solidFill>
                  <a:srgbClr val="FF0066"/>
                </a:solidFill>
                <a:latin typeface="+mn-lt"/>
              </a:rPr>
              <a:t>Hana - Personal </a:t>
            </a:r>
            <a:r>
              <a:rPr lang="en-GB" sz="1800" dirty="0">
                <a:solidFill>
                  <a:srgbClr val="FF0066"/>
                </a:solidFill>
                <a:latin typeface="+mn-lt"/>
              </a:rPr>
              <a:t>Tutor</a:t>
            </a:r>
            <a:r>
              <a:rPr lang="en-GB" sz="1800" dirty="0">
                <a:latin typeface="+mn-lt"/>
              </a:rPr>
              <a:t/>
            </a:r>
            <a:br>
              <a:rPr lang="en-GB" sz="1800" dirty="0">
                <a:latin typeface="+mn-lt"/>
              </a:rPr>
            </a:b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h.benesova@hud.ac.uk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en-GB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GB" sz="1800" dirty="0">
                <a:solidFill>
                  <a:srgbClr val="4D25B1"/>
                </a:solidFill>
                <a:latin typeface="+mn-lt"/>
              </a:rPr>
              <a:t> </a:t>
            </a:r>
            <a:r>
              <a:rPr lang="en-GB" sz="1800" dirty="0" smtClean="0">
                <a:solidFill>
                  <a:srgbClr val="4D25B1"/>
                </a:solidFill>
                <a:latin typeface="+mn-lt"/>
              </a:rPr>
              <a:t>John - Associate Dean (International)</a:t>
            </a:r>
            <a:r>
              <a:rPr lang="en-GB" sz="1800" dirty="0">
                <a:solidFill>
                  <a:srgbClr val="4D25B1"/>
                </a:solidFill>
                <a:latin typeface="+mn-lt"/>
              </a:rPr>
              <a:t/>
            </a:r>
            <a:br>
              <a:rPr lang="en-GB" sz="1800" dirty="0">
                <a:solidFill>
                  <a:srgbClr val="4D25B1"/>
                </a:solidFill>
                <a:latin typeface="+mn-lt"/>
              </a:rPr>
            </a:b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j.r.anchor@hud.ac.uk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9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920" y="2484883"/>
            <a:ext cx="3115585" cy="1910730"/>
          </a:xfrm>
          <a:prstGeom prst="rect">
            <a:avLst/>
          </a:prstGeom>
        </p:spPr>
      </p:pic>
      <p:pic>
        <p:nvPicPr>
          <p:cNvPr id="1036" name="Picture 12" descr="Image result for huddersf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9335">
            <a:off x="6039011" y="880190"/>
            <a:ext cx="3551147" cy="199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640">
            <a:off x="-109017" y="977555"/>
            <a:ext cx="3744924" cy="205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marsd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67" y="555098"/>
            <a:ext cx="3078653" cy="230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Surroundings</a:t>
            </a:r>
            <a:endParaRPr lang="en-GB" dirty="0"/>
          </a:p>
        </p:txBody>
      </p:sp>
      <p:pic>
        <p:nvPicPr>
          <p:cNvPr id="1040" name="Picture 16" descr="Image result for huddersfield ca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818">
            <a:off x="1814222" y="4592294"/>
            <a:ext cx="4491291" cy="210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69601"/>
            <a:ext cx="2123727" cy="341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p2fe8532a_05_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17663"/>
            <a:ext cx="5472608" cy="224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uddersfiel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899">
            <a:off x="5869344" y="4079576"/>
            <a:ext cx="3632793" cy="304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52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jet2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1" y="1585307"/>
            <a:ext cx="1014486" cy="95108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jet2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22" y="1463618"/>
            <a:ext cx="1014486" cy="95108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7" y="4644365"/>
            <a:ext cx="1175518" cy="88163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76" y="4910740"/>
            <a:ext cx="1175518" cy="88163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049" y="4797152"/>
            <a:ext cx="1175518" cy="88163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92" y="1539044"/>
            <a:ext cx="1619672" cy="80983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wizzair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79794"/>
            <a:ext cx="1177379" cy="117737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Getting IN …</a:t>
            </a:r>
            <a:endParaRPr lang="en-GB" dirty="0"/>
          </a:p>
        </p:txBody>
      </p:sp>
      <p:pic>
        <p:nvPicPr>
          <p:cNvPr id="2050" name="Picture 2" descr="Image result for manchester airport term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4204345" cy="284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8520" y="2348880"/>
            <a:ext cx="3095626" cy="2448272"/>
          </a:xfrm>
          <a:prstGeom prst="rect">
            <a:avLst/>
          </a:prstGeom>
        </p:spPr>
      </p:pic>
      <p:pic>
        <p:nvPicPr>
          <p:cNvPr id="2052" name="Picture 4" descr="Image result for london airpor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588" y="2320614"/>
            <a:ext cx="3155656" cy="250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6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… OUT …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162880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… once you’re in, you’re in because … if it’s outside of Yorkshire, it’s not worth visiting … </a:t>
            </a:r>
            <a:endParaRPr lang="en-GB" sz="1800" dirty="0">
              <a:latin typeface="+mn-lt"/>
            </a:endParaRPr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3960440" cy="3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yorkshire airl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827" y="1325562"/>
            <a:ext cx="4651816" cy="383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yorkshire airline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5157191"/>
            <a:ext cx="523875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5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… and ABOUT by train …</a:t>
            </a:r>
            <a:endParaRPr lang="en-GB" dirty="0"/>
          </a:p>
        </p:txBody>
      </p:sp>
      <p:pic>
        <p:nvPicPr>
          <p:cNvPr id="4098" name="Picture 2" descr="Image result for transpennine rou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4775840" cy="3816424"/>
          </a:xfrm>
          <a:prstGeom prst="rect">
            <a:avLst/>
          </a:prstGeom>
          <a:noFill/>
          <a:ln w="19050">
            <a:solidFill>
              <a:srgbClr val="4C0DC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68" y="1080120"/>
            <a:ext cx="4044632" cy="5805264"/>
          </a:xfrm>
          <a:prstGeom prst="rect">
            <a:avLst/>
          </a:prstGeom>
        </p:spPr>
      </p:pic>
      <p:pic>
        <p:nvPicPr>
          <p:cNvPr id="4100" name="Picture 4" descr="Image result for trainlin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509936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380312" y="4221088"/>
            <a:ext cx="1368152" cy="792088"/>
          </a:xfrm>
          <a:prstGeom prst="ellipse">
            <a:avLst/>
          </a:prstGeom>
          <a:noFill/>
          <a:ln w="19050">
            <a:solidFill>
              <a:srgbClr val="4D2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57150">
                <a:solidFill>
                  <a:schemeClr val="tx1"/>
                </a:solidFill>
              </a:ln>
            </a:endParaRPr>
          </a:p>
        </p:txBody>
      </p:sp>
      <p:cxnSp>
        <p:nvCxnSpPr>
          <p:cNvPr id="8" name="Straight Connector 7"/>
          <p:cNvCxnSpPr>
            <a:stCxn id="4" idx="2"/>
            <a:endCxn id="4098" idx="3"/>
          </p:cNvCxnSpPr>
          <p:nvPr/>
        </p:nvCxnSpPr>
        <p:spPr>
          <a:xfrm flipH="1" flipV="1">
            <a:off x="5027360" y="4545124"/>
            <a:ext cx="2352952" cy="72008"/>
          </a:xfrm>
          <a:prstGeom prst="line">
            <a:avLst/>
          </a:prstGeom>
          <a:ln w="38100">
            <a:solidFill>
              <a:srgbClr val="4D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1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… or by bus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3528" y="1283388"/>
            <a:ext cx="3960440" cy="5025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5400" dirty="0" smtClean="0">
                <a:solidFill>
                  <a:srgbClr val="FF0066"/>
                </a:solidFill>
                <a:latin typeface="+mn-lt"/>
              </a:rPr>
              <a:t/>
            </a:r>
            <a:br>
              <a:rPr lang="en-GB" sz="5400" dirty="0" smtClean="0">
                <a:solidFill>
                  <a:srgbClr val="FF0066"/>
                </a:solidFill>
                <a:latin typeface="+mn-lt"/>
              </a:rPr>
            </a:br>
            <a:r>
              <a:rPr lang="en-GB" sz="5400" b="1" dirty="0" smtClean="0">
                <a:solidFill>
                  <a:srgbClr val="FF0066"/>
                </a:solidFill>
                <a:latin typeface="+mn-lt"/>
              </a:rPr>
              <a:t>Locally</a:t>
            </a:r>
          </a:p>
          <a:p>
            <a:pPr fontAlgn="auto">
              <a:spcAft>
                <a:spcPts val="0"/>
              </a:spcAft>
            </a:pPr>
            <a:endParaRPr lang="en-GB" sz="1800" dirty="0" smtClean="0">
              <a:solidFill>
                <a:schemeClr val="tx1"/>
              </a:solidFill>
              <a:latin typeface="+mn-lt"/>
            </a:endParaRPr>
          </a:p>
          <a:p>
            <a:pPr fontAlgn="auto">
              <a:spcAft>
                <a:spcPts val="0"/>
              </a:spcAft>
            </a:pP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Local buses run regularly and connect all areas of Huddersfield very well</a:t>
            </a:r>
          </a:p>
          <a:p>
            <a:pPr fontAlgn="auto">
              <a:spcAft>
                <a:spcPts val="0"/>
              </a:spcAft>
            </a:pPr>
            <a:endParaRPr lang="en-GB" sz="1800" dirty="0" smtClean="0">
              <a:solidFill>
                <a:schemeClr val="tx1"/>
              </a:solidFill>
              <a:latin typeface="+mn-lt"/>
            </a:endParaRPr>
          </a:p>
          <a:p>
            <a:pPr fontAlgn="auto">
              <a:spcAft>
                <a:spcPts val="0"/>
              </a:spcAft>
            </a:pPr>
            <a:r>
              <a:rPr lang="en-GB" sz="1800" b="1" dirty="0" smtClean="0">
                <a:solidFill>
                  <a:schemeClr val="tx1"/>
                </a:solidFill>
                <a:latin typeface="+mn-lt"/>
              </a:rPr>
              <a:t>Bus prices </a:t>
            </a: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are slightly higher than in other countries</a:t>
            </a:r>
          </a:p>
          <a:p>
            <a:pPr fontAlgn="auto">
              <a:spcAft>
                <a:spcPts val="0"/>
              </a:spcAft>
            </a:pPr>
            <a:endParaRPr lang="en-GB" sz="1800" dirty="0" smtClean="0">
              <a:solidFill>
                <a:schemeClr val="tx1"/>
              </a:solidFill>
              <a:latin typeface="+mn-lt"/>
            </a:endParaRPr>
          </a:p>
          <a:p>
            <a:pPr fontAlgn="auto">
              <a:spcAft>
                <a:spcPts val="0"/>
              </a:spcAft>
            </a:pP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You can </a:t>
            </a:r>
            <a:r>
              <a:rPr lang="en-GB" sz="1800" b="1" dirty="0" smtClean="0">
                <a:solidFill>
                  <a:schemeClr val="tx1"/>
                </a:solidFill>
                <a:latin typeface="+mn-lt"/>
              </a:rPr>
              <a:t>plan your travels </a:t>
            </a: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around Yorkshire on the following website:</a:t>
            </a:r>
            <a:r>
              <a:rPr lang="en-GB" sz="1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800" b="1" dirty="0" smtClean="0">
                <a:solidFill>
                  <a:schemeClr val="tx1"/>
                </a:solidFill>
                <a:latin typeface="+mn-lt"/>
                <a:hlinkClick r:id="rId2"/>
              </a:rPr>
              <a:t>www.wymetro.com</a:t>
            </a:r>
            <a:endParaRPr lang="en-GB" sz="1800" b="1" dirty="0" smtClean="0">
              <a:solidFill>
                <a:schemeClr val="tx1"/>
              </a:solidFill>
              <a:latin typeface="+mn-lt"/>
            </a:endParaRPr>
          </a:p>
          <a:p>
            <a:pPr fontAlgn="auto">
              <a:spcAft>
                <a:spcPts val="0"/>
              </a:spcAft>
            </a:pPr>
            <a:endParaRPr lang="en-GB" sz="1800" b="1" dirty="0">
              <a:solidFill>
                <a:schemeClr val="tx1"/>
              </a:solidFill>
              <a:latin typeface="+mn-lt"/>
            </a:endParaRPr>
          </a:p>
          <a:p>
            <a:pPr fontAlgn="auto">
              <a:spcAft>
                <a:spcPts val="0"/>
              </a:spcAft>
            </a:pPr>
            <a:endParaRPr lang="en-GB" sz="1800" b="1" dirty="0" smtClean="0">
              <a:solidFill>
                <a:schemeClr val="tx1"/>
              </a:solidFill>
              <a:latin typeface="+mn-lt"/>
            </a:endParaRPr>
          </a:p>
          <a:p>
            <a:pPr fontAlgn="auto">
              <a:spcAft>
                <a:spcPts val="0"/>
              </a:spcAft>
            </a:pPr>
            <a:endParaRPr lang="en-GB" sz="1800" b="1" dirty="0">
              <a:solidFill>
                <a:schemeClr val="tx1"/>
              </a:solidFill>
              <a:latin typeface="+mn-lt"/>
            </a:endParaRPr>
          </a:p>
          <a:p>
            <a:pPr fontAlgn="auto">
              <a:spcAft>
                <a:spcPts val="0"/>
              </a:spcAft>
            </a:pPr>
            <a:endParaRPr lang="en-GB" sz="1800" b="1" dirty="0" smtClean="0">
              <a:solidFill>
                <a:schemeClr val="tx1"/>
              </a:solidFill>
              <a:latin typeface="+mn-lt"/>
            </a:endParaRPr>
          </a:p>
          <a:p>
            <a:pPr fontAlgn="auto">
              <a:spcAft>
                <a:spcPts val="0"/>
              </a:spcAft>
            </a:pPr>
            <a:endParaRPr lang="en-GB" sz="1800" b="1" dirty="0">
              <a:solidFill>
                <a:schemeClr val="tx1"/>
              </a:solidFill>
              <a:latin typeface="+mn-lt"/>
            </a:endParaRPr>
          </a:p>
          <a:p>
            <a:pPr fontAlgn="auto">
              <a:spcAft>
                <a:spcPts val="0"/>
              </a:spcAft>
            </a:pPr>
            <a:endParaRPr lang="en-GB" sz="1800" b="1" dirty="0" smtClean="0">
              <a:solidFill>
                <a:schemeClr val="tx1"/>
              </a:solidFill>
              <a:latin typeface="+mn-lt"/>
            </a:endParaRPr>
          </a:p>
          <a:p>
            <a:pPr fontAlgn="auto">
              <a:spcAft>
                <a:spcPts val="0"/>
              </a:spcAft>
            </a:pPr>
            <a:endParaRPr lang="en-GB" sz="1800" b="1" dirty="0">
              <a:solidFill>
                <a:schemeClr val="tx1"/>
              </a:solidFill>
              <a:latin typeface="+mn-lt"/>
            </a:endParaRPr>
          </a:p>
          <a:p>
            <a:pPr fontAlgn="auto">
              <a:spcAft>
                <a:spcPts val="0"/>
              </a:spcAft>
            </a:pPr>
            <a:endParaRPr lang="en-US" sz="5400" b="1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04048" y="1283388"/>
            <a:ext cx="3960440" cy="4953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GB" sz="5400" dirty="0" smtClean="0">
                <a:solidFill>
                  <a:srgbClr val="FF0066"/>
                </a:solidFill>
                <a:latin typeface="+mn-lt"/>
              </a:rPr>
              <a:t/>
            </a:r>
            <a:br>
              <a:rPr lang="en-GB" sz="5400" dirty="0" smtClean="0">
                <a:solidFill>
                  <a:srgbClr val="FF0066"/>
                </a:solidFill>
                <a:latin typeface="+mn-lt"/>
              </a:rPr>
            </a:br>
            <a:r>
              <a:rPr lang="en-GB" sz="5400" b="1" dirty="0" smtClean="0">
                <a:solidFill>
                  <a:srgbClr val="FF0066"/>
                </a:solidFill>
                <a:latin typeface="+mn-lt"/>
              </a:rPr>
              <a:t>Nationwide</a:t>
            </a:r>
            <a:r>
              <a:rPr lang="en-GB" sz="1800" b="1" dirty="0" smtClean="0">
                <a:latin typeface="+mn-lt"/>
              </a:rPr>
              <a:t/>
            </a:r>
            <a:br>
              <a:rPr lang="en-GB" sz="1800" b="1" dirty="0" smtClean="0">
                <a:latin typeface="+mn-lt"/>
              </a:rPr>
            </a:br>
            <a:endParaRPr lang="en-GB" sz="1800" b="1" dirty="0" smtClean="0">
              <a:latin typeface="+mn-lt"/>
            </a:endParaRPr>
          </a:p>
          <a:p>
            <a:pPr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Coach </a:t>
            </a:r>
            <a:r>
              <a:rPr lang="en-GB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prices </a:t>
            </a: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are </a:t>
            </a:r>
            <a:r>
              <a:rPr lang="en-GB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very cheap compared to trains for long distance travels</a:t>
            </a:r>
          </a:p>
          <a:p>
            <a:pPr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You </a:t>
            </a:r>
            <a:r>
              <a:rPr lang="en-GB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can travel with </a:t>
            </a:r>
            <a:r>
              <a:rPr lang="en-GB" sz="1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megabus</a:t>
            </a:r>
            <a:r>
              <a:rPr lang="en-GB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or </a:t>
            </a:r>
            <a:r>
              <a:rPr lang="en-GB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National Express</a:t>
            </a:r>
          </a:p>
          <a:p>
            <a:pPr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endParaRPr lang="en-GB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endParaRPr lang="en-GB" sz="18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endParaRPr lang="en-GB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endParaRPr lang="en-GB" sz="18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endParaRPr lang="en-GB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endParaRPr lang="en-GB" sz="18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endParaRPr lang="en-GB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endParaRPr lang="en-US" sz="5400" b="1" dirty="0">
              <a:latin typeface="+mn-lt"/>
            </a:endParaRPr>
          </a:p>
        </p:txBody>
      </p:sp>
      <p:pic>
        <p:nvPicPr>
          <p:cNvPr id="5122" name="Picture 2" descr="Image result for national express logo whit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54" y="3789040"/>
            <a:ext cx="328137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megabus 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99" y="5301208"/>
            <a:ext cx="4907689" cy="12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9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d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Hud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ud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Hud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Hud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Hud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Hud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3338</TotalTime>
  <Words>1290</Words>
  <Application>Microsoft Office PowerPoint</Application>
  <PresentationFormat>Předvádění na obrazovce (4:3)</PresentationFormat>
  <Paragraphs>236</Paragraphs>
  <Slides>43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13</vt:i4>
      </vt:variant>
      <vt:variant>
        <vt:lpstr>Nadpisy snímků</vt:lpstr>
      </vt:variant>
      <vt:variant>
        <vt:i4>43</vt:i4>
      </vt:variant>
    </vt:vector>
  </HeadingPairs>
  <TitlesOfParts>
    <vt:vector size="61" baseType="lpstr">
      <vt:lpstr>Arial</vt:lpstr>
      <vt:lpstr>Calibri</vt:lpstr>
      <vt:lpstr>Calibri Light</vt:lpstr>
      <vt:lpstr>Tahoma</vt:lpstr>
      <vt:lpstr>Times New Roman</vt:lpstr>
      <vt:lpstr>Hud White</vt:lpstr>
      <vt:lpstr>1_Hud White</vt:lpstr>
      <vt:lpstr>2_Hud White</vt:lpstr>
      <vt:lpstr>3_Hud White</vt:lpstr>
      <vt:lpstr>4_Hud White</vt:lpstr>
      <vt:lpstr>5_Hud White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6_Hud White</vt:lpstr>
      <vt:lpstr>Studying in Huddersfield 2019/20 </vt:lpstr>
      <vt:lpstr>Prezentace aplikace PowerPoint</vt:lpstr>
      <vt:lpstr> Huddersfield </vt:lpstr>
      <vt:lpstr>Location</vt:lpstr>
      <vt:lpstr>Surroundings</vt:lpstr>
      <vt:lpstr>Getting IN …</vt:lpstr>
      <vt:lpstr>… OUT …</vt:lpstr>
      <vt:lpstr>… and ABOUT by train …</vt:lpstr>
      <vt:lpstr>… or by bus</vt:lpstr>
      <vt:lpstr> University of Huddersfield </vt:lpstr>
      <vt:lpstr>The Campus</vt:lpstr>
      <vt:lpstr>Library</vt:lpstr>
      <vt:lpstr> Huddersfield Business School </vt:lpstr>
      <vt:lpstr>Why Huddersfield Business School ?</vt:lpstr>
      <vt:lpstr>Student Support</vt:lpstr>
      <vt:lpstr>Huddersfield Business School</vt:lpstr>
      <vt:lpstr>BA International Business (Year 3)</vt:lpstr>
      <vt:lpstr>The Business Dissertation</vt:lpstr>
      <vt:lpstr>Academic Study</vt:lpstr>
      <vt:lpstr>How do I apply ?</vt:lpstr>
      <vt:lpstr>Tuition Fees</vt:lpstr>
      <vt:lpstr>Financial Support</vt:lpstr>
      <vt:lpstr>Student Loan Repayment</vt:lpstr>
      <vt:lpstr>Salary Structure with Loan Repayments</vt:lpstr>
      <vt:lpstr>MSc International Business Management</vt:lpstr>
      <vt:lpstr>MSc Business Economics</vt:lpstr>
      <vt:lpstr>Optional Modules</vt:lpstr>
      <vt:lpstr>Terms 1 &amp; 2: September - May</vt:lpstr>
      <vt:lpstr>Semester 3: May - September</vt:lpstr>
      <vt:lpstr>How do I apply ?</vt:lpstr>
      <vt:lpstr>Tuition Fees</vt:lpstr>
      <vt:lpstr>Financial Support</vt:lpstr>
      <vt:lpstr>Postgraduate Student Loan</vt:lpstr>
      <vt:lpstr>Academic Calendar 2019/20</vt:lpstr>
      <vt:lpstr> Arriving and Living in Huddersfield </vt:lpstr>
      <vt:lpstr>Living Costs</vt:lpstr>
      <vt:lpstr>Accommodation</vt:lpstr>
      <vt:lpstr>DIGS (koleje) Ashenhurst</vt:lpstr>
      <vt:lpstr>DIGS Storthes Hall Park</vt:lpstr>
      <vt:lpstr>Employment</vt:lpstr>
      <vt:lpstr>Peer Support</vt:lpstr>
      <vt:lpstr>Arrival</vt:lpstr>
      <vt:lpstr>ANY QUESTIONS? Contact Hana - Personal Tutor h.benesova@hud.ac.uk  John - Associate Dean (International) j.r.anchor@hud.ac.uk</vt:lpstr>
    </vt:vector>
  </TitlesOfParts>
  <Company>Peter &amp; Paul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Huddersfield</dc:title>
  <dc:subject>Powerpoint Template 2017</dc:subject>
  <dc:creator>Alex Szabo-Haslam</dc:creator>
  <cp:lastModifiedBy>Jaskova Maria</cp:lastModifiedBy>
  <cp:revision>276</cp:revision>
  <cp:lastPrinted>2018-12-11T12:11:19Z</cp:lastPrinted>
  <dcterms:created xsi:type="dcterms:W3CDTF">2009-01-21T14:22:17Z</dcterms:created>
  <dcterms:modified xsi:type="dcterms:W3CDTF">2019-03-15T09:08:34Z</dcterms:modified>
</cp:coreProperties>
</file>